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9"/>
            <p14:sldId id="260"/>
            <p14:sldId id="261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CBE35"/>
    <a:srgbClr val="A7FF35"/>
    <a:srgbClr val="995373"/>
    <a:srgbClr val="D6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630" autoAdjust="0"/>
    <p:restoredTop sz="92518" autoAdjust="0"/>
  </p:normalViewPr>
  <p:slideViewPr>
    <p:cSldViewPr snapToGrid="0">
      <p:cViewPr>
        <p:scale>
          <a:sx n="60" d="100"/>
          <a:sy n="60" d="100"/>
        </p:scale>
        <p:origin x="-600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REQM_0.1_2015.do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540" y="2698590"/>
            <a:ext cx="1905490" cy="14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92684"/>
              </p:ext>
            </p:extLst>
          </p:nvPr>
        </p:nvGraphicFramePr>
        <p:xfrm>
          <a:off x="457201" y="2157893"/>
          <a:ext cx="1121282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/>
                <a:gridCol w="1988820"/>
                <a:gridCol w="2308860"/>
                <a:gridCol w="4295394"/>
                <a:gridCol w="2242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Proveedor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formal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El Líder de Proyecto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recepciona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 los requerimientos emitidos por los canales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autorizados y luego registra la solicitud de cambio en el Registro de Cambios a Requerimientos de Proyectos.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Proyectos.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Informar impacto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por evaluar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Estimar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cual es el impacto en los planes de trabajo vigentes por la actividad de evaluación de impacto de un cambio, antes de realizar la evaluación.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Determinar las actividades impactadas en los planes de trabajo vigente y las fechas comprometidas por el estudio de impacto.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Lista Maestra de Requerimientos.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de solicitud?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actividad refleja lo que el canal autorizado decide para aprobar la evaluación del impacto del cambio con respecto a una Solicitud de Cambio.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Si se autoriza la evaluación de la Solicitud de Cambio, se envía la conformidad quedando registrado en acta vía correo electrónico.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31038"/>
              </p:ext>
            </p:extLst>
          </p:nvPr>
        </p:nvGraphicFramePr>
        <p:xfrm>
          <a:off x="422911" y="2422736"/>
          <a:ext cx="1121282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/>
                <a:gridCol w="1988820"/>
                <a:gridCol w="2308860"/>
                <a:gridCol w="4295394"/>
                <a:gridCol w="2242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 impacto del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Determinar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cuál es el impacto si se decide incorporar los cambios solicitados al alcance del proyecto.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Opcionalmente, el Líder de Proyecto solicita una reunión con el Proveedor de Cambios a Requerimientos para aclarar la solicitud de cambio.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Matriz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Trazabilidad a Documentos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en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 de requerimiento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es aprobada formalmente?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 actividad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refleja la decisión del canal autorizado sobre la incorporación de los cambios en requerimientos en el alcance del proyecto.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Coordinador Wilson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Store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Formalizar 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Si </a:t>
                      </a:r>
                      <a:r>
                        <a:rPr lang="es-PE" sz="1100" smtClean="0">
                          <a:latin typeface="Arial" pitchFamily="34" charset="0"/>
                          <a:cs typeface="Arial" pitchFamily="34" charset="0"/>
                        </a:rPr>
                        <a:t>el canal 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autorizado acepta el cambio, se envía la conformidad a través de una acta.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975610" y="2823210"/>
            <a:ext cx="6240780" cy="3177540"/>
          </a:xfrm>
          <a:prstGeom prst="roundRect">
            <a:avLst/>
          </a:prstGeom>
          <a:solidFill>
            <a:srgbClr val="D6E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Esquina doblada"/>
          <p:cNvSpPr/>
          <p:nvPr/>
        </p:nvSpPr>
        <p:spPr>
          <a:xfrm>
            <a:off x="4019550" y="3783330"/>
            <a:ext cx="4152900" cy="12573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Volatilidad</a:t>
            </a:r>
            <a:r>
              <a:rPr lang="en-US" sz="19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 de </a:t>
            </a:r>
            <a:r>
              <a:rPr lang="en-US" sz="19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Requerimientos</a:t>
            </a:r>
            <a:endParaRPr lang="es-PE" sz="19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1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33607"/>
              </p:ext>
            </p:extLst>
          </p:nvPr>
        </p:nvGraphicFramePr>
        <p:xfrm>
          <a:off x="1780540" y="2710709"/>
          <a:ext cx="8392161" cy="345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79"/>
                <a:gridCol w="2501913"/>
                <a:gridCol w="2082305"/>
                <a:gridCol w="1678432"/>
                <a:gridCol w="1678432"/>
              </a:tblGrid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Artefacto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Actividad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Tarea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Plan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Registro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aseline="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la organización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para gestionar los cambios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Lista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Maestra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los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Solicitud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8022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Matriz de Trazabilidad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Evaluar impacto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del cambio de requerimiento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04634"/>
              </p:ext>
            </p:extLst>
          </p:nvPr>
        </p:nvGraphicFramePr>
        <p:xfrm>
          <a:off x="2032616" y="2865862"/>
          <a:ext cx="812800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5"/>
                <a:gridCol w="952500"/>
                <a:gridCol w="1314450"/>
                <a:gridCol w="1933575"/>
                <a:gridCol w="1457325"/>
                <a:gridCol w="21113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Versión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Fecha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Autor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Estado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Responsable de revisión y/o aprobación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11/06/2015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Christian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Benites</a:t>
                      </a: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(Líder de Proyecto)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Aprobado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Manuel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Saenz</a:t>
                      </a:r>
                      <a:endParaRPr lang="es-PE" sz="13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(Cliente)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01/07/2015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Christian Benites </a:t>
                      </a: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(Líder de Proyecto)</a:t>
                      </a:r>
                    </a:p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En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Revisión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Manuel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Saenz</a:t>
                      </a:r>
                      <a:endParaRPr lang="es-PE" sz="13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(Cliente)</a:t>
                      </a:r>
                    </a:p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7443"/>
            <a:ext cx="4675909" cy="48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Contenido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22290" y="2036619"/>
            <a:ext cx="5167386" cy="410129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proyecto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Roles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Subprocesos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662"/>
            <a:ext cx="5965371" cy="4873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51" y="2503127"/>
            <a:ext cx="5846614" cy="389767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mecanismo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requerimientos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Wilson Store.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aplica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 los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definidos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dentro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servicio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Wilson Store.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38129"/>
              </p:ext>
            </p:extLst>
          </p:nvPr>
        </p:nvGraphicFramePr>
        <p:xfrm>
          <a:off x="1046353" y="2932759"/>
          <a:ext cx="9905670" cy="317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68"/>
                <a:gridCol w="2763756"/>
                <a:gridCol w="6691746"/>
              </a:tblGrid>
              <a:tr h="58615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Términos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Definiciones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Cambio en requerimiento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Cualquier modificación 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acordados. Los requerimientos nuevos son considerados también cambios.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Requerimientos acordados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Son los requerimientos que han sido aprobados y autorizados, en lo que constituye el alcance del requerimiento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anchor="ctr"/>
                </a:tc>
              </a:tr>
              <a:tr h="1043144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Aprobador de requerimientos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Se refiere a la aprobación que reciben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en las capas funcionales del servicio, es decir,  a nivel de usuario.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434651" y="2686812"/>
            <a:ext cx="1714500" cy="13220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Proveedor de cambios a requerimientos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(Cliente)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374900" y="2736993"/>
            <a:ext cx="9182100" cy="12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cambios a los requerimientos acordados.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nuevos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Resuelve consultas acerca de los cambios solicitados en los requerimientos.</a:t>
            </a:r>
          </a:p>
        </p:txBody>
      </p:sp>
      <p:sp>
        <p:nvSpPr>
          <p:cNvPr id="10" name="9 Pentágono"/>
          <p:cNvSpPr/>
          <p:nvPr/>
        </p:nvSpPr>
        <p:spPr>
          <a:xfrm>
            <a:off x="434651" y="4506630"/>
            <a:ext cx="1714500" cy="1177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Aprobador de cambios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(Líder de Proyecto)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374900" y="4604213"/>
            <a:ext cx="9182100" cy="982531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presentación de una solicitud de cambio.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solicitud de un cambio.</a:t>
            </a:r>
          </a:p>
        </p:txBody>
      </p:sp>
    </p:spTree>
    <p:extLst>
      <p:ext uri="{BB962C8B-B14F-4D97-AF65-F5344CB8AC3E}">
        <p14:creationId xmlns:p14="http://schemas.microsoft.com/office/powerpoint/2010/main" val="18294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Pentágono"/>
          <p:cNvSpPr/>
          <p:nvPr/>
        </p:nvSpPr>
        <p:spPr>
          <a:xfrm>
            <a:off x="434651" y="3285663"/>
            <a:ext cx="1714500" cy="10524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374900" y="2205990"/>
            <a:ext cx="9182100" cy="3211830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Identifica los requerimientos de usuario.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Tipifica los requerimientos  según la Lista Maestra de Requerimientos para Proyectos.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Expone los requerimientos definidos con la finalidad de obtener la aprobación del Proveedor de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Registra y aplica las observaciones que se realicen a los requerimientos en proceso de aprobación.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Prepara y presenta los requerimientos para autorización formal.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 responsable de la evaluación del impacto de un cambio en los requerimientos, indicando qué actividades del cronograma ser verán afectados por el cambio.</a:t>
            </a:r>
          </a:p>
        </p:txBody>
      </p:sp>
      <p:sp>
        <p:nvSpPr>
          <p:cNvPr id="18" name="17 Pentágono"/>
          <p:cNvSpPr/>
          <p:nvPr/>
        </p:nvSpPr>
        <p:spPr>
          <a:xfrm>
            <a:off x="434651" y="5870689"/>
            <a:ext cx="171450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Analistas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2374900" y="5749290"/>
            <a:ext cx="9182100" cy="890498"/>
          </a:xfrm>
          <a:prstGeom prst="roundRect">
            <a:avLst>
              <a:gd name="adj" fmla="val 9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Participan en la evaluación del impacto de cambios a requerimientos, indicando qué actividades del cronograma se verán afectados por el cambio.</a:t>
            </a:r>
          </a:p>
        </p:txBody>
      </p:sp>
    </p:spTree>
    <p:extLst>
      <p:ext uri="{BB962C8B-B14F-4D97-AF65-F5344CB8AC3E}">
        <p14:creationId xmlns:p14="http://schemas.microsoft.com/office/powerpoint/2010/main" val="1228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870905" y="232029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Entradas: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Plan de Proyecto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Solicitud de Cambios a Requerimientos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8046720" y="232029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Salidas: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Registro de Requerimientos del Proyecto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4638675" y="2943225"/>
            <a:ext cx="2914650" cy="2766060"/>
          </a:xfrm>
          <a:prstGeom prst="roundRect">
            <a:avLst/>
          </a:prstGeom>
          <a:solidFill>
            <a:srgbClr val="D6EE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24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Proceso de Gestión de Cambios a Requerimientos</a:t>
            </a:r>
            <a:endParaRPr lang="es-PE" sz="24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8648994" y="3966114"/>
            <a:ext cx="0" cy="93924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cxnSp>
        <p:nvCxnSpPr>
          <p:cNvPr id="98" name="AutoShape 66"/>
          <p:cNvCxnSpPr>
            <a:cxnSpLocks noChangeShapeType="1"/>
          </p:cNvCxnSpPr>
          <p:nvPr/>
        </p:nvCxnSpPr>
        <p:spPr bwMode="auto">
          <a:xfrm>
            <a:off x="10266309" y="4324191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" name="9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105" y="4620373"/>
            <a:ext cx="749810" cy="569977"/>
          </a:xfrm>
          <a:prstGeom prst="rect">
            <a:avLst/>
          </a:prstGeom>
        </p:spPr>
      </p:pic>
      <p:cxnSp>
        <p:nvCxnSpPr>
          <p:cNvPr id="90" name="AutoShape 66"/>
          <p:cNvCxnSpPr>
            <a:cxnSpLocks noChangeShapeType="1"/>
          </p:cNvCxnSpPr>
          <p:nvPr/>
        </p:nvCxnSpPr>
        <p:spPr bwMode="auto">
          <a:xfrm>
            <a:off x="9508334" y="3574679"/>
            <a:ext cx="26669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66"/>
          <p:cNvCxnSpPr>
            <a:cxnSpLocks noChangeShapeType="1"/>
          </p:cNvCxnSpPr>
          <p:nvPr/>
        </p:nvCxnSpPr>
        <p:spPr bwMode="auto">
          <a:xfrm>
            <a:off x="7499675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66"/>
          <p:cNvCxnSpPr>
            <a:cxnSpLocks noChangeShapeType="1"/>
          </p:cNvCxnSpPr>
          <p:nvPr/>
        </p:nvCxnSpPr>
        <p:spPr bwMode="auto">
          <a:xfrm>
            <a:off x="6259836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6"/>
          <p:cNvCxnSpPr>
            <a:cxnSpLocks noChangeShapeType="1"/>
          </p:cNvCxnSpPr>
          <p:nvPr/>
        </p:nvCxnSpPr>
        <p:spPr bwMode="auto">
          <a:xfrm>
            <a:off x="4345267" y="3571504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66"/>
          <p:cNvCxnSpPr>
            <a:cxnSpLocks noChangeShapeType="1"/>
          </p:cNvCxnSpPr>
          <p:nvPr/>
        </p:nvCxnSpPr>
        <p:spPr bwMode="auto">
          <a:xfrm>
            <a:off x="3118956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66"/>
          <p:cNvCxnSpPr>
            <a:cxnSpLocks noChangeShapeType="1"/>
          </p:cNvCxnSpPr>
          <p:nvPr/>
        </p:nvCxnSpPr>
        <p:spPr bwMode="auto">
          <a:xfrm>
            <a:off x="1979147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41" y="3263089"/>
            <a:ext cx="749810" cy="56997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1" y="2197169"/>
            <a:ext cx="780290" cy="429769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641" y="5195905"/>
            <a:ext cx="107473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Registro de Requerimientos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547496" y="3304128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Evaluar impacto del cambio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547496" y="2962544"/>
            <a:ext cx="963613" cy="344759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(4)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547496" y="3959765"/>
            <a:ext cx="963613" cy="398698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Matriz de Trazabilidad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779000" y="32930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Formalizar el cambio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9779000" y="2962545"/>
            <a:ext cx="963613" cy="33364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(6) Coordinador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Wilson </a:t>
            </a:r>
            <a:r>
              <a:rPr lang="es-PE" sz="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779000" y="3948651"/>
            <a:ext cx="963613" cy="4098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Acta de Reunión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26493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387976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245004" y="3264440"/>
            <a:ext cx="936625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Solicitar cambio formal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" action="ppaction://noaction"/>
              </a:rPr>
              <a:t>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245004" y="2962544"/>
            <a:ext cx="936625" cy="305071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(1) Proveedor de cambios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245004" y="3920076"/>
            <a:ext cx="936625" cy="438387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81654" y="32803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Informar impacto por evaluar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381654" y="2962545"/>
            <a:ext cx="963613" cy="320946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(2)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381654" y="3935951"/>
            <a:ext cx="963613" cy="4225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7817467" y="3143790"/>
            <a:ext cx="1664642" cy="863600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(5)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Aprueba</a:t>
            </a:r>
          </a:p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1028564" y="3843140"/>
            <a:ext cx="1223963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 de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Proyecto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(Sección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Gestión de Cambios a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Requerimientos)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65"/>
          <p:cNvSpPr>
            <a:spLocks noChangeArrowheads="1"/>
          </p:cNvSpPr>
          <p:nvPr/>
        </p:nvSpPr>
        <p:spPr bwMode="auto">
          <a:xfrm>
            <a:off x="1173027" y="2606345"/>
            <a:ext cx="93503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AutoShape 66"/>
          <p:cNvCxnSpPr>
            <a:cxnSpLocks noChangeShapeType="1"/>
          </p:cNvCxnSpPr>
          <p:nvPr/>
        </p:nvCxnSpPr>
        <p:spPr bwMode="auto">
          <a:xfrm flipH="1">
            <a:off x="1632229" y="2997740"/>
            <a:ext cx="3175" cy="249237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9828574" y="6252750"/>
            <a:ext cx="8961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4636766" y="3105554"/>
            <a:ext cx="1597670" cy="935173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(3) Evaluar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5" name="9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501" y="5775756"/>
            <a:ext cx="780290" cy="429769"/>
          </a:xfrm>
          <a:prstGeom prst="rect">
            <a:avLst/>
          </a:prstGeom>
        </p:spPr>
      </p:pic>
      <p:cxnSp>
        <p:nvCxnSpPr>
          <p:cNvPr id="96" name="AutoShape 66"/>
          <p:cNvCxnSpPr>
            <a:cxnSpLocks noChangeShapeType="1"/>
          </p:cNvCxnSpPr>
          <p:nvPr/>
        </p:nvCxnSpPr>
        <p:spPr bwMode="auto">
          <a:xfrm>
            <a:off x="10266309" y="5462428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9448800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grpSp>
        <p:nvGrpSpPr>
          <p:cNvPr id="122" name="121 Grupo"/>
          <p:cNvGrpSpPr/>
          <p:nvPr/>
        </p:nvGrpSpPr>
        <p:grpSpPr>
          <a:xfrm>
            <a:off x="5432426" y="4051841"/>
            <a:ext cx="4463257" cy="853522"/>
            <a:chOff x="5432426" y="3895727"/>
            <a:chExt cx="4463257" cy="853522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432426" y="3895727"/>
              <a:ext cx="0" cy="85352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cxnSp>
          <p:nvCxnSpPr>
            <p:cNvPr id="102" name="101 Conector recto de flecha"/>
            <p:cNvCxnSpPr>
              <a:stCxn id="41" idx="1"/>
            </p:cNvCxnSpPr>
            <p:nvPr/>
          </p:nvCxnSpPr>
          <p:spPr>
            <a:xfrm flipV="1">
              <a:off x="5432427" y="4749247"/>
              <a:ext cx="4463256" cy="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16"/>
          <p:cNvSpPr txBox="1">
            <a:spLocks noChangeArrowheads="1"/>
          </p:cNvSpPr>
          <p:nvPr/>
        </p:nvSpPr>
        <p:spPr bwMode="auto">
          <a:xfrm>
            <a:off x="8581527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978</Words>
  <Application>Microsoft Office PowerPoint</Application>
  <PresentationFormat>Panorámica</PresentationFormat>
  <Paragraphs>200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Trebuchet MS</vt:lpstr>
      <vt:lpstr>1_Berlin</vt:lpstr>
      <vt:lpstr>Proceso de Gestión de Cambios a Requerimientos</vt:lpstr>
      <vt:lpstr>Contenido</vt:lpstr>
      <vt:lpstr>1. Objetivo y Alcance del Proceso</vt:lpstr>
      <vt:lpstr>2. Términos y Definiciones</vt:lpstr>
      <vt:lpstr>3. Roles y Responsabilidades</vt:lpstr>
      <vt:lpstr>3. Roles y Responsabilidades</vt:lpstr>
      <vt:lpstr>4. Entradas y Salidas del Proceso</vt:lpstr>
      <vt:lpstr>5. Descripción del Proceso</vt:lpstr>
      <vt:lpstr>5.1. Subprocesos de la Gestión de Cambios a  Requerimientos</vt:lpstr>
      <vt:lpstr>5.1. Subprocesos de la Gestión de Cambios a  Requerimientos</vt:lpstr>
      <vt:lpstr>5.1. Subprocesos de la Gestión de Cambios a  Requerimientos</vt:lpstr>
      <vt:lpstr>6. Métricas del proceso</vt:lpstr>
      <vt:lpstr>7. Artefactos del proceso</vt:lpstr>
      <vt:lpstr>8. Historial de revisiones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Christian</dc:creator>
  <cp:lastModifiedBy>Jack Pinao Mendoza</cp:lastModifiedBy>
  <cp:revision>90</cp:revision>
  <dcterms:created xsi:type="dcterms:W3CDTF">2014-04-17T23:07:25Z</dcterms:created>
  <dcterms:modified xsi:type="dcterms:W3CDTF">2015-07-21T17:41:29Z</dcterms:modified>
</cp:coreProperties>
</file>