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67" r:id="rId2"/>
    <p:sldId id="269" r:id="rId3"/>
    <p:sldId id="261" r:id="rId4"/>
    <p:sldId id="271" r:id="rId5"/>
    <p:sldId id="305" r:id="rId6"/>
    <p:sldId id="306" r:id="rId7"/>
    <p:sldId id="309" r:id="rId8"/>
    <p:sldId id="272" r:id="rId9"/>
    <p:sldId id="273" r:id="rId10"/>
    <p:sldId id="339" r:id="rId11"/>
    <p:sldId id="296" r:id="rId12"/>
    <p:sldId id="297" r:id="rId13"/>
    <p:sldId id="274" r:id="rId14"/>
    <p:sldId id="307" r:id="rId15"/>
    <p:sldId id="298" r:id="rId16"/>
    <p:sldId id="282" r:id="rId17"/>
    <p:sldId id="314" r:id="rId18"/>
    <p:sldId id="326" r:id="rId19"/>
    <p:sldId id="292" r:id="rId20"/>
    <p:sldId id="327" r:id="rId21"/>
    <p:sldId id="335" r:id="rId22"/>
    <p:sldId id="336" r:id="rId23"/>
    <p:sldId id="279" r:id="rId24"/>
    <p:sldId id="285" r:id="rId25"/>
    <p:sldId id="288" r:id="rId26"/>
    <p:sldId id="295" r:id="rId27"/>
    <p:sldId id="342" r:id="rId28"/>
    <p:sldId id="287" r:id="rId29"/>
    <p:sldId id="283" r:id="rId30"/>
    <p:sldId id="304" r:id="rId31"/>
    <p:sldId id="302" r:id="rId3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9900"/>
    <a:srgbClr val="4782C9"/>
    <a:srgbClr val="236F91"/>
    <a:srgbClr val="6FA2DB"/>
    <a:srgbClr val="AAE600"/>
    <a:srgbClr val="B6F600"/>
    <a:srgbClr val="7EB3F4"/>
    <a:srgbClr val="FF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7298" autoAdjust="0"/>
    <p:restoredTop sz="88566" autoAdjust="0"/>
  </p:normalViewPr>
  <p:slideViewPr>
    <p:cSldViewPr>
      <p:cViewPr varScale="1">
        <p:scale>
          <a:sx n="93" d="100"/>
          <a:sy n="93" d="100"/>
        </p:scale>
        <p:origin x="-17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880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174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174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1B1AA90-B59D-4FED-8593-82A0859413AA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7594825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EE8F630-7242-4E06-8F63-8B3FE9E1517D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19944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37DAC0-ADA1-494F-9876-D01FB826B3AC}" type="slidenum">
              <a:rPr lang="en-US"/>
              <a:pPr/>
              <a:t>1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b="1"/>
              <a:t>En este 1er separador</a:t>
            </a:r>
            <a:r>
              <a:rPr lang="es-PE"/>
              <a:t> se debe incluir el tema de la presentación y la primera lámina debe ser siempre esta (color amarillo) , </a:t>
            </a:r>
            <a:r>
              <a:rPr lang="es-PE" b="1" u="sng"/>
              <a:t>no usar</a:t>
            </a:r>
            <a:r>
              <a:rPr lang="es-PE"/>
              <a:t> lamina de otro color, ya que este es el color que identifica a la Empresa.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0785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0F3AD1-98E9-470C-A8F9-F70D9FDCFC79}" type="slidenum">
              <a:rPr lang="en-US"/>
              <a:pPr/>
              <a:t>10</a:t>
            </a:fld>
            <a:endParaRPr lang="en-US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995900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631256-7377-4FB1-B25C-4F8D59D39F65}" type="slidenum">
              <a:rPr lang="en-US"/>
              <a:pPr/>
              <a:t>11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9169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4580D1-A8AB-4CDA-99F2-FD977BBF5A8F}" type="slidenum">
              <a:rPr lang="en-US"/>
              <a:pPr/>
              <a:t>12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258524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DAF092-3489-49EE-8033-F0CB42B12534}" type="slidenum">
              <a:rPr lang="en-US"/>
              <a:pPr/>
              <a:t>13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271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489006-9175-41C3-AA6A-96832923386D}" type="slidenum">
              <a:rPr lang="en-US"/>
              <a:pPr/>
              <a:t>14</a:t>
            </a:fld>
            <a:endParaRPr lang="en-US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5407530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32B2F8-8508-4B67-8F11-8C095F87059C}" type="slidenum">
              <a:rPr lang="en-US"/>
              <a:pPr/>
              <a:t>15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1192426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30E702-C556-4D5A-AFC7-253E0725BD54}" type="slidenum">
              <a:rPr lang="en-US"/>
              <a:pPr/>
              <a:t>16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580505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E5F040-F6B7-4E3F-9BD3-042031246580}" type="slidenum">
              <a:rPr lang="en-US"/>
              <a:pPr/>
              <a:t>17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5525785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EE5896-4E2E-4D02-B2EC-DD81059D7E07}" type="slidenum">
              <a:rPr lang="en-US"/>
              <a:pPr/>
              <a:t>18</a:t>
            </a:fld>
            <a:endParaRPr 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7043238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54B05D-E240-46AE-8254-24AC03D2354F}" type="slidenum">
              <a:rPr lang="en-US"/>
              <a:pPr/>
              <a:t>19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3002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A04A83-C4C0-4417-B5EE-9D6919DFCC46}" type="slidenum">
              <a:rPr lang="en-US"/>
              <a:pPr/>
              <a:t>2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8959206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FC353-F192-483B-9E46-1A44A65F24D6}" type="slidenum">
              <a:rPr lang="en-US"/>
              <a:pPr/>
              <a:t>20</a:t>
            </a:fld>
            <a:endParaRPr lang="en-US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0111980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E3AB3B-BF35-4410-8A22-14A846A00FE0}" type="slidenum">
              <a:rPr lang="en-US"/>
              <a:pPr/>
              <a:t>21</a:t>
            </a:fld>
            <a:endParaRPr 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5261327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AFFD14-5797-4FD3-A7A3-D22D4A67CF3F}" type="slidenum">
              <a:rPr lang="en-US"/>
              <a:pPr/>
              <a:t>22</a:t>
            </a:fld>
            <a:endParaRPr lang="en-US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8740846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14A4E6-799A-4697-AC5A-F9F090F3CB33}" type="slidenum">
              <a:rPr lang="en-US"/>
              <a:pPr/>
              <a:t>23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99954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2C4DE7-2BFA-4C15-A818-BEBAC3341736}" type="slidenum">
              <a:rPr lang="en-US"/>
              <a:pPr/>
              <a:t>24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4315968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0D36A5-98EC-4984-ADF8-6C24A71B7254}" type="slidenum">
              <a:rPr lang="en-US"/>
              <a:pPr/>
              <a:t>25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29770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1AA2E-729F-491C-8689-1434F34CF34F}" type="slidenum">
              <a:rPr lang="en-US"/>
              <a:pPr/>
              <a:t>26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8430107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B96DDB-FC77-467B-B550-48B9279E8562}" type="slidenum">
              <a:rPr lang="en-US"/>
              <a:pPr/>
              <a:t>27</a:t>
            </a:fld>
            <a:endParaRPr lang="en-US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1577707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B4EE39-31EE-44D8-9345-8013C018F4A9}" type="slidenum">
              <a:rPr lang="en-US"/>
              <a:pPr/>
              <a:t>28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35053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908712-8BEE-4E89-A7BD-7BD38D04AA4E}" type="slidenum">
              <a:rPr lang="en-US"/>
              <a:pPr/>
              <a:t>29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692036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F4DFF-0EBE-440A-A39A-D70F55ACEB30}" type="slidenum">
              <a:rPr lang="en-US"/>
              <a:pPr/>
              <a:t>3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90926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4FB8E4-6625-4525-9764-07F37428ABBF}" type="slidenum">
              <a:rPr lang="en-US"/>
              <a:pPr/>
              <a:t>30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9926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C1A933-0EA1-4B71-BC3A-B6EE047898F9}" type="slidenum">
              <a:rPr lang="en-US"/>
              <a:pPr/>
              <a:t>31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670224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3EC084-E988-429C-9337-0875F11A9FF1}" type="slidenum">
              <a:rPr lang="en-US"/>
              <a:pPr/>
              <a:t>4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24703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3F04DA-8A90-4713-A108-34ADBCDD6A08}" type="slidenum">
              <a:rPr lang="en-US"/>
              <a:pPr/>
              <a:t>5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0667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48C45C-6AF0-49D3-A602-C19D9A0A6F9F}" type="slidenum">
              <a:rPr lang="en-US"/>
              <a:pPr/>
              <a:t>6</a:t>
            </a:fld>
            <a:endParaRPr 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625581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A64E8A-E199-400E-B698-96DF3C190292}" type="slidenum">
              <a:rPr lang="en-US"/>
              <a:pPr/>
              <a:t>7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689744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21D22A-BD4A-45D0-978B-EEA40DB3E7E4}" type="slidenum">
              <a:rPr lang="en-US"/>
              <a:pPr/>
              <a:t>8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4599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80F8C2-0781-49FB-9C1C-D3C2CAD74B87}" type="slidenum">
              <a:rPr lang="en-US"/>
              <a:pPr/>
              <a:t>9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809073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169C81-9ABF-4CC6-A3B2-64C4404D071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67F512-1508-4AAC-8AEA-BDBC9F23DA3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E63B37-705E-4260-AE73-A49568CF40A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2FCD03B-F3A2-4F99-8254-505DF30F427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DCF2D2-29EA-4996-968E-AEDF81167674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1A4300-6638-4F58-9E54-08648185B79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382DD-FA75-43B0-9A50-11BB257AEAB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FF56AC-CC22-4786-8BC7-F1E609518C5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8E6A13-FC6A-466C-9D7F-520CF9C8FC6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EC091-94C5-4E64-B90C-B3BF961A974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F58DFA-7E70-4A4E-98CA-7E86A73F196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F65CE-87B0-4E9C-AC92-205CD0A3416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78625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99D9B00-C417-48F0-A388-3119DABEAEDA}" type="slidenum">
              <a:rPr lang="en-US"/>
              <a:pPr/>
              <a:t>‹Nº›</a:t>
            </a:fld>
            <a:endParaRPr lang="en-US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/>
            <a:endParaRPr lang="es-ES" sz="1400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s-ES" sz="1400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fld id="{F6DFF322-5639-4E30-8E34-324B10A26662}" type="slidenum">
              <a:rPr lang="es-ES" sz="1400"/>
              <a:pPr algn="r"/>
              <a:t>‹Nº›</a:t>
            </a:fld>
            <a:endParaRPr lang="es-ES" sz="1400"/>
          </a:p>
        </p:txBody>
      </p:sp>
      <p:sp>
        <p:nvSpPr>
          <p:cNvPr id="1040" name="Line 16"/>
          <p:cNvSpPr>
            <a:spLocks noChangeShapeType="1"/>
          </p:cNvSpPr>
          <p:nvPr userDrawn="1"/>
        </p:nvSpPr>
        <p:spPr bwMode="auto">
          <a:xfrm flipV="1">
            <a:off x="12398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1" name="Line 17"/>
          <p:cNvSpPr>
            <a:spLocks noChangeShapeType="1"/>
          </p:cNvSpPr>
          <p:nvPr userDrawn="1"/>
        </p:nvSpPr>
        <p:spPr bwMode="auto">
          <a:xfrm flipV="1">
            <a:off x="112871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2" name="Line 18"/>
          <p:cNvSpPr>
            <a:spLocks noChangeShapeType="1"/>
          </p:cNvSpPr>
          <p:nvPr userDrawn="1"/>
        </p:nvSpPr>
        <p:spPr bwMode="auto">
          <a:xfrm flipV="1">
            <a:off x="12398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3" name="Line 19"/>
          <p:cNvSpPr>
            <a:spLocks noChangeShapeType="1"/>
          </p:cNvSpPr>
          <p:nvPr userDrawn="1"/>
        </p:nvSpPr>
        <p:spPr bwMode="auto">
          <a:xfrm flipV="1">
            <a:off x="112871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4" name="Line 20"/>
          <p:cNvSpPr>
            <a:spLocks noChangeShapeType="1"/>
          </p:cNvSpPr>
          <p:nvPr userDrawn="1"/>
        </p:nvSpPr>
        <p:spPr bwMode="auto">
          <a:xfrm flipV="1">
            <a:off x="236855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5" name="Line 21"/>
          <p:cNvSpPr>
            <a:spLocks noChangeShapeType="1"/>
          </p:cNvSpPr>
          <p:nvPr userDrawn="1"/>
        </p:nvSpPr>
        <p:spPr bwMode="auto">
          <a:xfrm flipV="1">
            <a:off x="225742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6" name="Line 22"/>
          <p:cNvSpPr>
            <a:spLocks noChangeShapeType="1"/>
          </p:cNvSpPr>
          <p:nvPr userDrawn="1"/>
        </p:nvSpPr>
        <p:spPr bwMode="auto">
          <a:xfrm flipV="1">
            <a:off x="236855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7" name="Line 23"/>
          <p:cNvSpPr>
            <a:spLocks noChangeShapeType="1"/>
          </p:cNvSpPr>
          <p:nvPr userDrawn="1"/>
        </p:nvSpPr>
        <p:spPr bwMode="auto">
          <a:xfrm flipV="1">
            <a:off x="225742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8" name="Line 24"/>
          <p:cNvSpPr>
            <a:spLocks noChangeShapeType="1"/>
          </p:cNvSpPr>
          <p:nvPr userDrawn="1"/>
        </p:nvSpPr>
        <p:spPr bwMode="auto">
          <a:xfrm flipV="1">
            <a:off x="34972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9" name="Line 25"/>
          <p:cNvSpPr>
            <a:spLocks noChangeShapeType="1"/>
          </p:cNvSpPr>
          <p:nvPr userDrawn="1"/>
        </p:nvSpPr>
        <p:spPr bwMode="auto">
          <a:xfrm flipV="1">
            <a:off x="33861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0" name="Line 26"/>
          <p:cNvSpPr>
            <a:spLocks noChangeShapeType="1"/>
          </p:cNvSpPr>
          <p:nvPr userDrawn="1"/>
        </p:nvSpPr>
        <p:spPr bwMode="auto">
          <a:xfrm flipV="1">
            <a:off x="34972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1" name="Line 27"/>
          <p:cNvSpPr>
            <a:spLocks noChangeShapeType="1"/>
          </p:cNvSpPr>
          <p:nvPr userDrawn="1"/>
        </p:nvSpPr>
        <p:spPr bwMode="auto">
          <a:xfrm flipV="1">
            <a:off x="33861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2" name="Line 28"/>
          <p:cNvSpPr>
            <a:spLocks noChangeShapeType="1"/>
          </p:cNvSpPr>
          <p:nvPr userDrawn="1"/>
        </p:nvSpPr>
        <p:spPr bwMode="auto">
          <a:xfrm rot="5400000" flipV="1">
            <a:off x="3441700" y="6819900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3" name="Line 29"/>
          <p:cNvSpPr>
            <a:spLocks noChangeShapeType="1"/>
          </p:cNvSpPr>
          <p:nvPr userDrawn="1"/>
        </p:nvSpPr>
        <p:spPr bwMode="auto">
          <a:xfrm flipV="1">
            <a:off x="46275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4" name="Line 30"/>
          <p:cNvSpPr>
            <a:spLocks noChangeShapeType="1"/>
          </p:cNvSpPr>
          <p:nvPr userDrawn="1"/>
        </p:nvSpPr>
        <p:spPr bwMode="auto">
          <a:xfrm flipV="1">
            <a:off x="45164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5" name="Line 31"/>
          <p:cNvSpPr>
            <a:spLocks noChangeShapeType="1"/>
          </p:cNvSpPr>
          <p:nvPr userDrawn="1"/>
        </p:nvSpPr>
        <p:spPr bwMode="auto">
          <a:xfrm flipV="1">
            <a:off x="46275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6" name="Line 32"/>
          <p:cNvSpPr>
            <a:spLocks noChangeShapeType="1"/>
          </p:cNvSpPr>
          <p:nvPr userDrawn="1"/>
        </p:nvSpPr>
        <p:spPr bwMode="auto">
          <a:xfrm flipV="1">
            <a:off x="45164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7" name="Line 33"/>
          <p:cNvSpPr>
            <a:spLocks noChangeShapeType="1"/>
          </p:cNvSpPr>
          <p:nvPr userDrawn="1"/>
        </p:nvSpPr>
        <p:spPr bwMode="auto">
          <a:xfrm flipV="1">
            <a:off x="57562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8" name="Line 34"/>
          <p:cNvSpPr>
            <a:spLocks noChangeShapeType="1"/>
          </p:cNvSpPr>
          <p:nvPr userDrawn="1"/>
        </p:nvSpPr>
        <p:spPr bwMode="auto">
          <a:xfrm flipV="1">
            <a:off x="564515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9" name="Line 35"/>
          <p:cNvSpPr>
            <a:spLocks noChangeShapeType="1"/>
          </p:cNvSpPr>
          <p:nvPr userDrawn="1"/>
        </p:nvSpPr>
        <p:spPr bwMode="auto">
          <a:xfrm flipV="1">
            <a:off x="57562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0" name="Line 36"/>
          <p:cNvSpPr>
            <a:spLocks noChangeShapeType="1"/>
          </p:cNvSpPr>
          <p:nvPr userDrawn="1"/>
        </p:nvSpPr>
        <p:spPr bwMode="auto">
          <a:xfrm flipV="1">
            <a:off x="564515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1" name="Line 37"/>
          <p:cNvSpPr>
            <a:spLocks noChangeShapeType="1"/>
          </p:cNvSpPr>
          <p:nvPr userDrawn="1"/>
        </p:nvSpPr>
        <p:spPr bwMode="auto">
          <a:xfrm flipV="1">
            <a:off x="801370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2" name="Line 38"/>
          <p:cNvSpPr>
            <a:spLocks noChangeShapeType="1"/>
          </p:cNvSpPr>
          <p:nvPr userDrawn="1"/>
        </p:nvSpPr>
        <p:spPr bwMode="auto">
          <a:xfrm flipV="1">
            <a:off x="79025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3" name="Line 39"/>
          <p:cNvSpPr>
            <a:spLocks noChangeShapeType="1"/>
          </p:cNvSpPr>
          <p:nvPr userDrawn="1"/>
        </p:nvSpPr>
        <p:spPr bwMode="auto">
          <a:xfrm flipV="1">
            <a:off x="801370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4" name="Line 40"/>
          <p:cNvSpPr>
            <a:spLocks noChangeShapeType="1"/>
          </p:cNvSpPr>
          <p:nvPr userDrawn="1"/>
        </p:nvSpPr>
        <p:spPr bwMode="auto">
          <a:xfrm flipV="1">
            <a:off x="79025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5" name="Line 41"/>
          <p:cNvSpPr>
            <a:spLocks noChangeShapeType="1"/>
          </p:cNvSpPr>
          <p:nvPr userDrawn="1"/>
        </p:nvSpPr>
        <p:spPr bwMode="auto">
          <a:xfrm flipV="1">
            <a:off x="688498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6" name="Line 42"/>
          <p:cNvSpPr>
            <a:spLocks noChangeShapeType="1"/>
          </p:cNvSpPr>
          <p:nvPr userDrawn="1"/>
        </p:nvSpPr>
        <p:spPr bwMode="auto">
          <a:xfrm flipV="1">
            <a:off x="67738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7" name="Line 43"/>
          <p:cNvSpPr>
            <a:spLocks noChangeShapeType="1"/>
          </p:cNvSpPr>
          <p:nvPr userDrawn="1"/>
        </p:nvSpPr>
        <p:spPr bwMode="auto">
          <a:xfrm flipV="1">
            <a:off x="688498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8" name="Line 44"/>
          <p:cNvSpPr>
            <a:spLocks noChangeShapeType="1"/>
          </p:cNvSpPr>
          <p:nvPr userDrawn="1"/>
        </p:nvSpPr>
        <p:spPr bwMode="auto">
          <a:xfrm flipV="1">
            <a:off x="67738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9" name="Line 45"/>
          <p:cNvSpPr>
            <a:spLocks noChangeShapeType="1"/>
          </p:cNvSpPr>
          <p:nvPr userDrawn="1"/>
        </p:nvSpPr>
        <p:spPr bwMode="auto">
          <a:xfrm flipV="1">
            <a:off x="90328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0" name="Line 46"/>
          <p:cNvSpPr>
            <a:spLocks noChangeShapeType="1"/>
          </p:cNvSpPr>
          <p:nvPr userDrawn="1"/>
        </p:nvSpPr>
        <p:spPr bwMode="auto">
          <a:xfrm rot="5400000" flipV="1">
            <a:off x="9088438" y="7302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1" name="Line 47"/>
          <p:cNvSpPr>
            <a:spLocks noChangeShapeType="1"/>
          </p:cNvSpPr>
          <p:nvPr userDrawn="1"/>
        </p:nvSpPr>
        <p:spPr bwMode="auto">
          <a:xfrm rot="5400000" flipV="1">
            <a:off x="9088438" y="119697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grpSp>
        <p:nvGrpSpPr>
          <p:cNvPr id="1072" name="Group 48"/>
          <p:cNvGrpSpPr>
            <a:grpSpLocks/>
          </p:cNvGrpSpPr>
          <p:nvPr userDrawn="1"/>
        </p:nvGrpSpPr>
        <p:grpSpPr bwMode="auto">
          <a:xfrm>
            <a:off x="9032875" y="1123950"/>
            <a:ext cx="93663" cy="93663"/>
            <a:chOff x="5690" y="708"/>
            <a:chExt cx="59" cy="59"/>
          </a:xfrm>
        </p:grpSpPr>
        <p:sp>
          <p:nvSpPr>
            <p:cNvPr id="1073" name="Line 49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74" name="Line 50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075" name="Line 51"/>
          <p:cNvSpPr>
            <a:spLocks noChangeShapeType="1"/>
          </p:cNvSpPr>
          <p:nvPr userDrawn="1"/>
        </p:nvSpPr>
        <p:spPr bwMode="auto">
          <a:xfrm rot="5400000" flipV="1">
            <a:off x="9088438" y="232092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6" name="Line 52"/>
          <p:cNvSpPr>
            <a:spLocks noChangeShapeType="1"/>
          </p:cNvSpPr>
          <p:nvPr userDrawn="1"/>
        </p:nvSpPr>
        <p:spPr bwMode="auto">
          <a:xfrm rot="5400000" flipV="1">
            <a:off x="9088438" y="2209800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7" name="Line 53"/>
          <p:cNvSpPr>
            <a:spLocks noChangeShapeType="1"/>
          </p:cNvSpPr>
          <p:nvPr userDrawn="1"/>
        </p:nvSpPr>
        <p:spPr bwMode="auto">
          <a:xfrm rot="5400000" flipV="1">
            <a:off x="9088438" y="3446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8" name="Line 54"/>
          <p:cNvSpPr>
            <a:spLocks noChangeShapeType="1"/>
          </p:cNvSpPr>
          <p:nvPr userDrawn="1"/>
        </p:nvSpPr>
        <p:spPr bwMode="auto">
          <a:xfrm rot="5400000" flipV="1">
            <a:off x="9088438" y="457041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9" name="Line 55"/>
          <p:cNvSpPr>
            <a:spLocks noChangeShapeType="1"/>
          </p:cNvSpPr>
          <p:nvPr userDrawn="1"/>
        </p:nvSpPr>
        <p:spPr bwMode="auto">
          <a:xfrm rot="5400000" flipV="1">
            <a:off x="9088438" y="56943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80" name="Line 56"/>
          <p:cNvSpPr>
            <a:spLocks noChangeShapeType="1"/>
          </p:cNvSpPr>
          <p:nvPr userDrawn="1"/>
        </p:nvSpPr>
        <p:spPr bwMode="auto">
          <a:xfrm flipV="1">
            <a:off x="90328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81" name="Line 57"/>
          <p:cNvSpPr>
            <a:spLocks noChangeShapeType="1"/>
          </p:cNvSpPr>
          <p:nvPr userDrawn="1"/>
        </p:nvSpPr>
        <p:spPr bwMode="auto">
          <a:xfrm rot="5400000" flipV="1">
            <a:off x="9088438" y="670877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82" name="Rectangle 58"/>
          <p:cNvSpPr>
            <a:spLocks noChangeArrowheads="1"/>
          </p:cNvSpPr>
          <p:nvPr userDrawn="1"/>
        </p:nvSpPr>
        <p:spPr bwMode="auto">
          <a:xfrm>
            <a:off x="1258888" y="117475"/>
            <a:ext cx="7770812" cy="1003300"/>
          </a:xfrm>
          <a:prstGeom prst="rect">
            <a:avLst/>
          </a:prstGeom>
          <a:solidFill>
            <a:srgbClr val="163B7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s-ES" sz="3200" b="1"/>
          </a:p>
        </p:txBody>
      </p:sp>
      <p:grpSp>
        <p:nvGrpSpPr>
          <p:cNvPr id="1199" name="Group 175"/>
          <p:cNvGrpSpPr>
            <a:grpSpLocks/>
          </p:cNvGrpSpPr>
          <p:nvPr userDrawn="1"/>
        </p:nvGrpSpPr>
        <p:grpSpPr bwMode="auto">
          <a:xfrm>
            <a:off x="14288" y="17463"/>
            <a:ext cx="114300" cy="6823075"/>
            <a:chOff x="9" y="11"/>
            <a:chExt cx="72" cy="4298"/>
          </a:xfrm>
        </p:grpSpPr>
        <p:sp>
          <p:nvSpPr>
            <p:cNvPr id="1200" name="Line 176"/>
            <p:cNvSpPr>
              <a:spLocks noChangeShapeType="1"/>
            </p:cNvSpPr>
            <p:nvPr userDrawn="1"/>
          </p:nvSpPr>
          <p:spPr bwMode="auto">
            <a:xfrm flipV="1">
              <a:off x="70" y="11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01" name="Line 177"/>
            <p:cNvSpPr>
              <a:spLocks noChangeShapeType="1"/>
            </p:cNvSpPr>
            <p:nvPr userDrawn="1"/>
          </p:nvSpPr>
          <p:spPr bwMode="auto">
            <a:xfrm rot="5400000" flipV="1">
              <a:off x="35" y="46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1202" name="Group 178"/>
            <p:cNvGrpSpPr>
              <a:grpSpLocks/>
            </p:cNvGrpSpPr>
            <p:nvPr userDrawn="1"/>
          </p:nvGrpSpPr>
          <p:grpSpPr bwMode="auto">
            <a:xfrm>
              <a:off x="11" y="708"/>
              <a:ext cx="59" cy="70"/>
              <a:chOff x="11" y="708"/>
              <a:chExt cx="59" cy="70"/>
            </a:xfrm>
          </p:grpSpPr>
          <p:sp>
            <p:nvSpPr>
              <p:cNvPr id="1203" name="Line 179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04" name="Line 180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05" name="Line 181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1206" name="Line 182"/>
            <p:cNvSpPr>
              <a:spLocks noChangeShapeType="1"/>
            </p:cNvSpPr>
            <p:nvPr userDrawn="1"/>
          </p:nvSpPr>
          <p:spPr bwMode="auto">
            <a:xfrm flipV="1">
              <a:off x="70" y="4261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07" name="Line 183"/>
            <p:cNvSpPr>
              <a:spLocks noChangeShapeType="1"/>
            </p:cNvSpPr>
            <p:nvPr userDrawn="1"/>
          </p:nvSpPr>
          <p:spPr bwMode="auto">
            <a:xfrm rot="5400000" flipV="1">
              <a:off x="35" y="4226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1208" name="Group 184"/>
            <p:cNvGrpSpPr>
              <a:grpSpLocks/>
            </p:cNvGrpSpPr>
            <p:nvPr userDrawn="1"/>
          </p:nvGrpSpPr>
          <p:grpSpPr bwMode="auto">
            <a:xfrm>
              <a:off x="9" y="2135"/>
              <a:ext cx="59" cy="70"/>
              <a:chOff x="11" y="708"/>
              <a:chExt cx="59" cy="70"/>
            </a:xfrm>
          </p:grpSpPr>
          <p:sp>
            <p:nvSpPr>
              <p:cNvPr id="1209" name="Line 185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0" name="Line 186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1" name="Line 187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212" name="Group 188"/>
            <p:cNvGrpSpPr>
              <a:grpSpLocks/>
            </p:cNvGrpSpPr>
            <p:nvPr userDrawn="1"/>
          </p:nvGrpSpPr>
          <p:grpSpPr bwMode="auto">
            <a:xfrm>
              <a:off x="9" y="1410"/>
              <a:ext cx="59" cy="70"/>
              <a:chOff x="11" y="708"/>
              <a:chExt cx="59" cy="70"/>
            </a:xfrm>
          </p:grpSpPr>
          <p:sp>
            <p:nvSpPr>
              <p:cNvPr id="1213" name="Line 189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4" name="Line 190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5" name="Line 191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216" name="Group 192"/>
            <p:cNvGrpSpPr>
              <a:grpSpLocks/>
            </p:cNvGrpSpPr>
            <p:nvPr userDrawn="1"/>
          </p:nvGrpSpPr>
          <p:grpSpPr bwMode="auto">
            <a:xfrm>
              <a:off x="22" y="2840"/>
              <a:ext cx="59" cy="70"/>
              <a:chOff x="11" y="708"/>
              <a:chExt cx="59" cy="70"/>
            </a:xfrm>
          </p:grpSpPr>
          <p:sp>
            <p:nvSpPr>
              <p:cNvPr id="1217" name="Line 193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8" name="Line 194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9" name="Line 195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220" name="Group 196"/>
            <p:cNvGrpSpPr>
              <a:grpSpLocks/>
            </p:cNvGrpSpPr>
            <p:nvPr userDrawn="1"/>
          </p:nvGrpSpPr>
          <p:grpSpPr bwMode="auto">
            <a:xfrm>
              <a:off x="22" y="3542"/>
              <a:ext cx="59" cy="70"/>
              <a:chOff x="11" y="708"/>
              <a:chExt cx="59" cy="70"/>
            </a:xfrm>
          </p:grpSpPr>
          <p:sp>
            <p:nvSpPr>
              <p:cNvPr id="1221" name="Line 197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22" name="Line 198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23" name="Line 199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</p:grpSp>
      <p:grpSp>
        <p:nvGrpSpPr>
          <p:cNvPr id="1224" name="Group 200"/>
          <p:cNvGrpSpPr>
            <a:grpSpLocks/>
          </p:cNvGrpSpPr>
          <p:nvPr userDrawn="1"/>
        </p:nvGrpSpPr>
        <p:grpSpPr bwMode="auto">
          <a:xfrm>
            <a:off x="9036050" y="2255838"/>
            <a:ext cx="93663" cy="93662"/>
            <a:chOff x="5690" y="708"/>
            <a:chExt cx="59" cy="59"/>
          </a:xfrm>
        </p:grpSpPr>
        <p:sp>
          <p:nvSpPr>
            <p:cNvPr id="1225" name="Line 201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26" name="Line 202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27" name="Group 203"/>
          <p:cNvGrpSpPr>
            <a:grpSpLocks/>
          </p:cNvGrpSpPr>
          <p:nvPr userDrawn="1"/>
        </p:nvGrpSpPr>
        <p:grpSpPr bwMode="auto">
          <a:xfrm>
            <a:off x="9015413" y="3357563"/>
            <a:ext cx="93662" cy="93662"/>
            <a:chOff x="5690" y="708"/>
            <a:chExt cx="59" cy="59"/>
          </a:xfrm>
        </p:grpSpPr>
        <p:sp>
          <p:nvSpPr>
            <p:cNvPr id="1228" name="Line 204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29" name="Line 205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30" name="Group 206"/>
          <p:cNvGrpSpPr>
            <a:grpSpLocks/>
          </p:cNvGrpSpPr>
          <p:nvPr userDrawn="1"/>
        </p:nvGrpSpPr>
        <p:grpSpPr bwMode="auto">
          <a:xfrm>
            <a:off x="9015413" y="4487863"/>
            <a:ext cx="93662" cy="93662"/>
            <a:chOff x="5690" y="708"/>
            <a:chExt cx="59" cy="59"/>
          </a:xfrm>
        </p:grpSpPr>
        <p:sp>
          <p:nvSpPr>
            <p:cNvPr id="1231" name="Line 207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2" name="Line 208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33" name="Group 209"/>
          <p:cNvGrpSpPr>
            <a:grpSpLocks/>
          </p:cNvGrpSpPr>
          <p:nvPr userDrawn="1"/>
        </p:nvGrpSpPr>
        <p:grpSpPr bwMode="auto">
          <a:xfrm>
            <a:off x="9015413" y="5589588"/>
            <a:ext cx="93662" cy="93662"/>
            <a:chOff x="5690" y="708"/>
            <a:chExt cx="59" cy="59"/>
          </a:xfrm>
        </p:grpSpPr>
        <p:sp>
          <p:nvSpPr>
            <p:cNvPr id="1234" name="Line 210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5" name="Line 211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36" name="Group 212"/>
          <p:cNvGrpSpPr>
            <a:grpSpLocks/>
          </p:cNvGrpSpPr>
          <p:nvPr userDrawn="1"/>
        </p:nvGrpSpPr>
        <p:grpSpPr bwMode="auto">
          <a:xfrm>
            <a:off x="1116013" y="1125538"/>
            <a:ext cx="111125" cy="93662"/>
            <a:chOff x="3334" y="855"/>
            <a:chExt cx="70" cy="59"/>
          </a:xfrm>
        </p:grpSpPr>
        <p:sp>
          <p:nvSpPr>
            <p:cNvPr id="1237" name="Line 213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8" name="Line 214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9" name="Line 215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40" name="Group 216"/>
          <p:cNvGrpSpPr>
            <a:grpSpLocks/>
          </p:cNvGrpSpPr>
          <p:nvPr userDrawn="1"/>
        </p:nvGrpSpPr>
        <p:grpSpPr bwMode="auto">
          <a:xfrm>
            <a:off x="2268538" y="1125538"/>
            <a:ext cx="111125" cy="93662"/>
            <a:chOff x="3334" y="855"/>
            <a:chExt cx="70" cy="59"/>
          </a:xfrm>
        </p:grpSpPr>
        <p:sp>
          <p:nvSpPr>
            <p:cNvPr id="1241" name="Line 217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42" name="Line 218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43" name="Line 219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44" name="Group 220"/>
          <p:cNvGrpSpPr>
            <a:grpSpLocks/>
          </p:cNvGrpSpPr>
          <p:nvPr userDrawn="1"/>
        </p:nvGrpSpPr>
        <p:grpSpPr bwMode="auto">
          <a:xfrm>
            <a:off x="3381375" y="1125538"/>
            <a:ext cx="111125" cy="93662"/>
            <a:chOff x="3334" y="855"/>
            <a:chExt cx="70" cy="59"/>
          </a:xfrm>
        </p:grpSpPr>
        <p:sp>
          <p:nvSpPr>
            <p:cNvPr id="1245" name="Line 221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46" name="Line 222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47" name="Line 223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48" name="Group 224"/>
          <p:cNvGrpSpPr>
            <a:grpSpLocks/>
          </p:cNvGrpSpPr>
          <p:nvPr userDrawn="1"/>
        </p:nvGrpSpPr>
        <p:grpSpPr bwMode="auto">
          <a:xfrm>
            <a:off x="4500563" y="1125538"/>
            <a:ext cx="111125" cy="93662"/>
            <a:chOff x="3334" y="855"/>
            <a:chExt cx="70" cy="59"/>
          </a:xfrm>
        </p:grpSpPr>
        <p:sp>
          <p:nvSpPr>
            <p:cNvPr id="1249" name="Line 225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0" name="Line 226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1" name="Line 227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52" name="Group 228"/>
          <p:cNvGrpSpPr>
            <a:grpSpLocks/>
          </p:cNvGrpSpPr>
          <p:nvPr userDrawn="1"/>
        </p:nvGrpSpPr>
        <p:grpSpPr bwMode="auto">
          <a:xfrm>
            <a:off x="6765925" y="1125538"/>
            <a:ext cx="111125" cy="93662"/>
            <a:chOff x="3334" y="855"/>
            <a:chExt cx="70" cy="59"/>
          </a:xfrm>
        </p:grpSpPr>
        <p:sp>
          <p:nvSpPr>
            <p:cNvPr id="1253" name="Line 229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4" name="Line 230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5" name="Line 231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56" name="Group 232"/>
          <p:cNvGrpSpPr>
            <a:grpSpLocks/>
          </p:cNvGrpSpPr>
          <p:nvPr userDrawn="1"/>
        </p:nvGrpSpPr>
        <p:grpSpPr bwMode="auto">
          <a:xfrm>
            <a:off x="7885113" y="1125538"/>
            <a:ext cx="111125" cy="93662"/>
            <a:chOff x="3334" y="855"/>
            <a:chExt cx="70" cy="59"/>
          </a:xfrm>
        </p:grpSpPr>
        <p:sp>
          <p:nvSpPr>
            <p:cNvPr id="1257" name="Line 233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8" name="Line 234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9" name="Line 235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60" name="Group 236"/>
          <p:cNvGrpSpPr>
            <a:grpSpLocks/>
          </p:cNvGrpSpPr>
          <p:nvPr userDrawn="1"/>
        </p:nvGrpSpPr>
        <p:grpSpPr bwMode="auto">
          <a:xfrm>
            <a:off x="5651500" y="1125538"/>
            <a:ext cx="111125" cy="93662"/>
            <a:chOff x="3334" y="855"/>
            <a:chExt cx="70" cy="59"/>
          </a:xfrm>
        </p:grpSpPr>
        <p:sp>
          <p:nvSpPr>
            <p:cNvPr id="1261" name="Line 237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62" name="Line 238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63" name="Line 239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slide" Target="slide1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slide" Target="slide15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slide" Target="slide20.xml"/><Relationship Id="rId7" Type="http://schemas.openxmlformats.org/officeDocument/2006/relationships/slide" Target="slide1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slide" Target="slide18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13" Type="http://schemas.openxmlformats.org/officeDocument/2006/relationships/slide" Target="slide28.xml"/><Relationship Id="rId3" Type="http://schemas.openxmlformats.org/officeDocument/2006/relationships/image" Target="../media/image1.jpeg"/><Relationship Id="rId7" Type="http://schemas.openxmlformats.org/officeDocument/2006/relationships/slide" Target="slide11.xml"/><Relationship Id="rId12" Type="http://schemas.openxmlformats.org/officeDocument/2006/relationships/slide" Target="slide2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23.xml"/><Relationship Id="rId5" Type="http://schemas.openxmlformats.org/officeDocument/2006/relationships/slide" Target="slide5.xml"/><Relationship Id="rId10" Type="http://schemas.openxmlformats.org/officeDocument/2006/relationships/slide" Target="slide19.xml"/><Relationship Id="rId4" Type="http://schemas.openxmlformats.org/officeDocument/2006/relationships/slide" Target="slide3.xml"/><Relationship Id="rId9" Type="http://schemas.openxmlformats.org/officeDocument/2006/relationships/slide" Target="slide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17.xml"/><Relationship Id="rId5" Type="http://schemas.openxmlformats.org/officeDocument/2006/relationships/image" Target="../media/image3.png"/><Relationship Id="rId4" Type="http://schemas.openxmlformats.org/officeDocument/2006/relationships/slide" Target="slide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8.0.1.27.02.I29%20CM%20Indice%20Cambios%20Items%20de%20Configuracion.doc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image" Target="../media/image14.emf"/><Relationship Id="rId3" Type="http://schemas.openxmlformats.org/officeDocument/2006/relationships/image" Target="../media/image3.png"/><Relationship Id="rId7" Type="http://schemas.openxmlformats.org/officeDocument/2006/relationships/image" Target="../media/image10.emf"/><Relationship Id="rId12" Type="http://schemas.openxmlformats.org/officeDocument/2006/relationships/image" Target="../media/image6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11" Type="http://schemas.openxmlformats.org/officeDocument/2006/relationships/image" Target="../media/image13.emf"/><Relationship Id="rId5" Type="http://schemas.openxmlformats.org/officeDocument/2006/relationships/image" Target="../media/image8.wmf"/><Relationship Id="rId10" Type="http://schemas.openxmlformats.org/officeDocument/2006/relationships/image" Target="../media/image12.emf"/><Relationship Id="rId4" Type="http://schemas.openxmlformats.org/officeDocument/2006/relationships/image" Target="../media/image7.emf"/><Relationship Id="rId9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03200" y="1333500"/>
            <a:ext cx="76962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>
                <a:solidFill>
                  <a:schemeClr val="bg1"/>
                </a:solidFill>
                <a:ea typeface="ＭＳ Ｐゴシック" pitchFamily="112" charset="-128"/>
              </a:rPr>
              <a:t>Gracias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114300" y="1203325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611188" y="2781300"/>
            <a:ext cx="769620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 err="1">
                <a:ea typeface="ＭＳ Ｐゴシック" pitchFamily="112" charset="-128"/>
              </a:rPr>
              <a:t>Proceso</a:t>
            </a:r>
            <a:r>
              <a:rPr lang="en-US" sz="6000" dirty="0">
                <a:ea typeface="ＭＳ Ｐゴシック" pitchFamily="112" charset="-128"/>
              </a:rPr>
              <a:t> de </a:t>
            </a:r>
            <a:r>
              <a:rPr lang="en-US" sz="6000" dirty="0" err="1">
                <a:ea typeface="ＭＳ Ｐゴシック" pitchFamily="112" charset="-128"/>
              </a:rPr>
              <a:t>Gestión</a:t>
            </a:r>
            <a:r>
              <a:rPr lang="en-US" sz="6000" dirty="0">
                <a:ea typeface="ＭＳ Ｐゴシック" pitchFamily="112" charset="-128"/>
              </a:rPr>
              <a:t> de </a:t>
            </a:r>
            <a:r>
              <a:rPr lang="en-US" sz="6000" dirty="0" err="1">
                <a:ea typeface="ＭＳ Ｐゴシック" pitchFamily="112" charset="-128"/>
              </a:rPr>
              <a:t>Configuración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16392" name="Group 8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16393" name="Line 9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4" name="Line 10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5" name="Line 11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6" name="Line 12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7" name="Line 13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8" name="Line 14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9" name="Line 15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0" name="Line 16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1" name="Line 17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2" name="Line 18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3" name="Line 19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4" name="Line 20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5" name="Line 21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6" name="Line 22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7" name="Line 23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8" name="Line 24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9" name="Line 25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0" name="Line 26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1" name="Line 27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2" name="Line 28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3" name="Line 29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4" name="Line 30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5" name="Line 31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6" name="Line 32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7" name="Line 33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8" name="Line 34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9" name="Line 35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0" name="Line 36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1" name="Line 37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2" name="Line 38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3" name="Line 39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4" name="Line 40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5" name="Line 41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6" name="Line 42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7" name="Line 43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8" name="Line 44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9" name="Line 45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0" name="Line 46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1" name="Line 47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2" name="Line 48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3" name="Line 49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4" name="Line 50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5" name="Line 51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6" name="Line 52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7" name="Line 53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8" name="Line 54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9" name="Line 55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0" name="Line 56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1" name="Line 57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2" name="Line 58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3" name="Line 59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4" name="Line 60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5" name="Line 61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6" name="Line 62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7" name="Line 63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8" name="Line 64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9" name="Line 65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0" name="Line 66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1" name="Line 67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2" name="Line 68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3" name="Line 69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4" name="Line 70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5" name="Line 71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6" name="Line 72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7" name="Line 73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8" name="Line 74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9" name="Line 75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0" name="Line 76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1" name="Line 77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2" name="Line 78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3" name="Line 79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4" name="Line 80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5" name="Line 81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6" name="Line 82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7" name="Line 83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8" name="Line 84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9" name="Line 85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0" name="Line 86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1" name="Line 87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2" name="Line 88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3" name="Line 89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4" name="Line 90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5" name="Line 91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6" name="Line 92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7" name="Line 93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8" name="Line 94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9" name="Line 95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0" name="Line 96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1" name="Line 97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2" name="Line 98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3" name="Line 99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4" name="Line 100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5" name="Line 101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6" name="Line 102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7" name="Line 103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8" name="Line 104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9" name="Line 105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0" name="Line 106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1" name="Line 107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2" name="Line 108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3" name="Line 109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4" name="Line 110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5" name="Line 111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6" name="Line 112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7" name="Line 113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8" name="Line 114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9" name="Line 115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500" name="Line 116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501" name="Line 117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502" name="Line 118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503" name="Line 119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504" name="Line 120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animBg="1"/>
      <p:bldP spid="1639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2"/>
          <p:cNvSpPr txBox="1">
            <a:spLocks noChangeArrowheads="1"/>
          </p:cNvSpPr>
          <p:nvPr/>
        </p:nvSpPr>
        <p:spPr bwMode="auto">
          <a:xfrm>
            <a:off x="1381125" y="257175"/>
            <a:ext cx="6215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Roles y responsabilidades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190467" name="AutoShape 3"/>
          <p:cNvSpPr>
            <a:spLocks noChangeArrowheads="1"/>
          </p:cNvSpPr>
          <p:nvPr/>
        </p:nvSpPr>
        <p:spPr bwMode="auto">
          <a:xfrm>
            <a:off x="179388" y="2994025"/>
            <a:ext cx="1655762" cy="792163"/>
          </a:xfrm>
          <a:prstGeom prst="homePlate">
            <a:avLst>
              <a:gd name="adj" fmla="val 52254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/>
              <a:t>Analista (AN)</a:t>
            </a:r>
            <a:endParaRPr lang="es-ES" sz="1400" b="1" dirty="0"/>
          </a:p>
        </p:txBody>
      </p:sp>
      <p:sp>
        <p:nvSpPr>
          <p:cNvPr id="190470" name="AutoShape 6"/>
          <p:cNvSpPr>
            <a:spLocks noChangeArrowheads="1"/>
          </p:cNvSpPr>
          <p:nvPr/>
        </p:nvSpPr>
        <p:spPr bwMode="auto">
          <a:xfrm>
            <a:off x="2051050" y="2924175"/>
            <a:ext cx="6913563" cy="9350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Lleva a cabo las actividades de </a:t>
            </a:r>
            <a:r>
              <a:rPr lang="es-PE" sz="1200" dirty="0" err="1"/>
              <a:t>versionamiento</a:t>
            </a:r>
            <a:r>
              <a:rPr lang="es-PE" sz="1200" dirty="0"/>
              <a:t> de documentos técnicos (análisis, diseño) y de control interno (Informe de Actividades, </a:t>
            </a:r>
            <a:r>
              <a:rPr lang="es-PE" sz="1200" dirty="0" err="1"/>
              <a:t>etc</a:t>
            </a:r>
            <a:r>
              <a:rPr lang="es-PE" sz="1200" dirty="0"/>
              <a:t>) de acuerdo a los procedimientos y estándares establecidos.</a:t>
            </a:r>
            <a:endParaRPr lang="es-ES" sz="1200" dirty="0"/>
          </a:p>
        </p:txBody>
      </p:sp>
      <p:sp>
        <p:nvSpPr>
          <p:cNvPr id="190473" name="AutoShape 9"/>
          <p:cNvSpPr>
            <a:spLocks noChangeArrowheads="1"/>
          </p:cNvSpPr>
          <p:nvPr/>
        </p:nvSpPr>
        <p:spPr bwMode="auto">
          <a:xfrm>
            <a:off x="179388" y="1770063"/>
            <a:ext cx="1655762" cy="792162"/>
          </a:xfrm>
          <a:prstGeom prst="homePlate">
            <a:avLst>
              <a:gd name="adj" fmla="val 52255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/>
              <a:t>Jefe de Proyecto (JP)</a:t>
            </a:r>
            <a:endParaRPr lang="es-ES" sz="1400" b="1" dirty="0"/>
          </a:p>
        </p:txBody>
      </p:sp>
      <p:sp>
        <p:nvSpPr>
          <p:cNvPr id="190474" name="AutoShape 10"/>
          <p:cNvSpPr>
            <a:spLocks noChangeArrowheads="1"/>
          </p:cNvSpPr>
          <p:nvPr/>
        </p:nvSpPr>
        <p:spPr bwMode="auto">
          <a:xfrm>
            <a:off x="2051050" y="1700213"/>
            <a:ext cx="6913563" cy="10493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Lleva a cabo las actividades de </a:t>
            </a:r>
            <a:r>
              <a:rPr lang="es-PE" sz="1200" dirty="0" err="1"/>
              <a:t>versionamiento</a:t>
            </a:r>
            <a:r>
              <a:rPr lang="es-PE" sz="1200" dirty="0"/>
              <a:t> de documentos técnicos (análisis, diseño) y de control interno (cronogramas y actas de reunión), de acuerdo a los procedimientos y estándares establecidos.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Revisa que se mantenga la forma y estándares de nomenclatura y </a:t>
            </a:r>
            <a:r>
              <a:rPr lang="es-PE" sz="1200" dirty="0" err="1"/>
              <a:t>versionamiento</a:t>
            </a:r>
            <a:r>
              <a:rPr lang="es-PE" sz="1200" dirty="0"/>
              <a:t> de los entregables.</a:t>
            </a:r>
          </a:p>
        </p:txBody>
      </p:sp>
      <p:sp>
        <p:nvSpPr>
          <p:cNvPr id="190475" name="Line 11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228600" y="1355725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4. </a:t>
            </a:r>
            <a:r>
              <a:rPr lang="en-US" sz="6000" dirty="0" err="1">
                <a:ea typeface="ＭＳ Ｐゴシック" pitchFamily="112" charset="-128"/>
              </a:rPr>
              <a:t>Entradas</a:t>
            </a:r>
            <a:r>
              <a:rPr lang="en-US" sz="6000" dirty="0">
                <a:ea typeface="ＭＳ Ｐゴシック" pitchFamily="112" charset="-128"/>
              </a:rPr>
              <a:t> y </a:t>
            </a:r>
            <a:r>
              <a:rPr lang="en-US" sz="6000" dirty="0" err="1">
                <a:ea typeface="ＭＳ Ｐゴシック" pitchFamily="112" charset="-128"/>
              </a:rPr>
              <a:t>salidas</a:t>
            </a:r>
            <a:r>
              <a:rPr lang="en-US" sz="6000" dirty="0">
                <a:ea typeface="ＭＳ Ｐゴシック" pitchFamily="112" charset="-128"/>
              </a:rPr>
              <a:t> del</a:t>
            </a: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74759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74760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1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2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3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4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5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6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7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8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9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0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1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2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3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4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5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6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7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8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9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0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1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2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3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4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5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6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7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8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9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0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1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2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3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4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5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6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7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8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9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0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1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2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3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4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5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6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7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8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9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0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1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2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3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4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5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6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7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8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9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0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1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2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3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4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5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6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7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8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9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0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1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2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3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4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5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6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7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8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9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0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1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2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3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4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5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6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7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8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9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0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1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2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3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4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5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6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7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8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9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0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1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2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3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4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5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6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7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8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9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70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71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 animBg="1"/>
      <p:bldP spid="747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1381125" y="257175"/>
            <a:ext cx="6215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Entradas y salidas del proceso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76818" name="AutoShape 18"/>
          <p:cNvSpPr>
            <a:spLocks noChangeArrowheads="1"/>
          </p:cNvSpPr>
          <p:nvPr/>
        </p:nvSpPr>
        <p:spPr bwMode="auto">
          <a:xfrm>
            <a:off x="179388" y="2058988"/>
            <a:ext cx="2736850" cy="331311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>
              <a:alpha val="80000"/>
            </a:schemeClr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anchor="ctr">
            <a:flatTx/>
          </a:bodyPr>
          <a:lstStyle/>
          <a:p>
            <a:pPr marL="177800" indent="-177800" algn="l"/>
            <a:r>
              <a:rPr lang="es-PE" sz="1400" b="1"/>
              <a:t>Entradas:</a:t>
            </a:r>
            <a:r>
              <a:rPr lang="es-PE" sz="1400"/>
              <a:t/>
            </a:r>
            <a:br>
              <a:rPr lang="es-PE" sz="1400"/>
            </a:br>
            <a:endParaRPr lang="es-PE" sz="500"/>
          </a:p>
          <a:p>
            <a:pPr marL="177800" indent="-177800" algn="l">
              <a:buFontTx/>
              <a:buChar char="•"/>
            </a:pPr>
            <a:r>
              <a:rPr lang="es-PE" sz="1400"/>
              <a:t>Plan del Proyecto</a:t>
            </a:r>
          </a:p>
          <a:p>
            <a:pPr marL="177800" indent="-177800" algn="l">
              <a:buFontTx/>
              <a:buChar char="•"/>
            </a:pPr>
            <a:r>
              <a:rPr lang="es-PE" sz="1400"/>
              <a:t>Solicitud de accesos</a:t>
            </a:r>
            <a:endParaRPr lang="es-ES" sz="1400"/>
          </a:p>
        </p:txBody>
      </p:sp>
      <p:sp>
        <p:nvSpPr>
          <p:cNvPr id="76819" name="AutoShape 19"/>
          <p:cNvSpPr>
            <a:spLocks noChangeArrowheads="1"/>
          </p:cNvSpPr>
          <p:nvPr/>
        </p:nvSpPr>
        <p:spPr bwMode="auto">
          <a:xfrm>
            <a:off x="3132138" y="2565400"/>
            <a:ext cx="2519362" cy="2087563"/>
          </a:xfrm>
          <a:prstGeom prst="roundRect">
            <a:avLst>
              <a:gd name="adj" fmla="val 16667"/>
            </a:avLst>
          </a:prstGeom>
          <a:solidFill>
            <a:srgbClr val="33CCCC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CCCC"/>
            </a:extrusionClr>
          </a:sp3d>
        </p:spPr>
        <p:txBody>
          <a:bodyPr anchor="ctr">
            <a:flatTx/>
          </a:bodyPr>
          <a:lstStyle/>
          <a:p>
            <a:r>
              <a:rPr lang="es-PE" sz="1600" b="1"/>
              <a:t>Gestión de Configuración</a:t>
            </a:r>
            <a:endParaRPr lang="es-ES" sz="1600" b="1"/>
          </a:p>
        </p:txBody>
      </p:sp>
      <p:sp>
        <p:nvSpPr>
          <p:cNvPr id="76820" name="AutoShape 20"/>
          <p:cNvSpPr>
            <a:spLocks noChangeArrowheads="1"/>
          </p:cNvSpPr>
          <p:nvPr/>
        </p:nvSpPr>
        <p:spPr bwMode="auto">
          <a:xfrm>
            <a:off x="6083300" y="2060575"/>
            <a:ext cx="2736850" cy="331311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>
              <a:alpha val="80000"/>
            </a:schemeClr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marL="177800" indent="-177800" algn="l"/>
            <a:r>
              <a:rPr lang="es-PE" sz="1400" b="1"/>
              <a:t>Salidas:</a:t>
            </a:r>
          </a:p>
          <a:p>
            <a:pPr marL="177800" indent="-177800" algn="l">
              <a:buFontTx/>
              <a:buChar char="•"/>
            </a:pPr>
            <a:r>
              <a:rPr lang="es-PE" sz="1400"/>
              <a:t>Repositorio con información </a:t>
            </a:r>
            <a:br>
              <a:rPr lang="es-PE" sz="1400"/>
            </a:br>
            <a:r>
              <a:rPr lang="es-PE" sz="1400"/>
              <a:t>y accesos Actualizado</a:t>
            </a:r>
          </a:p>
          <a:p>
            <a:pPr marL="177800" indent="-177800" algn="l">
              <a:buFontTx/>
              <a:buChar char="•"/>
            </a:pPr>
            <a:r>
              <a:rPr lang="es-PE" sz="1400"/>
              <a:t>Lista de Items de </a:t>
            </a:r>
            <a:br>
              <a:rPr lang="es-PE" sz="1400"/>
            </a:br>
            <a:r>
              <a:rPr lang="es-PE" sz="1400"/>
              <a:t>configuración actualizada</a:t>
            </a:r>
          </a:p>
        </p:txBody>
      </p:sp>
      <p:sp>
        <p:nvSpPr>
          <p:cNvPr id="76822" name="Line 22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18" grpId="0" animBg="1"/>
      <p:bldP spid="76819" grpId="0" animBg="1"/>
      <p:bldP spid="768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-11113" y="1557338"/>
            <a:ext cx="10009188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5. </a:t>
            </a:r>
            <a:r>
              <a:rPr lang="en-US" sz="6000" dirty="0" err="1">
                <a:ea typeface="ＭＳ Ｐゴシック" pitchFamily="112" charset="-128"/>
              </a:rPr>
              <a:t>Descripción</a:t>
            </a:r>
            <a:r>
              <a:rPr lang="en-US" sz="6000" dirty="0">
                <a:ea typeface="ＭＳ Ｐゴシック" pitchFamily="112" charset="-128"/>
              </a:rPr>
              <a:t> del 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5.1 </a:t>
            </a:r>
            <a:r>
              <a:rPr lang="en-US" sz="6000" dirty="0" err="1">
                <a:ea typeface="ＭＳ Ｐゴシック" pitchFamily="112" charset="-128"/>
              </a:rPr>
              <a:t>Subprocesos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35847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35848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49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0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1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2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3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4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5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6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7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8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9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0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1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2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3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4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5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6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7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8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9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0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1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2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3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4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5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6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7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8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9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0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1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2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3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4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5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6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7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8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9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0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1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2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3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4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5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6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7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8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9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0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1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2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3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4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5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6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7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8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9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0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1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2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3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4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5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6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7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8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9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0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1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2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3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4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5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6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7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8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9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0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1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2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3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4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5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6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7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8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9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0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1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2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3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4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5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6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7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8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9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0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1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2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3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4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5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6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7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8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9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nimBg="1"/>
      <p:bldP spid="358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1352550" y="188913"/>
            <a:ext cx="7612063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s-PE" sz="3200">
                <a:solidFill>
                  <a:schemeClr val="bg1"/>
                </a:solidFill>
              </a:rPr>
              <a:t>Sub procesos del proceso de </a:t>
            </a:r>
          </a:p>
          <a:p>
            <a:pPr algn="l">
              <a:lnSpc>
                <a:spcPct val="90000"/>
              </a:lnSpc>
            </a:pPr>
            <a:r>
              <a:rPr lang="es-PE" sz="3200">
                <a:solidFill>
                  <a:schemeClr val="bg1"/>
                </a:solidFill>
              </a:rPr>
              <a:t>Gestión de la Configuración</a:t>
            </a:r>
            <a:endParaRPr lang="es-ES" sz="3200" b="1">
              <a:solidFill>
                <a:schemeClr val="bg1"/>
              </a:solidFill>
            </a:endParaRPr>
          </a:p>
        </p:txBody>
      </p:sp>
      <p:cxnSp>
        <p:nvCxnSpPr>
          <p:cNvPr id="114706" name="AutoShape 18"/>
          <p:cNvCxnSpPr>
            <a:cxnSpLocks noChangeShapeType="1"/>
            <a:stCxn id="114712" idx="2"/>
            <a:endCxn id="0" idx="0"/>
          </p:cNvCxnSpPr>
          <p:nvPr/>
        </p:nvCxnSpPr>
        <p:spPr bwMode="auto">
          <a:xfrm flipH="1">
            <a:off x="1776413" y="2832100"/>
            <a:ext cx="11112" cy="223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14710" name="Group 22"/>
          <p:cNvGrpSpPr>
            <a:grpSpLocks/>
          </p:cNvGrpSpPr>
          <p:nvPr/>
        </p:nvGrpSpPr>
        <p:grpSpPr bwMode="auto">
          <a:xfrm>
            <a:off x="1235075" y="1916113"/>
            <a:ext cx="1104900" cy="915987"/>
            <a:chOff x="-23" y="1117"/>
            <a:chExt cx="696" cy="577"/>
          </a:xfrm>
        </p:grpSpPr>
        <p:pic>
          <p:nvPicPr>
            <p:cNvPr id="114711" name="Picture 2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14712" name="Rectangle 24"/>
            <p:cNvSpPr>
              <a:spLocks noChangeArrowheads="1"/>
            </p:cNvSpPr>
            <p:nvPr/>
          </p:nvSpPr>
          <p:spPr bwMode="auto">
            <a:xfrm>
              <a:off x="-23" y="1450"/>
              <a:ext cx="696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Jefe de Proyecto/Gerente de Servicio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114713" name="AutoShape 25"/>
          <p:cNvCxnSpPr>
            <a:cxnSpLocks noChangeShapeType="1"/>
            <a:stCxn id="0" idx="3"/>
          </p:cNvCxnSpPr>
          <p:nvPr/>
        </p:nvCxnSpPr>
        <p:spPr bwMode="auto">
          <a:xfrm flipV="1">
            <a:off x="2171700" y="3324225"/>
            <a:ext cx="463550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14714" name="Group 26"/>
          <p:cNvGrpSpPr>
            <a:grpSpLocks/>
          </p:cNvGrpSpPr>
          <p:nvPr/>
        </p:nvGrpSpPr>
        <p:grpSpPr bwMode="auto">
          <a:xfrm>
            <a:off x="4716463" y="2492375"/>
            <a:ext cx="1104900" cy="706438"/>
            <a:chOff x="2776" y="542"/>
            <a:chExt cx="696" cy="445"/>
          </a:xfrm>
        </p:grpSpPr>
        <p:sp>
          <p:nvSpPr>
            <p:cNvPr id="114715" name="Rectangle 27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Requerimiento Atendido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14716" name="Picture 2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grpSp>
        <p:nvGrpSpPr>
          <p:cNvPr id="114717" name="Group 29"/>
          <p:cNvGrpSpPr>
            <a:grpSpLocks/>
          </p:cNvGrpSpPr>
          <p:nvPr/>
        </p:nvGrpSpPr>
        <p:grpSpPr bwMode="auto">
          <a:xfrm>
            <a:off x="7524750" y="2060575"/>
            <a:ext cx="1104900" cy="915988"/>
            <a:chOff x="-23" y="1117"/>
            <a:chExt cx="696" cy="577"/>
          </a:xfrm>
        </p:grpSpPr>
        <p:pic>
          <p:nvPicPr>
            <p:cNvPr id="114718" name="Picture 3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14719" name="Rectangle 31"/>
            <p:cNvSpPr>
              <a:spLocks noChangeArrowheads="1"/>
            </p:cNvSpPr>
            <p:nvPr/>
          </p:nvSpPr>
          <p:spPr bwMode="auto">
            <a:xfrm>
              <a:off x="-23" y="1450"/>
              <a:ext cx="696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Jefe de Proyecto/Gerente de Servicio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114720" name="AutoShape 32"/>
          <p:cNvCxnSpPr>
            <a:cxnSpLocks noChangeShapeType="1"/>
            <a:stCxn id="0" idx="3"/>
            <a:endCxn id="0" idx="1"/>
          </p:cNvCxnSpPr>
          <p:nvPr/>
        </p:nvCxnSpPr>
        <p:spPr bwMode="auto">
          <a:xfrm flipV="1">
            <a:off x="5518150" y="2332038"/>
            <a:ext cx="2243138" cy="371475"/>
          </a:xfrm>
          <a:prstGeom prst="bentConnector3">
            <a:avLst>
              <a:gd name="adj1" fmla="val 4996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14726" name="AutoShape 38"/>
          <p:cNvSpPr>
            <a:spLocks noChangeArrowheads="1"/>
          </p:cNvSpPr>
          <p:nvPr/>
        </p:nvSpPr>
        <p:spPr bwMode="auto">
          <a:xfrm>
            <a:off x="179388" y="6211888"/>
            <a:ext cx="1008062" cy="358775"/>
          </a:xfrm>
          <a:prstGeom prst="flowChartAlternateProcess">
            <a:avLst/>
          </a:prstGeom>
          <a:solidFill>
            <a:srgbClr val="FF6600">
              <a:alpha val="25000"/>
            </a:srgbClr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5" action="ppaction://hlinksldjump"/>
              </a:rPr>
              <a:t>Detalle</a:t>
            </a:r>
          </a:p>
          <a:p>
            <a:r>
              <a:rPr lang="es-PE" sz="1200" b="1">
                <a:hlinkClick r:id="rId5" action="ppaction://hlinksldjump"/>
              </a:rPr>
              <a:t>subprocesos</a:t>
            </a:r>
            <a:endParaRPr lang="es-ES" sz="1200" b="1"/>
          </a:p>
        </p:txBody>
      </p:sp>
      <p:grpSp>
        <p:nvGrpSpPr>
          <p:cNvPr id="114732" name="Group 44"/>
          <p:cNvGrpSpPr>
            <a:grpSpLocks/>
          </p:cNvGrpSpPr>
          <p:nvPr/>
        </p:nvGrpSpPr>
        <p:grpSpPr bwMode="auto">
          <a:xfrm>
            <a:off x="1309688" y="3055938"/>
            <a:ext cx="935037" cy="830262"/>
            <a:chOff x="2406" y="2206"/>
            <a:chExt cx="589" cy="523"/>
          </a:xfrm>
        </p:grpSpPr>
        <p:pic>
          <p:nvPicPr>
            <p:cNvPr id="114733" name="Picture 4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450" y="2206"/>
              <a:ext cx="499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4734" name="Rectangle 46"/>
            <p:cNvSpPr>
              <a:spLocks noChangeArrowheads="1"/>
            </p:cNvSpPr>
            <p:nvPr/>
          </p:nvSpPr>
          <p:spPr bwMode="auto">
            <a:xfrm>
              <a:off x="2406" y="2547"/>
              <a:ext cx="58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114782" name="Group 94"/>
          <p:cNvGrpSpPr>
            <a:grpSpLocks/>
          </p:cNvGrpSpPr>
          <p:nvPr/>
        </p:nvGrpSpPr>
        <p:grpSpPr bwMode="auto">
          <a:xfrm>
            <a:off x="5672138" y="3644900"/>
            <a:ext cx="963612" cy="1439863"/>
            <a:chOff x="2925" y="1389"/>
            <a:chExt cx="607" cy="726"/>
          </a:xfrm>
        </p:grpSpPr>
        <p:sp>
          <p:nvSpPr>
            <p:cNvPr id="114783" name="Rectangle 95"/>
            <p:cNvSpPr>
              <a:spLocks noChangeArrowheads="1"/>
            </p:cNvSpPr>
            <p:nvPr/>
          </p:nvSpPr>
          <p:spPr bwMode="auto">
            <a:xfrm>
              <a:off x="2925" y="1546"/>
              <a:ext cx="607" cy="413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Auditar items de Configuración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14784" name="Rectangle 96"/>
            <p:cNvSpPr>
              <a:spLocks noChangeArrowheads="1"/>
            </p:cNvSpPr>
            <p:nvPr/>
          </p:nvSpPr>
          <p:spPr bwMode="auto">
            <a:xfrm>
              <a:off x="2925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8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(4) Gestor de Configuración</a:t>
              </a:r>
            </a:p>
            <a:p>
              <a:pPr>
                <a:lnSpc>
                  <a:spcPct val="8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Gestor de Calidad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14785" name="Rectangle 97"/>
            <p:cNvSpPr>
              <a:spLocks noChangeArrowheads="1"/>
            </p:cNvSpPr>
            <p:nvPr/>
          </p:nvSpPr>
          <p:spPr bwMode="auto">
            <a:xfrm>
              <a:off x="2925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8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Informe mensual del proyecto</a:t>
              </a:r>
            </a:p>
          </p:txBody>
        </p:sp>
      </p:grpSp>
      <p:cxnSp>
        <p:nvCxnSpPr>
          <p:cNvPr id="114789" name="AutoShape 101"/>
          <p:cNvCxnSpPr>
            <a:cxnSpLocks noChangeShapeType="1"/>
            <a:stCxn id="114795" idx="3"/>
            <a:endCxn id="0" idx="1"/>
          </p:cNvCxnSpPr>
          <p:nvPr/>
        </p:nvCxnSpPr>
        <p:spPr bwMode="auto">
          <a:xfrm flipV="1">
            <a:off x="3663950" y="2703513"/>
            <a:ext cx="1330325" cy="654050"/>
          </a:xfrm>
          <a:prstGeom prst="bentConnector3">
            <a:avLst>
              <a:gd name="adj1" fmla="val 4988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14794" name="Group 106"/>
          <p:cNvGrpSpPr>
            <a:grpSpLocks/>
          </p:cNvGrpSpPr>
          <p:nvPr/>
        </p:nvGrpSpPr>
        <p:grpSpPr bwMode="auto">
          <a:xfrm>
            <a:off x="2700338" y="2636838"/>
            <a:ext cx="963612" cy="1439862"/>
            <a:chOff x="2925" y="1389"/>
            <a:chExt cx="607" cy="726"/>
          </a:xfrm>
        </p:grpSpPr>
        <p:sp>
          <p:nvSpPr>
            <p:cNvPr id="114795" name="Rectangle 107"/>
            <p:cNvSpPr>
              <a:spLocks noChangeArrowheads="1"/>
            </p:cNvSpPr>
            <p:nvPr/>
          </p:nvSpPr>
          <p:spPr bwMode="auto">
            <a:xfrm>
              <a:off x="2925" y="1546"/>
              <a:ext cx="607" cy="413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  <a:hlinkClick r:id="rId7" action="ppaction://hlinksldjump"/>
                </a:rPr>
                <a:t>Administrar Sistema de Gestión de Configuración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14796" name="Rectangle 108"/>
            <p:cNvSpPr>
              <a:spLocks noChangeArrowheads="1"/>
            </p:cNvSpPr>
            <p:nvPr/>
          </p:nvSpPr>
          <p:spPr bwMode="auto">
            <a:xfrm>
              <a:off x="2925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(3)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14797" name="Rectangle 109"/>
            <p:cNvSpPr>
              <a:spLocks noChangeArrowheads="1"/>
            </p:cNvSpPr>
            <p:nvPr/>
          </p:nvSpPr>
          <p:spPr bwMode="auto">
            <a:xfrm>
              <a:off x="2925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Reporte Seguimiento GC, Informe GC  </a:t>
              </a:r>
            </a:p>
          </p:txBody>
        </p:sp>
      </p:grpSp>
      <p:cxnSp>
        <p:nvCxnSpPr>
          <p:cNvPr id="114798" name="AutoShape 110"/>
          <p:cNvCxnSpPr>
            <a:cxnSpLocks noChangeShapeType="1"/>
            <a:stCxn id="114797" idx="2"/>
            <a:endCxn id="114783" idx="1"/>
          </p:cNvCxnSpPr>
          <p:nvPr/>
        </p:nvCxnSpPr>
        <p:spPr bwMode="auto">
          <a:xfrm rot="16200000" flipH="1">
            <a:off x="4283075" y="2976563"/>
            <a:ext cx="288925" cy="24892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14801" name="Group 113"/>
          <p:cNvGrpSpPr>
            <a:grpSpLocks/>
          </p:cNvGrpSpPr>
          <p:nvPr/>
        </p:nvGrpSpPr>
        <p:grpSpPr bwMode="auto">
          <a:xfrm>
            <a:off x="5618163" y="5437188"/>
            <a:ext cx="1104900" cy="706437"/>
            <a:chOff x="2776" y="542"/>
            <a:chExt cx="696" cy="445"/>
          </a:xfrm>
        </p:grpSpPr>
        <p:sp>
          <p:nvSpPr>
            <p:cNvPr id="114802" name="Rectangle 114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Informe mensual de auditoría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14803" name="Picture 11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grpSp>
        <p:nvGrpSpPr>
          <p:cNvPr id="114804" name="Group 116"/>
          <p:cNvGrpSpPr>
            <a:grpSpLocks/>
          </p:cNvGrpSpPr>
          <p:nvPr/>
        </p:nvGrpSpPr>
        <p:grpSpPr bwMode="auto">
          <a:xfrm>
            <a:off x="7092950" y="5373688"/>
            <a:ext cx="1104900" cy="817562"/>
            <a:chOff x="-23" y="1117"/>
            <a:chExt cx="696" cy="515"/>
          </a:xfrm>
        </p:grpSpPr>
        <p:pic>
          <p:nvPicPr>
            <p:cNvPr id="114805" name="Picture 11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14806" name="Rectangle 118"/>
            <p:cNvSpPr>
              <a:spLocks noChangeArrowheads="1"/>
            </p:cNvSpPr>
            <p:nvPr/>
          </p:nvSpPr>
          <p:spPr bwMode="auto">
            <a:xfrm>
              <a:off x="-23" y="1450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Gerente de Servicio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114807" name="AutoShape 119"/>
          <p:cNvCxnSpPr>
            <a:cxnSpLocks noChangeShapeType="1"/>
            <a:stCxn id="114785" idx="2"/>
            <a:endCxn id="0" idx="0"/>
          </p:cNvCxnSpPr>
          <p:nvPr/>
        </p:nvCxnSpPr>
        <p:spPr bwMode="auto">
          <a:xfrm rot="16200000" flipH="1">
            <a:off x="5980113" y="5259388"/>
            <a:ext cx="352425" cy="3175"/>
          </a:xfrm>
          <a:prstGeom prst="bentConnector3">
            <a:avLst>
              <a:gd name="adj1" fmla="val 4955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4808" name="AutoShape 120"/>
          <p:cNvCxnSpPr>
            <a:cxnSpLocks noChangeShapeType="1"/>
            <a:stCxn id="0" idx="3"/>
            <a:endCxn id="0" idx="1"/>
          </p:cNvCxnSpPr>
          <p:nvPr/>
        </p:nvCxnSpPr>
        <p:spPr bwMode="auto">
          <a:xfrm flipV="1">
            <a:off x="6419850" y="5645150"/>
            <a:ext cx="909638" cy="3175"/>
          </a:xfrm>
          <a:prstGeom prst="bentConnector3">
            <a:avLst>
              <a:gd name="adj1" fmla="val 4991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4809" name="AutoShape 121"/>
          <p:cNvCxnSpPr>
            <a:cxnSpLocks noChangeShapeType="1"/>
            <a:stCxn id="114715" idx="2"/>
            <a:endCxn id="114784" idx="0"/>
          </p:cNvCxnSpPr>
          <p:nvPr/>
        </p:nvCxnSpPr>
        <p:spPr bwMode="auto">
          <a:xfrm rot="16200000" flipH="1">
            <a:off x="5488782" y="2978944"/>
            <a:ext cx="446087" cy="885825"/>
          </a:xfrm>
          <a:prstGeom prst="bentConnector3">
            <a:avLst>
              <a:gd name="adj1" fmla="val 4982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14810" name="Line 122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736" name="Group 912"/>
          <p:cNvGraphicFramePr>
            <a:graphicFrameLocks noGrp="1"/>
          </p:cNvGraphicFramePr>
          <p:nvPr>
            <p:ph sz="half" idx="1"/>
          </p:nvPr>
        </p:nvGraphicFramePr>
        <p:xfrm>
          <a:off x="395288" y="1412875"/>
          <a:ext cx="8412162" cy="3846576"/>
        </p:xfrm>
        <a:graphic>
          <a:graphicData uri="http://schemas.openxmlformats.org/drawingml/2006/table">
            <a:tbl>
              <a:tblPr/>
              <a:tblGrid>
                <a:gridCol w="328612"/>
                <a:gridCol w="1125538"/>
                <a:gridCol w="1379537"/>
                <a:gridCol w="2998788"/>
                <a:gridCol w="1366837"/>
                <a:gridCol w="121285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del Subproceso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del Subproceso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</a:tr>
              <a:tr h="1003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Aplica a la administración y control del sistema de gestión configuración, optimización del proceso, herramientas de control (Google Code, VSS), recursos, infraestructura, certificaciones.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Plan del proyecto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Cronograma del Proyecto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 gestionado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6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Configuración/ Gestor de Calidad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Auditar items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Confronta el grado de cumplimiento de la configuración definida, frente a los documentos elaborados durante la gestión de proyectos con el cliente, de acuerdo a la lista de ítems de configuración.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Toma como input las revisiones de QA producto para determinar el grado de cumplimiento de la gestión de la configuración, y consolida los resultados para el informe mensual del proyecto en la sección “Gestión de configuración”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26.02.R13 Revisión de QA Producto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Informe mensual del proyecto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8625" name="Text Box 801"/>
          <p:cNvSpPr txBox="1">
            <a:spLocks noChangeArrowheads="1"/>
          </p:cNvSpPr>
          <p:nvPr/>
        </p:nvSpPr>
        <p:spPr bwMode="auto">
          <a:xfrm>
            <a:off x="1352550" y="188913"/>
            <a:ext cx="7612063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s-PE" sz="3200">
                <a:solidFill>
                  <a:schemeClr val="bg1"/>
                </a:solidFill>
              </a:rPr>
              <a:t>Sub procesos del proceso </a:t>
            </a:r>
          </a:p>
          <a:p>
            <a:pPr algn="l">
              <a:lnSpc>
                <a:spcPct val="90000"/>
              </a:lnSpc>
            </a:pPr>
            <a:r>
              <a:rPr lang="es-PE" sz="3200">
                <a:solidFill>
                  <a:schemeClr val="bg1"/>
                </a:solidFill>
              </a:rPr>
              <a:t>Gestión de la Configuración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78668" name="Line 844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1588" y="1557338"/>
            <a:ext cx="96488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5. </a:t>
            </a:r>
            <a:r>
              <a:rPr lang="en-US" sz="6000" dirty="0" err="1">
                <a:ea typeface="ＭＳ Ｐゴシック" pitchFamily="112" charset="-128"/>
              </a:rPr>
              <a:t>Descripción</a:t>
            </a:r>
            <a:r>
              <a:rPr lang="en-US" sz="6000" dirty="0">
                <a:ea typeface="ＭＳ Ｐゴシック" pitchFamily="112" charset="-128"/>
              </a:rPr>
              <a:t> del 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5.2 </a:t>
            </a:r>
            <a:r>
              <a:rPr lang="en-US" sz="6000" dirty="0" err="1">
                <a:ea typeface="ＭＳ Ｐゴシック" pitchFamily="112" charset="-128"/>
              </a:rPr>
              <a:t>Actividades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47111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47112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3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4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5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6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7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8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9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0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1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2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3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4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5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6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7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8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9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0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1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2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3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4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5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6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7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8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9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0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1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2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3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4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5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6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7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8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9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0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1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2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3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4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5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6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7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8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9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0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1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2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3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4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5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6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7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8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9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0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1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2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3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4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5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6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7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8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9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0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1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2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3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4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5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6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7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8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9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0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1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2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3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4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5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6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7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8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9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0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1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2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3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4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5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6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7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8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9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0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1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2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3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4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5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6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7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8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9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0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1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2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3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animBg="1"/>
      <p:bldP spid="4710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1331913" y="58738"/>
            <a:ext cx="741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Actividades del subproceso Administrar Sistema de Gestión de la Configuración</a:t>
            </a:r>
            <a:endParaRPr lang="es-ES" sz="3200">
              <a:solidFill>
                <a:schemeClr val="bg1"/>
              </a:solidFill>
            </a:endParaRPr>
          </a:p>
        </p:txBody>
      </p:sp>
      <p:grpSp>
        <p:nvGrpSpPr>
          <p:cNvPr id="130051" name="Group 3"/>
          <p:cNvGrpSpPr>
            <a:grpSpLocks/>
          </p:cNvGrpSpPr>
          <p:nvPr/>
        </p:nvGrpSpPr>
        <p:grpSpPr bwMode="auto">
          <a:xfrm>
            <a:off x="2266950" y="1771650"/>
            <a:ext cx="1296988" cy="1657350"/>
            <a:chOff x="1474" y="1389"/>
            <a:chExt cx="607" cy="726"/>
          </a:xfrm>
        </p:grpSpPr>
        <p:sp>
          <p:nvSpPr>
            <p:cNvPr id="130052" name="Rectangle 4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noFill/>
            <a:ln w="9525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  <a:hlinkClick r:id="rId3" action="ppaction://hlinksldjump"/>
                </a:rPr>
                <a:t>Gestionar Configuración del Proyecto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30053" name="Rectangle 5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(1)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30054" name="Rectangle 6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Plan de GC</a:t>
              </a:r>
            </a:p>
          </p:txBody>
        </p:sp>
      </p:grpSp>
      <p:grpSp>
        <p:nvGrpSpPr>
          <p:cNvPr id="130062" name="Group 14"/>
          <p:cNvGrpSpPr>
            <a:grpSpLocks/>
          </p:cNvGrpSpPr>
          <p:nvPr/>
        </p:nvGrpSpPr>
        <p:grpSpPr bwMode="auto">
          <a:xfrm>
            <a:off x="468313" y="3154363"/>
            <a:ext cx="1104900" cy="608012"/>
            <a:chOff x="-23" y="1776"/>
            <a:chExt cx="696" cy="383"/>
          </a:xfrm>
        </p:grpSpPr>
        <p:sp>
          <p:nvSpPr>
            <p:cNvPr id="130063" name="Rectangle 15"/>
            <p:cNvSpPr>
              <a:spLocks noChangeArrowheads="1"/>
            </p:cNvSpPr>
            <p:nvPr/>
          </p:nvSpPr>
          <p:spPr bwMode="auto">
            <a:xfrm>
              <a:off x="-23" y="2039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30064" name="Picture 1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2" y="1776"/>
              <a:ext cx="330" cy="266"/>
            </a:xfrm>
            <a:prstGeom prst="rect">
              <a:avLst/>
            </a:prstGeom>
            <a:noFill/>
          </p:spPr>
        </p:pic>
      </p:grpSp>
      <p:cxnSp>
        <p:nvCxnSpPr>
          <p:cNvPr id="130068" name="AutoShape 20"/>
          <p:cNvCxnSpPr>
            <a:cxnSpLocks noChangeShapeType="1"/>
            <a:stCxn id="0" idx="3"/>
            <a:endCxn id="130052" idx="1"/>
          </p:cNvCxnSpPr>
          <p:nvPr/>
        </p:nvCxnSpPr>
        <p:spPr bwMode="auto">
          <a:xfrm flipV="1">
            <a:off x="1270000" y="2601913"/>
            <a:ext cx="996950" cy="7635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30069" name="AutoShape 21"/>
          <p:cNvCxnSpPr>
            <a:cxnSpLocks noChangeShapeType="1"/>
            <a:stCxn id="130150" idx="2"/>
            <a:endCxn id="0" idx="0"/>
          </p:cNvCxnSpPr>
          <p:nvPr/>
        </p:nvCxnSpPr>
        <p:spPr bwMode="auto">
          <a:xfrm flipH="1">
            <a:off x="1008063" y="2682875"/>
            <a:ext cx="1587" cy="471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0074" name="AutoShape 26"/>
          <p:cNvSpPr>
            <a:spLocks noChangeArrowheads="1"/>
          </p:cNvSpPr>
          <p:nvPr/>
        </p:nvSpPr>
        <p:spPr bwMode="auto">
          <a:xfrm>
            <a:off x="179388" y="6140450"/>
            <a:ext cx="1079500" cy="358775"/>
          </a:xfrm>
          <a:prstGeom prst="flowChartAlternateProcess">
            <a:avLst/>
          </a:prstGeom>
          <a:solidFill>
            <a:schemeClr val="folHlink">
              <a:alpha val="25000"/>
            </a:schemeClr>
          </a:solidFill>
          <a:ln w="2540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5" action="ppaction://hlinksldjump"/>
              </a:rPr>
              <a:t>Detalle </a:t>
            </a:r>
          </a:p>
          <a:p>
            <a:r>
              <a:rPr lang="es-PE" sz="1200" b="1">
                <a:hlinkClick r:id="rId5" action="ppaction://hlinksldjump"/>
              </a:rPr>
              <a:t>Actividad</a:t>
            </a:r>
            <a:endParaRPr lang="es-ES" sz="1200" b="1"/>
          </a:p>
        </p:txBody>
      </p:sp>
      <p:grpSp>
        <p:nvGrpSpPr>
          <p:cNvPr id="130138" name="Group 90"/>
          <p:cNvGrpSpPr>
            <a:grpSpLocks/>
          </p:cNvGrpSpPr>
          <p:nvPr/>
        </p:nvGrpSpPr>
        <p:grpSpPr bwMode="auto">
          <a:xfrm>
            <a:off x="7524750" y="2390775"/>
            <a:ext cx="1104900" cy="706438"/>
            <a:chOff x="2776" y="542"/>
            <a:chExt cx="696" cy="445"/>
          </a:xfrm>
        </p:grpSpPr>
        <p:sp>
          <p:nvSpPr>
            <p:cNvPr id="130139" name="Rectangle 91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 Ejecutado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30140" name="Picture 9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grpSp>
        <p:nvGrpSpPr>
          <p:cNvPr id="130141" name="Group 93"/>
          <p:cNvGrpSpPr>
            <a:grpSpLocks/>
          </p:cNvGrpSpPr>
          <p:nvPr/>
        </p:nvGrpSpPr>
        <p:grpSpPr bwMode="auto">
          <a:xfrm>
            <a:off x="7524750" y="3657600"/>
            <a:ext cx="1104900" cy="817563"/>
            <a:chOff x="-23" y="1117"/>
            <a:chExt cx="696" cy="515"/>
          </a:xfrm>
        </p:grpSpPr>
        <p:pic>
          <p:nvPicPr>
            <p:cNvPr id="130142" name="Picture 9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30143" name="Rectangle 95"/>
            <p:cNvSpPr>
              <a:spLocks noChangeArrowheads="1"/>
            </p:cNvSpPr>
            <p:nvPr/>
          </p:nvSpPr>
          <p:spPr bwMode="auto">
            <a:xfrm>
              <a:off x="-23" y="1450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Gerente de Servicio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130144" name="AutoShape 96"/>
          <p:cNvCxnSpPr>
            <a:cxnSpLocks noChangeShapeType="1"/>
            <a:stCxn id="130139" idx="2"/>
            <a:endCxn id="0" idx="0"/>
          </p:cNvCxnSpPr>
          <p:nvPr/>
        </p:nvCxnSpPr>
        <p:spPr bwMode="auto">
          <a:xfrm>
            <a:off x="8077200" y="3097213"/>
            <a:ext cx="0" cy="560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0147" name="AutoShape 99"/>
          <p:cNvSpPr>
            <a:spLocks noChangeArrowheads="1"/>
          </p:cNvSpPr>
          <p:nvPr/>
        </p:nvSpPr>
        <p:spPr bwMode="auto">
          <a:xfrm>
            <a:off x="7092950" y="6237288"/>
            <a:ext cx="1008063" cy="360362"/>
          </a:xfrm>
          <a:prstGeom prst="flowChartAlternateProcess">
            <a:avLst/>
          </a:prstGeom>
          <a:solidFill>
            <a:schemeClr val="folHlink">
              <a:alpha val="25000"/>
            </a:schemeClr>
          </a:solidFill>
          <a:ln w="2540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7" action="ppaction://hlinksldjump"/>
              </a:rPr>
              <a:t>Regresar</a:t>
            </a:r>
            <a:endParaRPr lang="es-ES" sz="1200" b="1"/>
          </a:p>
        </p:txBody>
      </p:sp>
      <p:grpSp>
        <p:nvGrpSpPr>
          <p:cNvPr id="130148" name="Group 100"/>
          <p:cNvGrpSpPr>
            <a:grpSpLocks/>
          </p:cNvGrpSpPr>
          <p:nvPr/>
        </p:nvGrpSpPr>
        <p:grpSpPr bwMode="auto">
          <a:xfrm>
            <a:off x="541338" y="1962150"/>
            <a:ext cx="935037" cy="720725"/>
            <a:chOff x="476" y="3294"/>
            <a:chExt cx="589" cy="454"/>
          </a:xfrm>
        </p:grpSpPr>
        <p:pic>
          <p:nvPicPr>
            <p:cNvPr id="130149" name="Picture 101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0150" name="Rectangle 102"/>
            <p:cNvSpPr>
              <a:spLocks noChangeArrowheads="1"/>
            </p:cNvSpPr>
            <p:nvPr/>
          </p:nvSpPr>
          <p:spPr bwMode="auto">
            <a:xfrm>
              <a:off x="476" y="3566"/>
              <a:ext cx="58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Elaborar 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130151" name="Group 103"/>
          <p:cNvGrpSpPr>
            <a:grpSpLocks/>
          </p:cNvGrpSpPr>
          <p:nvPr/>
        </p:nvGrpSpPr>
        <p:grpSpPr bwMode="auto">
          <a:xfrm>
            <a:off x="4886325" y="4119563"/>
            <a:ext cx="1341438" cy="1657350"/>
            <a:chOff x="2925" y="1389"/>
            <a:chExt cx="607" cy="726"/>
          </a:xfrm>
        </p:grpSpPr>
        <p:sp>
          <p:nvSpPr>
            <p:cNvPr id="130152" name="Rectangle 104"/>
            <p:cNvSpPr>
              <a:spLocks noChangeArrowheads="1"/>
            </p:cNvSpPr>
            <p:nvPr/>
          </p:nvSpPr>
          <p:spPr bwMode="auto">
            <a:xfrm>
              <a:off x="2925" y="1546"/>
              <a:ext cx="607" cy="413"/>
            </a:xfrm>
            <a:prstGeom prst="rect">
              <a:avLst/>
            </a:prstGeom>
            <a:noFill/>
            <a:ln w="9525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Gestionar solicitudes de accesos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30153" name="Rectangle 105"/>
            <p:cNvSpPr>
              <a:spLocks noChangeArrowheads="1"/>
            </p:cNvSpPr>
            <p:nvPr/>
          </p:nvSpPr>
          <p:spPr bwMode="auto">
            <a:xfrm>
              <a:off x="2925" y="1389"/>
              <a:ext cx="607" cy="159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(3)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30154" name="Rectangle 106"/>
            <p:cNvSpPr>
              <a:spLocks noChangeArrowheads="1"/>
            </p:cNvSpPr>
            <p:nvPr/>
          </p:nvSpPr>
          <p:spPr bwMode="auto">
            <a:xfrm>
              <a:off x="2925" y="1959"/>
              <a:ext cx="607" cy="15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Formato de Solicitud de Accesos</a:t>
              </a:r>
            </a:p>
          </p:txBody>
        </p:sp>
      </p:grpSp>
      <p:cxnSp>
        <p:nvCxnSpPr>
          <p:cNvPr id="130156" name="AutoShape 108"/>
          <p:cNvCxnSpPr>
            <a:cxnSpLocks noChangeShapeType="1"/>
            <a:stCxn id="130052" idx="3"/>
            <a:endCxn id="0" idx="1"/>
          </p:cNvCxnSpPr>
          <p:nvPr/>
        </p:nvCxnSpPr>
        <p:spPr bwMode="auto">
          <a:xfrm>
            <a:off x="3563938" y="2601913"/>
            <a:ext cx="4238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30157" name="Group 109"/>
          <p:cNvGrpSpPr>
            <a:grpSpLocks/>
          </p:cNvGrpSpPr>
          <p:nvPr/>
        </p:nvGrpSpPr>
        <p:grpSpPr bwMode="auto">
          <a:xfrm>
            <a:off x="7527925" y="4738688"/>
            <a:ext cx="1104900" cy="706437"/>
            <a:chOff x="2776" y="542"/>
            <a:chExt cx="696" cy="445"/>
          </a:xfrm>
        </p:grpSpPr>
        <p:sp>
          <p:nvSpPr>
            <p:cNvPr id="130158" name="Rectangle 110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Accesos gestionados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30159" name="Picture 11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cxnSp>
        <p:nvCxnSpPr>
          <p:cNvPr id="130160" name="AutoShape 112"/>
          <p:cNvCxnSpPr>
            <a:cxnSpLocks noChangeShapeType="1"/>
            <a:stCxn id="130152" idx="3"/>
            <a:endCxn id="0" idx="1"/>
          </p:cNvCxnSpPr>
          <p:nvPr/>
        </p:nvCxnSpPr>
        <p:spPr bwMode="auto">
          <a:xfrm>
            <a:off x="6227763" y="4949825"/>
            <a:ext cx="15779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0161" name="AutoShape 113"/>
          <p:cNvCxnSpPr>
            <a:cxnSpLocks noChangeShapeType="1"/>
            <a:stCxn id="0" idx="0"/>
            <a:endCxn id="130143" idx="2"/>
          </p:cNvCxnSpPr>
          <p:nvPr/>
        </p:nvCxnSpPr>
        <p:spPr bwMode="auto">
          <a:xfrm flipV="1">
            <a:off x="8067675" y="4475163"/>
            <a:ext cx="9525" cy="263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0162" name="Line 114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cxnSp>
        <p:nvCxnSpPr>
          <p:cNvPr id="130163" name="AutoShape 115"/>
          <p:cNvCxnSpPr>
            <a:cxnSpLocks noChangeShapeType="1"/>
            <a:stCxn id="130054" idx="2"/>
            <a:endCxn id="130152" idx="1"/>
          </p:cNvCxnSpPr>
          <p:nvPr/>
        </p:nvCxnSpPr>
        <p:spPr bwMode="auto">
          <a:xfrm rot="16200000" flipH="1">
            <a:off x="3140869" y="3204369"/>
            <a:ext cx="1520825" cy="19700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906" name="Group 210"/>
          <p:cNvGraphicFramePr>
            <a:graphicFrameLocks noGrp="1"/>
          </p:cNvGraphicFramePr>
          <p:nvPr>
            <p:ph sz="half" idx="1"/>
          </p:nvPr>
        </p:nvGraphicFramePr>
        <p:xfrm>
          <a:off x="179388" y="1484313"/>
          <a:ext cx="8713787" cy="2818130"/>
        </p:xfrm>
        <a:graphic>
          <a:graphicData uri="http://schemas.openxmlformats.org/drawingml/2006/table">
            <a:tbl>
              <a:tblPr/>
              <a:tblGrid>
                <a:gridCol w="341312"/>
                <a:gridCol w="1163638"/>
                <a:gridCol w="1430337"/>
                <a:gridCol w="3041650"/>
                <a:gridCol w="1368425"/>
                <a:gridCol w="1368425"/>
              </a:tblGrid>
              <a:tr h="806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 la Actividad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 la Actividad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1000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Configuración del Proyecto.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enfoca en elaborar, modificar, verificar el tratamiento, vigencia, versionamiento, optimización y mejora de los documentos de trabajo de los distintos tipos de proyecto.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Repositorios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Documentación de Trabajo en el Repositorio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0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solicitudes de accesos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atiende las solicitudes de accesos a los repositorios enviadas por los Jefes de Proyecto o Gerente de Servicio en los formatos “26.02.R09 Formato de Solicitud de Accesos.xls”.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26.02.R09 Formato de Solicitud de Accesos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Solicitud de  Acceso Atendida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7743" name="AutoShape 47"/>
          <p:cNvSpPr>
            <a:spLocks noChangeArrowheads="1"/>
          </p:cNvSpPr>
          <p:nvPr/>
        </p:nvSpPr>
        <p:spPr bwMode="auto">
          <a:xfrm>
            <a:off x="179388" y="6165850"/>
            <a:ext cx="1008062" cy="287338"/>
          </a:xfrm>
          <a:prstGeom prst="flowChartAlternateProcess">
            <a:avLst/>
          </a:prstGeom>
          <a:solidFill>
            <a:schemeClr val="folHlink">
              <a:alpha val="25000"/>
            </a:schemeClr>
          </a:solidFill>
          <a:ln w="2540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3" action="ppaction://hlinksldjump"/>
              </a:rPr>
              <a:t>Regresar</a:t>
            </a:r>
            <a:endParaRPr lang="es-ES" sz="1200" b="1"/>
          </a:p>
        </p:txBody>
      </p:sp>
      <p:sp>
        <p:nvSpPr>
          <p:cNvPr id="157766" name="Text Box 70"/>
          <p:cNvSpPr txBox="1">
            <a:spLocks noChangeArrowheads="1"/>
          </p:cNvSpPr>
          <p:nvPr/>
        </p:nvSpPr>
        <p:spPr bwMode="auto">
          <a:xfrm>
            <a:off x="1331913" y="58738"/>
            <a:ext cx="82597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Actividades del subproceso Administrar Sistema de Gestión de la Configuración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57866" name="Line 170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1588" y="1557338"/>
            <a:ext cx="94329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5. </a:t>
            </a:r>
            <a:r>
              <a:rPr lang="en-US" sz="6000" dirty="0" err="1">
                <a:ea typeface="ＭＳ Ｐゴシック" pitchFamily="112" charset="-128"/>
              </a:rPr>
              <a:t>Descripción</a:t>
            </a:r>
            <a:r>
              <a:rPr lang="en-US" sz="6000" dirty="0">
                <a:ea typeface="ＭＳ Ｐゴシック" pitchFamily="112" charset="-128"/>
              </a:rPr>
              <a:t> del 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5.3 </a:t>
            </a:r>
            <a:r>
              <a:rPr lang="en-US" sz="6000" dirty="0" err="1">
                <a:ea typeface="ＭＳ Ｐゴシック" pitchFamily="112" charset="-128"/>
              </a:rPr>
              <a:t>Tareas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6861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6861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1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1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1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 animBg="1"/>
      <p:bldP spid="686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331913" y="188913"/>
            <a:ext cx="20335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Contenido</a:t>
            </a:r>
            <a:endParaRPr lang="es-ES" sz="3200" b="1">
              <a:solidFill>
                <a:schemeClr val="bg1"/>
              </a:solidFill>
            </a:endParaRPr>
          </a:p>
        </p:txBody>
      </p:sp>
      <p:pic>
        <p:nvPicPr>
          <p:cNvPr id="29699" name="Picture 3" descr="0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268413"/>
            <a:ext cx="2592387" cy="5472112"/>
          </a:xfrm>
          <a:prstGeom prst="rect">
            <a:avLst/>
          </a:prstGeom>
          <a:noFill/>
        </p:spPr>
      </p:pic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3132138" y="1211263"/>
            <a:ext cx="4951412" cy="531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66CC"/>
                </a:solidFill>
                <a:hlinkClick r:id="rId4" action="ppaction://hlinksldjump"/>
              </a:rPr>
              <a:t>Objetivo y alcance del proceso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66CC"/>
                </a:solidFill>
                <a:hlinkClick r:id="rId5" action="ppaction://hlinksldjump"/>
              </a:rPr>
              <a:t>Términos y definiciones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66CC"/>
                </a:solidFill>
                <a:hlinkClick r:id="rId6" action="ppaction://hlinksldjump"/>
              </a:rPr>
              <a:t>Roles y responsabilidades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66CC"/>
                </a:solidFill>
                <a:hlinkClick r:id="rId7" action="ppaction://hlinksldjump"/>
              </a:rPr>
              <a:t>Entradas y salidas del proceso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66CC"/>
                </a:solidFill>
              </a:rPr>
              <a:t>Descripción del proceso</a:t>
            </a: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	</a:t>
            </a:r>
            <a:r>
              <a:rPr lang="es-PE" sz="2400">
                <a:solidFill>
                  <a:srgbClr val="0066CC"/>
                </a:solidFill>
                <a:hlinkClick r:id="rId8" action="ppaction://hlinksldjump"/>
              </a:rPr>
              <a:t>5.1 Subprocesos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	</a:t>
            </a:r>
            <a:r>
              <a:rPr lang="es-PE" sz="2400">
                <a:solidFill>
                  <a:srgbClr val="0066CC"/>
                </a:solidFill>
                <a:hlinkClick r:id="rId9" action="ppaction://hlinksldjump"/>
              </a:rPr>
              <a:t>5.2 Actividades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	</a:t>
            </a:r>
            <a:r>
              <a:rPr lang="es-PE" sz="2400">
                <a:solidFill>
                  <a:srgbClr val="0066CC"/>
                </a:solidFill>
                <a:hlinkClick r:id="rId10" action="ppaction://hlinksldjump"/>
              </a:rPr>
              <a:t>5.3 Tareas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6. </a:t>
            </a:r>
            <a:r>
              <a:rPr lang="es-PE" sz="2400">
                <a:solidFill>
                  <a:srgbClr val="0066CC"/>
                </a:solidFill>
                <a:hlinkClick r:id="rId11" action="ppaction://hlinksldjump"/>
              </a:rPr>
              <a:t>Métricas del proceso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7. </a:t>
            </a:r>
            <a:r>
              <a:rPr lang="es-PE" sz="2400">
                <a:solidFill>
                  <a:srgbClr val="0066CC"/>
                </a:solidFill>
                <a:hlinkClick r:id="rId12" action="ppaction://hlinksldjump"/>
              </a:rPr>
              <a:t>Artefactos del proceso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8. </a:t>
            </a:r>
            <a:r>
              <a:rPr lang="es-PE" sz="2400">
                <a:solidFill>
                  <a:srgbClr val="0066CC"/>
                </a:solidFill>
                <a:hlinkClick r:id="rId13" action="ppaction://hlinksldjump"/>
              </a:rPr>
              <a:t>Historial de revisiones</a:t>
            </a:r>
            <a:endParaRPr lang="en-US" sz="2400">
              <a:solidFill>
                <a:srgbClr val="0066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747" name="Group 3"/>
          <p:cNvGrpSpPr>
            <a:grpSpLocks/>
          </p:cNvGrpSpPr>
          <p:nvPr/>
        </p:nvGrpSpPr>
        <p:grpSpPr bwMode="auto">
          <a:xfrm>
            <a:off x="3427413" y="2205038"/>
            <a:ext cx="1289050" cy="1295400"/>
            <a:chOff x="1474" y="1389"/>
            <a:chExt cx="607" cy="726"/>
          </a:xfrm>
        </p:grpSpPr>
        <p:sp>
          <p:nvSpPr>
            <p:cNvPr id="159748" name="Rectangle 4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Verificar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749" name="Rectangle 5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(3) Gerente de Servicio / </a:t>
              </a:r>
            </a:p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Jefe de Proyecto 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750" name="Rectangle 6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Lista de Items de Configuración</a:t>
              </a:r>
            </a:p>
          </p:txBody>
        </p:sp>
      </p:grpSp>
      <p:grpSp>
        <p:nvGrpSpPr>
          <p:cNvPr id="159753" name="Group 9"/>
          <p:cNvGrpSpPr>
            <a:grpSpLocks/>
          </p:cNvGrpSpPr>
          <p:nvPr/>
        </p:nvGrpSpPr>
        <p:grpSpPr bwMode="auto">
          <a:xfrm>
            <a:off x="395288" y="2781300"/>
            <a:ext cx="1104900" cy="608013"/>
            <a:chOff x="-23" y="1776"/>
            <a:chExt cx="696" cy="383"/>
          </a:xfrm>
        </p:grpSpPr>
        <p:sp>
          <p:nvSpPr>
            <p:cNvPr id="159754" name="Rectangle 10"/>
            <p:cNvSpPr>
              <a:spLocks noChangeArrowheads="1"/>
            </p:cNvSpPr>
            <p:nvPr/>
          </p:nvSpPr>
          <p:spPr bwMode="auto">
            <a:xfrm>
              <a:off x="-23" y="2039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59755" name="Picture 1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2" y="1776"/>
              <a:ext cx="330" cy="266"/>
            </a:xfrm>
            <a:prstGeom prst="rect">
              <a:avLst/>
            </a:prstGeom>
            <a:noFill/>
          </p:spPr>
        </p:pic>
      </p:grpSp>
      <p:cxnSp>
        <p:nvCxnSpPr>
          <p:cNvPr id="159759" name="AutoShape 15"/>
          <p:cNvCxnSpPr>
            <a:cxnSpLocks noChangeShapeType="1"/>
            <a:stCxn id="159754" idx="2"/>
            <a:endCxn id="159843" idx="0"/>
          </p:cNvCxnSpPr>
          <p:nvPr/>
        </p:nvCxnSpPr>
        <p:spPr bwMode="auto">
          <a:xfrm>
            <a:off x="947738" y="3389313"/>
            <a:ext cx="23812" cy="328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760" name="AutoShape 16"/>
          <p:cNvCxnSpPr>
            <a:cxnSpLocks noChangeShapeType="1"/>
            <a:stCxn id="159852" idx="2"/>
            <a:endCxn id="0" idx="0"/>
          </p:cNvCxnSpPr>
          <p:nvPr/>
        </p:nvCxnSpPr>
        <p:spPr bwMode="auto">
          <a:xfrm>
            <a:off x="915988" y="2400300"/>
            <a:ext cx="1905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9761" name="AutoShape 17"/>
          <p:cNvSpPr>
            <a:spLocks noChangeArrowheads="1"/>
          </p:cNvSpPr>
          <p:nvPr/>
        </p:nvSpPr>
        <p:spPr bwMode="auto">
          <a:xfrm>
            <a:off x="179388" y="6165850"/>
            <a:ext cx="1079500" cy="358775"/>
          </a:xfrm>
          <a:prstGeom prst="flowChartAlternateProcess">
            <a:avLst/>
          </a:prstGeom>
          <a:solidFill>
            <a:srgbClr val="FFFF00">
              <a:alpha val="25000"/>
            </a:srgbClr>
          </a:solidFill>
          <a:ln w="25400" algn="ctr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4" action="ppaction://hlinksldjump"/>
              </a:rPr>
              <a:t>Detalle </a:t>
            </a:r>
          </a:p>
          <a:p>
            <a:r>
              <a:rPr lang="es-PE" sz="1200" b="1">
                <a:hlinkClick r:id="rId4" action="ppaction://hlinksldjump"/>
              </a:rPr>
              <a:t>Tareas</a:t>
            </a:r>
            <a:endParaRPr lang="es-ES" sz="1200" b="1"/>
          </a:p>
        </p:txBody>
      </p:sp>
      <p:cxnSp>
        <p:nvCxnSpPr>
          <p:cNvPr id="159777" name="AutoShape 33"/>
          <p:cNvCxnSpPr>
            <a:cxnSpLocks noChangeShapeType="1"/>
            <a:stCxn id="159830" idx="3"/>
            <a:endCxn id="159786" idx="1"/>
          </p:cNvCxnSpPr>
          <p:nvPr/>
        </p:nvCxnSpPr>
        <p:spPr bwMode="auto">
          <a:xfrm>
            <a:off x="6229350" y="2852738"/>
            <a:ext cx="2159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59785" name="Group 41"/>
          <p:cNvGrpSpPr>
            <a:grpSpLocks/>
          </p:cNvGrpSpPr>
          <p:nvPr/>
        </p:nvGrpSpPr>
        <p:grpSpPr bwMode="auto">
          <a:xfrm>
            <a:off x="6445250" y="2205038"/>
            <a:ext cx="1296988" cy="1295400"/>
            <a:chOff x="1474" y="1389"/>
            <a:chExt cx="607" cy="726"/>
          </a:xfrm>
        </p:grpSpPr>
        <p:sp>
          <p:nvSpPr>
            <p:cNvPr id="159786" name="Rectangle 42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Cargar y configurar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787" name="Rectangle 43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(5)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788" name="Rectangle 44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LIC / Repositorio</a:t>
              </a:r>
            </a:p>
          </p:txBody>
        </p:sp>
      </p:grpSp>
      <p:grpSp>
        <p:nvGrpSpPr>
          <p:cNvPr id="159799" name="Group 55"/>
          <p:cNvGrpSpPr>
            <a:grpSpLocks/>
          </p:cNvGrpSpPr>
          <p:nvPr/>
        </p:nvGrpSpPr>
        <p:grpSpPr bwMode="auto">
          <a:xfrm>
            <a:off x="6445250" y="3717925"/>
            <a:ext cx="1296988" cy="1295400"/>
            <a:chOff x="1474" y="1389"/>
            <a:chExt cx="607" cy="726"/>
          </a:xfrm>
        </p:grpSpPr>
        <p:sp>
          <p:nvSpPr>
            <p:cNvPr id="159800" name="Rectangle 56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Publicar y dar seguimiento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01" name="Rectangle 57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(6)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802" name="Rectangle 58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Repositorio</a:t>
              </a:r>
            </a:p>
          </p:txBody>
        </p:sp>
      </p:grpSp>
      <p:grpSp>
        <p:nvGrpSpPr>
          <p:cNvPr id="159806" name="Group 62"/>
          <p:cNvGrpSpPr>
            <a:grpSpLocks/>
          </p:cNvGrpSpPr>
          <p:nvPr/>
        </p:nvGrpSpPr>
        <p:grpSpPr bwMode="auto">
          <a:xfrm>
            <a:off x="8004175" y="4149725"/>
            <a:ext cx="1104900" cy="706438"/>
            <a:chOff x="2776" y="542"/>
            <a:chExt cx="696" cy="445"/>
          </a:xfrm>
        </p:grpSpPr>
        <p:sp>
          <p:nvSpPr>
            <p:cNvPr id="159807" name="Rectangle 63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 Ejecutado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59808" name="Picture 6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59809" name="Group 65"/>
          <p:cNvGrpSpPr>
            <a:grpSpLocks/>
          </p:cNvGrpSpPr>
          <p:nvPr/>
        </p:nvGrpSpPr>
        <p:grpSpPr bwMode="auto">
          <a:xfrm>
            <a:off x="8004175" y="5086350"/>
            <a:ext cx="1104900" cy="817563"/>
            <a:chOff x="-23" y="1117"/>
            <a:chExt cx="696" cy="515"/>
          </a:xfrm>
        </p:grpSpPr>
        <p:pic>
          <p:nvPicPr>
            <p:cNvPr id="159810" name="Picture 6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59811" name="Rectangle 67"/>
            <p:cNvSpPr>
              <a:spLocks noChangeArrowheads="1"/>
            </p:cNvSpPr>
            <p:nvPr/>
          </p:nvSpPr>
          <p:spPr bwMode="auto">
            <a:xfrm>
              <a:off x="-23" y="1450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Gerente de Servicio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159812" name="AutoShape 68"/>
          <p:cNvCxnSpPr>
            <a:cxnSpLocks noChangeShapeType="1"/>
            <a:stCxn id="159807" idx="2"/>
            <a:endCxn id="0" idx="0"/>
          </p:cNvCxnSpPr>
          <p:nvPr/>
        </p:nvCxnSpPr>
        <p:spPr bwMode="auto">
          <a:xfrm>
            <a:off x="8556625" y="4856163"/>
            <a:ext cx="0" cy="230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813" name="AutoShape 69"/>
          <p:cNvCxnSpPr>
            <a:cxnSpLocks noChangeShapeType="1"/>
            <a:stCxn id="159800" idx="3"/>
            <a:endCxn id="0" idx="1"/>
          </p:cNvCxnSpPr>
          <p:nvPr/>
        </p:nvCxnSpPr>
        <p:spPr bwMode="auto">
          <a:xfrm flipV="1">
            <a:off x="7742238" y="4360863"/>
            <a:ext cx="539750" cy="6350"/>
          </a:xfrm>
          <a:prstGeom prst="bentConnector3">
            <a:avLst>
              <a:gd name="adj1" fmla="val 4970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59814" name="Group 70"/>
          <p:cNvGrpSpPr>
            <a:grpSpLocks/>
          </p:cNvGrpSpPr>
          <p:nvPr/>
        </p:nvGrpSpPr>
        <p:grpSpPr bwMode="auto">
          <a:xfrm>
            <a:off x="1914525" y="2205038"/>
            <a:ext cx="1289050" cy="1295400"/>
            <a:chOff x="1474" y="1389"/>
            <a:chExt cx="607" cy="726"/>
          </a:xfrm>
        </p:grpSpPr>
        <p:sp>
          <p:nvSpPr>
            <p:cNvPr id="159815" name="Rectangle 71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Elaborar/</a:t>
              </a:r>
            </a:p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Modificar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16" name="Rectangle 72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(2) AN/JP/GS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817" name="Rectangle 73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Lista de Items de Configuración</a:t>
              </a:r>
            </a:p>
          </p:txBody>
        </p:sp>
      </p:grpSp>
      <p:cxnSp>
        <p:nvCxnSpPr>
          <p:cNvPr id="159826" name="AutoShape 82"/>
          <p:cNvCxnSpPr>
            <a:cxnSpLocks noChangeShapeType="1"/>
            <a:stCxn id="159815" idx="3"/>
            <a:endCxn id="159748" idx="1"/>
          </p:cNvCxnSpPr>
          <p:nvPr/>
        </p:nvCxnSpPr>
        <p:spPr bwMode="auto">
          <a:xfrm>
            <a:off x="3203575" y="2854325"/>
            <a:ext cx="2238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59829" name="Group 85"/>
          <p:cNvGrpSpPr>
            <a:grpSpLocks/>
          </p:cNvGrpSpPr>
          <p:nvPr/>
        </p:nvGrpSpPr>
        <p:grpSpPr bwMode="auto">
          <a:xfrm>
            <a:off x="4940300" y="2203450"/>
            <a:ext cx="1289050" cy="1295400"/>
            <a:chOff x="1474" y="1389"/>
            <a:chExt cx="607" cy="726"/>
          </a:xfrm>
        </p:grpSpPr>
        <p:sp>
          <p:nvSpPr>
            <p:cNvPr id="159830" name="Rectangle 86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Aprobar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31" name="Rectangle 87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(4) Gestor de Calidad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832" name="Rectangle 88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Lista de Items de Configuración</a:t>
              </a:r>
            </a:p>
          </p:txBody>
        </p:sp>
      </p:grpSp>
      <p:grpSp>
        <p:nvGrpSpPr>
          <p:cNvPr id="159841" name="Group 97"/>
          <p:cNvGrpSpPr>
            <a:grpSpLocks/>
          </p:cNvGrpSpPr>
          <p:nvPr/>
        </p:nvGrpSpPr>
        <p:grpSpPr bwMode="auto">
          <a:xfrm>
            <a:off x="323850" y="3717925"/>
            <a:ext cx="1295400" cy="1295400"/>
            <a:chOff x="2290" y="1389"/>
            <a:chExt cx="607" cy="726"/>
          </a:xfrm>
        </p:grpSpPr>
        <p:sp>
          <p:nvSpPr>
            <p:cNvPr id="159842" name="Rectangle 98"/>
            <p:cNvSpPr>
              <a:spLocks noChangeArrowheads="1"/>
            </p:cNvSpPr>
            <p:nvPr/>
          </p:nvSpPr>
          <p:spPr bwMode="auto">
            <a:xfrm>
              <a:off x="2290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Preparar herramienta de soporte para la configuración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43" name="Rectangle 99"/>
            <p:cNvSpPr>
              <a:spLocks noChangeArrowheads="1"/>
            </p:cNvSpPr>
            <p:nvPr/>
          </p:nvSpPr>
          <p:spPr bwMode="auto">
            <a:xfrm>
              <a:off x="2290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(1)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844" name="Rectangle 100"/>
            <p:cNvSpPr>
              <a:spLocks noChangeArrowheads="1"/>
            </p:cNvSpPr>
            <p:nvPr/>
          </p:nvSpPr>
          <p:spPr bwMode="auto">
            <a:xfrm>
              <a:off x="2290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Repositorio</a:t>
              </a:r>
            </a:p>
          </p:txBody>
        </p:sp>
      </p:grpSp>
      <p:cxnSp>
        <p:nvCxnSpPr>
          <p:cNvPr id="159845" name="AutoShape 101"/>
          <p:cNvCxnSpPr>
            <a:cxnSpLocks noChangeShapeType="1"/>
            <a:stCxn id="159748" idx="3"/>
            <a:endCxn id="159830" idx="1"/>
          </p:cNvCxnSpPr>
          <p:nvPr/>
        </p:nvCxnSpPr>
        <p:spPr bwMode="auto">
          <a:xfrm flipV="1">
            <a:off x="4716463" y="2852738"/>
            <a:ext cx="223837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846" name="AutoShape 102"/>
          <p:cNvCxnSpPr>
            <a:cxnSpLocks noChangeShapeType="1"/>
            <a:stCxn id="159842" idx="3"/>
            <a:endCxn id="159815" idx="1"/>
          </p:cNvCxnSpPr>
          <p:nvPr/>
        </p:nvCxnSpPr>
        <p:spPr bwMode="auto">
          <a:xfrm flipV="1">
            <a:off x="1619250" y="2854325"/>
            <a:ext cx="295275" cy="15128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59847" name="AutoShape 103"/>
          <p:cNvCxnSpPr>
            <a:cxnSpLocks noChangeShapeType="1"/>
            <a:stCxn id="159788" idx="2"/>
            <a:endCxn id="159801" idx="0"/>
          </p:cNvCxnSpPr>
          <p:nvPr/>
        </p:nvCxnSpPr>
        <p:spPr bwMode="auto">
          <a:xfrm>
            <a:off x="7094538" y="3500438"/>
            <a:ext cx="0" cy="217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9848" name="Text Box 104"/>
          <p:cNvSpPr txBox="1">
            <a:spLocks noChangeArrowheads="1"/>
          </p:cNvSpPr>
          <p:nvPr/>
        </p:nvSpPr>
        <p:spPr bwMode="auto">
          <a:xfrm>
            <a:off x="1331913" y="58738"/>
            <a:ext cx="82597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Tareas de la actividad Gestionar Configuración del Proyecto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59849" name="AutoShape 105"/>
          <p:cNvSpPr>
            <a:spLocks noChangeArrowheads="1"/>
          </p:cNvSpPr>
          <p:nvPr/>
        </p:nvSpPr>
        <p:spPr bwMode="auto">
          <a:xfrm>
            <a:off x="7235825" y="6165850"/>
            <a:ext cx="1008063" cy="431800"/>
          </a:xfrm>
          <a:prstGeom prst="flowChartAlternateProcess">
            <a:avLst/>
          </a:prstGeom>
          <a:solidFill>
            <a:srgbClr val="FFFF00">
              <a:alpha val="25000"/>
            </a:srgbClr>
          </a:solidFill>
          <a:ln w="25400" algn="ctr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6" action="ppaction://hlinksldjump"/>
              </a:rPr>
              <a:t>Regresar</a:t>
            </a:r>
            <a:endParaRPr lang="es-ES" sz="1200" b="1"/>
          </a:p>
        </p:txBody>
      </p:sp>
      <p:grpSp>
        <p:nvGrpSpPr>
          <p:cNvPr id="159850" name="Group 106"/>
          <p:cNvGrpSpPr>
            <a:grpSpLocks/>
          </p:cNvGrpSpPr>
          <p:nvPr/>
        </p:nvGrpSpPr>
        <p:grpSpPr bwMode="auto">
          <a:xfrm>
            <a:off x="447675" y="1679575"/>
            <a:ext cx="935038" cy="720725"/>
            <a:chOff x="476" y="3294"/>
            <a:chExt cx="589" cy="454"/>
          </a:xfrm>
        </p:grpSpPr>
        <p:pic>
          <p:nvPicPr>
            <p:cNvPr id="159851" name="Picture 10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9852" name="Rectangle 108"/>
            <p:cNvSpPr>
              <a:spLocks noChangeArrowheads="1"/>
            </p:cNvSpPr>
            <p:nvPr/>
          </p:nvSpPr>
          <p:spPr bwMode="auto">
            <a:xfrm>
              <a:off x="476" y="3566"/>
              <a:ext cx="58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Elaborar 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159853" name="Line 10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68" name="Text Box 44"/>
          <p:cNvSpPr txBox="1">
            <a:spLocks noChangeArrowheads="1"/>
          </p:cNvSpPr>
          <p:nvPr/>
        </p:nvSpPr>
        <p:spPr bwMode="auto">
          <a:xfrm>
            <a:off x="1331913" y="58738"/>
            <a:ext cx="75612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Tareas de la actividad Gestionar Configuración del Proyecto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80269" name="Line 45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180344" name="Group 120"/>
          <p:cNvGraphicFramePr>
            <a:graphicFrameLocks noGrp="1"/>
          </p:cNvGraphicFramePr>
          <p:nvPr>
            <p:ph/>
          </p:nvPr>
        </p:nvGraphicFramePr>
        <p:xfrm>
          <a:off x="395288" y="1557338"/>
          <a:ext cx="8229600" cy="3580896"/>
        </p:xfrm>
        <a:graphic>
          <a:graphicData uri="http://schemas.openxmlformats.org/drawingml/2006/table">
            <a:tbl>
              <a:tblPr/>
              <a:tblGrid>
                <a:gridCol w="269875"/>
                <a:gridCol w="1098550"/>
                <a:gridCol w="1295400"/>
                <a:gridCol w="2952750"/>
                <a:gridCol w="1368425"/>
                <a:gridCol w="12446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 la Tarea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 la Tarea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la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Preparar herramienta de soporte para la configuración</a:t>
                      </a: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Creación de carpetas para el acondicionamiento del esquema de repositorios a seguir.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Carpetas en el repositorio creadas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Gerente de Servicio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Jefe de Proyecto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Analista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Elaborar/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Modificar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enfoca a la elaboración y/o modificación de documentos de trabajo en los repositorios de información zona de trabajo, considerando las rutas y nomenclaturas definidas en la lista de ítems de configuración (LIC)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26.02.R01 Lista de Items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Documentos de Trabajo en las zonas de trabajo del repositorio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1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Gerente de Servicio / Jefe de Proyecto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Verificar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orienta a comprobar el grado de cumplimiento de los documentos en cuanto a nomenclatura, versionamiento y contenido, según lo especificado en la LIC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26.02.R01 Lista de Items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Entregables verificados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2"/>
          <p:cNvSpPr txBox="1">
            <a:spLocks noChangeArrowheads="1"/>
          </p:cNvSpPr>
          <p:nvPr/>
        </p:nvSpPr>
        <p:spPr bwMode="auto">
          <a:xfrm>
            <a:off x="1331913" y="58738"/>
            <a:ext cx="76327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Tareas de la actividad Configurar Documentos de trabajo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83299" name="Line 3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183375" name="Group 79"/>
          <p:cNvGraphicFramePr>
            <a:graphicFrameLocks noGrp="1"/>
          </p:cNvGraphicFramePr>
          <p:nvPr>
            <p:ph/>
          </p:nvPr>
        </p:nvGraphicFramePr>
        <p:xfrm>
          <a:off x="395288" y="1557338"/>
          <a:ext cx="8229600" cy="3544320"/>
        </p:xfrm>
        <a:graphic>
          <a:graphicData uri="http://schemas.openxmlformats.org/drawingml/2006/table">
            <a:tbl>
              <a:tblPr/>
              <a:tblGrid>
                <a:gridCol w="269875"/>
                <a:gridCol w="1098550"/>
                <a:gridCol w="1295400"/>
                <a:gridCol w="2952750"/>
                <a:gridCol w="1368425"/>
                <a:gridCol w="12446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 la Tarea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 la Tarea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la calidad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Aprobar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brinda conformidad a los documentos verificados, utilizando como criterio la lista de ítems de configuración (LIC)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26.02.R01 Lista de Items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Entregables conformes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la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Cargar y configurar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realiza las copias respectivas de los documentos, se colocan en los repositorios correspondientes y se brinda accesos a los mismos.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26.02.R01 Lista de Items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Documentos copiados en el repositorio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la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Publicar y dar seguimiento</a:t>
                      </a: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referencia la difusión de los nuevos documentos o la modificación de los mismos, brindando seguimiento a  problemas de acceso.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Documentos difundidos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3376" name="AutoShape 80"/>
          <p:cNvSpPr>
            <a:spLocks noChangeArrowheads="1"/>
          </p:cNvSpPr>
          <p:nvPr/>
        </p:nvSpPr>
        <p:spPr bwMode="auto">
          <a:xfrm>
            <a:off x="179388" y="6165850"/>
            <a:ext cx="1008062" cy="431800"/>
          </a:xfrm>
          <a:prstGeom prst="flowChartAlternateProcess">
            <a:avLst/>
          </a:prstGeom>
          <a:solidFill>
            <a:srgbClr val="FFFF00">
              <a:alpha val="25000"/>
            </a:srgbClr>
          </a:solidFill>
          <a:ln w="254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3" action="ppaction://hlinksldjump"/>
              </a:rPr>
              <a:t>Regresar</a:t>
            </a:r>
            <a:endParaRPr lang="es-ES" sz="12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6. </a:t>
            </a:r>
            <a:r>
              <a:rPr lang="en-US" sz="6000" dirty="0" err="1">
                <a:ea typeface="ＭＳ Ｐゴシック" pitchFamily="112" charset="-128"/>
              </a:rPr>
              <a:t>Métricas</a:t>
            </a:r>
            <a:r>
              <a:rPr lang="en-US" sz="6000" dirty="0">
                <a:ea typeface="ＭＳ Ｐゴシック" pitchFamily="112" charset="-128"/>
              </a:rPr>
              <a:t> del 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4301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4301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1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1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1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nimBg="1"/>
      <p:bldP spid="430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79" name="Rectangle 155"/>
          <p:cNvSpPr>
            <a:spLocks noChangeArrowheads="1"/>
          </p:cNvSpPr>
          <p:nvPr/>
        </p:nvSpPr>
        <p:spPr bwMode="auto">
          <a:xfrm>
            <a:off x="2124075" y="1844675"/>
            <a:ext cx="4392613" cy="3240088"/>
          </a:xfrm>
          <a:prstGeom prst="rect">
            <a:avLst/>
          </a:prstGeom>
          <a:solidFill>
            <a:srgbClr val="FFB089"/>
          </a:solidFill>
          <a:ln w="9525" algn="ctr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1331913" y="328613"/>
            <a:ext cx="39274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Métricas del proceso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52378" name="AutoShape 154"/>
          <p:cNvSpPr>
            <a:spLocks noChangeArrowheads="1"/>
          </p:cNvSpPr>
          <p:nvPr/>
        </p:nvSpPr>
        <p:spPr bwMode="auto">
          <a:xfrm>
            <a:off x="2555875" y="2420938"/>
            <a:ext cx="3671888" cy="863600"/>
          </a:xfrm>
          <a:prstGeom prst="foldedCorner">
            <a:avLst>
              <a:gd name="adj" fmla="val 12500"/>
            </a:avLst>
          </a:prstGeom>
          <a:solidFill>
            <a:srgbClr val="FFCC00"/>
          </a:solidFill>
          <a:ln w="9525">
            <a:noFill/>
            <a:round/>
            <a:headEnd/>
            <a:tailEnd/>
          </a:ln>
          <a:effectLst>
            <a:prstShdw prst="shdw17" dist="17961" dir="2700000">
              <a:srgbClr val="FFCC00">
                <a:gamma/>
                <a:shade val="60000"/>
                <a:invGamma/>
              </a:srgbClr>
            </a:prstShdw>
          </a:effectLst>
        </p:spPr>
        <p:txBody>
          <a:bodyPr anchor="ctr"/>
          <a:lstStyle/>
          <a:p>
            <a:r>
              <a:rPr lang="es-PE" sz="1600" b="1">
                <a:solidFill>
                  <a:srgbClr val="A50021"/>
                </a:solidFill>
                <a:hlinkClick r:id="rId3" action="ppaction://hlinkfile"/>
              </a:rPr>
              <a:t>Índice de cambios en ítems de configuración</a:t>
            </a:r>
            <a:endParaRPr lang="es-ES" sz="1600" b="1">
              <a:solidFill>
                <a:srgbClr val="A50021"/>
              </a:solidFill>
            </a:endParaRPr>
          </a:p>
        </p:txBody>
      </p:sp>
      <p:sp>
        <p:nvSpPr>
          <p:cNvPr id="52381" name="Line 157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7. </a:t>
            </a:r>
            <a:r>
              <a:rPr lang="en-US" sz="6000" dirty="0" err="1">
                <a:ea typeface="ＭＳ Ｐゴシック" pitchFamily="112" charset="-128"/>
              </a:rPr>
              <a:t>Artefactos</a:t>
            </a:r>
            <a:r>
              <a:rPr lang="en-US" sz="6000" dirty="0">
                <a:ea typeface="ＭＳ Ｐゴシック" pitchFamily="112" charset="-128"/>
              </a:rPr>
              <a:t> del 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5837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5837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7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7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7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animBg="1"/>
      <p:bldP spid="5837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352550" y="257175"/>
            <a:ext cx="42211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Artefactos del proceso</a:t>
            </a:r>
            <a:endParaRPr lang="es-ES" sz="3200">
              <a:solidFill>
                <a:schemeClr val="bg1"/>
              </a:solidFill>
            </a:endParaRPr>
          </a:p>
        </p:txBody>
      </p:sp>
      <p:graphicFrame>
        <p:nvGraphicFramePr>
          <p:cNvPr id="73015" name="Group 311"/>
          <p:cNvGraphicFramePr>
            <a:graphicFrameLocks noGrp="1"/>
          </p:cNvGraphicFramePr>
          <p:nvPr>
            <p:ph/>
          </p:nvPr>
        </p:nvGraphicFramePr>
        <p:xfrm>
          <a:off x="376238" y="1597025"/>
          <a:ext cx="8228012" cy="2130743"/>
        </p:xfrm>
        <a:graphic>
          <a:graphicData uri="http://schemas.openxmlformats.org/drawingml/2006/table">
            <a:tbl>
              <a:tblPr/>
              <a:tblGrid>
                <a:gridCol w="427037"/>
                <a:gridCol w="2255838"/>
                <a:gridCol w="2017712"/>
                <a:gridCol w="1800225"/>
                <a:gridCol w="17272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Artefacto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Subproceso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Actividad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Tarea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26.02.R01 Lista de Items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26.02.R08 Plan del Proyecto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Elaborar/ Actualizar plan de gestión de la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26.02.R09 Formato de Solicitud de Accesos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solicitudes de accesos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</a:tbl>
          </a:graphicData>
        </a:graphic>
      </p:graphicFrame>
      <p:sp>
        <p:nvSpPr>
          <p:cNvPr id="72943" name="Line 23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ext Box 2"/>
          <p:cNvSpPr txBox="1">
            <a:spLocks noChangeArrowheads="1"/>
          </p:cNvSpPr>
          <p:nvPr/>
        </p:nvSpPr>
        <p:spPr bwMode="auto">
          <a:xfrm>
            <a:off x="1352550" y="257175"/>
            <a:ext cx="42211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Artefactos del proceso</a:t>
            </a:r>
            <a:endParaRPr lang="es-ES" sz="3200">
              <a:solidFill>
                <a:schemeClr val="bg1"/>
              </a:solidFill>
            </a:endParaRPr>
          </a:p>
        </p:txBody>
      </p:sp>
      <p:graphicFrame>
        <p:nvGraphicFramePr>
          <p:cNvPr id="196675" name="Group 67"/>
          <p:cNvGraphicFramePr>
            <a:graphicFrameLocks noGrp="1"/>
          </p:cNvGraphicFramePr>
          <p:nvPr>
            <p:ph/>
          </p:nvPr>
        </p:nvGraphicFramePr>
        <p:xfrm>
          <a:off x="395288" y="1700213"/>
          <a:ext cx="8228012" cy="1033463"/>
        </p:xfrm>
        <a:graphic>
          <a:graphicData uri="http://schemas.openxmlformats.org/drawingml/2006/table">
            <a:tbl>
              <a:tblPr/>
              <a:tblGrid>
                <a:gridCol w="427037"/>
                <a:gridCol w="2255838"/>
                <a:gridCol w="2017712"/>
                <a:gridCol w="1800225"/>
                <a:gridCol w="17272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Artefacto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Subproceso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Actividad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Tarea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26.02.R09 Formato de Solicitud de Accesos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solicitudes de accesos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</a:tbl>
          </a:graphicData>
        </a:graphic>
      </p:graphicFrame>
      <p:sp>
        <p:nvSpPr>
          <p:cNvPr id="196667" name="Line 5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8. </a:t>
            </a:r>
            <a:r>
              <a:rPr lang="en-US" sz="6000" dirty="0" err="1">
                <a:ea typeface="ＭＳ Ｐゴシック" pitchFamily="112" charset="-128"/>
              </a:rPr>
              <a:t>Historial</a:t>
            </a:r>
            <a:r>
              <a:rPr lang="en-US" sz="6000" dirty="0">
                <a:ea typeface="ＭＳ Ｐゴシック" pitchFamily="112" charset="-128"/>
              </a:rPr>
              <a:t> de </a:t>
            </a:r>
            <a:r>
              <a:rPr lang="en-US" sz="6000" dirty="0" err="1">
                <a:ea typeface="ＭＳ Ｐゴシック" pitchFamily="112" charset="-128"/>
              </a:rPr>
              <a:t>revisiones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56327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56328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29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0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1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2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3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4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5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6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7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8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9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0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1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2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3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4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5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6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7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8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9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0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1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2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3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4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5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6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7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8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9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0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1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2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3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4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5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6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7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8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9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0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1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2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3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4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5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6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7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8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9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0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1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2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3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4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5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6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7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8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9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0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1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2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3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4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5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6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7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8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9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0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1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2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3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4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5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6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7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8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9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0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1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2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3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4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5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6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7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8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9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0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1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2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3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4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5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6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7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8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9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0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1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2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3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4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5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6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7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8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9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nimBg="1"/>
      <p:bldP spid="563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354138" y="257175"/>
            <a:ext cx="41544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Historial de revisiones</a:t>
            </a:r>
            <a:endParaRPr lang="es-ES" sz="3200">
              <a:solidFill>
                <a:schemeClr val="bg1"/>
              </a:solidFill>
            </a:endParaRPr>
          </a:p>
        </p:txBody>
      </p:sp>
      <p:graphicFrame>
        <p:nvGraphicFramePr>
          <p:cNvPr id="50392" name="Group 216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xmlns="" val="3729709298"/>
              </p:ext>
            </p:extLst>
          </p:nvPr>
        </p:nvGraphicFramePr>
        <p:xfrm>
          <a:off x="395288" y="1557338"/>
          <a:ext cx="8259762" cy="3608388"/>
        </p:xfrm>
        <a:graphic>
          <a:graphicData uri="http://schemas.openxmlformats.org/drawingml/2006/table">
            <a:tbl>
              <a:tblPr/>
              <a:tblGrid>
                <a:gridCol w="358775"/>
                <a:gridCol w="938212"/>
                <a:gridCol w="792163"/>
                <a:gridCol w="1346200"/>
                <a:gridCol w="1871662"/>
                <a:gridCol w="1173163"/>
                <a:gridCol w="1779587"/>
              </a:tblGrid>
              <a:tr h="547688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Versión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Fecha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Autor / Rol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Estado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Responsable de revisión y/o aprobación / Rol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</a:tr>
              <a:tr h="871538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0.9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30/06/2016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Erick </a:t>
                      </a:r>
                      <a:r>
                        <a:rPr kumimoji="0" lang="es-P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Sinche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Adecuación para la Tercerización TdP Optimización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 revisión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Manuel </a:t>
                      </a:r>
                      <a:r>
                        <a:rPr kumimoji="0" lang="es-P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Saenz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3125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0.91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01/06/2016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Elvis Ponce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Ajustes en roles y herramientas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 revisión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Comité de verificación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0.92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06/06/2016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Geral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Benites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Adecuación a TdP Unidad Mantenimiento Evolutivo Front End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 revisión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Manuel </a:t>
                      </a:r>
                      <a:r>
                        <a:rPr kumimoji="0" lang="es-P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Saenz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393" name="Line 217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9" name="Rectangle 121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79388" y="1546225"/>
            <a:ext cx="87757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 eaLnBrk="0" hangingPunct="0">
              <a:lnSpc>
                <a:spcPts val="5600"/>
              </a:lnSpc>
              <a:spcBef>
                <a:spcPct val="50000"/>
              </a:spcBef>
              <a:buFontTx/>
              <a:buAutoNum type="arabicPeriod"/>
            </a:pPr>
            <a:r>
              <a:rPr lang="en-US" sz="6000" dirty="0" err="1">
                <a:ea typeface="ＭＳ Ｐゴシック" pitchFamily="112" charset="-128"/>
              </a:rPr>
              <a:t>Objetivo</a:t>
            </a:r>
            <a:r>
              <a:rPr lang="en-US" sz="6000" dirty="0">
                <a:ea typeface="ＭＳ Ｐゴシック" pitchFamily="112" charset="-128"/>
              </a:rPr>
              <a:t> y </a:t>
            </a:r>
            <a:r>
              <a:rPr lang="en-US" sz="6000" dirty="0" err="1">
                <a:ea typeface="ＭＳ Ｐゴシック" pitchFamily="112" charset="-128"/>
              </a:rPr>
              <a:t>alcance</a:t>
            </a:r>
            <a:r>
              <a:rPr lang="en-US" sz="6000" dirty="0">
                <a:ea typeface="ＭＳ Ｐゴシック" pitchFamily="112" charset="-128"/>
              </a:rPr>
              <a:t> del </a:t>
            </a:r>
          </a:p>
          <a:p>
            <a:pPr marL="342900" indent="-342900"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 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7176" name="Group 8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7177" name="Line 9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78" name="Line 10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79" name="Line 11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0" name="Line 12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1" name="Line 13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2" name="Line 14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3" name="Line 15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4" name="Line 16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5" name="Line 17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6" name="Line 18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7" name="Line 19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8" name="Line 20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9" name="Line 21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0" name="Line 22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1" name="Line 23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2" name="Line 24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3" name="Line 25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4" name="Line 26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5" name="Line 27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6" name="Line 28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7" name="Line 29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8" name="Line 30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9" name="Line 31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0" name="Line 32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1" name="Line 33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2" name="Line 34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3" name="Line 35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4" name="Line 36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5" name="Line 37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6" name="Line 38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7" name="Line 39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8" name="Line 40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9" name="Line 41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0" name="Line 42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1" name="Line 43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2" name="Line 44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3" name="Line 45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4" name="Line 46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5" name="Line 47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6" name="Line 48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7" name="Line 49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8" name="Line 50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9" name="Line 51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0" name="Line 52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1" name="Line 53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2" name="Line 54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3" name="Line 55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4" name="Line 56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5" name="Line 57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6" name="Line 58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7" name="Line 59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8" name="Line 60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9" name="Line 61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0" name="Line 62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1" name="Line 63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2" name="Line 64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3" name="Line 65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4" name="Line 66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5" name="Line 67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6" name="Line 68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7" name="Line 69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8" name="Line 70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9" name="Line 71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0" name="Line 72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1" name="Line 73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2" name="Line 74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3" name="Line 75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4" name="Line 76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5" name="Line 77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6" name="Line 78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7" name="Line 79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8" name="Line 80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9" name="Line 81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0" name="Line 82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1" name="Line 83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2" name="Line 84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3" name="Line 85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4" name="Line 86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5" name="Line 87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6" name="Line 88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7" name="Line 89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8" name="Line 90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9" name="Line 91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0" name="Line 92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1" name="Line 93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2" name="Line 94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3" name="Line 95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4" name="Line 96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5" name="Line 97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6" name="Line 98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7" name="Line 99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8" name="Line 100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9" name="Line 101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0" name="Line 102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1" name="Line 103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2" name="Line 104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3" name="Line 105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4" name="Line 106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5" name="Line 107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6" name="Line 108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7" name="Line 109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8" name="Line 110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9" name="Line 111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0" name="Line 112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1" name="Line 113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2" name="Line 114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3" name="Line 115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4" name="Line 116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5" name="Line 117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6" name="Line 118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7" name="Line 119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8" name="Line 120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9" grpId="0" animBg="1"/>
      <p:bldP spid="717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188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800" dirty="0" err="1">
                <a:ea typeface="ＭＳ Ｐゴシック" pitchFamily="112" charset="-128"/>
              </a:rPr>
              <a:t>Anexo</a:t>
            </a:r>
            <a:endParaRPr lang="en-US" sz="4800" dirty="0">
              <a:ea typeface="ＭＳ Ｐゴシック" pitchFamily="112" charset="-128"/>
            </a:endParaRPr>
          </a:p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800" dirty="0" err="1">
                <a:ea typeface="ＭＳ Ｐゴシック" pitchFamily="112" charset="-128"/>
              </a:rPr>
              <a:t>Paleta</a:t>
            </a:r>
            <a:r>
              <a:rPr lang="en-US" sz="4800" dirty="0">
                <a:ea typeface="ＭＳ Ｐゴシック" pitchFamily="112" charset="-128"/>
              </a:rPr>
              <a:t> de </a:t>
            </a:r>
            <a:r>
              <a:rPr lang="en-US" sz="4800" dirty="0" err="1">
                <a:ea typeface="ＭＳ Ｐゴシック" pitchFamily="112" charset="-128"/>
              </a:rPr>
              <a:t>Íconos</a:t>
            </a:r>
            <a:endParaRPr lang="en-US" sz="4800" dirty="0">
              <a:ea typeface="ＭＳ Ｐゴシック" pitchFamily="112" charset="-128"/>
            </a:endParaRPr>
          </a:p>
        </p:txBody>
      </p:sp>
      <p:grpSp>
        <p:nvGrpSpPr>
          <p:cNvPr id="92167" name="Group 7"/>
          <p:cNvGrpSpPr>
            <a:grpSpLocks/>
          </p:cNvGrpSpPr>
          <p:nvPr/>
        </p:nvGrpSpPr>
        <p:grpSpPr bwMode="auto">
          <a:xfrm>
            <a:off x="1128713" y="2247900"/>
            <a:ext cx="4811712" cy="3484563"/>
            <a:chOff x="711" y="1416"/>
            <a:chExt cx="4337" cy="2195"/>
          </a:xfrm>
        </p:grpSpPr>
        <p:sp>
          <p:nvSpPr>
            <p:cNvPr id="92168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69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0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1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2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3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4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5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6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7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8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9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0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1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2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3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4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5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6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7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8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9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0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1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2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3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4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5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6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7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8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9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0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1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2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3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4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5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6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7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8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9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0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1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2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3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4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5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6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7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8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9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0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1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2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3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4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5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6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7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8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9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0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1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2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3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4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5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6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7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8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9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0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1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2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3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4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5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6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7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8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9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0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1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2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3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4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5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6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7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8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9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0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1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2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3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4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5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6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7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8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9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0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1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2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3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4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5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6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7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8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9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 animBg="1"/>
      <p:bldP spid="9216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1352550" y="188913"/>
            <a:ext cx="3384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 b="1">
                <a:solidFill>
                  <a:schemeClr val="bg1"/>
                </a:solidFill>
              </a:rPr>
              <a:t>Paleta de íconos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86078" name="Text Box 62"/>
          <p:cNvSpPr txBox="1">
            <a:spLocks noChangeArrowheads="1"/>
          </p:cNvSpPr>
          <p:nvPr/>
        </p:nvSpPr>
        <p:spPr bwMode="auto">
          <a:xfrm>
            <a:off x="584200" y="1270000"/>
            <a:ext cx="1395413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b="1">
                <a:solidFill>
                  <a:srgbClr val="CC0000"/>
                </a:solidFill>
              </a:rPr>
              <a:t>Proveedor</a:t>
            </a:r>
            <a:endParaRPr lang="es-ES" b="1">
              <a:solidFill>
                <a:srgbClr val="CC0000"/>
              </a:solidFill>
            </a:endParaRPr>
          </a:p>
        </p:txBody>
      </p:sp>
      <p:sp>
        <p:nvSpPr>
          <p:cNvPr id="86079" name="Text Box 63"/>
          <p:cNvSpPr txBox="1">
            <a:spLocks noChangeArrowheads="1"/>
          </p:cNvSpPr>
          <p:nvPr/>
        </p:nvSpPr>
        <p:spPr bwMode="auto">
          <a:xfrm>
            <a:off x="2843213" y="1270000"/>
            <a:ext cx="2376487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b="1">
                <a:solidFill>
                  <a:srgbClr val="CC0000"/>
                </a:solidFill>
              </a:rPr>
              <a:t>Entradas / Salidas</a:t>
            </a:r>
            <a:endParaRPr lang="es-ES" b="1">
              <a:solidFill>
                <a:srgbClr val="CC0000"/>
              </a:solidFill>
            </a:endParaRPr>
          </a:p>
        </p:txBody>
      </p:sp>
      <p:grpSp>
        <p:nvGrpSpPr>
          <p:cNvPr id="86096" name="Group 80"/>
          <p:cNvGrpSpPr>
            <a:grpSpLocks/>
          </p:cNvGrpSpPr>
          <p:nvPr/>
        </p:nvGrpSpPr>
        <p:grpSpPr bwMode="auto">
          <a:xfrm>
            <a:off x="684213" y="1755775"/>
            <a:ext cx="1104900" cy="719138"/>
            <a:chOff x="431" y="1207"/>
            <a:chExt cx="696" cy="453"/>
          </a:xfrm>
        </p:grpSpPr>
        <p:pic>
          <p:nvPicPr>
            <p:cNvPr id="86081" name="Picture 6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0" y="120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86082" name="Rectangle 66"/>
            <p:cNvSpPr>
              <a:spLocks noChangeArrowheads="1"/>
            </p:cNvSpPr>
            <p:nvPr/>
          </p:nvSpPr>
          <p:spPr bwMode="auto">
            <a:xfrm>
              <a:off x="431" y="1540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86184" name="Group 168"/>
          <p:cNvGrpSpPr>
            <a:grpSpLocks/>
          </p:cNvGrpSpPr>
          <p:nvPr/>
        </p:nvGrpSpPr>
        <p:grpSpPr bwMode="auto">
          <a:xfrm>
            <a:off x="719138" y="3843338"/>
            <a:ext cx="935037" cy="809625"/>
            <a:chOff x="453" y="2421"/>
            <a:chExt cx="589" cy="510"/>
          </a:xfrm>
        </p:grpSpPr>
        <p:pic>
          <p:nvPicPr>
            <p:cNvPr id="86098" name="Picture 8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76" y="2421"/>
              <a:ext cx="544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01" name="Rectangle 85"/>
            <p:cNvSpPr>
              <a:spLocks noChangeArrowheads="1"/>
            </p:cNvSpPr>
            <p:nvPr/>
          </p:nvSpPr>
          <p:spPr bwMode="auto">
            <a:xfrm>
              <a:off x="453" y="2811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86185" name="Group 169"/>
          <p:cNvGrpSpPr>
            <a:grpSpLocks/>
          </p:cNvGrpSpPr>
          <p:nvPr/>
        </p:nvGrpSpPr>
        <p:grpSpPr bwMode="auto">
          <a:xfrm>
            <a:off x="731838" y="2708275"/>
            <a:ext cx="935037" cy="839788"/>
            <a:chOff x="461" y="1706"/>
            <a:chExt cx="589" cy="529"/>
          </a:xfrm>
        </p:grpSpPr>
        <p:sp>
          <p:nvSpPr>
            <p:cNvPr id="86094" name="Rectangle 78"/>
            <p:cNvSpPr>
              <a:spLocks noChangeArrowheads="1"/>
            </p:cNvSpPr>
            <p:nvPr/>
          </p:nvSpPr>
          <p:spPr bwMode="auto">
            <a:xfrm>
              <a:off x="461" y="2115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86107" name="Picture 9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76" y="1706"/>
              <a:ext cx="544" cy="3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86195" name="Group 179"/>
          <p:cNvGrpSpPr>
            <a:grpSpLocks/>
          </p:cNvGrpSpPr>
          <p:nvPr/>
        </p:nvGrpSpPr>
        <p:grpSpPr bwMode="auto">
          <a:xfrm>
            <a:off x="3852863" y="1754188"/>
            <a:ext cx="935037" cy="712787"/>
            <a:chOff x="2427" y="1105"/>
            <a:chExt cx="589" cy="449"/>
          </a:xfrm>
        </p:grpSpPr>
        <p:pic>
          <p:nvPicPr>
            <p:cNvPr id="86109" name="Picture 9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480" y="1105"/>
              <a:ext cx="454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10" name="Rectangle 94"/>
            <p:cNvSpPr>
              <a:spLocks noChangeArrowheads="1"/>
            </p:cNvSpPr>
            <p:nvPr/>
          </p:nvSpPr>
          <p:spPr bwMode="auto">
            <a:xfrm>
              <a:off x="2427" y="1434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86156" name="Group 140"/>
          <p:cNvGrpSpPr>
            <a:grpSpLocks/>
          </p:cNvGrpSpPr>
          <p:nvPr/>
        </p:nvGrpSpPr>
        <p:grpSpPr bwMode="auto">
          <a:xfrm>
            <a:off x="3852863" y="2636838"/>
            <a:ext cx="935037" cy="720725"/>
            <a:chOff x="3508" y="1842"/>
            <a:chExt cx="589" cy="454"/>
          </a:xfrm>
        </p:grpSpPr>
        <p:sp>
          <p:nvSpPr>
            <p:cNvPr id="86112" name="Rectangle 96"/>
            <p:cNvSpPr>
              <a:spLocks noChangeArrowheads="1"/>
            </p:cNvSpPr>
            <p:nvPr/>
          </p:nvSpPr>
          <p:spPr bwMode="auto">
            <a:xfrm>
              <a:off x="3508" y="2176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86115" name="Picture 99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560" y="1842"/>
              <a:ext cx="453" cy="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6134" name="Rectangle 118"/>
          <p:cNvSpPr>
            <a:spLocks noChangeArrowheads="1"/>
          </p:cNvSpPr>
          <p:nvPr/>
        </p:nvSpPr>
        <p:spPr bwMode="auto">
          <a:xfrm>
            <a:off x="5724525" y="1773238"/>
            <a:ext cx="1149350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Bifurcación: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98" name="Group 182"/>
          <p:cNvGrpSpPr>
            <a:grpSpLocks/>
          </p:cNvGrpSpPr>
          <p:nvPr/>
        </p:nvGrpSpPr>
        <p:grpSpPr bwMode="auto">
          <a:xfrm>
            <a:off x="3819525" y="3502025"/>
            <a:ext cx="935038" cy="731838"/>
            <a:chOff x="2406" y="2206"/>
            <a:chExt cx="589" cy="461"/>
          </a:xfrm>
        </p:grpSpPr>
        <p:pic>
          <p:nvPicPr>
            <p:cNvPr id="86150" name="Picture 134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450" y="2206"/>
              <a:ext cx="499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52" name="Rectangle 136"/>
            <p:cNvSpPr>
              <a:spLocks noChangeArrowheads="1"/>
            </p:cNvSpPr>
            <p:nvPr/>
          </p:nvSpPr>
          <p:spPr bwMode="auto">
            <a:xfrm>
              <a:off x="2406" y="2547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58" name="Rectangle 142"/>
          <p:cNvSpPr>
            <a:spLocks noChangeArrowheads="1"/>
          </p:cNvSpPr>
          <p:nvPr/>
        </p:nvSpPr>
        <p:spPr bwMode="auto">
          <a:xfrm>
            <a:off x="2773363" y="4510088"/>
            <a:ext cx="1150937" cy="384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Infromación / datos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64" name="Group 148"/>
          <p:cNvGrpSpPr>
            <a:grpSpLocks/>
          </p:cNvGrpSpPr>
          <p:nvPr/>
        </p:nvGrpSpPr>
        <p:grpSpPr bwMode="auto">
          <a:xfrm>
            <a:off x="3819525" y="4365625"/>
            <a:ext cx="935038" cy="693738"/>
            <a:chOff x="3515" y="3022"/>
            <a:chExt cx="589" cy="437"/>
          </a:xfrm>
        </p:grpSpPr>
        <p:pic>
          <p:nvPicPr>
            <p:cNvPr id="86154" name="Picture 138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560" y="3022"/>
              <a:ext cx="463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59" name="Rectangle 143"/>
            <p:cNvSpPr>
              <a:spLocks noChangeArrowheads="1"/>
            </p:cNvSpPr>
            <p:nvPr/>
          </p:nvSpPr>
          <p:spPr bwMode="auto">
            <a:xfrm>
              <a:off x="3515" y="3339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63" name="Rectangle 147"/>
          <p:cNvSpPr>
            <a:spLocks noChangeArrowheads="1"/>
          </p:cNvSpPr>
          <p:nvPr/>
        </p:nvSpPr>
        <p:spPr bwMode="auto">
          <a:xfrm>
            <a:off x="2671763" y="3663950"/>
            <a:ext cx="1252537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Documento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66" name="Group 150"/>
          <p:cNvGrpSpPr>
            <a:grpSpLocks/>
          </p:cNvGrpSpPr>
          <p:nvPr/>
        </p:nvGrpSpPr>
        <p:grpSpPr bwMode="auto">
          <a:xfrm>
            <a:off x="3819525" y="6051550"/>
            <a:ext cx="935038" cy="709613"/>
            <a:chOff x="3516" y="3557"/>
            <a:chExt cx="589" cy="447"/>
          </a:xfrm>
        </p:grpSpPr>
        <p:pic>
          <p:nvPicPr>
            <p:cNvPr id="86162" name="Picture 146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560" y="3557"/>
              <a:ext cx="4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65" name="Rectangle 149"/>
            <p:cNvSpPr>
              <a:spLocks noChangeArrowheads="1"/>
            </p:cNvSpPr>
            <p:nvPr/>
          </p:nvSpPr>
          <p:spPr bwMode="auto">
            <a:xfrm>
              <a:off x="3516" y="3884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67" name="Rectangle 151"/>
          <p:cNvSpPr>
            <a:spLocks noChangeArrowheads="1"/>
          </p:cNvSpPr>
          <p:nvPr/>
        </p:nvSpPr>
        <p:spPr bwMode="auto">
          <a:xfrm>
            <a:off x="2700338" y="6281738"/>
            <a:ext cx="935037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Sistema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70" name="Group 154"/>
          <p:cNvGrpSpPr>
            <a:grpSpLocks/>
          </p:cNvGrpSpPr>
          <p:nvPr/>
        </p:nvGrpSpPr>
        <p:grpSpPr bwMode="auto">
          <a:xfrm>
            <a:off x="3819525" y="5202238"/>
            <a:ext cx="935038" cy="695325"/>
            <a:chOff x="3560" y="3294"/>
            <a:chExt cx="589" cy="438"/>
          </a:xfrm>
        </p:grpSpPr>
        <p:pic>
          <p:nvPicPr>
            <p:cNvPr id="86168" name="Picture 152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3606" y="3294"/>
              <a:ext cx="453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69" name="Rectangle 153"/>
            <p:cNvSpPr>
              <a:spLocks noChangeArrowheads="1"/>
            </p:cNvSpPr>
            <p:nvPr/>
          </p:nvSpPr>
          <p:spPr bwMode="auto">
            <a:xfrm>
              <a:off x="3560" y="3612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71" name="Rectangle 155"/>
          <p:cNvSpPr>
            <a:spLocks noChangeArrowheads="1"/>
          </p:cNvSpPr>
          <p:nvPr/>
        </p:nvSpPr>
        <p:spPr bwMode="auto">
          <a:xfrm>
            <a:off x="2738438" y="5321300"/>
            <a:ext cx="935037" cy="384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Producto / servicio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99" name="Group 183"/>
          <p:cNvGrpSpPr>
            <a:grpSpLocks/>
          </p:cNvGrpSpPr>
          <p:nvPr/>
        </p:nvGrpSpPr>
        <p:grpSpPr bwMode="auto">
          <a:xfrm>
            <a:off x="755650" y="5254625"/>
            <a:ext cx="935038" cy="622300"/>
            <a:chOff x="476" y="3294"/>
            <a:chExt cx="589" cy="392"/>
          </a:xfrm>
        </p:grpSpPr>
        <p:pic>
          <p:nvPicPr>
            <p:cNvPr id="86172" name="Picture 156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74" name="Rectangle 158"/>
            <p:cNvSpPr>
              <a:spLocks noChangeArrowheads="1"/>
            </p:cNvSpPr>
            <p:nvPr/>
          </p:nvSpPr>
          <p:spPr bwMode="auto">
            <a:xfrm>
              <a:off x="476" y="3566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pic>
        <p:nvPicPr>
          <p:cNvPr id="86177" name="Picture 16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21513" y="5921375"/>
            <a:ext cx="576262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6180" name="Rectangle 164"/>
          <p:cNvSpPr>
            <a:spLocks noChangeArrowheads="1"/>
          </p:cNvSpPr>
          <p:nvPr/>
        </p:nvSpPr>
        <p:spPr bwMode="auto">
          <a:xfrm>
            <a:off x="5722938" y="5949950"/>
            <a:ext cx="1225550" cy="530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Paralelismo condicionado (bifurcación)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86" name="Rectangle 170"/>
          <p:cNvSpPr>
            <a:spLocks noChangeArrowheads="1"/>
          </p:cNvSpPr>
          <p:nvPr/>
        </p:nvSpPr>
        <p:spPr bwMode="auto">
          <a:xfrm>
            <a:off x="5724525" y="5294313"/>
            <a:ext cx="1077913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Paralelismo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91" name="Text Box 175"/>
          <p:cNvSpPr txBox="1">
            <a:spLocks noChangeArrowheads="1"/>
          </p:cNvSpPr>
          <p:nvPr/>
        </p:nvSpPr>
        <p:spPr bwMode="auto">
          <a:xfrm>
            <a:off x="5741988" y="1268413"/>
            <a:ext cx="3151187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b="1">
                <a:solidFill>
                  <a:srgbClr val="CC0000"/>
                </a:solidFill>
              </a:rPr>
              <a:t>Bifurcación y Paralelismo</a:t>
            </a:r>
            <a:endParaRPr lang="es-ES" b="1">
              <a:solidFill>
                <a:srgbClr val="CC0000"/>
              </a:solidFill>
            </a:endParaRPr>
          </a:p>
        </p:txBody>
      </p:sp>
      <p:sp>
        <p:nvSpPr>
          <p:cNvPr id="86192" name="Rectangle 176"/>
          <p:cNvSpPr>
            <a:spLocks noChangeArrowheads="1"/>
          </p:cNvSpPr>
          <p:nvPr/>
        </p:nvSpPr>
        <p:spPr bwMode="auto">
          <a:xfrm>
            <a:off x="2751138" y="2800350"/>
            <a:ext cx="1290637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Comunicación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93" name="Rectangle 177"/>
          <p:cNvSpPr>
            <a:spLocks noChangeArrowheads="1"/>
          </p:cNvSpPr>
          <p:nvPr/>
        </p:nvSpPr>
        <p:spPr bwMode="auto">
          <a:xfrm>
            <a:off x="2771775" y="1989138"/>
            <a:ext cx="1039813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Calendario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94" name="Rectangle 178"/>
          <p:cNvSpPr>
            <a:spLocks noChangeArrowheads="1"/>
          </p:cNvSpPr>
          <p:nvPr/>
        </p:nvSpPr>
        <p:spPr bwMode="auto">
          <a:xfrm>
            <a:off x="755650" y="5013325"/>
            <a:ext cx="935038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Proceso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200" name="AutoShape 184"/>
          <p:cNvSpPr>
            <a:spLocks noChangeArrowheads="1"/>
          </p:cNvSpPr>
          <p:nvPr/>
        </p:nvSpPr>
        <p:spPr bwMode="auto">
          <a:xfrm rot="2791213">
            <a:off x="7019925" y="5156200"/>
            <a:ext cx="360363" cy="360363"/>
          </a:xfrm>
          <a:prstGeom prst="rtTriangle">
            <a:avLst/>
          </a:prstGeom>
          <a:solidFill>
            <a:srgbClr val="FFFF4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6201" name="AutoShape 185"/>
          <p:cNvSpPr>
            <a:spLocks noChangeArrowheads="1"/>
          </p:cNvSpPr>
          <p:nvPr/>
        </p:nvSpPr>
        <p:spPr bwMode="auto">
          <a:xfrm rot="13591213">
            <a:off x="7235825" y="5156200"/>
            <a:ext cx="360363" cy="360363"/>
          </a:xfrm>
          <a:prstGeom prst="rtTriangle">
            <a:avLst/>
          </a:prstGeom>
          <a:solidFill>
            <a:srgbClr val="FFFF4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6205" name="AutoShape 189"/>
          <p:cNvSpPr>
            <a:spLocks noChangeArrowheads="1"/>
          </p:cNvSpPr>
          <p:nvPr/>
        </p:nvSpPr>
        <p:spPr bwMode="auto">
          <a:xfrm>
            <a:off x="7308850" y="2276475"/>
            <a:ext cx="1079500" cy="863600"/>
          </a:xfrm>
          <a:prstGeom prst="diamond">
            <a:avLst/>
          </a:prstGeom>
          <a:noFill/>
          <a:ln w="254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PE" sz="1000">
                <a:solidFill>
                  <a:srgbClr val="000066"/>
                </a:solidFill>
              </a:rPr>
              <a:t>Xxxxx xxxxx xxxx xxxx</a:t>
            </a:r>
            <a:endParaRPr lang="es-ES" sz="1000">
              <a:solidFill>
                <a:srgbClr val="000066"/>
              </a:solidFill>
            </a:endParaRPr>
          </a:p>
        </p:txBody>
      </p:sp>
      <p:sp>
        <p:nvSpPr>
          <p:cNvPr id="86206" name="AutoShape 190"/>
          <p:cNvSpPr>
            <a:spLocks noChangeArrowheads="1"/>
          </p:cNvSpPr>
          <p:nvPr/>
        </p:nvSpPr>
        <p:spPr bwMode="auto">
          <a:xfrm>
            <a:off x="6588125" y="3502025"/>
            <a:ext cx="1079500" cy="863600"/>
          </a:xfrm>
          <a:prstGeom prst="diamond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PE" sz="1000">
                <a:solidFill>
                  <a:srgbClr val="000066"/>
                </a:solidFill>
              </a:rPr>
              <a:t>Xxxxx xxxxx xxxx xxxx</a:t>
            </a:r>
            <a:endParaRPr lang="es-ES" sz="1000">
              <a:solidFill>
                <a:srgbClr val="000066"/>
              </a:solidFill>
            </a:endParaRPr>
          </a:p>
        </p:txBody>
      </p:sp>
      <p:sp>
        <p:nvSpPr>
          <p:cNvPr id="86208" name="AutoShape 192"/>
          <p:cNvSpPr>
            <a:spLocks noChangeArrowheads="1"/>
          </p:cNvSpPr>
          <p:nvPr/>
        </p:nvSpPr>
        <p:spPr bwMode="auto">
          <a:xfrm>
            <a:off x="5795963" y="2276475"/>
            <a:ext cx="1079500" cy="863600"/>
          </a:xfrm>
          <a:prstGeom prst="diamond">
            <a:avLst/>
          </a:prstGeom>
          <a:noFill/>
          <a:ln w="254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PE" sz="1000">
                <a:solidFill>
                  <a:srgbClr val="000066"/>
                </a:solidFill>
              </a:rPr>
              <a:t>Xxxxx xxxxx xxxx xxxx</a:t>
            </a:r>
            <a:endParaRPr lang="es-ES" sz="1000">
              <a:solidFill>
                <a:srgbClr val="000066"/>
              </a:solidFill>
            </a:endParaRPr>
          </a:p>
        </p:txBody>
      </p:sp>
      <p:sp>
        <p:nvSpPr>
          <p:cNvPr id="86209" name="Rectangle 193"/>
          <p:cNvSpPr>
            <a:spLocks noChangeArrowheads="1"/>
          </p:cNvSpPr>
          <p:nvPr/>
        </p:nvSpPr>
        <p:spPr bwMode="auto">
          <a:xfrm>
            <a:off x="5867400" y="3141663"/>
            <a:ext cx="935038" cy="214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000" b="1">
                <a:solidFill>
                  <a:srgbClr val="CC0000"/>
                </a:solidFill>
              </a:rPr>
              <a:t>Subproceso</a:t>
            </a:r>
            <a:endParaRPr lang="es-ES" sz="1000" b="1">
              <a:solidFill>
                <a:srgbClr val="CC0000"/>
              </a:solidFill>
            </a:endParaRPr>
          </a:p>
        </p:txBody>
      </p:sp>
      <p:sp>
        <p:nvSpPr>
          <p:cNvPr id="86210" name="Rectangle 194"/>
          <p:cNvSpPr>
            <a:spLocks noChangeArrowheads="1"/>
          </p:cNvSpPr>
          <p:nvPr/>
        </p:nvSpPr>
        <p:spPr bwMode="auto">
          <a:xfrm>
            <a:off x="7380288" y="3141663"/>
            <a:ext cx="935037" cy="214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000" b="1">
                <a:solidFill>
                  <a:srgbClr val="CC0000"/>
                </a:solidFill>
              </a:rPr>
              <a:t>Actividades</a:t>
            </a:r>
            <a:endParaRPr lang="es-ES" sz="1000" b="1">
              <a:solidFill>
                <a:srgbClr val="CC0000"/>
              </a:solidFill>
            </a:endParaRPr>
          </a:p>
        </p:txBody>
      </p:sp>
      <p:sp>
        <p:nvSpPr>
          <p:cNvPr id="86211" name="Rectangle 195"/>
          <p:cNvSpPr>
            <a:spLocks noChangeArrowheads="1"/>
          </p:cNvSpPr>
          <p:nvPr/>
        </p:nvSpPr>
        <p:spPr bwMode="auto">
          <a:xfrm>
            <a:off x="6659563" y="4365625"/>
            <a:ext cx="935037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000" b="1">
                <a:solidFill>
                  <a:srgbClr val="CC0000"/>
                </a:solidFill>
              </a:rPr>
              <a:t>Tareas</a:t>
            </a:r>
            <a:endParaRPr lang="es-ES" sz="1000" b="1">
              <a:solidFill>
                <a:srgbClr val="CC0000"/>
              </a:solidFill>
            </a:endParaRPr>
          </a:p>
        </p:txBody>
      </p:sp>
      <p:sp>
        <p:nvSpPr>
          <p:cNvPr id="86212" name="Line 196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339850" y="188913"/>
            <a:ext cx="57102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Objetivo y alcance del proceso</a:t>
            </a:r>
            <a:endParaRPr lang="es-ES" sz="3200" b="1">
              <a:solidFill>
                <a:schemeClr val="bg1"/>
              </a:solidFill>
            </a:endParaRPr>
          </a:p>
        </p:txBody>
      </p:sp>
      <p:pic>
        <p:nvPicPr>
          <p:cNvPr id="31747" name="Picture 3" descr="pha275000002_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268413"/>
            <a:ext cx="2628900" cy="5400675"/>
          </a:xfrm>
          <a:prstGeom prst="rect">
            <a:avLst/>
          </a:prstGeom>
          <a:noFill/>
        </p:spPr>
      </p:pic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987675" y="1531938"/>
            <a:ext cx="1198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ES_tradnl" sz="2000" b="1">
                <a:solidFill>
                  <a:srgbClr val="0066CC"/>
                </a:solidFill>
              </a:rPr>
              <a:t>Objetivo</a:t>
            </a:r>
            <a:endParaRPr lang="en-US" sz="2000" b="1">
              <a:solidFill>
                <a:srgbClr val="0066CC"/>
              </a:solidFill>
            </a:endParaRP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2987675" y="3608388"/>
            <a:ext cx="1222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ES_tradnl" sz="2000" b="1">
                <a:solidFill>
                  <a:srgbClr val="0066CC"/>
                </a:solidFill>
              </a:rPr>
              <a:t>Alcance</a:t>
            </a:r>
            <a:r>
              <a:rPr lang="es-ES_tradnl" b="1"/>
              <a:t> </a:t>
            </a:r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>
            <a:off x="2916238" y="3500438"/>
            <a:ext cx="6048375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2987675" y="1970088"/>
            <a:ext cx="5834063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s-ES" sz="1600" dirty="0">
                <a:solidFill>
                  <a:srgbClr val="0066CC"/>
                </a:solidFill>
              </a:rPr>
              <a:t>Definir, diseñar e implementar actividades que brinden soporte al proceso de gestión de la configuración, en los diversos tipos de proyectos involucrados en el servicio </a:t>
            </a:r>
            <a:r>
              <a:rPr lang="es-PE" sz="1600" dirty="0">
                <a:solidFill>
                  <a:srgbClr val="0066CC"/>
                </a:solidFill>
              </a:rPr>
              <a:t>Tercerización de la Unidad Mantenimiento Evolutivo Front </a:t>
            </a:r>
            <a:r>
              <a:rPr lang="es-PE" sz="1600" dirty="0" err="1">
                <a:solidFill>
                  <a:srgbClr val="0066CC"/>
                </a:solidFill>
              </a:rPr>
              <a:t>End</a:t>
            </a:r>
            <a:r>
              <a:rPr lang="es-PE" sz="1600" dirty="0">
                <a:solidFill>
                  <a:srgbClr val="0066CC"/>
                </a:solidFill>
              </a:rPr>
              <a:t> para el </a:t>
            </a:r>
            <a:r>
              <a:rPr lang="es-PE" sz="1600" dirty="0" smtClean="0">
                <a:solidFill>
                  <a:srgbClr val="0066CC"/>
                </a:solidFill>
              </a:rPr>
              <a:t>cliente.</a:t>
            </a:r>
            <a:endParaRPr lang="es-ES_tradnl" sz="1600" dirty="0">
              <a:solidFill>
                <a:srgbClr val="0066CC"/>
              </a:solidFill>
            </a:endParaRP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2987675" y="4116388"/>
            <a:ext cx="5832475" cy="825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s-PE" sz="1600">
                <a:solidFill>
                  <a:srgbClr val="0066CC"/>
                </a:solidFill>
              </a:rPr>
              <a:t>El alcance del proceso abarca todos los archivos que gestiona o produce la Tercerización de la Unidad Mantenimiento Evolutivo Front End.</a:t>
            </a:r>
            <a:endParaRPr lang="en-US" sz="1600">
              <a:solidFill>
                <a:srgbClr val="0066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  <p:bldP spid="31750" grpId="0"/>
      <p:bldP spid="31754" grpId="0"/>
      <p:bldP spid="317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39688" y="1546225"/>
            <a:ext cx="9793287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2. </a:t>
            </a:r>
            <a:r>
              <a:rPr lang="en-US" sz="6000" dirty="0" err="1">
                <a:ea typeface="ＭＳ Ｐゴシック" pitchFamily="112" charset="-128"/>
              </a:rPr>
              <a:t>Términos</a:t>
            </a:r>
            <a:r>
              <a:rPr lang="en-US" sz="6000" dirty="0">
                <a:ea typeface="ＭＳ Ｐゴシック" pitchFamily="112" charset="-128"/>
              </a:rPr>
              <a:t> y </a:t>
            </a:r>
            <a:r>
              <a:rPr lang="en-US" sz="6000" dirty="0" err="1">
                <a:ea typeface="ＭＳ Ｐゴシック" pitchFamily="112" charset="-128"/>
              </a:rPr>
              <a:t>definiciones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9421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9421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1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1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1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 animBg="1"/>
      <p:bldP spid="942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1339850" y="188913"/>
            <a:ext cx="44465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Términos y definiciones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96265" name="Line 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96580" name="Group 324"/>
          <p:cNvGraphicFramePr>
            <a:graphicFrameLocks noGrp="1"/>
          </p:cNvGraphicFramePr>
          <p:nvPr>
            <p:ph sz="half" idx="1"/>
          </p:nvPr>
        </p:nvGraphicFramePr>
        <p:xfrm>
          <a:off x="250825" y="1598613"/>
          <a:ext cx="8569325" cy="4579049"/>
        </p:xfrm>
        <a:graphic>
          <a:graphicData uri="http://schemas.openxmlformats.org/drawingml/2006/table">
            <a:tbl>
              <a:tblPr/>
              <a:tblGrid>
                <a:gridCol w="431800"/>
                <a:gridCol w="2879725"/>
                <a:gridCol w="5257800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Términos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Definiciones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Baseline o línea base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Los Baselines identifican una colección consistente de ítems de configuración que se refieren a una única versión de cada componente del baseline. Se obtiene como resultado de cada una de las fases, luego de haber sido aprobados y aceptados. Los Baselines son versiones de producto estable y son el punto de partida para posteriores desarrollos.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Control de la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Parte de la administración de la configuración que consiste en la evaluación, coordinación, aprobación o desaprobación de la  implementación de cambios a los ítems de configuración y/o baselines.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Ítem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Cada uno de los productos de trabajo que forman una línea base. Este agrupamiento lógico provee facilidad de identificación y acceso controlado. Ej. Diseño Funcional, Diseño Técnico, etc.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Ubicación central donde se almacenan los ítems de configuración bajo el control de una herramienta de control de cambios.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Sistema de Gestión de la Configuración</a:t>
                      </a: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Es un sistema que provee las funcionalidades siguientes: control de versiones, identificación de configuración, estructura del sistema.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Permite mantener la integridad de los productos que se obtienen a lo largo del proyecto, garantizando el efectivo control de cambios y disponibilidad de las versiones de los productos que se manejan.</a:t>
                      </a: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Gestor de Configuración</a:t>
                      </a: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Rol responsable de la Gestión de Configuración.</a:t>
                      </a: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1339850" y="188913"/>
            <a:ext cx="44465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Términos y definiciones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117763" name="Line 3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117934" name="Group 174"/>
          <p:cNvGraphicFramePr>
            <a:graphicFrameLocks noGrp="1"/>
          </p:cNvGraphicFramePr>
          <p:nvPr>
            <p:ph sz="half" idx="1"/>
          </p:nvPr>
        </p:nvGraphicFramePr>
        <p:xfrm>
          <a:off x="250825" y="1700213"/>
          <a:ext cx="8642350" cy="3317177"/>
        </p:xfrm>
        <a:graphic>
          <a:graphicData uri="http://schemas.openxmlformats.org/drawingml/2006/table">
            <a:tbl>
              <a:tblPr/>
              <a:tblGrid>
                <a:gridCol w="647700"/>
                <a:gridCol w="2809875"/>
                <a:gridCol w="518477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Términos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Definiciones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Gestión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Disciplina que permite controlar la evolución de los proyectos involucrados en el servicio Software Factory Unidad Mantenimiento Evolutivo Front End TdP. Cubre los siguientes aspectos operacionales: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Identificación:</a:t>
                      </a: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del producto, así como sus componentes y su tipo, haciéndolos únicos y accesibles de alguna forma.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Control:</a:t>
                      </a: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de  la publicación del producto y de los cambios hechos a través del ciclo de vida, realizando controles que aseguren la consistencia del producto mediante la creación del baseline del producto.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Seguimiento del estado:</a:t>
                      </a: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grabar y reportar el estado de los componentes y requerimientos de cambio y recopilar estadísticas de vital importancia de los componentes del producto.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-Auditoria y revisión:</a:t>
                      </a: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validar completamente el producto y mantener la consistencia entre los componentes asegurándose de que los productos son una colección de componentes bien definidos.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0" y="1557338"/>
            <a:ext cx="8964613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3. Roles y  </a:t>
            </a:r>
          </a:p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</a:t>
            </a:r>
            <a:r>
              <a:rPr lang="en-US" sz="6000" dirty="0" err="1">
                <a:ea typeface="ＭＳ Ｐゴシック" pitchFamily="112" charset="-128"/>
              </a:rPr>
              <a:t>responsabilidades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3277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3277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7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7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7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nimBg="1"/>
      <p:bldP spid="327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381125" y="257175"/>
            <a:ext cx="6215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Roles y responsabilidades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34837" name="AutoShape 21"/>
          <p:cNvSpPr>
            <a:spLocks noChangeArrowheads="1"/>
          </p:cNvSpPr>
          <p:nvPr/>
        </p:nvSpPr>
        <p:spPr bwMode="auto">
          <a:xfrm>
            <a:off x="179388" y="3430588"/>
            <a:ext cx="1655762" cy="792162"/>
          </a:xfrm>
          <a:prstGeom prst="homePlate">
            <a:avLst>
              <a:gd name="adj" fmla="val 52255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/>
              <a:t>Gerente de Servicio</a:t>
            </a:r>
          </a:p>
          <a:p>
            <a:r>
              <a:rPr lang="es-PE" sz="1400" b="1" dirty="0"/>
              <a:t>(GS)</a:t>
            </a:r>
            <a:endParaRPr lang="es-ES" sz="1400" b="1" dirty="0"/>
          </a:p>
        </p:txBody>
      </p:sp>
      <p:sp>
        <p:nvSpPr>
          <p:cNvPr id="34839" name="AutoShape 23"/>
          <p:cNvSpPr>
            <a:spLocks noChangeArrowheads="1"/>
          </p:cNvSpPr>
          <p:nvPr/>
        </p:nvSpPr>
        <p:spPr bwMode="auto">
          <a:xfrm>
            <a:off x="179388" y="1960563"/>
            <a:ext cx="1655762" cy="792162"/>
          </a:xfrm>
          <a:prstGeom prst="homePlate">
            <a:avLst>
              <a:gd name="adj" fmla="val 52255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/>
              <a:t>Gestor de la Configuración (GC)</a:t>
            </a:r>
            <a:endParaRPr lang="es-ES" sz="1400" b="1" dirty="0"/>
          </a:p>
        </p:txBody>
      </p:sp>
      <p:sp>
        <p:nvSpPr>
          <p:cNvPr id="34842" name="AutoShape 26"/>
          <p:cNvSpPr>
            <a:spLocks noChangeArrowheads="1"/>
          </p:cNvSpPr>
          <p:nvPr/>
        </p:nvSpPr>
        <p:spPr bwMode="auto">
          <a:xfrm>
            <a:off x="2051050" y="1643063"/>
            <a:ext cx="6913563" cy="1439862"/>
          </a:xfrm>
          <a:prstGeom prst="roundRect">
            <a:avLst>
              <a:gd name="adj" fmla="val 11356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Será responsable de definir, diseñar y administrar el proceso de Gestión de la Configuración. 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Define y ejecuta el Plan del Proyecto para la Tercerización.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Realiza el seguimiento y auditoría de las tareas detalladas en el Plan del Proyecto.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Mantiene y preserva los </a:t>
            </a:r>
            <a:r>
              <a:rPr lang="es-PE" sz="1200" dirty="0" err="1"/>
              <a:t>Baselines</a:t>
            </a:r>
            <a:r>
              <a:rPr lang="es-PE" sz="1200" dirty="0"/>
              <a:t>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Asegura y garantiza la disponibilidad de la información almacenada en los repositorios.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Realiza la sincronización de documentos con el Repositorio Central de la Empresa.</a:t>
            </a:r>
          </a:p>
        </p:txBody>
      </p:sp>
      <p:sp>
        <p:nvSpPr>
          <p:cNvPr id="34843" name="AutoShape 27"/>
          <p:cNvSpPr>
            <a:spLocks noChangeArrowheads="1"/>
          </p:cNvSpPr>
          <p:nvPr/>
        </p:nvSpPr>
        <p:spPr bwMode="auto">
          <a:xfrm>
            <a:off x="2051050" y="3432175"/>
            <a:ext cx="6913563" cy="9350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Será el responsable de garantizar la sostenibilidad del proceso de gestión de la configuración.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Lleva a cabo las actividades de </a:t>
            </a:r>
            <a:r>
              <a:rPr lang="es-PE" sz="1200" dirty="0" err="1"/>
              <a:t>versionamiento</a:t>
            </a:r>
            <a:r>
              <a:rPr lang="es-PE" sz="1200" dirty="0"/>
              <a:t> de documentos de gestión a su cargo, de acuerdo a los procedimientos establecidos.</a:t>
            </a:r>
            <a:r>
              <a:rPr lang="es-ES" sz="1200" dirty="0"/>
              <a:t> </a:t>
            </a:r>
            <a:r>
              <a:rPr lang="es-PE" sz="1200" dirty="0"/>
              <a:t> 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Revisar los informes y viabilizar los requerimientos de gestión de configuración.</a:t>
            </a:r>
            <a:endParaRPr lang="es-ES" sz="1200" dirty="0"/>
          </a:p>
        </p:txBody>
      </p:sp>
      <p:sp>
        <p:nvSpPr>
          <p:cNvPr id="34847" name="Line 31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4848" name="AutoShape 32"/>
          <p:cNvSpPr>
            <a:spLocks noChangeArrowheads="1"/>
          </p:cNvSpPr>
          <p:nvPr/>
        </p:nvSpPr>
        <p:spPr bwMode="auto">
          <a:xfrm>
            <a:off x="214282" y="4857760"/>
            <a:ext cx="1655762" cy="792163"/>
          </a:xfrm>
          <a:prstGeom prst="homePlate">
            <a:avLst>
              <a:gd name="adj" fmla="val 52254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/>
              <a:t>Gestor de la Calidad (GQ)</a:t>
            </a:r>
            <a:endParaRPr lang="es-ES" sz="1400" b="1" dirty="0"/>
          </a:p>
        </p:txBody>
      </p:sp>
      <p:sp>
        <p:nvSpPr>
          <p:cNvPr id="34849" name="AutoShape 33"/>
          <p:cNvSpPr>
            <a:spLocks noChangeArrowheads="1"/>
          </p:cNvSpPr>
          <p:nvPr/>
        </p:nvSpPr>
        <p:spPr bwMode="auto">
          <a:xfrm>
            <a:off x="2051050" y="4799013"/>
            <a:ext cx="6913563" cy="935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Lleva a cabo las actividades de </a:t>
            </a:r>
            <a:r>
              <a:rPr lang="es-PE" sz="1200" dirty="0" err="1"/>
              <a:t>versionamiento</a:t>
            </a:r>
            <a:r>
              <a:rPr lang="es-PE" sz="1200" dirty="0"/>
              <a:t> y revisión de los documentos, de acuerdo a los procedimientos establecidos.</a:t>
            </a:r>
            <a:endParaRPr lang="es-E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8520</TotalTime>
  <Words>2706</Words>
  <Application>Microsoft Office PowerPoint</Application>
  <PresentationFormat>Presentación en pantalla (4:3)</PresentationFormat>
  <Paragraphs>389</Paragraphs>
  <Slides>31</Slides>
  <Notes>31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2" baseType="lpstr">
      <vt:lpstr>Default Design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</vt:vector>
  </TitlesOfParts>
  <Company>GMD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Procesos Gestión de Configuración</dc:title>
  <dc:creator>Milagros M. Mogrovejo Fuentes</dc:creator>
  <cp:lastModifiedBy>DRAGON</cp:lastModifiedBy>
  <cp:revision>460</cp:revision>
  <dcterms:created xsi:type="dcterms:W3CDTF">2008-06-17T21:38:12Z</dcterms:created>
  <dcterms:modified xsi:type="dcterms:W3CDTF">2016-06-13T23:26:25Z</dcterms:modified>
</cp:coreProperties>
</file>