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15" r:id="rId1"/>
  </p:sldMasterIdLst>
  <p:notesMasterIdLst>
    <p:notesMasterId r:id="rId38"/>
  </p:notesMasterIdLst>
  <p:sldIdLst>
    <p:sldId id="256" r:id="rId2"/>
    <p:sldId id="257" r:id="rId3"/>
    <p:sldId id="258" r:id="rId4"/>
    <p:sldId id="259" r:id="rId5"/>
    <p:sldId id="260" r:id="rId6"/>
    <p:sldId id="261" r:id="rId7"/>
    <p:sldId id="262" r:id="rId8"/>
    <p:sldId id="263" r:id="rId9"/>
    <p:sldId id="29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94660"/>
  </p:normalViewPr>
  <p:slideViewPr>
    <p:cSldViewPr>
      <p:cViewPr varScale="1">
        <p:scale>
          <a:sx n="86" d="100"/>
          <a:sy n="86" d="100"/>
        </p:scale>
        <p:origin x="1074"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cap="sq">
                <a:solidFill>
                  <a:srgbClr val="000000"/>
                </a:solidFill>
                <a:miter lim="800000"/>
                <a:headEnd/>
                <a:tailEnd/>
              </a14:hiddenLine>
            </a:ext>
          </a:extLst>
        </p:spPr>
        <p:txBody>
          <a:bodyPr wrap="none" anchor="ctr"/>
          <a:lstStyle/>
          <a:p>
            <a:endParaRPr lang="es-PE" altLang="es-PE"/>
          </a:p>
        </p:txBody>
      </p:sp>
      <p:sp>
        <p:nvSpPr>
          <p:cNvPr id="50179"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0"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1" name="Text Box 4"/>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2"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4"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PE" altLang="es-PE" noProof="0" smtClean="0"/>
          </a:p>
        </p:txBody>
      </p:sp>
      <p:sp>
        <p:nvSpPr>
          <p:cNvPr id="50184"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2056"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DejaVu Sans" charset="0"/>
              </a:defRPr>
            </a:lvl1pPr>
          </a:lstStyle>
          <a:p>
            <a:fld id="{A5FD971C-11E6-48B3-8C08-BA3FB8D3E762}" type="slidenum">
              <a:rPr lang="en-US" altLang="es-PE"/>
              <a:pPr/>
              <a:t>‹Nº›</a:t>
            </a:fld>
            <a:endParaRPr lang="en-US" altLang="es-P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75BC4EE-BAB7-4356-8AE0-BFBEB819DBDD}" type="slidenum">
              <a:rPr lang="en-US" altLang="es-PE">
                <a:solidFill>
                  <a:srgbClr val="000000"/>
                </a:solidFill>
              </a:rPr>
              <a:pPr eaLnBrk="1" hangingPunct="1"/>
              <a:t>1</a:t>
            </a:fld>
            <a:endParaRPr lang="en-US" altLang="es-PE">
              <a:solidFill>
                <a:srgbClr val="000000"/>
              </a:solidFill>
            </a:endParaRPr>
          </a:p>
        </p:txBody>
      </p:sp>
      <p:sp>
        <p:nvSpPr>
          <p:cNvPr id="512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EE482DE4-1A5E-4DF9-AE89-C6F17A6E3E57}" type="slidenum">
              <a:rPr lang="en-US" altLang="es-PE" sz="1200">
                <a:solidFill>
                  <a:srgbClr val="000000"/>
                </a:solidFill>
                <a:cs typeface="Droid Sans Fallback" charset="0"/>
              </a:rPr>
              <a:pPr algn="r" eaLnBrk="1" hangingPunct="1">
                <a:buClrTx/>
                <a:buFontTx/>
                <a:buNone/>
              </a:pPr>
              <a:t>1</a:t>
            </a:fld>
            <a:endParaRPr lang="en-US" altLang="es-PE" sz="1200">
              <a:solidFill>
                <a:srgbClr val="000000"/>
              </a:solidFill>
              <a:cs typeface="Droid Sans Fallback" charset="0"/>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12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b="1">
                <a:solidFill>
                  <a:srgbClr val="000000"/>
                </a:solidFill>
                <a:cs typeface="Droid Sans Fallback" charset="0"/>
              </a:rPr>
              <a:t>En este 1er separador</a:t>
            </a:r>
            <a:r>
              <a:rPr lang="es-PE" altLang="es-PE" sz="1200">
                <a:solidFill>
                  <a:srgbClr val="000000"/>
                </a:solidFill>
                <a:cs typeface="Droid Sans Fallback" charset="0"/>
              </a:rPr>
              <a:t> se debe incluir el tema de la presentación y la primera lámina debe ser siempre esta (color amarillo) , </a:t>
            </a:r>
            <a:r>
              <a:rPr lang="es-PE" altLang="es-PE" sz="1200" b="1" u="sng">
                <a:solidFill>
                  <a:srgbClr val="000000"/>
                </a:solidFill>
                <a:cs typeface="Droid Sans Fallback" charset="0"/>
              </a:rPr>
              <a:t>no usar</a:t>
            </a:r>
            <a:r>
              <a:rPr lang="es-PE" altLang="es-PE" sz="1200">
                <a:solidFill>
                  <a:srgbClr val="000000"/>
                </a:solidFill>
                <a:cs typeface="Droid Sans Fallback" charset="0"/>
              </a:rPr>
              <a:t> lamina de otro color, ya que este es el color que identifica a Empresa.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78A55FA-7C90-4EA9-A0F7-F46DB5ACB3CF}" type="slidenum">
              <a:rPr lang="en-US" altLang="es-PE">
                <a:solidFill>
                  <a:srgbClr val="000000"/>
                </a:solidFill>
              </a:rPr>
              <a:pPr eaLnBrk="1" hangingPunct="1"/>
              <a:t>11</a:t>
            </a:fld>
            <a:endParaRPr lang="en-US" altLang="es-PE">
              <a:solidFill>
                <a:srgbClr val="000000"/>
              </a:solidFill>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5428DCA-BAD5-49E9-A83D-FDEA828DAA8A}" type="slidenum">
              <a:rPr lang="en-US" altLang="es-PE">
                <a:solidFill>
                  <a:srgbClr val="000000"/>
                </a:solidFill>
              </a:rPr>
              <a:pPr eaLnBrk="1" hangingPunct="1"/>
              <a:t>12</a:t>
            </a:fld>
            <a:endParaRPr lang="en-US" altLang="es-PE">
              <a:solidFill>
                <a:srgbClr val="000000"/>
              </a:solidFill>
            </a:endParaRPr>
          </a:p>
        </p:txBody>
      </p:sp>
      <p:sp>
        <p:nvSpPr>
          <p:cNvPr id="6144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28265BCE-EE62-4474-9F25-35BCF864664C}" type="slidenum">
              <a:rPr lang="en-US" altLang="es-PE" sz="1200">
                <a:solidFill>
                  <a:srgbClr val="000000"/>
                </a:solidFill>
                <a:cs typeface="Droid Sans Fallback" charset="0"/>
              </a:rPr>
              <a:pPr algn="r" eaLnBrk="1" hangingPunct="1">
                <a:buClrTx/>
                <a:buFontTx/>
                <a:buNone/>
              </a:pPr>
              <a:t>12</a:t>
            </a:fld>
            <a:endParaRPr lang="en-US" altLang="es-PE" sz="1200">
              <a:solidFill>
                <a:srgbClr val="000000"/>
              </a:solidFill>
              <a:cs typeface="Droid Sans Fallback" charset="0"/>
            </a:endParaRPr>
          </a:p>
        </p:txBody>
      </p:sp>
      <p:sp>
        <p:nvSpPr>
          <p:cNvPr id="6144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144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FA7075D-C0DC-49D5-A713-8B2DE2FB4179}" type="slidenum">
              <a:rPr lang="en-US" altLang="es-PE">
                <a:solidFill>
                  <a:srgbClr val="000000"/>
                </a:solidFill>
              </a:rPr>
              <a:pPr eaLnBrk="1" hangingPunct="1"/>
              <a:t>13</a:t>
            </a:fld>
            <a:endParaRPr lang="en-US" altLang="es-PE">
              <a:solidFill>
                <a:srgbClr val="000000"/>
              </a:solidFill>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58C14C2-5838-4A27-A05F-14A4F3C157A0}" type="slidenum">
              <a:rPr lang="en-US" altLang="es-PE">
                <a:solidFill>
                  <a:srgbClr val="000000"/>
                </a:solidFill>
              </a:rPr>
              <a:pPr eaLnBrk="1" hangingPunct="1"/>
              <a:t>14</a:t>
            </a:fld>
            <a:endParaRPr lang="en-US" altLang="es-PE">
              <a:solidFill>
                <a:srgbClr val="000000"/>
              </a:solidFill>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10907FE-8A3C-4DF0-ACB2-1F274767CDC6}" type="slidenum">
              <a:rPr lang="en-US" altLang="es-PE">
                <a:solidFill>
                  <a:srgbClr val="000000"/>
                </a:solidFill>
              </a:rPr>
              <a:pPr eaLnBrk="1" hangingPunct="1"/>
              <a:t>15</a:t>
            </a:fld>
            <a:endParaRPr lang="en-US" altLang="es-PE">
              <a:solidFill>
                <a:srgbClr val="000000"/>
              </a:solidFill>
            </a:endParaRP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D3CFD9F-0E4C-4C7A-8BC0-00D54E287A6A}" type="slidenum">
              <a:rPr lang="en-US" altLang="es-PE">
                <a:solidFill>
                  <a:srgbClr val="000000"/>
                </a:solidFill>
              </a:rPr>
              <a:pPr eaLnBrk="1" hangingPunct="1"/>
              <a:t>16</a:t>
            </a:fld>
            <a:endParaRPr lang="en-US" altLang="es-PE">
              <a:solidFill>
                <a:srgbClr val="000000"/>
              </a:solidFill>
            </a:endParaRPr>
          </a:p>
        </p:txBody>
      </p:sp>
      <p:sp>
        <p:nvSpPr>
          <p:cNvPr id="6553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6726983-B5A6-449E-91C3-A1E5E36486B9}" type="slidenum">
              <a:rPr lang="en-US" altLang="es-PE" sz="1200">
                <a:solidFill>
                  <a:srgbClr val="000000"/>
                </a:solidFill>
                <a:cs typeface="Droid Sans Fallback" charset="0"/>
              </a:rPr>
              <a:pPr algn="r" eaLnBrk="1" hangingPunct="1">
                <a:buClrTx/>
                <a:buFontTx/>
                <a:buNone/>
              </a:pPr>
              <a:t>16</a:t>
            </a:fld>
            <a:endParaRPr lang="en-US" altLang="es-PE" sz="1200">
              <a:solidFill>
                <a:srgbClr val="000000"/>
              </a:solidFill>
              <a:cs typeface="Droid Sans Fallback" charset="0"/>
            </a:endParaRPr>
          </a:p>
        </p:txBody>
      </p:sp>
      <p:sp>
        <p:nvSpPr>
          <p:cNvPr id="6554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554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9913A44-DCCF-4C8A-B67B-66889F40523C}" type="slidenum">
              <a:rPr lang="en-US" altLang="es-PE">
                <a:solidFill>
                  <a:srgbClr val="000000"/>
                </a:solidFill>
              </a:rPr>
              <a:pPr eaLnBrk="1" hangingPunct="1"/>
              <a:t>17</a:t>
            </a:fld>
            <a:endParaRPr lang="en-US" altLang="es-PE">
              <a:solidFill>
                <a:srgbClr val="000000"/>
              </a:solidFill>
            </a:endParaRPr>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6564"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E3335A-7D2E-4384-8C04-AEDBDC5021D0}" type="slidenum">
              <a:rPr lang="en-US" altLang="es-PE">
                <a:solidFill>
                  <a:srgbClr val="000000"/>
                </a:solidFill>
              </a:rPr>
              <a:pPr eaLnBrk="1" hangingPunct="1"/>
              <a:t>18</a:t>
            </a:fld>
            <a:endParaRPr lang="en-US" altLang="es-PE">
              <a:solidFill>
                <a:srgbClr val="000000"/>
              </a:solidFill>
            </a:endParaRPr>
          </a:p>
        </p:txBody>
      </p:sp>
      <p:sp>
        <p:nvSpPr>
          <p:cNvPr id="675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758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F9D63AC-DD19-48CD-9578-0C500A0A7FC5}" type="slidenum">
              <a:rPr lang="en-US" altLang="es-PE">
                <a:solidFill>
                  <a:srgbClr val="000000"/>
                </a:solidFill>
              </a:rPr>
              <a:pPr eaLnBrk="1" hangingPunct="1"/>
              <a:t>19</a:t>
            </a:fld>
            <a:endParaRPr lang="en-US" altLang="es-PE">
              <a:solidFill>
                <a:srgbClr val="000000"/>
              </a:solidFill>
            </a:endParaRPr>
          </a:p>
        </p:txBody>
      </p:sp>
      <p:sp>
        <p:nvSpPr>
          <p:cNvPr id="6861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DED2869D-0FDB-494A-B529-19F6CAE0AEED}" type="slidenum">
              <a:rPr lang="en-US" altLang="es-PE" sz="1200">
                <a:solidFill>
                  <a:srgbClr val="000000"/>
                </a:solidFill>
                <a:cs typeface="Droid Sans Fallback" charset="0"/>
              </a:rPr>
              <a:pPr algn="r" eaLnBrk="1" hangingPunct="1">
                <a:buClrTx/>
                <a:buFontTx/>
                <a:buNone/>
              </a:pPr>
              <a:t>19</a:t>
            </a:fld>
            <a:endParaRPr lang="en-US" altLang="es-PE" sz="1200">
              <a:solidFill>
                <a:srgbClr val="000000"/>
              </a:solidFill>
              <a:cs typeface="Droid Sans Fallback" charset="0"/>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04C99C42-A180-40A6-BE83-BC62E30BD3AB}" type="slidenum">
              <a:rPr lang="en-US" altLang="es-PE">
                <a:solidFill>
                  <a:srgbClr val="000000"/>
                </a:solidFill>
              </a:rPr>
              <a:pPr eaLnBrk="1" hangingPunct="1"/>
              <a:t>20</a:t>
            </a:fld>
            <a:endParaRPr lang="en-US" altLang="es-PE">
              <a:solidFill>
                <a:srgbClr val="000000"/>
              </a:solidFill>
            </a:endParaRPr>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963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D51E28A-8253-4BFC-BA35-705DDD08C274}" type="slidenum">
              <a:rPr lang="en-US" altLang="es-PE">
                <a:solidFill>
                  <a:srgbClr val="000000"/>
                </a:solidFill>
              </a:rPr>
              <a:pPr eaLnBrk="1" hangingPunct="1"/>
              <a:t>2</a:t>
            </a:fld>
            <a:endParaRPr lang="en-US" altLang="es-PE">
              <a:solidFill>
                <a:srgbClr val="000000"/>
              </a:solidFill>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09586CD-5CA8-4FA3-B071-F25A1A8DEC65}" type="slidenum">
              <a:rPr lang="en-US" altLang="es-PE">
                <a:solidFill>
                  <a:srgbClr val="000000"/>
                </a:solidFill>
              </a:rPr>
              <a:pPr eaLnBrk="1" hangingPunct="1"/>
              <a:t>21</a:t>
            </a:fld>
            <a:endParaRPr lang="en-US" altLang="es-PE">
              <a:solidFill>
                <a:srgbClr val="000000"/>
              </a:solidFill>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DE59F43-F6B9-46AA-B843-6E70AFE7C236}" type="slidenum">
              <a:rPr lang="en-US" altLang="es-PE">
                <a:solidFill>
                  <a:srgbClr val="000000"/>
                </a:solidFill>
              </a:rPr>
              <a:pPr eaLnBrk="1" hangingPunct="1"/>
              <a:t>22</a:t>
            </a:fld>
            <a:endParaRPr lang="en-US" altLang="es-PE">
              <a:solidFill>
                <a:srgbClr val="000000"/>
              </a:solidFill>
            </a:endParaRPr>
          </a:p>
        </p:txBody>
      </p:sp>
      <p:sp>
        <p:nvSpPr>
          <p:cNvPr id="7168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E66EFF1-3EA3-43DA-A800-970E052F1708}" type="slidenum">
              <a:rPr lang="en-US" altLang="es-PE" sz="1200">
                <a:solidFill>
                  <a:srgbClr val="000000"/>
                </a:solidFill>
                <a:cs typeface="Droid Sans Fallback" charset="0"/>
              </a:rPr>
              <a:pPr algn="r" eaLnBrk="1" hangingPunct="1">
                <a:buClrTx/>
                <a:buFontTx/>
                <a:buNone/>
              </a:pPr>
              <a:t>22</a:t>
            </a:fld>
            <a:endParaRPr lang="en-US" altLang="es-PE" sz="1200">
              <a:solidFill>
                <a:srgbClr val="000000"/>
              </a:solidFill>
              <a:cs typeface="Droid Sans Fallback" charset="0"/>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168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CDAA545-E549-4BDD-9871-98E778CB9647}" type="slidenum">
              <a:rPr lang="en-US" altLang="es-PE">
                <a:solidFill>
                  <a:srgbClr val="000000"/>
                </a:solidFill>
              </a:rPr>
              <a:pPr eaLnBrk="1" hangingPunct="1"/>
              <a:t>23</a:t>
            </a:fld>
            <a:endParaRPr lang="en-US" altLang="es-PE">
              <a:solidFill>
                <a:srgbClr val="000000"/>
              </a:solidFill>
            </a:endParaRPr>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4D63517-9EF9-4FDE-9A3F-73E8985CB2C6}" type="slidenum">
              <a:rPr lang="en-US" altLang="es-PE">
                <a:solidFill>
                  <a:srgbClr val="000000"/>
                </a:solidFill>
              </a:rPr>
              <a:pPr eaLnBrk="1" hangingPunct="1"/>
              <a:t>24</a:t>
            </a:fld>
            <a:endParaRPr lang="en-US" altLang="es-PE">
              <a:solidFill>
                <a:srgbClr val="000000"/>
              </a:solidFill>
            </a:endParaRPr>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E068080-FA0F-43AC-A09E-74B539085198}" type="slidenum">
              <a:rPr lang="en-US" altLang="es-PE">
                <a:solidFill>
                  <a:srgbClr val="000000"/>
                </a:solidFill>
              </a:rPr>
              <a:pPr eaLnBrk="1" hangingPunct="1"/>
              <a:t>25</a:t>
            </a:fld>
            <a:endParaRPr lang="en-US" altLang="es-PE">
              <a:solidFill>
                <a:srgbClr val="000000"/>
              </a:solidFill>
            </a:endParaRPr>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475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676D1C6-1FB7-42E6-A60B-A80029004613}" type="slidenum">
              <a:rPr lang="en-US" altLang="es-PE">
                <a:solidFill>
                  <a:srgbClr val="000000"/>
                </a:solidFill>
              </a:rPr>
              <a:pPr eaLnBrk="1" hangingPunct="1"/>
              <a:t>26</a:t>
            </a:fld>
            <a:endParaRPr lang="en-US" altLang="es-PE">
              <a:solidFill>
                <a:srgbClr val="000000"/>
              </a:solidFill>
            </a:endParaRPr>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578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79A8E41-1F5E-4211-AE6A-2B0950ACB417}" type="slidenum">
              <a:rPr lang="en-US" altLang="es-PE">
                <a:solidFill>
                  <a:srgbClr val="000000"/>
                </a:solidFill>
              </a:rPr>
              <a:pPr eaLnBrk="1" hangingPunct="1"/>
              <a:t>27</a:t>
            </a:fld>
            <a:endParaRPr lang="en-US" altLang="es-PE">
              <a:solidFill>
                <a:srgbClr val="000000"/>
              </a:solidFill>
            </a:endParaRPr>
          </a:p>
        </p:txBody>
      </p:sp>
      <p:sp>
        <p:nvSpPr>
          <p:cNvPr id="768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AAACAC6-DD07-4FE7-98AA-F40C09F2BF01}" type="slidenum">
              <a:rPr lang="en-US" altLang="es-PE" sz="1200">
                <a:solidFill>
                  <a:srgbClr val="000000"/>
                </a:solidFill>
                <a:cs typeface="Droid Sans Fallback" charset="0"/>
              </a:rPr>
              <a:pPr algn="r" eaLnBrk="1" hangingPunct="1">
                <a:buClrTx/>
                <a:buFontTx/>
                <a:buNone/>
              </a:pPr>
              <a:t>27</a:t>
            </a:fld>
            <a:endParaRPr lang="en-US" altLang="es-PE" sz="1200">
              <a:solidFill>
                <a:srgbClr val="000000"/>
              </a:solidFill>
              <a:cs typeface="Droid Sans Fallback" charset="0"/>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7678F05-2B8B-4C8C-9859-8D53EC3566A7}" type="slidenum">
              <a:rPr lang="en-US" altLang="es-PE">
                <a:solidFill>
                  <a:srgbClr val="000000"/>
                </a:solidFill>
              </a:rPr>
              <a:pPr eaLnBrk="1" hangingPunct="1"/>
              <a:t>28</a:t>
            </a:fld>
            <a:endParaRPr lang="en-US" altLang="es-PE">
              <a:solidFill>
                <a:srgbClr val="000000"/>
              </a:solidFill>
            </a:endParaRPr>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78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7DCD57C-A6F6-4577-8929-90E478193659}" type="slidenum">
              <a:rPr lang="en-US" altLang="es-PE">
                <a:solidFill>
                  <a:srgbClr val="000000"/>
                </a:solidFill>
              </a:rPr>
              <a:pPr eaLnBrk="1" hangingPunct="1"/>
              <a:t>29</a:t>
            </a:fld>
            <a:endParaRPr lang="en-US" altLang="es-PE">
              <a:solidFill>
                <a:srgbClr val="000000"/>
              </a:solidFill>
            </a:endParaRPr>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885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02B222B-18B1-4C07-A544-8F5858F5E3AD}" type="slidenum">
              <a:rPr lang="en-US" altLang="es-PE">
                <a:solidFill>
                  <a:srgbClr val="000000"/>
                </a:solidFill>
              </a:rPr>
              <a:pPr eaLnBrk="1" hangingPunct="1"/>
              <a:t>30</a:t>
            </a:fld>
            <a:endParaRPr lang="en-US" altLang="es-PE">
              <a:solidFill>
                <a:srgbClr val="000000"/>
              </a:solidFill>
            </a:endParaRPr>
          </a:p>
        </p:txBody>
      </p:sp>
      <p:sp>
        <p:nvSpPr>
          <p:cNvPr id="7987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31229EBA-217F-4A59-9808-DFF0754FADF6}" type="slidenum">
              <a:rPr lang="en-US" altLang="es-PE" sz="1200">
                <a:solidFill>
                  <a:srgbClr val="000000"/>
                </a:solidFill>
                <a:cs typeface="Droid Sans Fallback" charset="0"/>
              </a:rPr>
              <a:pPr algn="r" eaLnBrk="1" hangingPunct="1">
                <a:buClrTx/>
                <a:buFontTx/>
                <a:buNone/>
              </a:pPr>
              <a:t>30</a:t>
            </a:fld>
            <a:endParaRPr lang="en-US" altLang="es-PE" sz="1200">
              <a:solidFill>
                <a:srgbClr val="000000"/>
              </a:solidFill>
              <a:cs typeface="Droid Sans Fallback" charset="0"/>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987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B62352D-DFB0-4429-B64F-C5DFC4DCBE21}" type="slidenum">
              <a:rPr lang="en-US" altLang="es-PE">
                <a:solidFill>
                  <a:srgbClr val="000000"/>
                </a:solidFill>
              </a:rPr>
              <a:pPr eaLnBrk="1" hangingPunct="1"/>
              <a:t>3</a:t>
            </a:fld>
            <a:endParaRPr lang="en-US" altLang="es-PE">
              <a:solidFill>
                <a:srgbClr val="000000"/>
              </a:solidFill>
            </a:endParaRPr>
          </a:p>
        </p:txBody>
      </p:sp>
      <p:sp>
        <p:nvSpPr>
          <p:cNvPr id="5325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D8DB461-0F66-4AFE-B89A-D15340E6C67D}" type="slidenum">
              <a:rPr lang="en-US" altLang="es-PE" sz="1200">
                <a:solidFill>
                  <a:srgbClr val="000000"/>
                </a:solidFill>
                <a:cs typeface="Droid Sans Fallback" charset="0"/>
              </a:rPr>
              <a:pPr algn="r" eaLnBrk="1" hangingPunct="1">
                <a:buClrTx/>
                <a:buFontTx/>
                <a:buNone/>
              </a:pPr>
              <a:t>3</a:t>
            </a:fld>
            <a:endParaRPr lang="en-US" altLang="es-PE" sz="1200">
              <a:solidFill>
                <a:srgbClr val="000000"/>
              </a:solidFill>
              <a:cs typeface="Droid Sans Fallback" charset="0"/>
            </a:endParaRPr>
          </a:p>
        </p:txBody>
      </p:sp>
      <p:sp>
        <p:nvSpPr>
          <p:cNvPr id="5325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325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B796663-B47D-4286-B8BB-D03D899E869D}" type="slidenum">
              <a:rPr lang="en-US" altLang="es-PE">
                <a:solidFill>
                  <a:srgbClr val="000000"/>
                </a:solidFill>
              </a:rPr>
              <a:pPr eaLnBrk="1" hangingPunct="1"/>
              <a:t>31</a:t>
            </a:fld>
            <a:endParaRPr lang="en-US" altLang="es-PE">
              <a:solidFill>
                <a:srgbClr val="000000"/>
              </a:solidFill>
            </a:endParaRPr>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090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44A1A2B-2A3F-4B9D-9D21-87EA16ED1933}" type="slidenum">
              <a:rPr lang="en-US" altLang="es-PE">
                <a:solidFill>
                  <a:srgbClr val="000000"/>
                </a:solidFill>
              </a:rPr>
              <a:pPr eaLnBrk="1" hangingPunct="1"/>
              <a:t>32</a:t>
            </a:fld>
            <a:endParaRPr lang="en-US" altLang="es-PE">
              <a:solidFill>
                <a:srgbClr val="000000"/>
              </a:solidFill>
            </a:endParaRPr>
          </a:p>
        </p:txBody>
      </p:sp>
      <p:sp>
        <p:nvSpPr>
          <p:cNvPr id="819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C852C3A-52A4-4E8A-8B06-F1FBDF50AE6E}" type="slidenum">
              <a:rPr lang="en-US" altLang="es-PE" sz="1200">
                <a:solidFill>
                  <a:srgbClr val="000000"/>
                </a:solidFill>
                <a:cs typeface="Droid Sans Fallback" charset="0"/>
              </a:rPr>
              <a:pPr algn="r" eaLnBrk="1" hangingPunct="1">
                <a:buClrTx/>
                <a:buFontTx/>
                <a:buNone/>
              </a:pPr>
              <a:t>32</a:t>
            </a:fld>
            <a:endParaRPr lang="en-US" altLang="es-PE" sz="1200">
              <a:solidFill>
                <a:srgbClr val="000000"/>
              </a:solidFill>
              <a:cs typeface="Droid Sans Fallback" charset="0"/>
            </a:endParaRPr>
          </a:p>
        </p:txBody>
      </p:sp>
      <p:sp>
        <p:nvSpPr>
          <p:cNvPr id="819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E5D3F10-06B9-4C1C-AB02-F7EE4C27C9A1}" type="slidenum">
              <a:rPr lang="en-US" altLang="es-PE">
                <a:solidFill>
                  <a:srgbClr val="000000"/>
                </a:solidFill>
              </a:rPr>
              <a:pPr eaLnBrk="1" hangingPunct="1"/>
              <a:t>33</a:t>
            </a:fld>
            <a:endParaRPr lang="en-US" altLang="es-PE">
              <a:solidFill>
                <a:srgbClr val="000000"/>
              </a:solidFill>
            </a:endParaRPr>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294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BFFDD7A-FAAC-4B74-BB5B-4C394932F3AE}" type="slidenum">
              <a:rPr lang="en-US" altLang="es-PE">
                <a:solidFill>
                  <a:srgbClr val="000000"/>
                </a:solidFill>
              </a:rPr>
              <a:pPr eaLnBrk="1" hangingPunct="1"/>
              <a:t>34</a:t>
            </a:fld>
            <a:endParaRPr lang="en-US" altLang="es-PE">
              <a:solidFill>
                <a:srgbClr val="000000"/>
              </a:solidFill>
            </a:endParaRPr>
          </a:p>
        </p:txBody>
      </p:sp>
      <p:sp>
        <p:nvSpPr>
          <p:cNvPr id="839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39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C371348-796B-4878-BFA6-670C4EA33DA9}" type="slidenum">
              <a:rPr lang="en-US" altLang="es-PE">
                <a:solidFill>
                  <a:srgbClr val="000000"/>
                </a:solidFill>
              </a:rPr>
              <a:pPr eaLnBrk="1" hangingPunct="1"/>
              <a:t>35</a:t>
            </a:fld>
            <a:endParaRPr lang="en-US" altLang="es-PE">
              <a:solidFill>
                <a:srgbClr val="000000"/>
              </a:solidFill>
            </a:endParaRPr>
          </a:p>
        </p:txBody>
      </p:sp>
      <p:sp>
        <p:nvSpPr>
          <p:cNvPr id="849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075B8411-2696-49D1-B343-416F9F9A4508}" type="slidenum">
              <a:rPr lang="en-US" altLang="es-PE" sz="1200">
                <a:solidFill>
                  <a:srgbClr val="000000"/>
                </a:solidFill>
                <a:cs typeface="Droid Sans Fallback" charset="0"/>
              </a:rPr>
              <a:pPr algn="r" eaLnBrk="1" hangingPunct="1">
                <a:buClrTx/>
                <a:buFontTx/>
                <a:buNone/>
              </a:pPr>
              <a:t>35</a:t>
            </a:fld>
            <a:endParaRPr lang="en-US" altLang="es-PE" sz="1200">
              <a:solidFill>
                <a:srgbClr val="000000"/>
              </a:solidFill>
              <a:cs typeface="Droid Sans Fallback" charset="0"/>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49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ED6EBB27-6ACF-4509-ACA0-06D5F01805F4}" type="slidenum">
              <a:rPr lang="en-US" altLang="es-PE">
                <a:solidFill>
                  <a:srgbClr val="000000"/>
                </a:solidFill>
              </a:rPr>
              <a:pPr eaLnBrk="1" hangingPunct="1"/>
              <a:t>36</a:t>
            </a:fld>
            <a:endParaRPr lang="en-US" altLang="es-PE">
              <a:solidFill>
                <a:srgbClr val="000000"/>
              </a:solidFill>
            </a:endParaRPr>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264B1B7-175C-4BA8-8E5D-01270D35E242}" type="slidenum">
              <a:rPr lang="en-US" altLang="es-PE">
                <a:solidFill>
                  <a:srgbClr val="000000"/>
                </a:solidFill>
              </a:rPr>
              <a:pPr eaLnBrk="1" hangingPunct="1"/>
              <a:t>4</a:t>
            </a:fld>
            <a:endParaRPr lang="en-US" altLang="es-PE">
              <a:solidFill>
                <a:srgbClr val="000000"/>
              </a:solidFill>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3C9C3BE-BF94-4829-93EA-9F6338544661}" type="slidenum">
              <a:rPr lang="en-US" altLang="es-PE">
                <a:solidFill>
                  <a:srgbClr val="000000"/>
                </a:solidFill>
              </a:rPr>
              <a:pPr eaLnBrk="1" hangingPunct="1"/>
              <a:t>5</a:t>
            </a:fld>
            <a:endParaRPr lang="en-US" altLang="es-PE">
              <a:solidFill>
                <a:srgbClr val="000000"/>
              </a:solidFill>
            </a:endParaRPr>
          </a:p>
        </p:txBody>
      </p:sp>
      <p:sp>
        <p:nvSpPr>
          <p:cNvPr id="552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48DA43D5-0163-42F2-82DC-A58FB83E3FEC}" type="slidenum">
              <a:rPr lang="en-US" altLang="es-PE" sz="1200">
                <a:solidFill>
                  <a:srgbClr val="000000"/>
                </a:solidFill>
                <a:cs typeface="Droid Sans Fallback" charset="0"/>
              </a:rPr>
              <a:pPr algn="r" eaLnBrk="1" hangingPunct="1">
                <a:buClrTx/>
                <a:buFontTx/>
                <a:buNone/>
              </a:pPr>
              <a:t>5</a:t>
            </a:fld>
            <a:endParaRPr lang="en-US" altLang="es-PE" sz="1200">
              <a:solidFill>
                <a:srgbClr val="000000"/>
              </a:solidFill>
              <a:cs typeface="Droid Sans Fallback" charset="0"/>
            </a:endParaRPr>
          </a:p>
        </p:txBody>
      </p:sp>
      <p:sp>
        <p:nvSpPr>
          <p:cNvPr id="553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530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1198D48-A8AE-4F51-ACCC-7B2AE0832F0A}" type="slidenum">
              <a:rPr lang="en-US" altLang="es-PE">
                <a:solidFill>
                  <a:srgbClr val="000000"/>
                </a:solidFill>
              </a:rPr>
              <a:pPr eaLnBrk="1" hangingPunct="1"/>
              <a:t>6</a:t>
            </a:fld>
            <a:endParaRPr lang="en-US" altLang="es-PE">
              <a:solidFill>
                <a:srgbClr val="000000"/>
              </a:solidFill>
            </a:endParaRPr>
          </a:p>
        </p:txBody>
      </p:sp>
      <p:sp>
        <p:nvSpPr>
          <p:cNvPr id="563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A31EEC89-CF30-4784-91DB-E7A2817A271F}" type="slidenum">
              <a:rPr lang="en-US" altLang="es-PE" sz="1200">
                <a:solidFill>
                  <a:srgbClr val="000000"/>
                </a:solidFill>
                <a:cs typeface="Droid Sans Fallback" charset="0"/>
              </a:rPr>
              <a:pPr algn="r" eaLnBrk="1" hangingPunct="1">
                <a:buClrTx/>
                <a:buFontTx/>
                <a:buNone/>
              </a:pPr>
              <a:t>6</a:t>
            </a:fld>
            <a:endParaRPr lang="en-US" altLang="es-PE" sz="1200">
              <a:solidFill>
                <a:srgbClr val="000000"/>
              </a:solidFill>
              <a:cs typeface="Droid Sans Fallback" charset="0"/>
            </a:endParaRPr>
          </a:p>
        </p:txBody>
      </p:sp>
      <p:sp>
        <p:nvSpPr>
          <p:cNvPr id="563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63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73C5DD6-FAA6-4084-A266-E6C9A6684B9E}" type="slidenum">
              <a:rPr lang="en-US" altLang="es-PE">
                <a:solidFill>
                  <a:srgbClr val="000000"/>
                </a:solidFill>
              </a:rPr>
              <a:pPr eaLnBrk="1" hangingPunct="1"/>
              <a:t>7</a:t>
            </a:fld>
            <a:endParaRPr lang="en-US" altLang="es-PE">
              <a:solidFill>
                <a:srgbClr val="000000"/>
              </a:solidFill>
            </a:endParaRPr>
          </a:p>
        </p:txBody>
      </p:sp>
      <p:sp>
        <p:nvSpPr>
          <p:cNvPr id="5734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9DC4414D-09E2-4316-9289-CD0B18A91D5C}" type="slidenum">
              <a:rPr lang="en-US" altLang="es-PE" sz="1200">
                <a:solidFill>
                  <a:srgbClr val="000000"/>
                </a:solidFill>
                <a:cs typeface="Droid Sans Fallback" charset="0"/>
              </a:rPr>
              <a:pPr algn="r" eaLnBrk="1" hangingPunct="1">
                <a:buClrTx/>
                <a:buFontTx/>
                <a:buNone/>
              </a:pPr>
              <a:t>7</a:t>
            </a:fld>
            <a:endParaRPr lang="en-US" altLang="es-PE" sz="1200">
              <a:solidFill>
                <a:srgbClr val="000000"/>
              </a:solidFill>
              <a:cs typeface="Droid Sans Fallback" charset="0"/>
            </a:endParaRPr>
          </a:p>
        </p:txBody>
      </p:sp>
      <p:sp>
        <p:nvSpPr>
          <p:cNvPr id="5734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7349"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30A16B-7F51-4B49-8F9D-69BA8C424092}" type="slidenum">
              <a:rPr lang="en-US" altLang="es-PE">
                <a:solidFill>
                  <a:srgbClr val="000000"/>
                </a:solidFill>
              </a:rPr>
              <a:pPr eaLnBrk="1" hangingPunct="1"/>
              <a:t>8</a:t>
            </a:fld>
            <a:endParaRPr lang="en-US" altLang="es-PE">
              <a:solidFill>
                <a:srgbClr val="000000"/>
              </a:solidFill>
            </a:endParaRP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83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84F923C-D8FE-4AEF-903B-007813BDE2F1}" type="slidenum">
              <a:rPr lang="en-US" altLang="es-PE">
                <a:solidFill>
                  <a:srgbClr val="000000"/>
                </a:solidFill>
              </a:rPr>
              <a:pPr eaLnBrk="1" hangingPunct="1"/>
              <a:t>10</a:t>
            </a:fld>
            <a:endParaRPr lang="en-US" altLang="es-PE">
              <a:solidFill>
                <a:srgbClr val="000000"/>
              </a:solidFill>
            </a:endParaRPr>
          </a:p>
        </p:txBody>
      </p:sp>
      <p:sp>
        <p:nvSpPr>
          <p:cNvPr id="593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13A1FE24-9411-4E0C-817C-F36DCF3A7CC3}" type="slidenum">
              <a:rPr lang="en-US" altLang="es-PE" sz="1200">
                <a:solidFill>
                  <a:srgbClr val="000000"/>
                </a:solidFill>
                <a:cs typeface="Droid Sans Fallback" charset="0"/>
              </a:rPr>
              <a:pPr algn="r" eaLnBrk="1" hangingPunct="1">
                <a:buClrTx/>
                <a:buFontTx/>
                <a:buNone/>
              </a:pPr>
              <a:t>10</a:t>
            </a:fld>
            <a:endParaRPr lang="en-US" altLang="es-PE" sz="1200">
              <a:solidFill>
                <a:srgbClr val="000000"/>
              </a:solidFill>
              <a:cs typeface="Droid Sans Fallback" charset="0"/>
            </a:endParaRPr>
          </a:p>
        </p:txBody>
      </p:sp>
      <p:sp>
        <p:nvSpPr>
          <p:cNvPr id="593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93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6FB3B9FE-3091-4A4A-8367-785C277BBAEB}" type="datetimeFigureOut">
              <a:rPr lang="en-US" smtClean="0"/>
              <a:pPr>
                <a:defRPr/>
              </a:pPr>
              <a:t>5/30/2016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E6124B09-1471-408D-8339-F121B8ECCF58}" type="slidenum">
              <a:rPr lang="en-US" altLang="es-PE" smtClean="0"/>
              <a:pPr/>
              <a:t>‹Nº›</a:t>
            </a:fld>
            <a:endParaRPr lang="en-US" altLang="es-PE"/>
          </a:p>
        </p:txBody>
      </p:sp>
    </p:spTree>
    <p:extLst>
      <p:ext uri="{BB962C8B-B14F-4D97-AF65-F5344CB8AC3E}">
        <p14:creationId xmlns:p14="http://schemas.microsoft.com/office/powerpoint/2010/main" val="4279148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E38A5CAC-9125-497D-BA5E-7C19CBED2405}" type="datetimeFigureOut">
              <a:rPr lang="en-US" smtClean="0"/>
              <a:pPr>
                <a:defRPr/>
              </a:pPr>
              <a:t>5/30/2016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1729E2-2C57-45E9-A0E1-FCA73142139E}" type="slidenum">
              <a:rPr lang="en-US" altLang="es-PE" smtClean="0"/>
              <a:pPr/>
              <a:t>‹Nº›</a:t>
            </a:fld>
            <a:endParaRPr lang="en-US" altLang="es-PE"/>
          </a:p>
        </p:txBody>
      </p:sp>
    </p:spTree>
    <p:extLst>
      <p:ext uri="{BB962C8B-B14F-4D97-AF65-F5344CB8AC3E}">
        <p14:creationId xmlns:p14="http://schemas.microsoft.com/office/powerpoint/2010/main" val="32193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739E46B-638F-4EBB-93A7-E722CA89E1BB}" type="datetimeFigureOut">
              <a:rPr lang="en-US" smtClean="0"/>
              <a:pPr>
                <a:defRPr/>
              </a:pPr>
              <a:t>5/30/2016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0711A50-6AC5-4E9A-8B7E-129B41B1A28C}" type="slidenum">
              <a:rPr lang="en-US" altLang="es-PE" smtClean="0"/>
              <a:pPr/>
              <a:t>‹Nº›</a:t>
            </a:fld>
            <a:endParaRPr lang="en-US" altLang="es-PE"/>
          </a:p>
        </p:txBody>
      </p:sp>
    </p:spTree>
    <p:extLst>
      <p:ext uri="{BB962C8B-B14F-4D97-AF65-F5344CB8AC3E}">
        <p14:creationId xmlns:p14="http://schemas.microsoft.com/office/powerpoint/2010/main" val="11125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558EAEF2-1801-49C5-B5C1-19B80616D6CB}" type="datetimeFigureOut">
              <a:rPr lang="en-US" smtClean="0"/>
              <a:pPr>
                <a:defRPr/>
              </a:pPr>
              <a:t>5/30/2016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7E4C3-9B19-4C6A-9FAD-C93FE2EF87F6}" type="slidenum">
              <a:rPr lang="en-US" altLang="es-PE" smtClean="0"/>
              <a:pPr/>
              <a:t>‹Nº›</a:t>
            </a:fld>
            <a:endParaRPr lang="en-US" altLang="es-PE"/>
          </a:p>
        </p:txBody>
      </p:sp>
    </p:spTree>
    <p:extLst>
      <p:ext uri="{BB962C8B-B14F-4D97-AF65-F5344CB8AC3E}">
        <p14:creationId xmlns:p14="http://schemas.microsoft.com/office/powerpoint/2010/main" val="417977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fld id="{79CC66D8-29C0-4179-8785-9AD9EABE06E4}" type="datetimeFigureOut">
              <a:rPr lang="en-US" smtClean="0"/>
              <a:pPr>
                <a:defRPr/>
              </a:pPr>
              <a:t>5/30/2016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D80A7A7-B30F-4958-8C64-C1A5880FF938}" type="slidenum">
              <a:rPr lang="en-US" altLang="es-PE" smtClean="0"/>
              <a:pPr/>
              <a:t>‹Nº›</a:t>
            </a:fld>
            <a:endParaRPr lang="en-US" altLang="es-PE"/>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8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495ADF13-314B-496C-AB5F-E8A08A73640E}" type="datetimeFigureOut">
              <a:rPr lang="en-US" smtClean="0"/>
              <a:pPr>
                <a:defRPr/>
              </a:pPr>
              <a:t>5/30/2016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617186A-5076-4165-B85E-C48E695E5068}" type="slidenum">
              <a:rPr lang="en-US" altLang="es-PE" smtClean="0"/>
              <a:pPr/>
              <a:t>‹Nº›</a:t>
            </a:fld>
            <a:endParaRPr lang="en-US" altLang="es-PE"/>
          </a:p>
        </p:txBody>
      </p:sp>
    </p:spTree>
    <p:extLst>
      <p:ext uri="{BB962C8B-B14F-4D97-AF65-F5344CB8AC3E}">
        <p14:creationId xmlns:p14="http://schemas.microsoft.com/office/powerpoint/2010/main" val="35368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smtClean="0"/>
              <a:t>Editar el estilo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6F61CA40-3766-4FDD-A709-E8F1D18E0B8C}" type="datetimeFigureOut">
              <a:rPr lang="en-US" smtClean="0"/>
              <a:pPr>
                <a:defRPr/>
              </a:pPr>
              <a:t>5/30/2016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22BDF03-16DA-439B-B55A-A281B890B828}" type="slidenum">
              <a:rPr lang="en-US" altLang="es-PE" smtClean="0"/>
              <a:pPr/>
              <a:t>‹Nº›</a:t>
            </a:fld>
            <a:endParaRPr lang="en-US" altLang="es-PE"/>
          </a:p>
        </p:txBody>
      </p:sp>
    </p:spTree>
    <p:extLst>
      <p:ext uri="{BB962C8B-B14F-4D97-AF65-F5344CB8AC3E}">
        <p14:creationId xmlns:p14="http://schemas.microsoft.com/office/powerpoint/2010/main" val="34800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68E1D59-EEC0-4602-AF91-F4547BCFB559}" type="datetimeFigureOut">
              <a:rPr lang="en-US" smtClean="0"/>
              <a:pPr>
                <a:defRPr/>
              </a:pPr>
              <a:t>5/30/2016</a:t>
            </a:fld>
            <a:endParaRPr lang="en-US" sz="1300" dirty="0">
              <a:solidFill>
                <a:schemeClr val="bg2">
                  <a:tint val="60000"/>
                  <a:satMod val="155000"/>
                </a:scheme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88237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8622C5A-E9BA-4AE8-8F2C-03D7D5DD3897}" type="datetimeFigureOut">
              <a:rPr lang="en-US" smtClean="0"/>
              <a:pPr>
                <a:defRPr/>
              </a:pPr>
              <a:t>5/30/2016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7E3B7A8-ED33-456C-BF78-7E0169F5B196}" type="slidenum">
              <a:rPr lang="en-US" altLang="es-PE" smtClean="0"/>
              <a:pPr/>
              <a:t>‹Nº›</a:t>
            </a:fld>
            <a:endParaRPr lang="en-US" altLang="es-PE"/>
          </a:p>
        </p:txBody>
      </p:sp>
    </p:spTree>
    <p:extLst>
      <p:ext uri="{BB962C8B-B14F-4D97-AF65-F5344CB8AC3E}">
        <p14:creationId xmlns:p14="http://schemas.microsoft.com/office/powerpoint/2010/main" val="278018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2F7FB575-18D8-4F8A-B5E4-22FDAB05AA72}" type="datetimeFigureOut">
              <a:rPr lang="en-US" smtClean="0"/>
              <a:pPr>
                <a:defRPr/>
              </a:pPr>
              <a:t>5/30/2016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05625E-6F12-482D-8F74-FC8550DB3E69}" type="slidenum">
              <a:rPr lang="en-US" altLang="es-PE" smtClean="0"/>
              <a:pPr/>
              <a:t>‹Nº›</a:t>
            </a:fld>
            <a:endParaRPr lang="en-US" altLang="es-PE"/>
          </a:p>
        </p:txBody>
      </p:sp>
    </p:spTree>
    <p:extLst>
      <p:ext uri="{BB962C8B-B14F-4D97-AF65-F5344CB8AC3E}">
        <p14:creationId xmlns:p14="http://schemas.microsoft.com/office/powerpoint/2010/main" val="400953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A62E35D8-63AB-4C13-9AF3-3A469C43027D}" type="datetimeFigureOut">
              <a:rPr lang="en-US" smtClean="0"/>
              <a:pPr>
                <a:defRPr/>
              </a:pPr>
              <a:t>5/30/2016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798F1F-812D-4AF3-AE29-EF4DC82DDB18}" type="slidenum">
              <a:rPr lang="en-US" altLang="es-PE" smtClean="0"/>
              <a:pPr/>
              <a:t>‹Nº›</a:t>
            </a:fld>
            <a:endParaRPr lang="en-US" altLang="es-PE"/>
          </a:p>
        </p:txBody>
      </p:sp>
    </p:spTree>
    <p:extLst>
      <p:ext uri="{BB962C8B-B14F-4D97-AF65-F5344CB8AC3E}">
        <p14:creationId xmlns:p14="http://schemas.microsoft.com/office/powerpoint/2010/main" val="7914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668E1D59-EEC0-4602-AF91-F4547BCFB559}" type="datetimeFigureOut">
              <a:rPr lang="en-US" smtClean="0"/>
              <a:pPr>
                <a:defRPr/>
              </a:pPr>
              <a:t>5/30/2016</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450715774"/>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971550" y="1860550"/>
            <a:ext cx="76962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ts val="5575"/>
              </a:lnSpc>
              <a:spcBef>
                <a:spcPts val="3750"/>
              </a:spcBef>
              <a:buClrTx/>
              <a:buFontTx/>
              <a:buNone/>
            </a:pPr>
            <a:r>
              <a:rPr lang="es-PE" altLang="es-PE" sz="6000" b="1">
                <a:solidFill>
                  <a:srgbClr val="000066"/>
                </a:solidFill>
                <a:latin typeface="Arial Black" panose="020B0A04020102020204" pitchFamily="34" charset="0"/>
                <a:ea typeface="ＭＳ Ｐゴシック" panose="020B0600070205080204" pitchFamily="34" charset="-128"/>
                <a:cs typeface="Droid Sans Fallback" charset="0"/>
              </a:rPr>
              <a:t>Proceso de Gestión de Proyectos</a:t>
            </a:r>
          </a:p>
        </p:txBody>
      </p:sp>
      <p:grpSp>
        <p:nvGrpSpPr>
          <p:cNvPr id="13315" name="Group 4"/>
          <p:cNvGrpSpPr>
            <a:grpSpLocks/>
          </p:cNvGrpSpPr>
          <p:nvPr/>
        </p:nvGrpSpPr>
        <p:grpSpPr bwMode="auto">
          <a:xfrm>
            <a:off x="1131888" y="3244850"/>
            <a:ext cx="6880225" cy="3481388"/>
            <a:chOff x="711" y="1416"/>
            <a:chExt cx="4335" cy="2193"/>
          </a:xfrm>
        </p:grpSpPr>
        <p:sp>
          <p:nvSpPr>
            <p:cNvPr id="13316" name="Line 5"/>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7" name="Line 6"/>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8" name="Line 7"/>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9" name="Line 8"/>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0" name="Line 9"/>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1" name="Line 10"/>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2" name="Line 11"/>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3" name="Line 12"/>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4" name="Line 13"/>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5" name="Line 14"/>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6" name="Line 15"/>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7" name="Line 16"/>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8" name="Line 17"/>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9" name="Line 18"/>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0" name="Line 19"/>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1" name="Line 20"/>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2" name="Line 21"/>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3" name="Line 22"/>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4" name="Line 23"/>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5" name="Line 24"/>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6" name="Line 25"/>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7" name="Line 26"/>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8" name="Line 27"/>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9" name="Line 28"/>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0" name="Line 29"/>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1" name="Line 30"/>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2" name="Line 31"/>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3" name="Line 32"/>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4" name="Line 33"/>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5" name="Line 34"/>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6" name="Line 35"/>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7" name="Line 36"/>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8" name="Line 37"/>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9" name="Line 38"/>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0" name="Line 39"/>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1" name="Line 40"/>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2" name="Line 41"/>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3" name="Line 42"/>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4" name="Line 43"/>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5" name="Line 44"/>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6" name="Line 45"/>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7" name="Line 46"/>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8" name="Line 47"/>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9" name="Line 48"/>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0" name="Line 49"/>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1" name="Line 50"/>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2" name="Line 51"/>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3" name="Line 52"/>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4" name="Line 53"/>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5" name="Line 54"/>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6" name="Line 55"/>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7" name="Line 56"/>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8" name="Line 57"/>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9" name="Line 58"/>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0" name="Line 59"/>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1" name="Line 60"/>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2" name="Line 61"/>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3" name="Line 62"/>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4" name="Line 63"/>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5" name="Line 64"/>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6" name="Line 65"/>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7" name="Line 66"/>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8" name="Line 67"/>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9" name="Line 68"/>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0" name="Line 69"/>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1" name="Line 70"/>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2" name="Line 71"/>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3" name="Line 72"/>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4" name="Line 73"/>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5" name="Line 74"/>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6" name="Line 75"/>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7" name="Line 76"/>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8" name="Line 77"/>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9" name="Line 78"/>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0" name="Line 79"/>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1" name="Line 80"/>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2" name="Line 81"/>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3" name="Line 82"/>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4" name="Line 83"/>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5" name="Line 84"/>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6" name="Line 85"/>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7" name="Line 86"/>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8" name="Line 87"/>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9" name="Line 88"/>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0" name="Line 89"/>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1" name="Line 90"/>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2" name="Line 91"/>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3" name="Line 92"/>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4" name="Line 93"/>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5" name="Line 94"/>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6" name="Line 95"/>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7" name="Line 96"/>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8" name="Line 97"/>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9" name="Line 98"/>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0" name="Line 99"/>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1" name="Line 100"/>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2" name="Line 101"/>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3" name="Line 102"/>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4" name="Line 103"/>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5" name="Line 104"/>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6" name="Line 105"/>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7" name="Line 106"/>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8" name="Line 107"/>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9" name="Line 108"/>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0" name="Line 109"/>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1" name="Line 110"/>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2" name="Line 111"/>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3" name="Line 112"/>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4" name="Line 113"/>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5" name="Line 114"/>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6" name="Line 115"/>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7" name="Line 116"/>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075"/>
                                        </p:tgtEl>
                                        <p:attrNameLst>
                                          <p:attrName>style.visibility</p:attrName>
                                        </p:attrNameLst>
                                      </p:cBhvr>
                                      <p:to>
                                        <p:strVal val="visible"/>
                                      </p:to>
                                    </p:set>
                                    <p:animEffect transition="in" filter="fade">
                                      <p:cBhvr additive="repl">
                                        <p:cTn id="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3513" y="260350"/>
            <a:ext cx="8775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4. Entradas y salidas del proceso.</a:t>
            </a:r>
          </a:p>
        </p:txBody>
      </p:sp>
      <p:grpSp>
        <p:nvGrpSpPr>
          <p:cNvPr id="22531" name="Group 3"/>
          <p:cNvGrpSpPr>
            <a:grpSpLocks/>
          </p:cNvGrpSpPr>
          <p:nvPr/>
        </p:nvGrpSpPr>
        <p:grpSpPr bwMode="auto">
          <a:xfrm>
            <a:off x="1128713" y="2247900"/>
            <a:ext cx="6881812" cy="3481388"/>
            <a:chOff x="711" y="1416"/>
            <a:chExt cx="4335" cy="2193"/>
          </a:xfrm>
        </p:grpSpPr>
        <p:sp>
          <p:nvSpPr>
            <p:cNvPr id="225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1266"/>
                                        </p:tgtEl>
                                        <p:attrNameLst>
                                          <p:attrName>style.visibility</p:attrName>
                                        </p:attrNameLst>
                                      </p:cBhvr>
                                      <p:to>
                                        <p:strVal val="visible"/>
                                      </p:to>
                                    </p:set>
                                    <p:animEffect transition="in" filter="fade">
                                      <p:cBhvr additive="repl">
                                        <p:cTn id="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692275" y="8382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Entradas y salidas del proceso</a:t>
            </a:r>
          </a:p>
        </p:txBody>
      </p:sp>
      <p:sp>
        <p:nvSpPr>
          <p:cNvPr id="23555" name="AutoShape 2"/>
          <p:cNvSpPr>
            <a:spLocks noChangeArrowheads="1"/>
          </p:cNvSpPr>
          <p:nvPr/>
        </p:nvSpPr>
        <p:spPr bwMode="auto">
          <a:xfrm>
            <a:off x="144463" y="2300288"/>
            <a:ext cx="3132137" cy="2378075"/>
          </a:xfrm>
          <a:prstGeom prst="rightArrow">
            <a:avLst>
              <a:gd name="adj1" fmla="val 50000"/>
              <a:gd name="adj2" fmla="val 42653"/>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a:solidFill>
                  <a:srgbClr val="000000"/>
                </a:solidFill>
                <a:cs typeface="Droid Sans Fallback" charset="0"/>
              </a:rPr>
              <a:t>Entradas:</a:t>
            </a:r>
            <a:br>
              <a:rPr lang="es-PE" altLang="es-PE" sz="1600" b="1">
                <a:solidFill>
                  <a:srgbClr val="000000"/>
                </a:solidFill>
                <a:cs typeface="Droid Sans Fallback" charset="0"/>
              </a:rPr>
            </a:br>
            <a:r>
              <a:rPr lang="es-PE" altLang="es-PE" sz="1600">
                <a:solidFill>
                  <a:srgbClr val="000000"/>
                </a:solidFill>
                <a:cs typeface="Droid Sans Fallback" charset="0"/>
              </a:rPr>
              <a:t>- Catalogo de requerimientos</a:t>
            </a:r>
          </a:p>
        </p:txBody>
      </p:sp>
      <p:sp>
        <p:nvSpPr>
          <p:cNvPr id="23556" name="AutoShape 3"/>
          <p:cNvSpPr>
            <a:spLocks noChangeArrowheads="1"/>
          </p:cNvSpPr>
          <p:nvPr/>
        </p:nvSpPr>
        <p:spPr bwMode="auto">
          <a:xfrm>
            <a:off x="3492500" y="2608263"/>
            <a:ext cx="1943100" cy="1582737"/>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600">
                <a:solidFill>
                  <a:srgbClr val="000000"/>
                </a:solidFill>
                <a:cs typeface="Droid Sans Fallback" charset="0"/>
              </a:rPr>
              <a:t>Proceso de Gestión de Proyectos</a:t>
            </a:r>
          </a:p>
        </p:txBody>
      </p:sp>
      <p:sp>
        <p:nvSpPr>
          <p:cNvPr id="23557" name="AutoShape 4"/>
          <p:cNvSpPr>
            <a:spLocks noChangeArrowheads="1"/>
          </p:cNvSpPr>
          <p:nvPr/>
        </p:nvSpPr>
        <p:spPr bwMode="auto">
          <a:xfrm>
            <a:off x="5795963" y="2054225"/>
            <a:ext cx="3024187" cy="2690813"/>
          </a:xfrm>
          <a:prstGeom prst="rightArrow">
            <a:avLst>
              <a:gd name="adj1" fmla="val 50000"/>
              <a:gd name="adj2" fmla="val 36958"/>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a:solidFill>
                  <a:srgbClr val="000000"/>
                </a:solidFill>
                <a:cs typeface="Droid Sans Fallback" charset="0"/>
              </a:rPr>
              <a:t>Salidas:</a:t>
            </a:r>
            <a:br>
              <a:rPr lang="es-PE" altLang="es-PE" sz="1600" b="1">
                <a:solidFill>
                  <a:srgbClr val="000000"/>
                </a:solidFill>
                <a:cs typeface="Droid Sans Fallback" charset="0"/>
              </a:rPr>
            </a:br>
            <a:r>
              <a:rPr lang="es-PE" altLang="es-PE" sz="1500">
                <a:solidFill>
                  <a:srgbClr val="000000"/>
                </a:solidFill>
                <a:cs typeface="Droid Sans Fallback" charset="0"/>
              </a:rPr>
              <a:t>- Plan del Proyecto</a:t>
            </a:r>
          </a:p>
          <a:p>
            <a:pPr algn="l" eaLnBrk="1" hangingPunct="1">
              <a:buClrTx/>
              <a:buFontTx/>
              <a:buNone/>
            </a:pPr>
            <a:r>
              <a:rPr lang="es-PE" altLang="es-PE" sz="1500">
                <a:solidFill>
                  <a:srgbClr val="000000"/>
                </a:solidFill>
                <a:cs typeface="Droid Sans Fallback" charset="0"/>
              </a:rPr>
              <a:t>- Implantación</a:t>
            </a:r>
          </a:p>
          <a:p>
            <a:pPr algn="l" eaLnBrk="1" hangingPunct="1">
              <a:buFont typeface="Arial" panose="020B0604020202020204" pitchFamily="34" charset="0"/>
              <a:buChar char="-"/>
            </a:pPr>
            <a:r>
              <a:rPr lang="es-PE" altLang="es-PE" sz="1500">
                <a:solidFill>
                  <a:srgbClr val="000000"/>
                </a:solidFill>
                <a:cs typeface="Droid Sans Fallback" charset="0"/>
              </a:rPr>
              <a:t> Entregables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6050" y="230188"/>
            <a:ext cx="87757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lnSpc>
                <a:spcPts val="2975"/>
              </a:lnSpc>
              <a:spcBef>
                <a:spcPts val="6000"/>
              </a:spcBef>
              <a:buClrTx/>
              <a:buFontTx/>
              <a:buNone/>
            </a:pPr>
            <a:r>
              <a:rPr lang="en-US" altLang="es-PE" sz="4800">
                <a:solidFill>
                  <a:srgbClr val="000066"/>
                </a:solidFill>
                <a:ea typeface="ＭＳ Ｐゴシック" panose="020B0600070205080204" pitchFamily="34" charset="-128"/>
                <a:cs typeface="Droid Sans Fallback" charset="0"/>
              </a:rPr>
              <a:t>5.1 Subprocesos</a:t>
            </a:r>
          </a:p>
        </p:txBody>
      </p:sp>
      <p:grpSp>
        <p:nvGrpSpPr>
          <p:cNvPr id="24579" name="Group 3"/>
          <p:cNvGrpSpPr>
            <a:grpSpLocks/>
          </p:cNvGrpSpPr>
          <p:nvPr/>
        </p:nvGrpSpPr>
        <p:grpSpPr bwMode="auto">
          <a:xfrm>
            <a:off x="1128713" y="2247900"/>
            <a:ext cx="6881812" cy="3481388"/>
            <a:chOff x="711" y="1416"/>
            <a:chExt cx="4335" cy="2193"/>
          </a:xfrm>
        </p:grpSpPr>
        <p:sp>
          <p:nvSpPr>
            <p:cNvPr id="2458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3314"/>
                                        </p:tgtEl>
                                        <p:attrNameLst>
                                          <p:attrName>style.visibility</p:attrName>
                                        </p:attrNameLst>
                                      </p:cBhvr>
                                      <p:to>
                                        <p:strVal val="visible"/>
                                      </p:to>
                                    </p:set>
                                    <p:animEffect transition="in" filter="fade">
                                      <p:cBhvr additive="repl">
                                        <p:cTn id="7" dur="1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935038" y="476250"/>
            <a:ext cx="7612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grpSp>
        <p:nvGrpSpPr>
          <p:cNvPr id="25603" name="Group 2"/>
          <p:cNvGrpSpPr>
            <a:grpSpLocks/>
          </p:cNvGrpSpPr>
          <p:nvPr/>
        </p:nvGrpSpPr>
        <p:grpSpPr bwMode="auto">
          <a:xfrm>
            <a:off x="5276850" y="2490788"/>
            <a:ext cx="860425" cy="1149350"/>
            <a:chOff x="3324" y="1569"/>
            <a:chExt cx="542" cy="724"/>
          </a:xfrm>
        </p:grpSpPr>
        <p:sp>
          <p:nvSpPr>
            <p:cNvPr id="25630" name="Rectangle 3"/>
            <p:cNvSpPr>
              <a:spLocks noChangeArrowheads="1"/>
            </p:cNvSpPr>
            <p:nvPr/>
          </p:nvSpPr>
          <p:spPr bwMode="auto">
            <a:xfrm>
              <a:off x="3324" y="1726"/>
              <a:ext cx="542"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Cierre</a:t>
              </a:r>
            </a:p>
          </p:txBody>
        </p:sp>
        <p:sp>
          <p:nvSpPr>
            <p:cNvPr id="25631" name="Rectangle 4"/>
            <p:cNvSpPr>
              <a:spLocks noChangeArrowheads="1"/>
            </p:cNvSpPr>
            <p:nvPr/>
          </p:nvSpPr>
          <p:spPr bwMode="auto">
            <a:xfrm>
              <a:off x="3324" y="1569"/>
              <a:ext cx="542"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Analista Funcional</a:t>
              </a:r>
            </a:p>
          </p:txBody>
        </p:sp>
        <p:sp>
          <p:nvSpPr>
            <p:cNvPr id="25632" name="Rectangle 5"/>
            <p:cNvSpPr>
              <a:spLocks noChangeArrowheads="1"/>
            </p:cNvSpPr>
            <p:nvPr/>
          </p:nvSpPr>
          <p:spPr bwMode="auto">
            <a:xfrm>
              <a:off x="3324" y="2139"/>
              <a:ext cx="542"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LA, OM</a:t>
              </a:r>
            </a:p>
          </p:txBody>
        </p:sp>
      </p:grpSp>
      <p:cxnSp>
        <p:nvCxnSpPr>
          <p:cNvPr id="25604" name="AutoShape 6"/>
          <p:cNvCxnSpPr>
            <a:cxnSpLocks noChangeShapeType="1"/>
          </p:cNvCxnSpPr>
          <p:nvPr/>
        </p:nvCxnSpPr>
        <p:spPr bwMode="auto">
          <a:xfrm>
            <a:off x="1801813" y="3071813"/>
            <a:ext cx="339725"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05" name="Group 7"/>
          <p:cNvGrpSpPr>
            <a:grpSpLocks/>
          </p:cNvGrpSpPr>
          <p:nvPr/>
        </p:nvGrpSpPr>
        <p:grpSpPr bwMode="auto">
          <a:xfrm>
            <a:off x="935038" y="2800350"/>
            <a:ext cx="1101725" cy="839788"/>
            <a:chOff x="589" y="1764"/>
            <a:chExt cx="694" cy="529"/>
          </a:xfrm>
        </p:grpSpPr>
        <p:pic>
          <p:nvPicPr>
            <p:cNvPr id="25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 y="1764"/>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9" name="Rectangle 9"/>
            <p:cNvSpPr>
              <a:spLocks noChangeArrowheads="1"/>
            </p:cNvSpPr>
            <p:nvPr/>
          </p:nvSpPr>
          <p:spPr bwMode="auto">
            <a:xfrm>
              <a:off x="589" y="2097"/>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Demanda</a:t>
              </a:r>
            </a:p>
          </p:txBody>
        </p:sp>
      </p:grpSp>
      <p:grpSp>
        <p:nvGrpSpPr>
          <p:cNvPr id="25606" name="Group 10"/>
          <p:cNvGrpSpPr>
            <a:grpSpLocks/>
          </p:cNvGrpSpPr>
          <p:nvPr/>
        </p:nvGrpSpPr>
        <p:grpSpPr bwMode="auto">
          <a:xfrm>
            <a:off x="2938463" y="2484438"/>
            <a:ext cx="862012" cy="1174750"/>
            <a:chOff x="1851" y="1565"/>
            <a:chExt cx="543" cy="740"/>
          </a:xfrm>
        </p:grpSpPr>
        <p:sp>
          <p:nvSpPr>
            <p:cNvPr id="25625" name="Rectangle 11"/>
            <p:cNvSpPr>
              <a:spLocks noChangeArrowheads="1"/>
            </p:cNvSpPr>
            <p:nvPr/>
          </p:nvSpPr>
          <p:spPr bwMode="auto">
            <a:xfrm>
              <a:off x="1851" y="1725"/>
              <a:ext cx="543" cy="420"/>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CCCCFF"/>
                  </a:solidFill>
                  <a:cs typeface="Droid Sans Fallback" charset="0"/>
                  <a:hlinkClick r:id=""/>
                </a:rPr>
                <a:t>Planificación</a:t>
              </a:r>
            </a:p>
          </p:txBody>
        </p:sp>
        <p:sp>
          <p:nvSpPr>
            <p:cNvPr id="25626" name="Rectangle 12"/>
            <p:cNvSpPr>
              <a:spLocks noChangeArrowheads="1"/>
            </p:cNvSpPr>
            <p:nvPr/>
          </p:nvSpPr>
          <p:spPr bwMode="auto">
            <a:xfrm>
              <a:off x="1851" y="1565"/>
              <a:ext cx="543" cy="160"/>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Analista Funcional</a:t>
              </a:r>
            </a:p>
          </p:txBody>
        </p:sp>
        <p:sp>
          <p:nvSpPr>
            <p:cNvPr id="25627" name="Rectangle 13"/>
            <p:cNvSpPr>
              <a:spLocks noChangeArrowheads="1"/>
            </p:cNvSpPr>
            <p:nvPr/>
          </p:nvSpPr>
          <p:spPr bwMode="auto">
            <a:xfrm>
              <a:off x="1851" y="2148"/>
              <a:ext cx="543"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latin typeface="TheSansCorrespondence" pitchFamily="32" charset="0"/>
                  <a:cs typeface="Droid Sans Fallback" charset="0"/>
                </a:rPr>
                <a:t>Plan del Proyecto</a:t>
              </a:r>
            </a:p>
          </p:txBody>
        </p:sp>
      </p:grpSp>
      <p:sp>
        <p:nvSpPr>
          <p:cNvPr id="25607" name="AutoShape 14"/>
          <p:cNvSpPr>
            <a:spLocks noChangeArrowheads="1"/>
          </p:cNvSpPr>
          <p:nvPr/>
        </p:nvSpPr>
        <p:spPr bwMode="auto">
          <a:xfrm>
            <a:off x="179388" y="6237288"/>
            <a:ext cx="1008062" cy="358775"/>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subprocesos</a:t>
            </a:r>
          </a:p>
        </p:txBody>
      </p:sp>
      <p:cxnSp>
        <p:nvCxnSpPr>
          <p:cNvPr id="25608" name="AutoShape 15"/>
          <p:cNvCxnSpPr>
            <a:cxnSpLocks noChangeShapeType="1"/>
            <a:stCxn id="25625" idx="3"/>
            <a:endCxn id="25622" idx="1"/>
          </p:cNvCxnSpPr>
          <p:nvPr/>
        </p:nvCxnSpPr>
        <p:spPr bwMode="auto">
          <a:xfrm flipV="1">
            <a:off x="3802063" y="3068638"/>
            <a:ext cx="265112"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5609" name="AutoShape 16"/>
          <p:cNvCxnSpPr>
            <a:cxnSpLocks noChangeShapeType="1"/>
            <a:endCxn id="25625" idx="1"/>
          </p:cNvCxnSpPr>
          <p:nvPr/>
        </p:nvCxnSpPr>
        <p:spPr bwMode="auto">
          <a:xfrm>
            <a:off x="2665413" y="3071813"/>
            <a:ext cx="2730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0" name="Group 17"/>
          <p:cNvGrpSpPr>
            <a:grpSpLocks/>
          </p:cNvGrpSpPr>
          <p:nvPr/>
        </p:nvGrpSpPr>
        <p:grpSpPr bwMode="auto">
          <a:xfrm>
            <a:off x="4067175" y="2492375"/>
            <a:ext cx="933450" cy="1149350"/>
            <a:chOff x="2562" y="1570"/>
            <a:chExt cx="588" cy="724"/>
          </a:xfrm>
        </p:grpSpPr>
        <p:sp>
          <p:nvSpPr>
            <p:cNvPr id="25622" name="Rectangle 18"/>
            <p:cNvSpPr>
              <a:spLocks noChangeArrowheads="1"/>
            </p:cNvSpPr>
            <p:nvPr/>
          </p:nvSpPr>
          <p:spPr bwMode="auto">
            <a:xfrm>
              <a:off x="2562" y="1727"/>
              <a:ext cx="588"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Ejecución, Seguimiento y Control</a:t>
              </a:r>
            </a:p>
          </p:txBody>
        </p:sp>
        <p:sp>
          <p:nvSpPr>
            <p:cNvPr id="25623" name="Rectangle 19"/>
            <p:cNvSpPr>
              <a:spLocks noChangeArrowheads="1"/>
            </p:cNvSpPr>
            <p:nvPr/>
          </p:nvSpPr>
          <p:spPr bwMode="auto">
            <a:xfrm>
              <a:off x="2562" y="1570"/>
              <a:ext cx="588"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Analista Funcional</a:t>
              </a:r>
            </a:p>
          </p:txBody>
        </p:sp>
        <p:sp>
          <p:nvSpPr>
            <p:cNvPr id="25624" name="Rectangle 20"/>
            <p:cNvSpPr>
              <a:spLocks noChangeArrowheads="1"/>
            </p:cNvSpPr>
            <p:nvPr/>
          </p:nvSpPr>
          <p:spPr bwMode="auto">
            <a:xfrm>
              <a:off x="2562" y="2140"/>
              <a:ext cx="588"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Plantillas</a:t>
              </a:r>
            </a:p>
          </p:txBody>
        </p:sp>
      </p:grpSp>
      <p:cxnSp>
        <p:nvCxnSpPr>
          <p:cNvPr id="25611" name="AutoShape 21"/>
          <p:cNvCxnSpPr>
            <a:cxnSpLocks noChangeShapeType="1"/>
            <a:stCxn id="25622" idx="3"/>
            <a:endCxn id="25630" idx="1"/>
          </p:cNvCxnSpPr>
          <p:nvPr/>
        </p:nvCxnSpPr>
        <p:spPr bwMode="auto">
          <a:xfrm flipV="1">
            <a:off x="5002213" y="3067050"/>
            <a:ext cx="2746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2561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3" name="Rectangle 23"/>
          <p:cNvSpPr>
            <a:spLocks noChangeArrowheads="1"/>
          </p:cNvSpPr>
          <p:nvPr/>
        </p:nvSpPr>
        <p:spPr bwMode="auto">
          <a:xfrm>
            <a:off x="5635625" y="4630738"/>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ES" altLang="es-PE" sz="800" b="1">
                <a:solidFill>
                  <a:srgbClr val="000066"/>
                </a:solidFill>
                <a:cs typeface="Droid Sans Fallback" charset="0"/>
              </a:rPr>
              <a:t>Archivos del Proyecto</a:t>
            </a:r>
          </a:p>
        </p:txBody>
      </p:sp>
      <p:cxnSp>
        <p:nvCxnSpPr>
          <p:cNvPr id="25614" name="AutoShape 24"/>
          <p:cNvCxnSpPr>
            <a:cxnSpLocks noChangeShapeType="1"/>
            <a:stCxn id="25632" idx="2"/>
          </p:cNvCxnSpPr>
          <p:nvPr/>
        </p:nvCxnSpPr>
        <p:spPr bwMode="auto">
          <a:xfrm rot="16200000" flipH="1">
            <a:off x="5414169" y="3934619"/>
            <a:ext cx="709613" cy="123825"/>
          </a:xfrm>
          <a:prstGeom prst="bentConnector3">
            <a:avLst>
              <a:gd name="adj1" fmla="val 6631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25"/>
          <p:cNvGrpSpPr>
            <a:grpSpLocks/>
          </p:cNvGrpSpPr>
          <p:nvPr/>
        </p:nvGrpSpPr>
        <p:grpSpPr bwMode="auto">
          <a:xfrm>
            <a:off x="6448425" y="4065588"/>
            <a:ext cx="1101725" cy="839787"/>
            <a:chOff x="4062" y="2561"/>
            <a:chExt cx="694" cy="529"/>
          </a:xfrm>
        </p:grpSpPr>
        <p:pic>
          <p:nvPicPr>
            <p:cNvPr id="2562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 y="256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Rectangle 27"/>
            <p:cNvSpPr>
              <a:spLocks noChangeArrowheads="1"/>
            </p:cNvSpPr>
            <p:nvPr/>
          </p:nvSpPr>
          <p:spPr bwMode="auto">
            <a:xfrm>
              <a:off x="4062" y="289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Configuración</a:t>
              </a:r>
            </a:p>
          </p:txBody>
        </p:sp>
      </p:grpSp>
      <p:cxnSp>
        <p:nvCxnSpPr>
          <p:cNvPr id="25616" name="AutoShape 28"/>
          <p:cNvCxnSpPr>
            <a:cxnSpLocks noChangeShapeType="1"/>
          </p:cNvCxnSpPr>
          <p:nvPr/>
        </p:nvCxnSpPr>
        <p:spPr bwMode="auto">
          <a:xfrm>
            <a:off x="6350000" y="4365625"/>
            <a:ext cx="3397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7" name="Group 29"/>
          <p:cNvGrpSpPr>
            <a:grpSpLocks/>
          </p:cNvGrpSpPr>
          <p:nvPr/>
        </p:nvGrpSpPr>
        <p:grpSpPr bwMode="auto">
          <a:xfrm>
            <a:off x="2084388" y="2863850"/>
            <a:ext cx="715962" cy="722313"/>
            <a:chOff x="1313" y="1804"/>
            <a:chExt cx="451" cy="455"/>
          </a:xfrm>
        </p:grpSpPr>
        <p:pic>
          <p:nvPicPr>
            <p:cNvPr id="2561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 y="1804"/>
              <a:ext cx="38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Rectangle 31"/>
            <p:cNvSpPr>
              <a:spLocks noChangeArrowheads="1"/>
            </p:cNvSpPr>
            <p:nvPr/>
          </p:nvSpPr>
          <p:spPr bwMode="auto">
            <a:xfrm>
              <a:off x="1313" y="2063"/>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5361" name="Group 1"/>
          <p:cNvGraphicFramePr>
            <a:graphicFrameLocks noGrp="1"/>
          </p:cNvGraphicFramePr>
          <p:nvPr/>
        </p:nvGraphicFramePr>
        <p:xfrm>
          <a:off x="179388" y="1212850"/>
          <a:ext cx="8786812" cy="5260975"/>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2900">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1819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Planificación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En esta etapa se crea el Plan del Proyecto, el cual debe ser aprobado por el cliente a través de un Acta de Reunión, dando así conformidad al plan y viso para el inicio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De existir observaciones al Plan, estas quedaran registradas en un acta de reunión.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Cronograma de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 </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ejecuta el “Plan del Proyecto”  y se realizan las actividades de seguimiento sobre lo planificado.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realiza la asignación de trabajo semanal al equipo de trabajo.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reuniones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56" name="AutoShape 55"/>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6657" name="Text Box 56"/>
          <p:cNvSpPr txBox="1">
            <a:spLocks noChangeArrowheads="1"/>
          </p:cNvSpPr>
          <p:nvPr/>
        </p:nvSpPr>
        <p:spPr bwMode="auto">
          <a:xfrm>
            <a:off x="395288" y="100013"/>
            <a:ext cx="85693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385" name="Group 1"/>
          <p:cNvGraphicFramePr>
            <a:graphicFrameLocks noGrp="1"/>
          </p:cNvGraphicFramePr>
          <p:nvPr/>
        </p:nvGraphicFramePr>
        <p:xfrm>
          <a:off x="179388" y="1473200"/>
          <a:ext cx="8786812" cy="2736850"/>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2900">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22161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Cierre del Proyecto</a:t>
                      </a: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elabora el acta de aceptación y cierre del Proyecto, el cual debe ser aprobada por el cliente.</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registran las oportunidades de mejora y las lecciones aprendidas, seguidamente se elabora y expone el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relatorio</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archivan todos los entregables del proyecto y se hace la entrega al Gestor de la Configuración.</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Lecciones Aprendidas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674" name="AutoShape 39"/>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7675" name="Text Box 40"/>
          <p:cNvSpPr txBox="1">
            <a:spLocks noChangeArrowheads="1"/>
          </p:cNvSpPr>
          <p:nvPr/>
        </p:nvSpPr>
        <p:spPr bwMode="auto">
          <a:xfrm>
            <a:off x="611188" y="100013"/>
            <a:ext cx="8353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6050" y="263525"/>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lvl="1" indent="0" algn="l" eaLnBrk="1" hangingPunct="1">
              <a:lnSpc>
                <a:spcPts val="5575"/>
              </a:lnSpc>
              <a:spcBef>
                <a:spcPts val="3000"/>
              </a:spcBef>
              <a:buClrTx/>
              <a:buFontTx/>
              <a:buNone/>
            </a:pPr>
            <a:r>
              <a:rPr lang="es-PE" altLang="es-PE" sz="4800">
                <a:solidFill>
                  <a:srgbClr val="000066"/>
                </a:solidFill>
                <a:cs typeface="Droid Sans Fallback" charset="0"/>
              </a:rPr>
              <a:t>5.2 Actividades</a:t>
            </a:r>
          </a:p>
        </p:txBody>
      </p:sp>
      <p:grpSp>
        <p:nvGrpSpPr>
          <p:cNvPr id="28675" name="Group 3"/>
          <p:cNvGrpSpPr>
            <a:grpSpLocks/>
          </p:cNvGrpSpPr>
          <p:nvPr/>
        </p:nvGrpSpPr>
        <p:grpSpPr bwMode="auto">
          <a:xfrm>
            <a:off x="1128713" y="2247900"/>
            <a:ext cx="6881812" cy="3481388"/>
            <a:chOff x="711" y="1416"/>
            <a:chExt cx="4335" cy="2193"/>
          </a:xfrm>
        </p:grpSpPr>
        <p:sp>
          <p:nvSpPr>
            <p:cNvPr id="28676"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7"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8"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9"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0"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1"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2"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3"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4"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5"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6"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7"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8"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9"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0"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1"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2"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3"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4"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5"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6"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7"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8"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9"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0"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1"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2"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3"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4"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5"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6"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7"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8"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9"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0"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1"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2"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3"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4"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5"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6"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7"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8"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9"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0"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1"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2"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3"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4"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5"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6"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7"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8"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9"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0"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1"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2"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3"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4"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5"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6"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7"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8"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9"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0"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1"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2"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3"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4"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5"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6"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7"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8"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9"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0"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1"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2"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3"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4"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5"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6"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7"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8"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9"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0"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1"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2"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3"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4"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5"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6"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7"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8"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9"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0"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1"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2"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3"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4"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5"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6"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7"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8"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9"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0"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1"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2"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3"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4"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5"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6"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7"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7410"/>
                                        </p:tgtEl>
                                        <p:attrNameLst>
                                          <p:attrName>style.visibility</p:attrName>
                                        </p:attrNameLst>
                                      </p:cBhvr>
                                      <p:to>
                                        <p:strVal val="visible"/>
                                      </p:to>
                                    </p:set>
                                    <p:animEffect transition="in" filter="fade">
                                      <p:cBhvr additive="repl">
                                        <p:cTn id="7"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889000" y="342900"/>
            <a:ext cx="77009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grpSp>
        <p:nvGrpSpPr>
          <p:cNvPr id="29699" name="Group 2"/>
          <p:cNvGrpSpPr>
            <a:grpSpLocks/>
          </p:cNvGrpSpPr>
          <p:nvPr/>
        </p:nvGrpSpPr>
        <p:grpSpPr bwMode="auto">
          <a:xfrm>
            <a:off x="4581525" y="2349500"/>
            <a:ext cx="960438" cy="1149350"/>
            <a:chOff x="2886" y="1480"/>
            <a:chExt cx="605" cy="724"/>
          </a:xfrm>
        </p:grpSpPr>
        <p:sp>
          <p:nvSpPr>
            <p:cNvPr id="29745" name="Rectangle 3"/>
            <p:cNvSpPr>
              <a:spLocks noChangeArrowheads="1"/>
            </p:cNvSpPr>
            <p:nvPr/>
          </p:nvSpPr>
          <p:spPr bwMode="auto">
            <a:xfrm>
              <a:off x="2886"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Conformidad al Plan del Proyecto</a:t>
              </a:r>
            </a:p>
          </p:txBody>
        </p:sp>
        <p:sp>
          <p:nvSpPr>
            <p:cNvPr id="29746" name="Rectangle 4"/>
            <p:cNvSpPr>
              <a:spLocks noChangeArrowheads="1"/>
            </p:cNvSpPr>
            <p:nvPr/>
          </p:nvSpPr>
          <p:spPr bwMode="auto">
            <a:xfrm>
              <a:off x="2886"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Demanda</a:t>
              </a:r>
            </a:p>
          </p:txBody>
        </p:sp>
        <p:sp>
          <p:nvSpPr>
            <p:cNvPr id="29747" name="Rectangle 5"/>
            <p:cNvSpPr>
              <a:spLocks noChangeArrowheads="1"/>
            </p:cNvSpPr>
            <p:nvPr/>
          </p:nvSpPr>
          <p:spPr bwMode="auto">
            <a:xfrm>
              <a:off x="2886"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grpSp>
        <p:nvGrpSpPr>
          <p:cNvPr id="29700" name="Group 6"/>
          <p:cNvGrpSpPr>
            <a:grpSpLocks/>
          </p:cNvGrpSpPr>
          <p:nvPr/>
        </p:nvGrpSpPr>
        <p:grpSpPr bwMode="auto">
          <a:xfrm>
            <a:off x="5832475" y="2347913"/>
            <a:ext cx="960438" cy="1149350"/>
            <a:chOff x="3674" y="1479"/>
            <a:chExt cx="605" cy="724"/>
          </a:xfrm>
        </p:grpSpPr>
        <p:sp>
          <p:nvSpPr>
            <p:cNvPr id="29742" name="Rectangle 7"/>
            <p:cNvSpPr>
              <a:spLocks noChangeArrowheads="1"/>
            </p:cNvSpPr>
            <p:nvPr/>
          </p:nvSpPr>
          <p:spPr bwMode="auto">
            <a:xfrm>
              <a:off x="3674" y="1636"/>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interno</a:t>
              </a:r>
            </a:p>
          </p:txBody>
        </p:sp>
        <p:sp>
          <p:nvSpPr>
            <p:cNvPr id="29743" name="Rectangle 8"/>
            <p:cNvSpPr>
              <a:spLocks noChangeArrowheads="1"/>
            </p:cNvSpPr>
            <p:nvPr/>
          </p:nvSpPr>
          <p:spPr bwMode="auto">
            <a:xfrm>
              <a:off x="3674" y="1479"/>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Lider de Proyecto</a:t>
              </a:r>
            </a:p>
          </p:txBody>
        </p:sp>
        <p:sp>
          <p:nvSpPr>
            <p:cNvPr id="29744" name="Rectangle 9"/>
            <p:cNvSpPr>
              <a:spLocks noChangeArrowheads="1"/>
            </p:cNvSpPr>
            <p:nvPr/>
          </p:nvSpPr>
          <p:spPr bwMode="auto">
            <a:xfrm>
              <a:off x="3674" y="2049"/>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01" name="AutoShape 10"/>
          <p:cNvCxnSpPr>
            <a:cxnSpLocks noChangeShapeType="1"/>
            <a:endCxn id="29745" idx="1"/>
          </p:cNvCxnSpPr>
          <p:nvPr/>
        </p:nvCxnSpPr>
        <p:spPr bwMode="auto">
          <a:xfrm flipV="1">
            <a:off x="4319588" y="292576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11"/>
          <p:cNvCxnSpPr>
            <a:cxnSpLocks noChangeShapeType="1"/>
            <a:stCxn id="29745" idx="3"/>
            <a:endCxn id="29742" idx="1"/>
          </p:cNvCxnSpPr>
          <p:nvPr/>
        </p:nvCxnSpPr>
        <p:spPr bwMode="auto">
          <a:xfrm flipV="1">
            <a:off x="5543550" y="2924175"/>
            <a:ext cx="2889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3" name="Text Box 12"/>
          <p:cNvSpPr txBox="1">
            <a:spLocks noChangeArrowheads="1"/>
          </p:cNvSpPr>
          <p:nvPr/>
        </p:nvSpPr>
        <p:spPr bwMode="auto">
          <a:xfrm>
            <a:off x="4286250" y="2660650"/>
            <a:ext cx="303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Si</a:t>
            </a:r>
          </a:p>
        </p:txBody>
      </p:sp>
      <p:sp>
        <p:nvSpPr>
          <p:cNvPr id="29704" name="Text Box 13"/>
          <p:cNvSpPr txBox="1">
            <a:spLocks noChangeArrowheads="1"/>
          </p:cNvSpPr>
          <p:nvPr/>
        </p:nvSpPr>
        <p:spPr bwMode="auto">
          <a:xfrm>
            <a:off x="3683000" y="222885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No</a:t>
            </a:r>
          </a:p>
        </p:txBody>
      </p:sp>
      <p:cxnSp>
        <p:nvCxnSpPr>
          <p:cNvPr id="29705" name="AutoShape 14"/>
          <p:cNvCxnSpPr>
            <a:cxnSpLocks noChangeShapeType="1"/>
          </p:cNvCxnSpPr>
          <p:nvPr/>
        </p:nvCxnSpPr>
        <p:spPr bwMode="auto">
          <a:xfrm>
            <a:off x="2992438" y="2924175"/>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6" name="AutoShape 15"/>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grpSp>
        <p:nvGrpSpPr>
          <p:cNvPr id="29707" name="Group 16"/>
          <p:cNvGrpSpPr>
            <a:grpSpLocks/>
          </p:cNvGrpSpPr>
          <p:nvPr/>
        </p:nvGrpSpPr>
        <p:grpSpPr bwMode="auto">
          <a:xfrm>
            <a:off x="-171450" y="1668463"/>
            <a:ext cx="1101725" cy="839787"/>
            <a:chOff x="-108" y="1051"/>
            <a:chExt cx="694" cy="529"/>
          </a:xfrm>
        </p:grpSpPr>
        <p:pic>
          <p:nvPicPr>
            <p:cNvPr id="297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 y="105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41" name="Rectangle 18"/>
            <p:cNvSpPr>
              <a:spLocks noChangeArrowheads="1"/>
            </p:cNvSpPr>
            <p:nvPr/>
          </p:nvSpPr>
          <p:spPr bwMode="auto">
            <a:xfrm>
              <a:off x="-108" y="138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29708" name="AutoShape 19"/>
          <p:cNvCxnSpPr>
            <a:cxnSpLocks noChangeShapeType="1"/>
          </p:cNvCxnSpPr>
          <p:nvPr/>
        </p:nvCxnSpPr>
        <p:spPr bwMode="auto">
          <a:xfrm>
            <a:off x="619125" y="2933700"/>
            <a:ext cx="277813" cy="476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9709" name="AutoShape 20"/>
          <p:cNvCxnSpPr>
            <a:cxnSpLocks noChangeShapeType="1"/>
          </p:cNvCxnSpPr>
          <p:nvPr/>
        </p:nvCxnSpPr>
        <p:spPr bwMode="auto">
          <a:xfrm flipH="1">
            <a:off x="357188" y="2197100"/>
            <a:ext cx="12700" cy="5270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10" name="Group 21"/>
          <p:cNvGrpSpPr>
            <a:grpSpLocks/>
          </p:cNvGrpSpPr>
          <p:nvPr/>
        </p:nvGrpSpPr>
        <p:grpSpPr bwMode="auto">
          <a:xfrm>
            <a:off x="893763" y="2343150"/>
            <a:ext cx="862012" cy="1149350"/>
            <a:chOff x="563" y="1476"/>
            <a:chExt cx="543" cy="724"/>
          </a:xfrm>
        </p:grpSpPr>
        <p:sp>
          <p:nvSpPr>
            <p:cNvPr id="29737" name="Rectangle 22"/>
            <p:cNvSpPr>
              <a:spLocks noChangeArrowheads="1"/>
            </p:cNvSpPr>
            <p:nvPr/>
          </p:nvSpPr>
          <p:spPr bwMode="auto">
            <a:xfrm>
              <a:off x="563" y="1633"/>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Planeamiento </a:t>
              </a:r>
            </a:p>
          </p:txBody>
        </p:sp>
        <p:sp>
          <p:nvSpPr>
            <p:cNvPr id="29738" name="Rectangle 23"/>
            <p:cNvSpPr>
              <a:spLocks noChangeArrowheads="1"/>
            </p:cNvSpPr>
            <p:nvPr/>
          </p:nvSpPr>
          <p:spPr bwMode="auto">
            <a:xfrm>
              <a:off x="563" y="1476"/>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Lider de Proyecto</a:t>
              </a:r>
            </a:p>
          </p:txBody>
        </p:sp>
        <p:sp>
          <p:nvSpPr>
            <p:cNvPr id="29739" name="Rectangle 24"/>
            <p:cNvSpPr>
              <a:spLocks noChangeArrowheads="1"/>
            </p:cNvSpPr>
            <p:nvPr/>
          </p:nvSpPr>
          <p:spPr bwMode="auto">
            <a:xfrm>
              <a:off x="563" y="2046"/>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del Proyecto</a:t>
              </a:r>
            </a:p>
          </p:txBody>
        </p:sp>
      </p:grpSp>
      <p:sp>
        <p:nvSpPr>
          <p:cNvPr id="29711" name="AutoShape 25"/>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29712" name="AutoShape 26"/>
          <p:cNvSpPr>
            <a:spLocks noChangeArrowheads="1"/>
          </p:cNvSpPr>
          <p:nvPr/>
        </p:nvSpPr>
        <p:spPr bwMode="auto">
          <a:xfrm>
            <a:off x="3240088" y="2493963"/>
            <a:ext cx="1079500" cy="863600"/>
          </a:xfrm>
          <a:prstGeom prst="diamond">
            <a:avLst/>
          </a:prstGeom>
          <a:noFill/>
          <a:ln w="255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Aprobado</a:t>
            </a:r>
          </a:p>
        </p:txBody>
      </p:sp>
      <p:grpSp>
        <p:nvGrpSpPr>
          <p:cNvPr id="29713" name="Group 27"/>
          <p:cNvGrpSpPr>
            <a:grpSpLocks/>
          </p:cNvGrpSpPr>
          <p:nvPr/>
        </p:nvGrpSpPr>
        <p:grpSpPr bwMode="auto">
          <a:xfrm>
            <a:off x="7032625" y="2349500"/>
            <a:ext cx="960438" cy="1149350"/>
            <a:chOff x="4430" y="1480"/>
            <a:chExt cx="605" cy="724"/>
          </a:xfrm>
        </p:grpSpPr>
        <p:sp>
          <p:nvSpPr>
            <p:cNvPr id="29734" name="Rectangle 28"/>
            <p:cNvSpPr>
              <a:spLocks noChangeArrowheads="1"/>
            </p:cNvSpPr>
            <p:nvPr/>
          </p:nvSpPr>
          <p:spPr bwMode="auto">
            <a:xfrm>
              <a:off x="4430"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externo</a:t>
              </a:r>
            </a:p>
          </p:txBody>
        </p:sp>
        <p:sp>
          <p:nvSpPr>
            <p:cNvPr id="29735" name="Rectangle 29"/>
            <p:cNvSpPr>
              <a:spLocks noChangeArrowheads="1"/>
            </p:cNvSpPr>
            <p:nvPr/>
          </p:nvSpPr>
          <p:spPr bwMode="auto">
            <a:xfrm>
              <a:off x="4430"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Analista Funcional</a:t>
              </a:r>
            </a:p>
          </p:txBody>
        </p:sp>
        <p:sp>
          <p:nvSpPr>
            <p:cNvPr id="29736" name="Rectangle 30"/>
            <p:cNvSpPr>
              <a:spLocks noChangeArrowheads="1"/>
            </p:cNvSpPr>
            <p:nvPr/>
          </p:nvSpPr>
          <p:spPr bwMode="auto">
            <a:xfrm>
              <a:off x="4430"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4" name="AutoShape 31"/>
          <p:cNvCxnSpPr>
            <a:cxnSpLocks noChangeShapeType="1"/>
          </p:cNvCxnSpPr>
          <p:nvPr/>
        </p:nvCxnSpPr>
        <p:spPr bwMode="auto">
          <a:xfrm>
            <a:off x="6791325" y="2916238"/>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5" name="Group 32"/>
          <p:cNvGrpSpPr>
            <a:grpSpLocks/>
          </p:cNvGrpSpPr>
          <p:nvPr/>
        </p:nvGrpSpPr>
        <p:grpSpPr bwMode="auto">
          <a:xfrm>
            <a:off x="1331913" y="1700213"/>
            <a:ext cx="2408237" cy="788987"/>
            <a:chOff x="839" y="1071"/>
            <a:chExt cx="1517" cy="497"/>
          </a:xfrm>
        </p:grpSpPr>
        <p:sp>
          <p:nvSpPr>
            <p:cNvPr id="29731" name="Line 33"/>
            <p:cNvSpPr>
              <a:spLocks noChangeShapeType="1"/>
            </p:cNvSpPr>
            <p:nvPr/>
          </p:nvSpPr>
          <p:spPr bwMode="auto">
            <a:xfrm flipV="1">
              <a:off x="2357" y="1070"/>
              <a:ext cx="0" cy="499"/>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2" name="Line 34"/>
            <p:cNvSpPr>
              <a:spLocks noChangeShapeType="1"/>
            </p:cNvSpPr>
            <p:nvPr/>
          </p:nvSpPr>
          <p:spPr bwMode="auto">
            <a:xfrm flipH="1">
              <a:off x="840" y="1072"/>
              <a:ext cx="1514" cy="0"/>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35"/>
            <p:cNvSpPr>
              <a:spLocks noChangeShapeType="1"/>
            </p:cNvSpPr>
            <p:nvPr/>
          </p:nvSpPr>
          <p:spPr bwMode="auto">
            <a:xfrm>
              <a:off x="839" y="1072"/>
              <a:ext cx="0" cy="405"/>
            </a:xfrm>
            <a:prstGeom prst="line">
              <a:avLst/>
            </a:prstGeom>
            <a:noFill/>
            <a:ln w="9360" cap="sq">
              <a:solidFill>
                <a:srgbClr val="99C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29716" name="Group 36"/>
          <p:cNvGrpSpPr>
            <a:grpSpLocks/>
          </p:cNvGrpSpPr>
          <p:nvPr/>
        </p:nvGrpSpPr>
        <p:grpSpPr bwMode="auto">
          <a:xfrm>
            <a:off x="2022475" y="2359025"/>
            <a:ext cx="960438" cy="1149350"/>
            <a:chOff x="1274" y="1486"/>
            <a:chExt cx="605" cy="724"/>
          </a:xfrm>
        </p:grpSpPr>
        <p:sp>
          <p:nvSpPr>
            <p:cNvPr id="29728" name="Rectangle 37"/>
            <p:cNvSpPr>
              <a:spLocks noChangeArrowheads="1"/>
            </p:cNvSpPr>
            <p:nvPr/>
          </p:nvSpPr>
          <p:spPr bwMode="auto">
            <a:xfrm>
              <a:off x="1274" y="1643"/>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Ajustes</a:t>
              </a:r>
            </a:p>
          </p:txBody>
        </p:sp>
        <p:sp>
          <p:nvSpPr>
            <p:cNvPr id="29729" name="Rectangle 38"/>
            <p:cNvSpPr>
              <a:spLocks noChangeArrowheads="1"/>
            </p:cNvSpPr>
            <p:nvPr/>
          </p:nvSpPr>
          <p:spPr bwMode="auto">
            <a:xfrm>
              <a:off x="1274" y="1486"/>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Gestor de la Demanda</a:t>
              </a:r>
            </a:p>
          </p:txBody>
        </p:sp>
        <p:sp>
          <p:nvSpPr>
            <p:cNvPr id="29730" name="Rectangle 39"/>
            <p:cNvSpPr>
              <a:spLocks noChangeArrowheads="1"/>
            </p:cNvSpPr>
            <p:nvPr/>
          </p:nvSpPr>
          <p:spPr bwMode="auto">
            <a:xfrm>
              <a:off x="1274" y="2056"/>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7" name="AutoShape 40"/>
          <p:cNvCxnSpPr>
            <a:cxnSpLocks noChangeShapeType="1"/>
          </p:cNvCxnSpPr>
          <p:nvPr/>
        </p:nvCxnSpPr>
        <p:spPr bwMode="auto">
          <a:xfrm>
            <a:off x="1768475" y="2946400"/>
            <a:ext cx="2635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8" name="Group 41"/>
          <p:cNvGrpSpPr>
            <a:grpSpLocks/>
          </p:cNvGrpSpPr>
          <p:nvPr/>
        </p:nvGrpSpPr>
        <p:grpSpPr bwMode="auto">
          <a:xfrm>
            <a:off x="8174038" y="2636838"/>
            <a:ext cx="931862" cy="1046162"/>
            <a:chOff x="5149" y="1661"/>
            <a:chExt cx="587" cy="659"/>
          </a:xfrm>
        </p:grpSpPr>
        <p:pic>
          <p:nvPicPr>
            <p:cNvPr id="2972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661"/>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7" name="Rectangle 43"/>
            <p:cNvSpPr>
              <a:spLocks noChangeArrowheads="1"/>
            </p:cNvSpPr>
            <p:nvPr/>
          </p:nvSpPr>
          <p:spPr bwMode="auto">
            <a:xfrm>
              <a:off x="5149" y="2002"/>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cxnSp>
        <p:nvCxnSpPr>
          <p:cNvPr id="29719" name="AutoShape 44"/>
          <p:cNvCxnSpPr>
            <a:cxnSpLocks noChangeShapeType="1"/>
            <a:stCxn id="29734" idx="3"/>
          </p:cNvCxnSpPr>
          <p:nvPr/>
        </p:nvCxnSpPr>
        <p:spPr bwMode="auto">
          <a:xfrm flipV="1">
            <a:off x="7994650" y="2917825"/>
            <a:ext cx="250825" cy="793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972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1" name="Rectangle 46"/>
          <p:cNvSpPr>
            <a:spLocks noChangeArrowheads="1"/>
          </p:cNvSpPr>
          <p:nvPr/>
        </p:nvSpPr>
        <p:spPr bwMode="auto">
          <a:xfrm>
            <a:off x="8172450" y="4481513"/>
            <a:ext cx="935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cxnSp>
        <p:nvCxnSpPr>
          <p:cNvPr id="29722" name="AutoShape 47"/>
          <p:cNvCxnSpPr>
            <a:cxnSpLocks noChangeShapeType="1"/>
            <a:stCxn id="29727" idx="2"/>
          </p:cNvCxnSpPr>
          <p:nvPr/>
        </p:nvCxnSpPr>
        <p:spPr bwMode="auto">
          <a:xfrm flipH="1">
            <a:off x="8640763" y="3684588"/>
            <a:ext cx="1587" cy="3651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23" name="Group 48"/>
          <p:cNvGrpSpPr>
            <a:grpSpLocks/>
          </p:cNvGrpSpPr>
          <p:nvPr/>
        </p:nvGrpSpPr>
        <p:grpSpPr bwMode="auto">
          <a:xfrm>
            <a:off x="0" y="2730500"/>
            <a:ext cx="715963" cy="722313"/>
            <a:chOff x="0" y="1720"/>
            <a:chExt cx="451" cy="455"/>
          </a:xfrm>
        </p:grpSpPr>
        <p:pic>
          <p:nvPicPr>
            <p:cNvPr id="29724"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 y="1720"/>
              <a:ext cx="38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5" name="Rectangle 50"/>
            <p:cNvSpPr>
              <a:spLocks noChangeArrowheads="1"/>
            </p:cNvSpPr>
            <p:nvPr/>
          </p:nvSpPr>
          <p:spPr bwMode="auto">
            <a:xfrm>
              <a:off x="0" y="197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9457" name="Group 1"/>
          <p:cNvGraphicFramePr>
            <a:graphicFrameLocks noGrp="1"/>
          </p:cNvGraphicFramePr>
          <p:nvPr/>
        </p:nvGraphicFramePr>
        <p:xfrm>
          <a:off x="179388" y="1273175"/>
          <a:ext cx="8786812" cy="5414964"/>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422650">
                  <a:extLst>
                    <a:ext uri="{9D8B030D-6E8A-4147-A177-3AD203B41FA5}">
                      <a16:colId xmlns:a16="http://schemas.microsoft.com/office/drawing/2014/main" val="20003"/>
                    </a:ext>
                  </a:extLst>
                </a:gridCol>
                <a:gridCol w="1944687">
                  <a:extLst>
                    <a:ext uri="{9D8B030D-6E8A-4147-A177-3AD203B41FA5}">
                      <a16:colId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4587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 objetivo de esta etapa es la elaboración del Plan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Plan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Revisión, Ajustes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revisa el Plan del Proyecto conjuntamente con el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 registrando sus observaciones en acta de reunión, que justificarán las modificaciones y/o correcciones respectivas.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CheckList de Agenda de reuniones.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Conformidad al Plan de Gestión del Proyecto</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envía la conformidad al Plan del Proyecto quedando registrada en Acta de Reunión.</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319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interno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 la reunión de inicio del proyecto, donde se informa al equipo de desarrollo sobre el proyecto y la estrategia para afrontarlo.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Esta reunión no es necesario cuando el proyecto esta integrado por un único integrante.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interno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191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externo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En esta reunión se informa al cliente sobre el proyecto y la estrategia para afrontarlo, se obtiene el compromiso y se explica el esquema de trabajo.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externo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770" name="AutoShape 103"/>
          <p:cNvSpPr>
            <a:spLocks noChangeArrowheads="1"/>
          </p:cNvSpPr>
          <p:nvPr/>
        </p:nvSpPr>
        <p:spPr bwMode="auto">
          <a:xfrm>
            <a:off x="179388" y="6165850"/>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0771" name="Text Box 104"/>
          <p:cNvSpPr txBox="1">
            <a:spLocks noChangeArrowheads="1"/>
          </p:cNvSpPr>
          <p:nvPr/>
        </p:nvSpPr>
        <p:spPr bwMode="auto">
          <a:xfrm>
            <a:off x="827088" y="333375"/>
            <a:ext cx="77009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8913" y="276225"/>
            <a:ext cx="87757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algn="l" eaLnBrk="1" hangingPunct="1">
              <a:lnSpc>
                <a:spcPts val="1975"/>
              </a:lnSpc>
              <a:spcBef>
                <a:spcPts val="1750"/>
              </a:spcBef>
              <a:buClrTx/>
              <a:buFontTx/>
              <a:buNone/>
            </a:pPr>
            <a:r>
              <a:rPr lang="en-US" altLang="es-PE" sz="2800">
                <a:solidFill>
                  <a:srgbClr val="000066"/>
                </a:solidFill>
                <a:ea typeface="ＭＳ Ｐゴシック" panose="020B0600070205080204" pitchFamily="34" charset="-128"/>
                <a:cs typeface="Droid Sans Fallback" charset="0"/>
              </a:rPr>
              <a:t>	</a:t>
            </a:r>
          </a:p>
          <a:p>
            <a:pPr lvl="1" indent="0" algn="l" eaLnBrk="1" hangingPunct="1">
              <a:lnSpc>
                <a:spcPts val="19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5.3 Tareas</a:t>
            </a:r>
          </a:p>
        </p:txBody>
      </p:sp>
      <p:grpSp>
        <p:nvGrpSpPr>
          <p:cNvPr id="31747" name="Group 3"/>
          <p:cNvGrpSpPr>
            <a:grpSpLocks/>
          </p:cNvGrpSpPr>
          <p:nvPr/>
        </p:nvGrpSpPr>
        <p:grpSpPr bwMode="auto">
          <a:xfrm>
            <a:off x="1128713" y="2247900"/>
            <a:ext cx="6881812" cy="3481388"/>
            <a:chOff x="711" y="1416"/>
            <a:chExt cx="4335" cy="2193"/>
          </a:xfrm>
        </p:grpSpPr>
        <p:sp>
          <p:nvSpPr>
            <p:cNvPr id="31748"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49"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0"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1"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2"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3"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4"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5"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6"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7"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8"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9"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0"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1"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2"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3"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4"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5"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6"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7"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8"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9"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0"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1"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2"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3"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4"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5"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6"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7"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8"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9"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0"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1"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2"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3"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4"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5"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6"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7"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8"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9"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0"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1"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2"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3"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4"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5"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6"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7"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8"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9"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0"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1"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2"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3"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4"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5"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6"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7"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8"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9"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0"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1"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2"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3"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4"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5"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6"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7"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8"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9"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0"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1"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2"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3"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4"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5"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6"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7"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8"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9"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0"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1"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2"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3"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4"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5"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6"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7"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8"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9"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0"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1"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2"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3"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4"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5"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6"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7"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8"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9"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0"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1"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2"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3"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4"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5"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6"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7"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8"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9"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0482"/>
                                        </p:tgtEl>
                                        <p:attrNameLst>
                                          <p:attrName>style.visibility</p:attrName>
                                        </p:attrNameLst>
                                      </p:cBhvr>
                                      <p:to>
                                        <p:strVal val="visible"/>
                                      </p:to>
                                    </p:set>
                                    <p:animEffect transition="in" filter="fade">
                                      <p:cBhvr additive="repl">
                                        <p:cTn id="7" dur="1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716463" y="188913"/>
            <a:ext cx="20494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Contenido</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9" name="Rectangle 3"/>
          <p:cNvSpPr>
            <a:spLocks noChangeArrowheads="1"/>
          </p:cNvSpPr>
          <p:nvPr/>
        </p:nvSpPr>
        <p:spPr bwMode="auto">
          <a:xfrm>
            <a:off x="3575050" y="771525"/>
            <a:ext cx="4951413" cy="5211763"/>
          </a:xfrm>
          <a:prstGeom prst="rect">
            <a:avLst/>
          </a:prstGeom>
          <a:noFill/>
          <a:ln>
            <a:noFill/>
          </a:ln>
          <a:effectLst/>
          <a:extLst/>
        </p:spPr>
        <p:txBody>
          <a:bodyPr lIns="90000" tIns="46800" rIns="90000" bIns="46800">
            <a:sp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9pPr>
          </a:lstStyle>
          <a:p>
            <a:pPr algn="l">
              <a:lnSpc>
                <a:spcPct val="130000"/>
              </a:lnSpc>
              <a:buClr>
                <a:srgbClr val="000066"/>
              </a:buClr>
              <a:buFont typeface="Times New Roman" pitchFamily="16" charset="0"/>
              <a:buAutoNum type="arabicPeriod"/>
              <a:defRPr/>
            </a:pPr>
            <a:r>
              <a:rPr lang="es-PE" altLang="es-PE" sz="2400" dirty="0" smtClean="0">
                <a:solidFill>
                  <a:srgbClr val="000066"/>
                </a:solidFill>
              </a:rPr>
              <a:t>Objetivo y alcance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Términos y definiciones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Roles y responsabilidades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Entradas y salidas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Descripción del proceso</a:t>
            </a:r>
          </a:p>
          <a:p>
            <a:pPr marL="342900" algn="l">
              <a:lnSpc>
                <a:spcPct val="130000"/>
              </a:lnSpc>
              <a:buClrTx/>
              <a:buFontTx/>
              <a:buNone/>
              <a:defRPr/>
            </a:pPr>
            <a:r>
              <a:rPr lang="es-PE" altLang="es-PE" sz="2400" dirty="0" smtClean="0">
                <a:solidFill>
                  <a:srgbClr val="000066"/>
                </a:solidFill>
              </a:rPr>
              <a:t>	5.1 Subprocesos</a:t>
            </a:r>
          </a:p>
          <a:p>
            <a:pPr marL="342900" algn="l">
              <a:lnSpc>
                <a:spcPct val="130000"/>
              </a:lnSpc>
              <a:buClrTx/>
              <a:buFontTx/>
              <a:buNone/>
              <a:defRPr/>
            </a:pPr>
            <a:r>
              <a:rPr lang="es-PE" altLang="es-PE" sz="2400" dirty="0" smtClean="0">
                <a:solidFill>
                  <a:srgbClr val="000066"/>
                </a:solidFill>
              </a:rPr>
              <a:t>	5.2 Actividades</a:t>
            </a:r>
          </a:p>
          <a:p>
            <a:pPr marL="342900" algn="l">
              <a:lnSpc>
                <a:spcPct val="130000"/>
              </a:lnSpc>
              <a:buClrTx/>
              <a:buFontTx/>
              <a:buNone/>
              <a:defRPr/>
            </a:pPr>
            <a:r>
              <a:rPr lang="es-PE" altLang="es-PE" sz="2400" dirty="0" smtClean="0">
                <a:solidFill>
                  <a:srgbClr val="000066"/>
                </a:solidFill>
              </a:rPr>
              <a:t>	5.3 Tareas</a:t>
            </a:r>
          </a:p>
          <a:p>
            <a:pPr marL="342900" algn="l">
              <a:lnSpc>
                <a:spcPct val="130000"/>
              </a:lnSpc>
              <a:buClrTx/>
              <a:buFontTx/>
              <a:buNone/>
              <a:defRPr/>
            </a:pPr>
            <a:r>
              <a:rPr lang="es-PE" altLang="es-PE" sz="2400" dirty="0" smtClean="0">
                <a:solidFill>
                  <a:srgbClr val="000066"/>
                </a:solidFill>
              </a:rPr>
              <a:t>6. Métricas del proceso</a:t>
            </a:r>
          </a:p>
          <a:p>
            <a:pPr marL="342900" algn="l">
              <a:lnSpc>
                <a:spcPct val="130000"/>
              </a:lnSpc>
              <a:buClrTx/>
              <a:buFontTx/>
              <a:buNone/>
              <a:defRPr/>
            </a:pPr>
            <a:r>
              <a:rPr lang="es-PE" altLang="es-PE" sz="2400" dirty="0" smtClean="0">
                <a:solidFill>
                  <a:srgbClr val="000066"/>
                </a:solidFill>
              </a:rPr>
              <a:t>7. Artefactos del proceso</a:t>
            </a:r>
          </a:p>
          <a:p>
            <a:pPr marL="342900" algn="l">
              <a:lnSpc>
                <a:spcPct val="130000"/>
              </a:lnSpc>
              <a:buClrTx/>
              <a:buFontTx/>
              <a:buNone/>
              <a:defRPr/>
            </a:pPr>
            <a:r>
              <a:rPr lang="es-PE" altLang="es-PE" sz="2400" dirty="0" smtClean="0">
                <a:solidFill>
                  <a:srgbClr val="000066"/>
                </a:solidFill>
              </a:rPr>
              <a:t>8. Historial de revisiones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098"/>
                                        </p:tgtEl>
                                        <p:attrNameLst>
                                          <p:attrName>style.visibility</p:attrName>
                                        </p:attrNameLst>
                                      </p:cBhvr>
                                      <p:to>
                                        <p:strVal val="visible"/>
                                      </p:to>
                                    </p:set>
                                    <p:animEffect transition="in" filter="fade">
                                      <p:cBhvr additive="repl">
                                        <p:cTn id="7" dur="2000"/>
                                        <p:tgtEl>
                                          <p:spTgt spid="4098"/>
                                        </p:tgtEl>
                                      </p:cBhvr>
                                    </p:animEffect>
                                  </p:childTnLst>
                                </p:cTn>
                              </p:par>
                              <p:par>
                                <p:cTn id="8" presetID="10" presetClass="entr" fill="hold" nodeType="withEffect">
                                  <p:stCondLst>
                                    <p:cond delay="0"/>
                                  </p:stCondLst>
                                  <p:childTnLst>
                                    <p:set>
                                      <p:cBhvr additive="repl">
                                        <p:cTn id="9" dur="1" fill="hold">
                                          <p:stCondLst>
                                            <p:cond delay="0"/>
                                          </p:stCondLst>
                                        </p:cTn>
                                        <p:tgtEl>
                                          <p:spTgt spid="4099"/>
                                        </p:tgtEl>
                                        <p:attrNameLst>
                                          <p:attrName>style.visibility</p:attrName>
                                        </p:attrNameLst>
                                      </p:cBhvr>
                                      <p:to>
                                        <p:strVal val="visible"/>
                                      </p:to>
                                    </p:set>
                                    <p:animEffect transition="in" filter="fade">
                                      <p:cBhvr additive="repl">
                                        <p:cTn id="10"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939800" y="549275"/>
            <a:ext cx="7612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grpSp>
        <p:nvGrpSpPr>
          <p:cNvPr id="32771" name="Group 6"/>
          <p:cNvGrpSpPr>
            <a:grpSpLocks/>
          </p:cNvGrpSpPr>
          <p:nvPr/>
        </p:nvGrpSpPr>
        <p:grpSpPr bwMode="auto">
          <a:xfrm>
            <a:off x="3390900" y="2549525"/>
            <a:ext cx="960438" cy="1149350"/>
            <a:chOff x="2381" y="1594"/>
            <a:chExt cx="605" cy="724"/>
          </a:xfrm>
        </p:grpSpPr>
        <p:sp>
          <p:nvSpPr>
            <p:cNvPr id="32811" name="Rectangle 7"/>
            <p:cNvSpPr>
              <a:spLocks noChangeArrowheads="1"/>
            </p:cNvSpPr>
            <p:nvPr/>
          </p:nvSpPr>
          <p:spPr bwMode="auto">
            <a:xfrm>
              <a:off x="2381" y="1751"/>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del cronograma</a:t>
              </a:r>
            </a:p>
          </p:txBody>
        </p:sp>
        <p:sp>
          <p:nvSpPr>
            <p:cNvPr id="32812" name="Rectangle 8"/>
            <p:cNvSpPr>
              <a:spLocks noChangeArrowheads="1"/>
            </p:cNvSpPr>
            <p:nvPr/>
          </p:nvSpPr>
          <p:spPr bwMode="auto">
            <a:xfrm>
              <a:off x="2381" y="1594"/>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Líder de Proyecto</a:t>
              </a:r>
            </a:p>
          </p:txBody>
        </p:sp>
        <p:sp>
          <p:nvSpPr>
            <p:cNvPr id="32813" name="Rectangle 9"/>
            <p:cNvSpPr>
              <a:spLocks noChangeArrowheads="1"/>
            </p:cNvSpPr>
            <p:nvPr/>
          </p:nvSpPr>
          <p:spPr bwMode="auto">
            <a:xfrm>
              <a:off x="2381" y="2164"/>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72" name="AutoShape 11"/>
          <p:cNvCxnSpPr>
            <a:cxnSpLocks noChangeShapeType="1"/>
          </p:cNvCxnSpPr>
          <p:nvPr/>
        </p:nvCxnSpPr>
        <p:spPr bwMode="auto">
          <a:xfrm>
            <a:off x="3100388" y="3119438"/>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73" name="AutoShape 12"/>
          <p:cNvCxnSpPr>
            <a:cxnSpLocks noChangeShapeType="1"/>
          </p:cNvCxnSpPr>
          <p:nvPr/>
        </p:nvCxnSpPr>
        <p:spPr bwMode="auto">
          <a:xfrm flipH="1">
            <a:off x="1452563" y="2465388"/>
            <a:ext cx="12700" cy="5302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4" name="Group 13"/>
          <p:cNvGrpSpPr>
            <a:grpSpLocks/>
          </p:cNvGrpSpPr>
          <p:nvPr/>
        </p:nvGrpSpPr>
        <p:grpSpPr bwMode="auto">
          <a:xfrm>
            <a:off x="923925" y="1725613"/>
            <a:ext cx="1101725" cy="839787"/>
            <a:chOff x="142" y="1237"/>
            <a:chExt cx="694" cy="529"/>
          </a:xfrm>
        </p:grpSpPr>
        <p:pic>
          <p:nvPicPr>
            <p:cNvPr id="3280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 y="1237"/>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810" name="Rectangle 15"/>
            <p:cNvSpPr>
              <a:spLocks noChangeArrowheads="1"/>
            </p:cNvSpPr>
            <p:nvPr/>
          </p:nvSpPr>
          <p:spPr bwMode="auto">
            <a:xfrm>
              <a:off x="142" y="157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32775" name="AutoShape 16"/>
          <p:cNvCxnSpPr>
            <a:cxnSpLocks noChangeShapeType="1"/>
          </p:cNvCxnSpPr>
          <p:nvPr/>
        </p:nvCxnSpPr>
        <p:spPr bwMode="auto">
          <a:xfrm>
            <a:off x="1830388" y="3119438"/>
            <a:ext cx="277812" cy="63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6" name="Group 17"/>
          <p:cNvGrpSpPr>
            <a:grpSpLocks/>
          </p:cNvGrpSpPr>
          <p:nvPr/>
        </p:nvGrpSpPr>
        <p:grpSpPr bwMode="auto">
          <a:xfrm>
            <a:off x="2124075" y="2551113"/>
            <a:ext cx="960438" cy="1149350"/>
            <a:chOff x="822" y="1591"/>
            <a:chExt cx="605" cy="724"/>
          </a:xfrm>
        </p:grpSpPr>
        <p:sp>
          <p:nvSpPr>
            <p:cNvPr id="32806" name="Rectangle 18"/>
            <p:cNvSpPr>
              <a:spLocks noChangeArrowheads="1"/>
            </p:cNvSpPr>
            <p:nvPr/>
          </p:nvSpPr>
          <p:spPr bwMode="auto">
            <a:xfrm>
              <a:off x="822" y="1748"/>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Definir el Alcance del Proyecto</a:t>
              </a:r>
            </a:p>
          </p:txBody>
        </p:sp>
        <p:sp>
          <p:nvSpPr>
            <p:cNvPr id="32807" name="Rectangle 19"/>
            <p:cNvSpPr>
              <a:spLocks noChangeArrowheads="1"/>
            </p:cNvSpPr>
            <p:nvPr/>
          </p:nvSpPr>
          <p:spPr bwMode="auto">
            <a:xfrm>
              <a:off x="822" y="1591"/>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Líder de Proyecto</a:t>
              </a:r>
            </a:p>
          </p:txBody>
        </p:sp>
        <p:sp>
          <p:nvSpPr>
            <p:cNvPr id="32808" name="Rectangle 20"/>
            <p:cNvSpPr>
              <a:spLocks noChangeArrowheads="1"/>
            </p:cNvSpPr>
            <p:nvPr/>
          </p:nvSpPr>
          <p:spPr bwMode="auto">
            <a:xfrm>
              <a:off x="822" y="2161"/>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sp>
        <p:nvSpPr>
          <p:cNvPr id="32777" name="AutoShape 21"/>
          <p:cNvSpPr>
            <a:spLocks noChangeArrowheads="1"/>
          </p:cNvSpPr>
          <p:nvPr/>
        </p:nvSpPr>
        <p:spPr bwMode="auto">
          <a:xfrm>
            <a:off x="6535738" y="6237288"/>
            <a:ext cx="1008062" cy="287337"/>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2778" name="AutoShape 22"/>
          <p:cNvSpPr>
            <a:spLocks noChangeArrowheads="1"/>
          </p:cNvSpPr>
          <p:nvPr/>
        </p:nvSpPr>
        <p:spPr bwMode="auto">
          <a:xfrm>
            <a:off x="179388" y="6165850"/>
            <a:ext cx="1008062" cy="358775"/>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tareas</a:t>
            </a:r>
          </a:p>
        </p:txBody>
      </p:sp>
      <p:grpSp>
        <p:nvGrpSpPr>
          <p:cNvPr id="32779" name="Group 23"/>
          <p:cNvGrpSpPr>
            <a:grpSpLocks/>
          </p:cNvGrpSpPr>
          <p:nvPr/>
        </p:nvGrpSpPr>
        <p:grpSpPr bwMode="auto">
          <a:xfrm>
            <a:off x="4614863" y="2551113"/>
            <a:ext cx="960437" cy="1149350"/>
            <a:chOff x="3152" y="1595"/>
            <a:chExt cx="605" cy="724"/>
          </a:xfrm>
        </p:grpSpPr>
        <p:sp>
          <p:nvSpPr>
            <p:cNvPr id="32803" name="Rectangle 24"/>
            <p:cNvSpPr>
              <a:spLocks noChangeArrowheads="1"/>
            </p:cNvSpPr>
            <p:nvPr/>
          </p:nvSpPr>
          <p:spPr bwMode="auto">
            <a:xfrm>
              <a:off x="3152" y="1752"/>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Definición de la Organización del Proyecto</a:t>
              </a:r>
            </a:p>
          </p:txBody>
        </p:sp>
        <p:sp>
          <p:nvSpPr>
            <p:cNvPr id="32804" name="Rectangle 25"/>
            <p:cNvSpPr>
              <a:spLocks noChangeArrowheads="1"/>
            </p:cNvSpPr>
            <p:nvPr/>
          </p:nvSpPr>
          <p:spPr bwMode="auto">
            <a:xfrm>
              <a:off x="3152" y="1595"/>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Líder de Proyecto</a:t>
              </a:r>
            </a:p>
          </p:txBody>
        </p:sp>
        <p:sp>
          <p:nvSpPr>
            <p:cNvPr id="32805" name="Rectangle 26"/>
            <p:cNvSpPr>
              <a:spLocks noChangeArrowheads="1"/>
            </p:cNvSpPr>
            <p:nvPr/>
          </p:nvSpPr>
          <p:spPr bwMode="auto">
            <a:xfrm>
              <a:off x="3152" y="2165"/>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grpSp>
        <p:nvGrpSpPr>
          <p:cNvPr id="32780" name="Group 27"/>
          <p:cNvGrpSpPr>
            <a:grpSpLocks/>
          </p:cNvGrpSpPr>
          <p:nvPr/>
        </p:nvGrpSpPr>
        <p:grpSpPr bwMode="auto">
          <a:xfrm>
            <a:off x="5827713" y="2568575"/>
            <a:ext cx="960437" cy="1149350"/>
            <a:chOff x="3916" y="1606"/>
            <a:chExt cx="605" cy="724"/>
          </a:xfrm>
        </p:grpSpPr>
        <p:sp>
          <p:nvSpPr>
            <p:cNvPr id="32800" name="Rectangle 28"/>
            <p:cNvSpPr>
              <a:spLocks noChangeArrowheads="1"/>
            </p:cNvSpPr>
            <p:nvPr/>
          </p:nvSpPr>
          <p:spPr bwMode="auto">
            <a:xfrm>
              <a:off x="3916" y="176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 los planes de soporte</a:t>
              </a:r>
            </a:p>
          </p:txBody>
        </p:sp>
        <p:sp>
          <p:nvSpPr>
            <p:cNvPr id="32801" name="Rectangle 29"/>
            <p:cNvSpPr>
              <a:spLocks noChangeArrowheads="1"/>
            </p:cNvSpPr>
            <p:nvPr/>
          </p:nvSpPr>
          <p:spPr bwMode="auto">
            <a:xfrm>
              <a:off x="3916" y="160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Líder de Proyecto</a:t>
              </a:r>
            </a:p>
          </p:txBody>
        </p:sp>
        <p:sp>
          <p:nvSpPr>
            <p:cNvPr id="32802" name="Rectangle 30"/>
            <p:cNvSpPr>
              <a:spLocks noChangeArrowheads="1"/>
            </p:cNvSpPr>
            <p:nvPr/>
          </p:nvSpPr>
          <p:spPr bwMode="auto">
            <a:xfrm>
              <a:off x="3916" y="217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1" name="AutoShape 31"/>
          <p:cNvCxnSpPr>
            <a:cxnSpLocks noChangeShapeType="1"/>
          </p:cNvCxnSpPr>
          <p:nvPr/>
        </p:nvCxnSpPr>
        <p:spPr bwMode="auto">
          <a:xfrm>
            <a:off x="4357688" y="3065463"/>
            <a:ext cx="2603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82" name="AutoShape 32"/>
          <p:cNvCxnSpPr>
            <a:cxnSpLocks noChangeShapeType="1"/>
          </p:cNvCxnSpPr>
          <p:nvPr/>
        </p:nvCxnSpPr>
        <p:spPr bwMode="auto">
          <a:xfrm>
            <a:off x="5568950" y="3087688"/>
            <a:ext cx="2603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2783" name="Group 33"/>
          <p:cNvGrpSpPr>
            <a:grpSpLocks/>
          </p:cNvGrpSpPr>
          <p:nvPr/>
        </p:nvGrpSpPr>
        <p:grpSpPr bwMode="auto">
          <a:xfrm>
            <a:off x="6996113" y="4067175"/>
            <a:ext cx="1174750" cy="1895475"/>
            <a:chOff x="4675" y="2562"/>
            <a:chExt cx="740" cy="1194"/>
          </a:xfrm>
        </p:grpSpPr>
        <p:cxnSp>
          <p:nvCxnSpPr>
            <p:cNvPr id="32793" name="AutoShape 34"/>
            <p:cNvCxnSpPr>
              <a:cxnSpLocks noChangeShapeType="1"/>
            </p:cNvCxnSpPr>
            <p:nvPr/>
          </p:nvCxnSpPr>
          <p:spPr bwMode="auto">
            <a:xfrm>
              <a:off x="5034" y="3124"/>
              <a:ext cx="0" cy="8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94" name="Group 35"/>
            <p:cNvGrpSpPr>
              <a:grpSpLocks/>
            </p:cNvGrpSpPr>
            <p:nvPr/>
          </p:nvGrpSpPr>
          <p:grpSpPr bwMode="auto">
            <a:xfrm>
              <a:off x="4675" y="2562"/>
              <a:ext cx="694" cy="498"/>
              <a:chOff x="4675" y="2562"/>
              <a:chExt cx="694" cy="498"/>
            </a:xfrm>
          </p:grpSpPr>
          <p:sp>
            <p:nvSpPr>
              <p:cNvPr id="32798" name="Rectangle 36"/>
              <p:cNvSpPr>
                <a:spLocks noChangeArrowheads="1"/>
              </p:cNvSpPr>
              <p:nvPr/>
            </p:nvSpPr>
            <p:spPr bwMode="auto">
              <a:xfrm>
                <a:off x="4675" y="2925"/>
                <a:ext cx="6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pic>
            <p:nvPicPr>
              <p:cNvPr id="3279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 y="2562"/>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2795" name="Group 38"/>
            <p:cNvGrpSpPr>
              <a:grpSpLocks/>
            </p:cNvGrpSpPr>
            <p:nvPr/>
          </p:nvGrpSpPr>
          <p:grpSpPr bwMode="auto">
            <a:xfrm>
              <a:off x="4721" y="3212"/>
              <a:ext cx="694" cy="544"/>
              <a:chOff x="4721" y="3212"/>
              <a:chExt cx="694" cy="544"/>
            </a:xfrm>
          </p:grpSpPr>
          <p:pic>
            <p:nvPicPr>
              <p:cNvPr id="3279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 y="3212"/>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7" name="Rectangle 40"/>
              <p:cNvSpPr>
                <a:spLocks noChangeArrowheads="1"/>
              </p:cNvSpPr>
              <p:nvPr/>
            </p:nvSpPr>
            <p:spPr bwMode="auto">
              <a:xfrm>
                <a:off x="4721" y="356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grpSp>
      <p:grpSp>
        <p:nvGrpSpPr>
          <p:cNvPr id="32784" name="Group 41"/>
          <p:cNvGrpSpPr>
            <a:grpSpLocks/>
          </p:cNvGrpSpPr>
          <p:nvPr/>
        </p:nvGrpSpPr>
        <p:grpSpPr bwMode="auto">
          <a:xfrm>
            <a:off x="1117600" y="2995613"/>
            <a:ext cx="715963" cy="722312"/>
            <a:chOff x="246" y="1860"/>
            <a:chExt cx="451" cy="455"/>
          </a:xfrm>
        </p:grpSpPr>
        <p:pic>
          <p:nvPicPr>
            <p:cNvPr id="32791"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1860"/>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2" name="Rectangle 43"/>
            <p:cNvSpPr>
              <a:spLocks noChangeArrowheads="1"/>
            </p:cNvSpPr>
            <p:nvPr/>
          </p:nvSpPr>
          <p:spPr bwMode="auto">
            <a:xfrm>
              <a:off x="246" y="211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grpSp>
        <p:nvGrpSpPr>
          <p:cNvPr id="32785" name="Group 44"/>
          <p:cNvGrpSpPr>
            <a:grpSpLocks/>
          </p:cNvGrpSpPr>
          <p:nvPr/>
        </p:nvGrpSpPr>
        <p:grpSpPr bwMode="auto">
          <a:xfrm>
            <a:off x="7102475" y="2570163"/>
            <a:ext cx="960438" cy="1149350"/>
            <a:chOff x="4694" y="1616"/>
            <a:chExt cx="605" cy="724"/>
          </a:xfrm>
        </p:grpSpPr>
        <p:sp>
          <p:nvSpPr>
            <p:cNvPr id="32788" name="Rectangle 45"/>
            <p:cNvSpPr>
              <a:spLocks noChangeArrowheads="1"/>
            </p:cNvSpPr>
            <p:nvPr/>
          </p:nvSpPr>
          <p:spPr bwMode="auto">
            <a:xfrm>
              <a:off x="4694" y="177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y ajustes</a:t>
              </a:r>
            </a:p>
          </p:txBody>
        </p:sp>
        <p:sp>
          <p:nvSpPr>
            <p:cNvPr id="32789" name="Rectangle 46"/>
            <p:cNvSpPr>
              <a:spLocks noChangeArrowheads="1"/>
            </p:cNvSpPr>
            <p:nvPr/>
          </p:nvSpPr>
          <p:spPr bwMode="auto">
            <a:xfrm>
              <a:off x="4694" y="161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2790" name="Rectangle 47"/>
            <p:cNvSpPr>
              <a:spLocks noChangeArrowheads="1"/>
            </p:cNvSpPr>
            <p:nvPr/>
          </p:nvSpPr>
          <p:spPr bwMode="auto">
            <a:xfrm>
              <a:off x="4694" y="218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6" name="AutoShape 48"/>
          <p:cNvCxnSpPr>
            <a:cxnSpLocks noChangeShapeType="1"/>
          </p:cNvCxnSpPr>
          <p:nvPr/>
        </p:nvCxnSpPr>
        <p:spPr bwMode="auto">
          <a:xfrm>
            <a:off x="6805613" y="3098800"/>
            <a:ext cx="26035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2787" name="Line 49"/>
          <p:cNvSpPr>
            <a:spLocks noChangeShapeType="1"/>
          </p:cNvSpPr>
          <p:nvPr/>
        </p:nvSpPr>
        <p:spPr bwMode="auto">
          <a:xfrm>
            <a:off x="7573963" y="3729038"/>
            <a:ext cx="1587" cy="360362"/>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2529" name="Group 1"/>
          <p:cNvGraphicFramePr>
            <a:graphicFrameLocks noGrp="1"/>
          </p:cNvGraphicFramePr>
          <p:nvPr/>
        </p:nvGraphicFramePr>
        <p:xfrm>
          <a:off x="146050" y="1173163"/>
          <a:ext cx="8786813" cy="5102235"/>
        </p:xfrm>
        <a:graphic>
          <a:graphicData uri="http://schemas.openxmlformats.org/drawingml/2006/table">
            <a:tbl>
              <a:tblPr/>
              <a:tblGrid>
                <a:gridCol w="388938">
                  <a:extLst>
                    <a:ext uri="{9D8B030D-6E8A-4147-A177-3AD203B41FA5}">
                      <a16:colId xmlns:a16="http://schemas.microsoft.com/office/drawing/2014/main" val="20000"/>
                    </a:ext>
                  </a:extLst>
                </a:gridCol>
                <a:gridCol w="1363662">
                  <a:extLst>
                    <a:ext uri="{9D8B030D-6E8A-4147-A177-3AD203B41FA5}">
                      <a16:colId xmlns:a16="http://schemas.microsoft.com/office/drawing/2014/main" val="20001"/>
                    </a:ext>
                  </a:extLst>
                </a:gridCol>
                <a:gridCol w="1487488">
                  <a:extLst>
                    <a:ext uri="{9D8B030D-6E8A-4147-A177-3AD203B41FA5}">
                      <a16:colId xmlns:a16="http://schemas.microsoft.com/office/drawing/2014/main" val="20002"/>
                    </a:ext>
                  </a:extLst>
                </a:gridCol>
                <a:gridCol w="3675062">
                  <a:extLst>
                    <a:ext uri="{9D8B030D-6E8A-4147-A177-3AD203B41FA5}">
                      <a16:colId xmlns:a16="http://schemas.microsoft.com/office/drawing/2014/main" val="20003"/>
                    </a:ext>
                  </a:extLst>
                </a:gridCol>
                <a:gridCol w="1871663">
                  <a:extLst>
                    <a:ext uri="{9D8B030D-6E8A-4147-A177-3AD203B41FA5}">
                      <a16:colId xmlns:a16="http://schemas.microsoft.com/office/drawing/2014/main" val="20004"/>
                    </a:ext>
                  </a:extLst>
                </a:gridCol>
              </a:tblGrid>
              <a:tr h="52062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34" marB="46794" horzOverflow="overflow">
                    <a:lnL w="6480" cap="flat" cmpd="sng" algn="ctr">
                      <a:solidFill>
                        <a:srgbClr val="FFFF43"/>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34" marB="46794" horzOverflow="overflow">
                    <a:lnL w="4320" cap="flat" cmpd="sng" algn="ctr">
                      <a:solidFill>
                        <a:srgbClr val="FFFFFF"/>
                      </a:solidFill>
                      <a:prstDash val="solid"/>
                      <a:round/>
                      <a:headEnd type="none" w="med" len="med"/>
                      <a:tailEnd type="none" w="med" len="med"/>
                    </a:lnL>
                    <a:lnR w="6480" cap="flat" cmpd="sng" algn="ctr">
                      <a:solidFill>
                        <a:srgbClr val="FFFF43"/>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143331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Definir alcance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alcance del proyecto se define mediante el acuerdo de un conjunto de entregables del proyecto ,según las actividades involucradas en el Proceso de Gestión de Proyecto. En esta actividad se actualiza el artefacto </a:t>
                      </a:r>
                      <a:r>
                        <a:rPr kumimoji="0" lang="es-ES"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Lista Maestra de Requerimientos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 acuerdo a la información que se levantará en reuniones de coordinación.</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LMR</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17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Elaboración de cronograma</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Primero se genera el cronograma detallado tomando como base la plantilla predefinida.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de cronograma de proyecto </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02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la organización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los responsables de la ejecución del proyecto.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Sección del Plan de Gestión del Proyecto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Directorio de Proyectos</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233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Elaboración de los planes de soporte</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 definen los planes de soporte: gestión de riesgos, gestión de la configuración, gestión de requerimientos de cambios, gestión de calidad, gestión de seguimiento del proyecto, gestión del cronograma y otros.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Secciones de la plantilla Plan de Gestión del Proyecto</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40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Revisión y Ajustes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Analista Funcional revisa el Plan del Proyecto conjuntamente con el </a:t>
                      </a: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 quedando evidenciado en acta de reunión incluyendo las observaciones identificadas.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acta de reunión</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3842" name="AutoShape 119"/>
          <p:cNvSpPr>
            <a:spLocks noChangeArrowheads="1"/>
          </p:cNvSpPr>
          <p:nvPr/>
        </p:nvSpPr>
        <p:spPr bwMode="auto">
          <a:xfrm>
            <a:off x="735013" y="6415088"/>
            <a:ext cx="1008062" cy="287337"/>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3843" name="Text Box 120"/>
          <p:cNvSpPr txBox="1">
            <a:spLocks noChangeArrowheads="1"/>
          </p:cNvSpPr>
          <p:nvPr/>
        </p:nvSpPr>
        <p:spPr bwMode="auto">
          <a:xfrm>
            <a:off x="1352550" y="188913"/>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6050" y="193675"/>
            <a:ext cx="87757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70961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n-US" altLang="es-PE" sz="4800">
                <a:solidFill>
                  <a:srgbClr val="000066"/>
                </a:solidFill>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4819" name="Group 3"/>
          <p:cNvGrpSpPr>
            <a:grpSpLocks/>
          </p:cNvGrpSpPr>
          <p:nvPr/>
        </p:nvGrpSpPr>
        <p:grpSpPr bwMode="auto">
          <a:xfrm>
            <a:off x="1128713" y="2247900"/>
            <a:ext cx="6881812" cy="3481388"/>
            <a:chOff x="711" y="1416"/>
            <a:chExt cx="4335" cy="2193"/>
          </a:xfrm>
        </p:grpSpPr>
        <p:sp>
          <p:nvSpPr>
            <p:cNvPr id="3482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54"/>
                                        </p:tgtEl>
                                        <p:attrNameLst>
                                          <p:attrName>style.visibility</p:attrName>
                                        </p:attrNameLst>
                                      </p:cBhvr>
                                      <p:to>
                                        <p:strVal val="visible"/>
                                      </p:to>
                                    </p:set>
                                    <p:animEffect transition="in" filter="fade">
                                      <p:cBhvr additive="repl">
                                        <p:cTn id="7" dur="1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95288" y="161925"/>
            <a:ext cx="8102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5843" name="AutoShape 2"/>
          <p:cNvSpPr>
            <a:spLocks noChangeArrowheads="1"/>
          </p:cNvSpPr>
          <p:nvPr/>
        </p:nvSpPr>
        <p:spPr bwMode="auto">
          <a:xfrm>
            <a:off x="7275513" y="6165850"/>
            <a:ext cx="1008062"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5844" name="AutoShape 3"/>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35845" name="AutoShape 4"/>
          <p:cNvSpPr>
            <a:spLocks noChangeArrowheads="1"/>
          </p:cNvSpPr>
          <p:nvPr/>
        </p:nvSpPr>
        <p:spPr bwMode="auto">
          <a:xfrm rot="-8040000">
            <a:off x="7743825" y="3219450"/>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grpSp>
        <p:nvGrpSpPr>
          <p:cNvPr id="35846" name="Group 5"/>
          <p:cNvGrpSpPr>
            <a:grpSpLocks/>
          </p:cNvGrpSpPr>
          <p:nvPr/>
        </p:nvGrpSpPr>
        <p:grpSpPr bwMode="auto">
          <a:xfrm>
            <a:off x="8220075" y="3154363"/>
            <a:ext cx="1101725" cy="728662"/>
            <a:chOff x="5178" y="1987"/>
            <a:chExt cx="694" cy="459"/>
          </a:xfrm>
        </p:grpSpPr>
        <p:sp>
          <p:nvSpPr>
            <p:cNvPr id="35899" name="Rectangle 6"/>
            <p:cNvSpPr>
              <a:spLocks noChangeArrowheads="1"/>
            </p:cNvSpPr>
            <p:nvPr/>
          </p:nvSpPr>
          <p:spPr bwMode="auto">
            <a:xfrm>
              <a:off x="5178" y="225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359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 y="1987"/>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358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9938" y="41243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48" name="Rectangle 9"/>
          <p:cNvSpPr>
            <a:spLocks noChangeArrowheads="1"/>
          </p:cNvSpPr>
          <p:nvPr/>
        </p:nvSpPr>
        <p:spPr bwMode="auto">
          <a:xfrm>
            <a:off x="8318500" y="4606925"/>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Cierre</a:t>
            </a:r>
          </a:p>
        </p:txBody>
      </p:sp>
      <p:cxnSp>
        <p:nvCxnSpPr>
          <p:cNvPr id="35849" name="AutoShape 10"/>
          <p:cNvCxnSpPr>
            <a:cxnSpLocks noChangeShapeType="1"/>
            <a:stCxn id="35899" idx="2"/>
          </p:cNvCxnSpPr>
          <p:nvPr/>
        </p:nvCxnSpPr>
        <p:spPr bwMode="auto">
          <a:xfrm>
            <a:off x="8772525" y="3884613"/>
            <a:ext cx="17463" cy="239712"/>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358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51" name="Rectangle 12"/>
          <p:cNvSpPr>
            <a:spLocks noChangeArrowheads="1"/>
          </p:cNvSpPr>
          <p:nvPr/>
        </p:nvSpPr>
        <p:spPr bwMode="auto">
          <a:xfrm>
            <a:off x="-71438" y="3594100"/>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Planificación</a:t>
            </a:r>
          </a:p>
        </p:txBody>
      </p:sp>
      <p:grpSp>
        <p:nvGrpSpPr>
          <p:cNvPr id="35852" name="Group 13"/>
          <p:cNvGrpSpPr>
            <a:grpSpLocks/>
          </p:cNvGrpSpPr>
          <p:nvPr/>
        </p:nvGrpSpPr>
        <p:grpSpPr bwMode="auto">
          <a:xfrm>
            <a:off x="468313" y="3935413"/>
            <a:ext cx="931862" cy="1046162"/>
            <a:chOff x="295" y="2479"/>
            <a:chExt cx="587" cy="659"/>
          </a:xfrm>
        </p:grpSpPr>
        <p:pic>
          <p:nvPicPr>
            <p:cNvPr id="3589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2479"/>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8" name="Rectangle 15"/>
            <p:cNvSpPr>
              <a:spLocks noChangeArrowheads="1"/>
            </p:cNvSpPr>
            <p:nvPr/>
          </p:nvSpPr>
          <p:spPr bwMode="auto">
            <a:xfrm>
              <a:off x="295" y="2820"/>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grpSp>
        <p:nvGrpSpPr>
          <p:cNvPr id="35853" name="Group 16"/>
          <p:cNvGrpSpPr>
            <a:grpSpLocks/>
          </p:cNvGrpSpPr>
          <p:nvPr/>
        </p:nvGrpSpPr>
        <p:grpSpPr bwMode="auto">
          <a:xfrm>
            <a:off x="468313" y="2154238"/>
            <a:ext cx="931862" cy="852487"/>
            <a:chOff x="295" y="1357"/>
            <a:chExt cx="587" cy="537"/>
          </a:xfrm>
        </p:grpSpPr>
        <p:pic>
          <p:nvPicPr>
            <p:cNvPr id="3589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1357"/>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6" name="Rectangle 18"/>
            <p:cNvSpPr>
              <a:spLocks noChangeArrowheads="1"/>
            </p:cNvSpPr>
            <p:nvPr/>
          </p:nvSpPr>
          <p:spPr bwMode="auto">
            <a:xfrm>
              <a:off x="295" y="1698"/>
              <a:ext cx="5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grpSp>
      <p:cxnSp>
        <p:nvCxnSpPr>
          <p:cNvPr id="35854" name="AutoShape 19"/>
          <p:cNvCxnSpPr>
            <a:cxnSpLocks noChangeShapeType="1"/>
            <a:stCxn id="35851" idx="2"/>
          </p:cNvCxnSpPr>
          <p:nvPr/>
        </p:nvCxnSpPr>
        <p:spPr bwMode="auto">
          <a:xfrm rot="16200000" flipH="1">
            <a:off x="262732" y="3942556"/>
            <a:ext cx="406400" cy="141287"/>
          </a:xfrm>
          <a:prstGeom prst="bentConnector3">
            <a:avLst>
              <a:gd name="adj1" fmla="val 77856"/>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20"/>
          <p:cNvCxnSpPr>
            <a:cxnSpLocks noChangeShapeType="1"/>
          </p:cNvCxnSpPr>
          <p:nvPr/>
        </p:nvCxnSpPr>
        <p:spPr bwMode="auto">
          <a:xfrm rot="-5400000">
            <a:off x="101600" y="2727325"/>
            <a:ext cx="733425" cy="142875"/>
          </a:xfrm>
          <a:prstGeom prst="bentConnector2">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21"/>
          <p:cNvSpPr>
            <a:spLocks noChangeArrowheads="1"/>
          </p:cNvSpPr>
          <p:nvPr/>
        </p:nvSpPr>
        <p:spPr bwMode="auto">
          <a:xfrm rot="2760000">
            <a:off x="1406525" y="3171825"/>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57" name="AutoShape 22"/>
          <p:cNvCxnSpPr>
            <a:cxnSpLocks noChangeShapeType="1"/>
            <a:stCxn id="35892" idx="3"/>
            <a:endCxn id="35889" idx="1"/>
          </p:cNvCxnSpPr>
          <p:nvPr/>
        </p:nvCxnSpPr>
        <p:spPr bwMode="auto">
          <a:xfrm flipV="1">
            <a:off x="2646363" y="3341688"/>
            <a:ext cx="173037"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58" name="Group 23"/>
          <p:cNvGrpSpPr>
            <a:grpSpLocks/>
          </p:cNvGrpSpPr>
          <p:nvPr/>
        </p:nvGrpSpPr>
        <p:grpSpPr bwMode="auto">
          <a:xfrm>
            <a:off x="1744663" y="2770188"/>
            <a:ext cx="900112" cy="1149350"/>
            <a:chOff x="1099" y="1745"/>
            <a:chExt cx="567" cy="724"/>
          </a:xfrm>
        </p:grpSpPr>
        <p:sp>
          <p:nvSpPr>
            <p:cNvPr id="35892" name="Rectangle 24"/>
            <p:cNvSpPr>
              <a:spLocks noChangeArrowheads="1"/>
            </p:cNvSpPr>
            <p:nvPr/>
          </p:nvSpPr>
          <p:spPr bwMode="auto">
            <a:xfrm>
              <a:off x="1099" y="1902"/>
              <a:ext cx="567"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Generación de Informe de Estado</a:t>
              </a:r>
            </a:p>
          </p:txBody>
        </p:sp>
        <p:sp>
          <p:nvSpPr>
            <p:cNvPr id="35893" name="Rectangle 25"/>
            <p:cNvSpPr>
              <a:spLocks noChangeArrowheads="1"/>
            </p:cNvSpPr>
            <p:nvPr/>
          </p:nvSpPr>
          <p:spPr bwMode="auto">
            <a:xfrm>
              <a:off x="1099" y="1745"/>
              <a:ext cx="567"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Lider de Proyecto</a:t>
              </a:r>
            </a:p>
          </p:txBody>
        </p:sp>
        <p:sp>
          <p:nvSpPr>
            <p:cNvPr id="35894" name="Rectangle 26"/>
            <p:cNvSpPr>
              <a:spLocks noChangeArrowheads="1"/>
            </p:cNvSpPr>
            <p:nvPr/>
          </p:nvSpPr>
          <p:spPr bwMode="auto">
            <a:xfrm>
              <a:off x="1099" y="2315"/>
              <a:ext cx="567"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TSP</a:t>
              </a:r>
            </a:p>
            <a:p>
              <a:pPr eaLnBrk="1" hangingPunct="1">
                <a:buClrTx/>
                <a:buFontTx/>
                <a:buNone/>
              </a:pPr>
              <a:r>
                <a:rPr lang="es-PE" altLang="es-PE" sz="800" b="1">
                  <a:solidFill>
                    <a:srgbClr val="000066"/>
                  </a:solidFill>
                  <a:cs typeface="Droid Sans Fallback" charset="0"/>
                </a:rPr>
                <a:t>Plan semanal</a:t>
              </a:r>
            </a:p>
          </p:txBody>
        </p:sp>
      </p:grpSp>
      <p:cxnSp>
        <p:nvCxnSpPr>
          <p:cNvPr id="35859" name="AutoShape 29"/>
          <p:cNvCxnSpPr>
            <a:cxnSpLocks noChangeShapeType="1"/>
            <a:stCxn id="35856" idx="5"/>
            <a:endCxn id="35892" idx="1"/>
          </p:cNvCxnSpPr>
          <p:nvPr/>
        </p:nvCxnSpPr>
        <p:spPr bwMode="auto">
          <a:xfrm flipV="1">
            <a:off x="1585913" y="3346450"/>
            <a:ext cx="158750" cy="793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60" name="AutoShape 30"/>
          <p:cNvCxnSpPr>
            <a:cxnSpLocks noChangeShapeType="1"/>
            <a:stCxn id="35880" idx="3"/>
            <a:endCxn id="35845" idx="0"/>
          </p:cNvCxnSpPr>
          <p:nvPr/>
        </p:nvCxnSpPr>
        <p:spPr bwMode="auto">
          <a:xfrm flipV="1">
            <a:off x="4908550" y="3654425"/>
            <a:ext cx="3011488" cy="1416050"/>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1" name="Group 31"/>
          <p:cNvGrpSpPr>
            <a:grpSpLocks/>
          </p:cNvGrpSpPr>
          <p:nvPr/>
        </p:nvGrpSpPr>
        <p:grpSpPr bwMode="auto">
          <a:xfrm>
            <a:off x="2819400" y="2765425"/>
            <a:ext cx="960438" cy="1149350"/>
            <a:chOff x="1776" y="1742"/>
            <a:chExt cx="605" cy="724"/>
          </a:xfrm>
        </p:grpSpPr>
        <p:sp>
          <p:nvSpPr>
            <p:cNvPr id="35889" name="Rectangle 32"/>
            <p:cNvSpPr>
              <a:spLocks noChangeArrowheads="1"/>
            </p:cNvSpPr>
            <p:nvPr/>
          </p:nvSpPr>
          <p:spPr bwMode="auto">
            <a:xfrm>
              <a:off x="1776" y="1899"/>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de Informes de Estado</a:t>
              </a:r>
            </a:p>
          </p:txBody>
        </p:sp>
        <p:sp>
          <p:nvSpPr>
            <p:cNvPr id="35890" name="Rectangle 33"/>
            <p:cNvSpPr>
              <a:spLocks noChangeArrowheads="1"/>
            </p:cNvSpPr>
            <p:nvPr/>
          </p:nvSpPr>
          <p:spPr bwMode="auto">
            <a:xfrm>
              <a:off x="1776" y="1742"/>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Analista Funcional</a:t>
              </a:r>
            </a:p>
          </p:txBody>
        </p:sp>
        <p:sp>
          <p:nvSpPr>
            <p:cNvPr id="35891" name="Rectangle 34"/>
            <p:cNvSpPr>
              <a:spLocks noChangeArrowheads="1"/>
            </p:cNvSpPr>
            <p:nvPr/>
          </p:nvSpPr>
          <p:spPr bwMode="auto">
            <a:xfrm>
              <a:off x="1776" y="2312"/>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cxnSp>
        <p:nvCxnSpPr>
          <p:cNvPr id="35862" name="AutoShape 35"/>
          <p:cNvCxnSpPr>
            <a:cxnSpLocks noChangeShapeType="1"/>
            <a:stCxn id="35889" idx="3"/>
            <a:endCxn id="35871" idx="2"/>
          </p:cNvCxnSpPr>
          <p:nvPr/>
        </p:nvCxnSpPr>
        <p:spPr bwMode="auto">
          <a:xfrm flipV="1">
            <a:off x="3781425" y="3338513"/>
            <a:ext cx="1492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36"/>
          <p:cNvGrpSpPr>
            <a:grpSpLocks/>
          </p:cNvGrpSpPr>
          <p:nvPr/>
        </p:nvGrpSpPr>
        <p:grpSpPr bwMode="auto">
          <a:xfrm>
            <a:off x="4667250" y="2763838"/>
            <a:ext cx="960438" cy="1149350"/>
            <a:chOff x="2940" y="1741"/>
            <a:chExt cx="605" cy="724"/>
          </a:xfrm>
        </p:grpSpPr>
        <p:sp>
          <p:nvSpPr>
            <p:cNvPr id="35886" name="Rectangle 37"/>
            <p:cNvSpPr>
              <a:spLocks noChangeArrowheads="1"/>
            </p:cNvSpPr>
            <p:nvPr/>
          </p:nvSpPr>
          <p:spPr bwMode="auto">
            <a:xfrm>
              <a:off x="2940" y="189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Comité Operativo</a:t>
              </a:r>
            </a:p>
          </p:txBody>
        </p:sp>
        <p:sp>
          <p:nvSpPr>
            <p:cNvPr id="35887" name="Rectangle 38"/>
            <p:cNvSpPr>
              <a:spLocks noChangeArrowheads="1"/>
            </p:cNvSpPr>
            <p:nvPr/>
          </p:nvSpPr>
          <p:spPr bwMode="auto">
            <a:xfrm>
              <a:off x="2940" y="174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Analista Funcional</a:t>
              </a:r>
            </a:p>
          </p:txBody>
        </p:sp>
        <p:sp>
          <p:nvSpPr>
            <p:cNvPr id="35888" name="Rectangle 39"/>
            <p:cNvSpPr>
              <a:spLocks noChangeArrowheads="1"/>
            </p:cNvSpPr>
            <p:nvPr/>
          </p:nvSpPr>
          <p:spPr bwMode="auto">
            <a:xfrm>
              <a:off x="2940" y="231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grpSp>
        <p:nvGrpSpPr>
          <p:cNvPr id="35864" name="Group 44"/>
          <p:cNvGrpSpPr>
            <a:grpSpLocks/>
          </p:cNvGrpSpPr>
          <p:nvPr/>
        </p:nvGrpSpPr>
        <p:grpSpPr bwMode="auto">
          <a:xfrm>
            <a:off x="3303588" y="1263650"/>
            <a:ext cx="946150" cy="1149350"/>
            <a:chOff x="2081" y="796"/>
            <a:chExt cx="596" cy="724"/>
          </a:xfrm>
        </p:grpSpPr>
        <p:sp>
          <p:nvSpPr>
            <p:cNvPr id="35883" name="Rectangle 45"/>
            <p:cNvSpPr>
              <a:spLocks noChangeArrowheads="1"/>
            </p:cNvSpPr>
            <p:nvPr/>
          </p:nvSpPr>
          <p:spPr bwMode="auto">
            <a:xfrm>
              <a:off x="2081" y="953"/>
              <a:ext cx="596"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Asignar trabajo </a:t>
              </a:r>
            </a:p>
          </p:txBody>
        </p:sp>
        <p:sp>
          <p:nvSpPr>
            <p:cNvPr id="35884" name="Rectangle 46"/>
            <p:cNvSpPr>
              <a:spLocks noChangeArrowheads="1"/>
            </p:cNvSpPr>
            <p:nvPr/>
          </p:nvSpPr>
          <p:spPr bwMode="auto">
            <a:xfrm>
              <a:off x="2081" y="796"/>
              <a:ext cx="596"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Analista Funcional</a:t>
              </a:r>
            </a:p>
          </p:txBody>
        </p:sp>
        <p:sp>
          <p:nvSpPr>
            <p:cNvPr id="35885" name="Rectangle 47"/>
            <p:cNvSpPr>
              <a:spLocks noChangeArrowheads="1"/>
            </p:cNvSpPr>
            <p:nvPr/>
          </p:nvSpPr>
          <p:spPr bwMode="auto">
            <a:xfrm>
              <a:off x="2081" y="1366"/>
              <a:ext cx="596"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sp>
        <p:nvSpPr>
          <p:cNvPr id="35865" name="Rectangle 48"/>
          <p:cNvSpPr>
            <a:spLocks noChangeArrowheads="1"/>
          </p:cNvSpPr>
          <p:nvPr/>
        </p:nvSpPr>
        <p:spPr bwMode="auto">
          <a:xfrm>
            <a:off x="4887913" y="1524000"/>
            <a:ext cx="1008062" cy="655638"/>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Ejecutar trabajo asignado</a:t>
            </a:r>
            <a:r>
              <a:rPr lang="es-PE" altLang="es-PE" sz="1000">
                <a:solidFill>
                  <a:srgbClr val="CCCCFF"/>
                </a:solidFill>
                <a:cs typeface="Droid Sans Fallback" charset="0"/>
                <a:hlinkClick r:id=""/>
              </a:rPr>
              <a:t> </a:t>
            </a:r>
          </a:p>
        </p:txBody>
      </p:sp>
      <p:sp>
        <p:nvSpPr>
          <p:cNvPr id="35866" name="Rectangle 49"/>
          <p:cNvSpPr>
            <a:spLocks noChangeArrowheads="1"/>
          </p:cNvSpPr>
          <p:nvPr/>
        </p:nvSpPr>
        <p:spPr bwMode="auto">
          <a:xfrm>
            <a:off x="4887913" y="1274763"/>
            <a:ext cx="1008062" cy="252412"/>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Equipo de Trabajo</a:t>
            </a:r>
          </a:p>
        </p:txBody>
      </p:sp>
      <p:sp>
        <p:nvSpPr>
          <p:cNvPr id="35867" name="Rectangle 50"/>
          <p:cNvSpPr>
            <a:spLocks noChangeArrowheads="1"/>
          </p:cNvSpPr>
          <p:nvPr/>
        </p:nvSpPr>
        <p:spPr bwMode="auto">
          <a:xfrm>
            <a:off x="4887913" y="2179638"/>
            <a:ext cx="1008062" cy="247650"/>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nvGrpSpPr>
          <p:cNvPr id="35868" name="Group 51"/>
          <p:cNvGrpSpPr>
            <a:grpSpLocks/>
          </p:cNvGrpSpPr>
          <p:nvPr/>
        </p:nvGrpSpPr>
        <p:grpSpPr bwMode="auto">
          <a:xfrm>
            <a:off x="3975100" y="4494213"/>
            <a:ext cx="933450" cy="1149350"/>
            <a:chOff x="2534" y="3433"/>
            <a:chExt cx="588" cy="724"/>
          </a:xfrm>
        </p:grpSpPr>
        <p:sp>
          <p:nvSpPr>
            <p:cNvPr id="35880" name="Rectangle 52"/>
            <p:cNvSpPr>
              <a:spLocks noChangeArrowheads="1"/>
            </p:cNvSpPr>
            <p:nvPr/>
          </p:nvSpPr>
          <p:spPr bwMode="auto">
            <a:xfrm>
              <a:off x="2534" y="3590"/>
              <a:ext cx="588"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Procesar cambios al proyecto</a:t>
              </a:r>
              <a:r>
                <a:rPr lang="es-PE" altLang="es-PE" sz="1000">
                  <a:solidFill>
                    <a:srgbClr val="CCCCFF"/>
                  </a:solidFill>
                  <a:cs typeface="Droid Sans Fallback" charset="0"/>
                  <a:hlinkClick r:id=""/>
                </a:rPr>
                <a:t> </a:t>
              </a:r>
            </a:p>
          </p:txBody>
        </p:sp>
        <p:sp>
          <p:nvSpPr>
            <p:cNvPr id="35881" name="Rectangle 53"/>
            <p:cNvSpPr>
              <a:spLocks noChangeArrowheads="1"/>
            </p:cNvSpPr>
            <p:nvPr/>
          </p:nvSpPr>
          <p:spPr bwMode="auto">
            <a:xfrm>
              <a:off x="2534" y="3433"/>
              <a:ext cx="588"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5882" name="Rectangle 54"/>
            <p:cNvSpPr>
              <a:spLocks noChangeArrowheads="1"/>
            </p:cNvSpPr>
            <p:nvPr/>
          </p:nvSpPr>
          <p:spPr bwMode="auto">
            <a:xfrm>
              <a:off x="2534" y="4003"/>
              <a:ext cx="588"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 Gestión del Proyecto</a:t>
              </a:r>
            </a:p>
          </p:txBody>
        </p:sp>
      </p:grpSp>
      <p:cxnSp>
        <p:nvCxnSpPr>
          <p:cNvPr id="35869" name="AutoShape 55"/>
          <p:cNvCxnSpPr>
            <a:cxnSpLocks noChangeShapeType="1"/>
            <a:stCxn id="35883" idx="3"/>
            <a:endCxn id="35865" idx="1"/>
          </p:cNvCxnSpPr>
          <p:nvPr/>
        </p:nvCxnSpPr>
        <p:spPr bwMode="auto">
          <a:xfrm>
            <a:off x="4251325" y="1839913"/>
            <a:ext cx="636588" cy="1270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5870" name="AutoShape 56"/>
          <p:cNvSpPr>
            <a:spLocks noChangeArrowheads="1"/>
          </p:cNvSpPr>
          <p:nvPr/>
        </p:nvSpPr>
        <p:spPr bwMode="auto">
          <a:xfrm rot="-8040000">
            <a:off x="7239001" y="3186112"/>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sp>
        <p:nvSpPr>
          <p:cNvPr id="35871" name="AutoShape 58"/>
          <p:cNvSpPr>
            <a:spLocks noChangeArrowheads="1"/>
          </p:cNvSpPr>
          <p:nvPr/>
        </p:nvSpPr>
        <p:spPr bwMode="auto">
          <a:xfrm rot="2760000">
            <a:off x="4006851" y="3160712"/>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72" name="AutoShape 59"/>
          <p:cNvCxnSpPr>
            <a:cxnSpLocks noChangeShapeType="1"/>
            <a:stCxn id="35871" idx="5"/>
            <a:endCxn id="35886" idx="1"/>
          </p:cNvCxnSpPr>
          <p:nvPr/>
        </p:nvCxnSpPr>
        <p:spPr bwMode="auto">
          <a:xfrm flipV="1">
            <a:off x="4186238" y="3340100"/>
            <a:ext cx="48260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3" name="AutoShape 60"/>
          <p:cNvCxnSpPr>
            <a:cxnSpLocks noChangeShapeType="1"/>
            <a:stCxn id="35865" idx="3"/>
            <a:endCxn id="35845" idx="4"/>
          </p:cNvCxnSpPr>
          <p:nvPr/>
        </p:nvCxnSpPr>
        <p:spPr bwMode="auto">
          <a:xfrm>
            <a:off x="5895975" y="1852613"/>
            <a:ext cx="2032000" cy="1290637"/>
          </a:xfrm>
          <a:prstGeom prst="bentConnector2">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4" name="AutoShape 62"/>
          <p:cNvCxnSpPr>
            <a:cxnSpLocks noChangeShapeType="1"/>
            <a:stCxn id="35856" idx="0"/>
          </p:cNvCxnSpPr>
          <p:nvPr/>
        </p:nvCxnSpPr>
        <p:spPr bwMode="auto">
          <a:xfrm flipV="1">
            <a:off x="1589088" y="1846263"/>
            <a:ext cx="1685925" cy="125253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5" name="AutoShape 63"/>
          <p:cNvCxnSpPr>
            <a:cxnSpLocks noChangeShapeType="1"/>
            <a:endCxn id="35880" idx="1"/>
          </p:cNvCxnSpPr>
          <p:nvPr/>
        </p:nvCxnSpPr>
        <p:spPr bwMode="auto">
          <a:xfrm>
            <a:off x="1327150" y="3354388"/>
            <a:ext cx="2647950" cy="171608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6" name="AutoShape 64"/>
          <p:cNvCxnSpPr>
            <a:cxnSpLocks noChangeShapeType="1"/>
            <a:endCxn id="35856" idx="1"/>
          </p:cNvCxnSpPr>
          <p:nvPr/>
        </p:nvCxnSpPr>
        <p:spPr bwMode="auto">
          <a:xfrm rot="16200000" flipH="1">
            <a:off x="1000919" y="2764631"/>
            <a:ext cx="788988" cy="130175"/>
          </a:xfrm>
          <a:prstGeom prst="bentConnector3">
            <a:avLst>
              <a:gd name="adj1" fmla="val 26958"/>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65"/>
          <p:cNvCxnSpPr>
            <a:cxnSpLocks noChangeShapeType="1"/>
            <a:endCxn id="35856" idx="3"/>
          </p:cNvCxnSpPr>
          <p:nvPr/>
        </p:nvCxnSpPr>
        <p:spPr bwMode="auto">
          <a:xfrm flipV="1">
            <a:off x="1330325" y="3478213"/>
            <a:ext cx="125413" cy="741362"/>
          </a:xfrm>
          <a:prstGeom prst="bentConnector3">
            <a:avLst>
              <a:gd name="adj1" fmla="val -186245"/>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8" name="AutoShape 66"/>
          <p:cNvCxnSpPr>
            <a:cxnSpLocks noChangeShapeType="1"/>
          </p:cNvCxnSpPr>
          <p:nvPr/>
        </p:nvCxnSpPr>
        <p:spPr bwMode="auto">
          <a:xfrm>
            <a:off x="7419975" y="3387725"/>
            <a:ext cx="1085850" cy="12700"/>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9" name="AutoShape 59"/>
          <p:cNvCxnSpPr>
            <a:cxnSpLocks noChangeShapeType="1"/>
            <a:endCxn id="35870" idx="5"/>
          </p:cNvCxnSpPr>
          <p:nvPr/>
        </p:nvCxnSpPr>
        <p:spPr bwMode="auto">
          <a:xfrm flipV="1">
            <a:off x="5597525" y="3365500"/>
            <a:ext cx="1822450" cy="158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5601" name="Group 1"/>
          <p:cNvGraphicFramePr>
            <a:graphicFrameLocks noGrp="1"/>
          </p:cNvGraphicFramePr>
          <p:nvPr/>
        </p:nvGraphicFramePr>
        <p:xfrm>
          <a:off x="146050" y="1150938"/>
          <a:ext cx="8810625" cy="5878513"/>
        </p:xfrm>
        <a:graphic>
          <a:graphicData uri="http://schemas.openxmlformats.org/drawingml/2006/table">
            <a:tbl>
              <a:tblPr/>
              <a:tblGrid>
                <a:gridCol w="390525">
                  <a:extLst>
                    <a:ext uri="{9D8B030D-6E8A-4147-A177-3AD203B41FA5}">
                      <a16:colId xmlns:a16="http://schemas.microsoft.com/office/drawing/2014/main" val="20000"/>
                    </a:ext>
                  </a:extLst>
                </a:gridCol>
                <a:gridCol w="1198563">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3973512">
                  <a:extLst>
                    <a:ext uri="{9D8B030D-6E8A-4147-A177-3AD203B41FA5}">
                      <a16:colId xmlns:a16="http://schemas.microsoft.com/office/drawing/2014/main" val="20003"/>
                    </a:ext>
                  </a:extLst>
                </a:gridCol>
                <a:gridCol w="1876425">
                  <a:extLst>
                    <a:ext uri="{9D8B030D-6E8A-4147-A177-3AD203B41FA5}">
                      <a16:colId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Asignar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Analista Funcional prepara el plan semanal apoyándose en la plantilla de Plan semanal, seguidamente asigna tareas a los miembros del 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 de Plan Semanal</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15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Ejecutar trabajo asignado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equipo realiza el trabajo que le fue asignado, produciendo entregables comprometidos.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La aceptación de los entregables principales son formalizados mediante actas de reunión (en caso se requiera con el cliente), o en las actas de comités con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Cada miembro del equipo reporta el tiempo empleado en las actividades que realizó, en el Informe de Actividades diariamente.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Adicionalmente, durante la ejecución del proyecto realizan reuniones de trabajo con el cliente según se requiera.</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Actas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de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66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Generación de Informe de Estado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t>
                      </a: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 prepara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Luego prepara el informe de estado del proyecto, el cual debe también incluir las métricas del proyecto y se concluye con el Acta de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902" name="Text Box 71"/>
          <p:cNvSpPr txBox="1">
            <a:spLocks noChangeArrowheads="1"/>
          </p:cNvSpPr>
          <p:nvPr/>
        </p:nvSpPr>
        <p:spPr bwMode="auto">
          <a:xfrm>
            <a:off x="971550" y="100013"/>
            <a:ext cx="76342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6903" name="AutoShape 72"/>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6625" name="Group 1"/>
          <p:cNvGraphicFramePr>
            <a:graphicFrameLocks noGrp="1"/>
          </p:cNvGraphicFramePr>
          <p:nvPr/>
        </p:nvGraphicFramePr>
        <p:xfrm>
          <a:off x="157163" y="1179513"/>
          <a:ext cx="8786812" cy="5378451"/>
        </p:xfrm>
        <a:graphic>
          <a:graphicData uri="http://schemas.openxmlformats.org/drawingml/2006/table">
            <a:tbl>
              <a:tblPr/>
              <a:tblGrid>
                <a:gridCol w="388937">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530600">
                  <a:extLst>
                    <a:ext uri="{9D8B030D-6E8A-4147-A177-3AD203B41FA5}">
                      <a16:colId xmlns:a16="http://schemas.microsoft.com/office/drawing/2014/main" val="20003"/>
                    </a:ext>
                  </a:extLst>
                </a:gridCol>
                <a:gridCol w="2447925">
                  <a:extLst>
                    <a:ext uri="{9D8B030D-6E8A-4147-A177-3AD203B41FA5}">
                      <a16:colId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21732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Revisión de Informes de Estado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Analista Funcional prepara la agenda de reuniones y registra y/o actualiza la reunión en el cuadro de seguimiento de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Los analistas Líderes a su cargo informan la situación de los proyectos y riesgos presentados, de forma semanal y/o cuando la situación lo requiera.</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Luego, el Analista Funcional consolida la información expuesta por los Analistas Líderes de los Proyectos, en un solo informe a nivel de coordinación y se actualizan de requerirse, los artefactos de gestión por proyecto (riesgos, pendientes, métricas). </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Tablero de métricas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17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t>
                      </a: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 en comunicación con el Analista Funcional prepara la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la reunión se presenta y revisa con el cliente, el acta de reunión preliminar. Es de frecuencia semanal y cuando la situación lo requiera. Se actualizaran las plantillas que correspondan según sea el resultado de la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 actualizado.</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920" name="Text Box 55"/>
          <p:cNvSpPr txBox="1">
            <a:spLocks noChangeArrowheads="1"/>
          </p:cNvSpPr>
          <p:nvPr/>
        </p:nvSpPr>
        <p:spPr bwMode="auto">
          <a:xfrm>
            <a:off x="817563" y="100013"/>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7921" name="AutoShape 56"/>
          <p:cNvSpPr>
            <a:spLocks noChangeArrowheads="1"/>
          </p:cNvSpPr>
          <p:nvPr/>
        </p:nvSpPr>
        <p:spPr bwMode="auto">
          <a:xfrm>
            <a:off x="312738" y="61880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8673" name="Group 1"/>
          <p:cNvGraphicFramePr>
            <a:graphicFrameLocks noGrp="1"/>
          </p:cNvGraphicFramePr>
          <p:nvPr/>
        </p:nvGraphicFramePr>
        <p:xfrm>
          <a:off x="179388" y="1162050"/>
          <a:ext cx="8786812" cy="1330325"/>
        </p:xfrm>
        <a:graphic>
          <a:graphicData uri="http://schemas.openxmlformats.org/drawingml/2006/table">
            <a:tbl>
              <a:tblPr/>
              <a:tblGrid>
                <a:gridCol w="388937">
                  <a:extLst>
                    <a:ext uri="{9D8B030D-6E8A-4147-A177-3AD203B41FA5}">
                      <a16:colId xmlns:a16="http://schemas.microsoft.com/office/drawing/2014/main" val="20000"/>
                    </a:ext>
                  </a:extLst>
                </a:gridCol>
                <a:gridCol w="979488">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890962">
                  <a:extLst>
                    <a:ext uri="{9D8B030D-6E8A-4147-A177-3AD203B41FA5}">
                      <a16:colId xmlns:a16="http://schemas.microsoft.com/office/drawing/2014/main" val="20003"/>
                    </a:ext>
                  </a:extLst>
                </a:gridCol>
                <a:gridCol w="2232025">
                  <a:extLst>
                    <a:ext uri="{9D8B030D-6E8A-4147-A177-3AD203B41FA5}">
                      <a16:colId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6</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Procesar cambios al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cambio se procesa según el Proceso de cambios de configuración y de requerimientos.</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Solicitud de cambios a requerimientos </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8938" name="Text Box 39"/>
          <p:cNvSpPr txBox="1">
            <a:spLocks noChangeArrowheads="1"/>
          </p:cNvSpPr>
          <p:nvPr/>
        </p:nvSpPr>
        <p:spPr bwMode="auto">
          <a:xfrm>
            <a:off x="1042988" y="88900"/>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8939" name="AutoShape 40"/>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4150" y="273050"/>
            <a:ext cx="87757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ea typeface="ＭＳ Ｐゴシック" panose="020B0600070205080204" pitchFamily="34" charset="-128"/>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9939" name="Group 3"/>
          <p:cNvGrpSpPr>
            <a:grpSpLocks/>
          </p:cNvGrpSpPr>
          <p:nvPr/>
        </p:nvGrpSpPr>
        <p:grpSpPr bwMode="auto">
          <a:xfrm>
            <a:off x="1128713" y="2247900"/>
            <a:ext cx="6881812" cy="3481388"/>
            <a:chOff x="711" y="1416"/>
            <a:chExt cx="4335" cy="2193"/>
          </a:xfrm>
        </p:grpSpPr>
        <p:sp>
          <p:nvSpPr>
            <p:cNvPr id="3994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9698"/>
                                        </p:tgtEl>
                                        <p:attrNameLst>
                                          <p:attrName>style.visibility</p:attrName>
                                        </p:attrNameLst>
                                      </p:cBhvr>
                                      <p:to>
                                        <p:strVal val="visible"/>
                                      </p:to>
                                    </p:set>
                                    <p:animEffect transition="in" filter="fade">
                                      <p:cBhvr additive="repl">
                                        <p:cTn id="7" dur="1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996950" y="769938"/>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grpSp>
        <p:nvGrpSpPr>
          <p:cNvPr id="40963" name="Group 2"/>
          <p:cNvGrpSpPr>
            <a:grpSpLocks/>
          </p:cNvGrpSpPr>
          <p:nvPr/>
        </p:nvGrpSpPr>
        <p:grpSpPr bwMode="auto">
          <a:xfrm>
            <a:off x="5213350" y="2843213"/>
            <a:ext cx="960438" cy="1149350"/>
            <a:chOff x="3284" y="1791"/>
            <a:chExt cx="605" cy="724"/>
          </a:xfrm>
        </p:grpSpPr>
        <p:sp>
          <p:nvSpPr>
            <p:cNvPr id="40991" name="Rectangle 3"/>
            <p:cNvSpPr>
              <a:spLocks noChangeArrowheads="1"/>
            </p:cNvSpPr>
            <p:nvPr/>
          </p:nvSpPr>
          <p:spPr bwMode="auto">
            <a:xfrm>
              <a:off x="3284" y="194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Generar Baselines</a:t>
              </a:r>
            </a:p>
          </p:txBody>
        </p:sp>
        <p:sp>
          <p:nvSpPr>
            <p:cNvPr id="40992" name="Rectangle 4"/>
            <p:cNvSpPr>
              <a:spLocks noChangeArrowheads="1"/>
            </p:cNvSpPr>
            <p:nvPr/>
          </p:nvSpPr>
          <p:spPr bwMode="auto">
            <a:xfrm>
              <a:off x="3284" y="179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Configuración</a:t>
              </a:r>
            </a:p>
          </p:txBody>
        </p:sp>
        <p:sp>
          <p:nvSpPr>
            <p:cNvPr id="40993" name="Rectangle 5"/>
            <p:cNvSpPr>
              <a:spLocks noChangeArrowheads="1"/>
            </p:cNvSpPr>
            <p:nvPr/>
          </p:nvSpPr>
          <p:spPr bwMode="auto">
            <a:xfrm>
              <a:off x="3284" y="236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Matriz de entregables</a:t>
              </a:r>
            </a:p>
          </p:txBody>
        </p:sp>
      </p:grpSp>
      <p:cxnSp>
        <p:nvCxnSpPr>
          <p:cNvPr id="40964" name="AutoShape 6"/>
          <p:cNvCxnSpPr>
            <a:cxnSpLocks noChangeShapeType="1"/>
            <a:endCxn id="40991" idx="1"/>
          </p:cNvCxnSpPr>
          <p:nvPr/>
        </p:nvCxnSpPr>
        <p:spPr bwMode="auto">
          <a:xfrm flipV="1">
            <a:off x="4951413" y="3419475"/>
            <a:ext cx="2619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40965" name="AutoShape 7"/>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grpSp>
        <p:nvGrpSpPr>
          <p:cNvPr id="40966" name="Group 8"/>
          <p:cNvGrpSpPr>
            <a:grpSpLocks/>
          </p:cNvGrpSpPr>
          <p:nvPr/>
        </p:nvGrpSpPr>
        <p:grpSpPr bwMode="auto">
          <a:xfrm>
            <a:off x="2867025" y="2836863"/>
            <a:ext cx="862013" cy="1149350"/>
            <a:chOff x="1806" y="1787"/>
            <a:chExt cx="543" cy="724"/>
          </a:xfrm>
        </p:grpSpPr>
        <p:sp>
          <p:nvSpPr>
            <p:cNvPr id="40988" name="Rectangle 9"/>
            <p:cNvSpPr>
              <a:spLocks noChangeArrowheads="1"/>
            </p:cNvSpPr>
            <p:nvPr/>
          </p:nvSpPr>
          <p:spPr bwMode="auto">
            <a:xfrm>
              <a:off x="1806" y="1944"/>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Elaborar acta de aceptación y cierre del proyecto </a:t>
              </a:r>
            </a:p>
          </p:txBody>
        </p:sp>
        <p:sp>
          <p:nvSpPr>
            <p:cNvPr id="40989" name="Rectangle 10"/>
            <p:cNvSpPr>
              <a:spLocks noChangeArrowheads="1"/>
            </p:cNvSpPr>
            <p:nvPr/>
          </p:nvSpPr>
          <p:spPr bwMode="auto">
            <a:xfrm>
              <a:off x="1806" y="1787"/>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Lider de Proyecto</a:t>
              </a:r>
            </a:p>
          </p:txBody>
        </p:sp>
        <p:sp>
          <p:nvSpPr>
            <p:cNvPr id="40990" name="Rectangle 11"/>
            <p:cNvSpPr>
              <a:spLocks noChangeArrowheads="1"/>
            </p:cNvSpPr>
            <p:nvPr/>
          </p:nvSpPr>
          <p:spPr bwMode="auto">
            <a:xfrm>
              <a:off x="1806" y="2357"/>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cierre del proyecto</a:t>
              </a:r>
            </a:p>
          </p:txBody>
        </p:sp>
      </p:grpSp>
      <p:sp>
        <p:nvSpPr>
          <p:cNvPr id="40967" name="AutoShape 12"/>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Detalle actividades</a:t>
            </a:r>
          </a:p>
        </p:txBody>
      </p:sp>
      <p:grpSp>
        <p:nvGrpSpPr>
          <p:cNvPr id="40968" name="Group 13"/>
          <p:cNvGrpSpPr>
            <a:grpSpLocks/>
          </p:cNvGrpSpPr>
          <p:nvPr/>
        </p:nvGrpSpPr>
        <p:grpSpPr bwMode="auto">
          <a:xfrm>
            <a:off x="3995738" y="2852738"/>
            <a:ext cx="960437" cy="1149350"/>
            <a:chOff x="2517" y="1797"/>
            <a:chExt cx="605" cy="724"/>
          </a:xfrm>
        </p:grpSpPr>
        <p:sp>
          <p:nvSpPr>
            <p:cNvPr id="40985" name="Rectangle 14"/>
            <p:cNvSpPr>
              <a:spLocks noChangeArrowheads="1"/>
            </p:cNvSpPr>
            <p:nvPr/>
          </p:nvSpPr>
          <p:spPr bwMode="auto">
            <a:xfrm>
              <a:off x="2517" y="1954"/>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Elaborar y revisar el relatorio del proyecto</a:t>
              </a:r>
            </a:p>
          </p:txBody>
        </p:sp>
        <p:sp>
          <p:nvSpPr>
            <p:cNvPr id="40986" name="Rectangle 15"/>
            <p:cNvSpPr>
              <a:spLocks noChangeArrowheads="1"/>
            </p:cNvSpPr>
            <p:nvPr/>
          </p:nvSpPr>
          <p:spPr bwMode="auto">
            <a:xfrm>
              <a:off x="2517" y="1797"/>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Lider de Proyecto</a:t>
              </a:r>
            </a:p>
          </p:txBody>
        </p:sp>
        <p:sp>
          <p:nvSpPr>
            <p:cNvPr id="40987" name="Rectangle 16"/>
            <p:cNvSpPr>
              <a:spLocks noChangeArrowheads="1"/>
            </p:cNvSpPr>
            <p:nvPr/>
          </p:nvSpPr>
          <p:spPr bwMode="auto">
            <a:xfrm>
              <a:off x="2517" y="2367"/>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Relatorio del proyecto</a:t>
              </a:r>
            </a:p>
          </p:txBody>
        </p:sp>
      </p:grpSp>
      <p:cxnSp>
        <p:nvCxnSpPr>
          <p:cNvPr id="40969" name="AutoShape 17"/>
          <p:cNvCxnSpPr>
            <a:cxnSpLocks noChangeShapeType="1"/>
          </p:cNvCxnSpPr>
          <p:nvPr/>
        </p:nvCxnSpPr>
        <p:spPr bwMode="auto">
          <a:xfrm>
            <a:off x="3741738" y="344011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4097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40971" name="AutoShape 19"/>
          <p:cNvCxnSpPr>
            <a:cxnSpLocks noChangeShapeType="1"/>
            <a:stCxn id="40991" idx="3"/>
          </p:cNvCxnSpPr>
          <p:nvPr/>
        </p:nvCxnSpPr>
        <p:spPr bwMode="auto">
          <a:xfrm flipV="1">
            <a:off x="6175375" y="3416300"/>
            <a:ext cx="2984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40972" name="Group 20"/>
          <p:cNvGrpSpPr>
            <a:grpSpLocks/>
          </p:cNvGrpSpPr>
          <p:nvPr/>
        </p:nvGrpSpPr>
        <p:grpSpPr bwMode="auto">
          <a:xfrm>
            <a:off x="1738313" y="3219450"/>
            <a:ext cx="1101725" cy="728663"/>
            <a:chOff x="1095" y="2028"/>
            <a:chExt cx="694" cy="459"/>
          </a:xfrm>
        </p:grpSpPr>
        <p:sp>
          <p:nvSpPr>
            <p:cNvPr id="40983" name="Rectangle 21"/>
            <p:cNvSpPr>
              <a:spLocks noChangeArrowheads="1"/>
            </p:cNvSpPr>
            <p:nvPr/>
          </p:nvSpPr>
          <p:spPr bwMode="auto">
            <a:xfrm>
              <a:off x="1095" y="2291"/>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4098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 y="2028"/>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40973" name="Group 23"/>
          <p:cNvGrpSpPr>
            <a:grpSpLocks/>
          </p:cNvGrpSpPr>
          <p:nvPr/>
        </p:nvGrpSpPr>
        <p:grpSpPr bwMode="auto">
          <a:xfrm>
            <a:off x="903288" y="3213100"/>
            <a:ext cx="931862" cy="812800"/>
            <a:chOff x="569" y="2024"/>
            <a:chExt cx="587" cy="512"/>
          </a:xfrm>
        </p:grpSpPr>
        <p:pic>
          <p:nvPicPr>
            <p:cNvPr id="4098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 y="2024"/>
              <a:ext cx="49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82" name="Rectangle 25"/>
            <p:cNvSpPr>
              <a:spLocks noChangeArrowheads="1"/>
            </p:cNvSpPr>
            <p:nvPr/>
          </p:nvSpPr>
          <p:spPr bwMode="auto">
            <a:xfrm>
              <a:off x="569" y="2279"/>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grpSp>
      <p:cxnSp>
        <p:nvCxnSpPr>
          <p:cNvPr id="40974" name="AutoShape 26"/>
          <p:cNvCxnSpPr>
            <a:cxnSpLocks noChangeShapeType="1"/>
          </p:cNvCxnSpPr>
          <p:nvPr/>
        </p:nvCxnSpPr>
        <p:spPr bwMode="auto">
          <a:xfrm flipV="1">
            <a:off x="1789113" y="3429000"/>
            <a:ext cx="204787" cy="1111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975" name="AutoShape 27"/>
          <p:cNvCxnSpPr>
            <a:cxnSpLocks noChangeShapeType="1"/>
            <a:endCxn id="40988" idx="1"/>
          </p:cNvCxnSpPr>
          <p:nvPr/>
        </p:nvCxnSpPr>
        <p:spPr bwMode="auto">
          <a:xfrm flipV="1">
            <a:off x="2517775" y="3413125"/>
            <a:ext cx="349250" cy="1587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976" name="Rectangle 28"/>
          <p:cNvSpPr>
            <a:spLocks noChangeArrowheads="1"/>
          </p:cNvSpPr>
          <p:nvPr/>
        </p:nvSpPr>
        <p:spPr bwMode="auto">
          <a:xfrm>
            <a:off x="6227763" y="3644900"/>
            <a:ext cx="1104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grpSp>
        <p:nvGrpSpPr>
          <p:cNvPr id="40977" name="Group 29"/>
          <p:cNvGrpSpPr>
            <a:grpSpLocks/>
          </p:cNvGrpSpPr>
          <p:nvPr/>
        </p:nvGrpSpPr>
        <p:grpSpPr bwMode="auto">
          <a:xfrm>
            <a:off x="7451725" y="3090863"/>
            <a:ext cx="931863" cy="1035050"/>
            <a:chOff x="4694" y="1947"/>
            <a:chExt cx="587" cy="652"/>
          </a:xfrm>
        </p:grpSpPr>
        <p:sp>
          <p:nvSpPr>
            <p:cNvPr id="40979" name="Rectangle 30"/>
            <p:cNvSpPr>
              <a:spLocks noChangeArrowheads="1"/>
            </p:cNvSpPr>
            <p:nvPr/>
          </p:nvSpPr>
          <p:spPr bwMode="auto">
            <a:xfrm>
              <a:off x="4694" y="2342"/>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Gerencia de Servicio Empresa</a:t>
              </a:r>
            </a:p>
          </p:txBody>
        </p:sp>
        <p:pic>
          <p:nvPicPr>
            <p:cNvPr id="40980"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9" y="1947"/>
              <a:ext cx="54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cxnSp>
        <p:nvCxnSpPr>
          <p:cNvPr id="40978" name="AutoShape 32"/>
          <p:cNvCxnSpPr>
            <a:cxnSpLocks noChangeShapeType="1"/>
          </p:cNvCxnSpPr>
          <p:nvPr/>
        </p:nvCxnSpPr>
        <p:spPr bwMode="auto">
          <a:xfrm flipV="1">
            <a:off x="6997700" y="3405188"/>
            <a:ext cx="477838" cy="95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1745" name="Group 1"/>
          <p:cNvGraphicFramePr>
            <a:graphicFrameLocks noGrp="1"/>
          </p:cNvGraphicFramePr>
          <p:nvPr/>
        </p:nvGraphicFramePr>
        <p:xfrm>
          <a:off x="179388" y="1284288"/>
          <a:ext cx="8788400" cy="5267325"/>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4000500">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Elaborar acta de aceptación y cierre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 elabora el 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revisa y acuerda la versión final del acta de aceptación y cierre que luego es entregada al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Acta de cierre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7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Elaborar y revisar el relatorio del proyecto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t>
                      </a:r>
                      <a:r>
                        <a:rPr kumimoji="0" lang="es-PE"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 Proyecto elabora el </a:t>
                      </a:r>
                      <a:r>
                        <a:rPr kumimoji="0" lang="es-PE"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relatorio</a:t>
                      </a: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del proyecto en base a la plantilla respectiva.</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relatorio</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del proyecto es presentado en la reunión de informe general del servicio.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Durante el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relatorio</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se analiza el resultado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consignan las brechas entre los planes y los resultados reales.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 un resumen de las Lecciones Aprendidas, Buenos Ejemplos y Oportunidades de Mejora, que se han procesado en 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 un resumen de la evaluación del personal y una encuesta de satisfacción del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FF0000"/>
                          </a:solidFill>
                          <a:effectLst/>
                          <a:latin typeface="Arial" charset="0"/>
                          <a:ea typeface="Droid Sans Fallback" charset="0"/>
                          <a:cs typeface="Droid Sans Fallback" charset="0"/>
                        </a:rPr>
                        <a:t>Plantilla </a:t>
                      </a:r>
                      <a:r>
                        <a:rPr kumimoji="0" lang="es-ES" altLang="es-PE" sz="1200" b="0" i="0" u="none" strike="noStrike" cap="none" normalizeH="0" baseline="0" dirty="0" err="1" smtClean="0">
                          <a:ln>
                            <a:noFill/>
                          </a:ln>
                          <a:solidFill>
                            <a:srgbClr val="FF0000"/>
                          </a:solidFill>
                          <a:effectLst/>
                          <a:latin typeface="Arial" charset="0"/>
                          <a:ea typeface="Droid Sans Fallback" charset="0"/>
                          <a:cs typeface="Droid Sans Fallback" charset="0"/>
                        </a:rPr>
                        <a:t>Relatorio</a:t>
                      </a:r>
                      <a:r>
                        <a:rPr kumimoji="0" lang="es-ES" altLang="es-PE" sz="1200" b="0" i="0" u="none" strike="noStrike" cap="none" normalizeH="0" baseline="0" dirty="0" smtClean="0">
                          <a:ln>
                            <a:noFill/>
                          </a:ln>
                          <a:solidFill>
                            <a:srgbClr val="FF0000"/>
                          </a:solidFill>
                          <a:effectLst/>
                          <a:latin typeface="Arial" charset="0"/>
                          <a:ea typeface="Droid Sans Fallback" charset="0"/>
                          <a:cs typeface="Droid Sans Fallback" charset="0"/>
                        </a:rPr>
                        <a:t>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Gestor de la Configuración</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Proceso de Gestión de Configuración -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 Genera baselines de los entregables del proyecto de acuerdo al Proceso de Gestión de Configuración – Subproceso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Matriz de entregables  </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Proceso de Gestión de configuración. </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022" name="AutoShape 71"/>
          <p:cNvSpPr>
            <a:spLocks noChangeArrowheads="1"/>
          </p:cNvSpPr>
          <p:nvPr/>
        </p:nvSpPr>
        <p:spPr bwMode="auto">
          <a:xfrm>
            <a:off x="368300" y="5976938"/>
            <a:ext cx="1008063" cy="287337"/>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
        <p:nvSpPr>
          <p:cNvPr id="42023" name="Text Box 72"/>
          <p:cNvSpPr txBox="1">
            <a:spLocks noChangeArrowheads="1"/>
          </p:cNvSpPr>
          <p:nvPr/>
        </p:nvSpPr>
        <p:spPr bwMode="auto">
          <a:xfrm>
            <a:off x="1116013" y="260350"/>
            <a:ext cx="7612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01650" y="439738"/>
            <a:ext cx="78755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1. Objetivo y alcance del proceso</a:t>
            </a:r>
          </a:p>
        </p:txBody>
      </p:sp>
      <p:grpSp>
        <p:nvGrpSpPr>
          <p:cNvPr id="15363" name="Group 3"/>
          <p:cNvGrpSpPr>
            <a:grpSpLocks/>
          </p:cNvGrpSpPr>
          <p:nvPr/>
        </p:nvGrpSpPr>
        <p:grpSpPr bwMode="auto">
          <a:xfrm>
            <a:off x="1128713" y="2247900"/>
            <a:ext cx="6881812" cy="3481388"/>
            <a:chOff x="711" y="1416"/>
            <a:chExt cx="4335" cy="2193"/>
          </a:xfrm>
        </p:grpSpPr>
        <p:sp>
          <p:nvSpPr>
            <p:cNvPr id="15365"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6"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7"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8"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9"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0"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1"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2"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3"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4"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5"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6"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7"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8"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9"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0"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1"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2"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3"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4"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5"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6"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7"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8"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9"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0"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1"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2"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3"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4"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5"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6"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7"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8"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9"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0"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1"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2"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3"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4"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5"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6"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7"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8"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9"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0"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1"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2"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3"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4"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5"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6"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7"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8"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9"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0"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1"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2"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3"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4"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5"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6"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7"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8"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9"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0"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1"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2"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3"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4"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5"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6"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7"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8"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9"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0"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1"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2"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3"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4"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5"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6"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7"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8"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9"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0"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1"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2"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3"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4"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5"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6"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7"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8"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9"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0"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1"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2"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3"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4"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5"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6"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7"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8"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9"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0"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1"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2"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3"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4"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5"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6"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
        <p:nvSpPr>
          <p:cNvPr id="15364" name="Text Box 116"/>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fade">
                                      <p:cBhvr additive="repl">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8113" y="188913"/>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6. Métricas del proceso</a:t>
            </a:r>
          </a:p>
        </p:txBody>
      </p:sp>
      <p:grpSp>
        <p:nvGrpSpPr>
          <p:cNvPr id="43011" name="Group 3"/>
          <p:cNvGrpSpPr>
            <a:grpSpLocks/>
          </p:cNvGrpSpPr>
          <p:nvPr/>
        </p:nvGrpSpPr>
        <p:grpSpPr bwMode="auto">
          <a:xfrm>
            <a:off x="1128713" y="2247900"/>
            <a:ext cx="6881812" cy="3481388"/>
            <a:chOff x="711" y="1416"/>
            <a:chExt cx="4335" cy="2193"/>
          </a:xfrm>
        </p:grpSpPr>
        <p:sp>
          <p:nvSpPr>
            <p:cNvPr id="430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2770"/>
                                        </p:tgtEl>
                                        <p:attrNameLst>
                                          <p:attrName>style.visibility</p:attrName>
                                        </p:attrNameLst>
                                      </p:cBhvr>
                                      <p:to>
                                        <p:strVal val="visible"/>
                                      </p:to>
                                    </p:set>
                                    <p:animEffect transition="in" filter="fade">
                                      <p:cBhvr additive="repl">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124075" y="1844675"/>
            <a:ext cx="4392613" cy="2089150"/>
          </a:xfrm>
          <a:prstGeom prst="rect">
            <a:avLst/>
          </a:prstGeom>
          <a:solidFill>
            <a:schemeClr val="accent2">
              <a:lumMod val="50000"/>
            </a:schemeClr>
          </a:solidFill>
          <a:ln w="9360" cap="sq">
            <a:solidFill>
              <a:srgbClr val="993300"/>
            </a:solidFill>
            <a:miter lim="800000"/>
            <a:headEnd/>
            <a:tailEnd/>
          </a:ln>
          <a:effectLst/>
        </p:spPr>
        <p:txBody>
          <a:bodyPr wrap="none" anchor="ctr"/>
          <a:lstStyle/>
          <a:p>
            <a:pPr>
              <a:buFont typeface="Times New Roman" pitchFamily="16" charset="0"/>
              <a:buNone/>
              <a:defRPr/>
            </a:pPr>
            <a:endParaRPr lang="es-PE">
              <a:latin typeface="Arial" charset="0"/>
            </a:endParaRPr>
          </a:p>
        </p:txBody>
      </p:sp>
      <p:sp>
        <p:nvSpPr>
          <p:cNvPr id="44035" name="Text Box 2"/>
          <p:cNvSpPr txBox="1">
            <a:spLocks noChangeArrowheads="1"/>
          </p:cNvSpPr>
          <p:nvPr/>
        </p:nvSpPr>
        <p:spPr bwMode="auto">
          <a:xfrm>
            <a:off x="2265363" y="482600"/>
            <a:ext cx="396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Métricas del proceso</a:t>
            </a:r>
          </a:p>
        </p:txBody>
      </p:sp>
      <p:sp>
        <p:nvSpPr>
          <p:cNvPr id="33795" name="AutoShape 3"/>
          <p:cNvSpPr>
            <a:spLocks noChangeArrowheads="1"/>
          </p:cNvSpPr>
          <p:nvPr/>
        </p:nvSpPr>
        <p:spPr bwMode="auto">
          <a:xfrm>
            <a:off x="2555875" y="2420938"/>
            <a:ext cx="3671888" cy="863600"/>
          </a:xfrm>
          <a:prstGeom prst="foldedCorner">
            <a:avLst>
              <a:gd name="adj" fmla="val 12500"/>
            </a:avLst>
          </a:prstGeom>
          <a:solidFill>
            <a:schemeClr val="accent3">
              <a:lumMod val="40000"/>
              <a:lumOff val="60000"/>
            </a:schemeClr>
          </a:solidFill>
          <a:ln>
            <a:noFill/>
          </a:ln>
          <a:effectLst>
            <a:outerShdw dist="17819" dir="2700000" algn="ctr" rotWithShape="0">
              <a:srgbClr val="997A00"/>
            </a:outerShdw>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algn="l">
              <a:buClrTx/>
              <a:buFontTx/>
              <a:buNone/>
              <a:defRPr/>
            </a:pPr>
            <a:r>
              <a:rPr lang="es-PE" altLang="es-PE" sz="1600" b="1" dirty="0" smtClean="0"/>
              <a:t>- Exposición al riesgo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6050"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7. Artefactos del proceso</a:t>
            </a:r>
          </a:p>
        </p:txBody>
      </p:sp>
      <p:grpSp>
        <p:nvGrpSpPr>
          <p:cNvPr id="45059" name="Group 3"/>
          <p:cNvGrpSpPr>
            <a:grpSpLocks/>
          </p:cNvGrpSpPr>
          <p:nvPr/>
        </p:nvGrpSpPr>
        <p:grpSpPr bwMode="auto">
          <a:xfrm>
            <a:off x="1128713" y="2247900"/>
            <a:ext cx="6881812" cy="3481388"/>
            <a:chOff x="711" y="1416"/>
            <a:chExt cx="4335" cy="2193"/>
          </a:xfrm>
        </p:grpSpPr>
        <p:sp>
          <p:nvSpPr>
            <p:cNvPr id="450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4818"/>
                                        </p:tgtEl>
                                        <p:attrNameLst>
                                          <p:attrName>style.visibility</p:attrName>
                                        </p:attrNameLst>
                                      </p:cBhvr>
                                      <p:to>
                                        <p:strVal val="visible"/>
                                      </p:to>
                                    </p:set>
                                    <p:animEffect transition="in" filter="fade">
                                      <p:cBhvr additive="repl">
                                        <p:cTn id="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124075" y="260350"/>
            <a:ext cx="46196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5842" name="Group 2"/>
          <p:cNvGraphicFramePr>
            <a:graphicFrameLocks noGrp="1"/>
          </p:cNvGraphicFramePr>
          <p:nvPr/>
        </p:nvGraphicFramePr>
        <p:xfrm>
          <a:off x="323850" y="1268413"/>
          <a:ext cx="8229600" cy="3530703"/>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gridCol w="2036762">
                  <a:extLst>
                    <a:ext uri="{9D8B030D-6E8A-4147-A177-3AD203B41FA5}">
                      <a16:colId xmlns:a16="http://schemas.microsoft.com/office/drawing/2014/main" val="20004"/>
                    </a:ext>
                  </a:extLst>
                </a:gridCol>
              </a:tblGrid>
              <a:tr h="51716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04"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04"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 de Gestión del Proyecto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Inicio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Cronograma de proyecto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externo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Matriz de entregables de proyectos internos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253862">
                <a:tc rowSpan="2">
                  <a:txBody>
                    <a:body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7</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vMerge="1">
                  <a:txBody>
                    <a:bodyPr/>
                    <a:lstStyle/>
                    <a:p>
                      <a:endParaRPr lang="es-PE"/>
                    </a:p>
                  </a:txBody>
                  <a:tcPr/>
                </a:tc>
                <a:extLst>
                  <a:ext uri="{0D108BD9-81ED-4DB2-BD59-A6C34878D82A}">
                    <a16:rowId xmlns:a16="http://schemas.microsoft.com/office/drawing/2014/main" val="10006"/>
                  </a:ext>
                </a:extLst>
              </a:tr>
              <a:tr h="266324">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1554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8</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Seguimiento de cronogramas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2411413" y="188913"/>
            <a:ext cx="462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6866" name="Group 2"/>
          <p:cNvGraphicFramePr>
            <a:graphicFrameLocks noGrp="1"/>
          </p:cNvGraphicFramePr>
          <p:nvPr/>
        </p:nvGraphicFramePr>
        <p:xfrm>
          <a:off x="323850" y="1268413"/>
          <a:ext cx="8229600" cy="3152777"/>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gridCol w="2036762">
                  <a:extLst>
                    <a:ext uri="{9D8B030D-6E8A-4147-A177-3AD203B41FA5}">
                      <a16:colId xmlns:a16="http://schemas.microsoft.com/office/drawing/2014/main" val="20004"/>
                    </a:ext>
                  </a:extLst>
                </a:gridCol>
              </a:tblGrid>
              <a:tr h="554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1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13</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Proyecto interno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5">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14</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Hoja de Trabajo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413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15</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seguimiento de reuniones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27781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16</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698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18</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2698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20</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cierre de proyecto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Cierre</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4857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22</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Formato Propuesta de Lección Aprendida</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8. Historial de Revisiones</a:t>
            </a:r>
          </a:p>
        </p:txBody>
      </p:sp>
      <p:grpSp>
        <p:nvGrpSpPr>
          <p:cNvPr id="48131" name="Group 3"/>
          <p:cNvGrpSpPr>
            <a:grpSpLocks/>
          </p:cNvGrpSpPr>
          <p:nvPr/>
        </p:nvGrpSpPr>
        <p:grpSpPr bwMode="auto">
          <a:xfrm>
            <a:off x="1128713" y="2247900"/>
            <a:ext cx="6881812" cy="3481388"/>
            <a:chOff x="711" y="1416"/>
            <a:chExt cx="4335" cy="2193"/>
          </a:xfrm>
        </p:grpSpPr>
        <p:sp>
          <p:nvSpPr>
            <p:cNvPr id="481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7890"/>
                                        </p:tgtEl>
                                        <p:attrNameLst>
                                          <p:attrName>style.visibility</p:attrName>
                                        </p:attrNameLst>
                                      </p:cBhvr>
                                      <p:to>
                                        <p:strVal val="visible"/>
                                      </p:to>
                                    </p:set>
                                    <p:animEffect transition="in" filter="fade">
                                      <p:cBhvr additive="repl">
                                        <p:cTn id="7" dur="1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2195513" y="501650"/>
            <a:ext cx="4552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Historial de revisiones</a:t>
            </a:r>
          </a:p>
        </p:txBody>
      </p:sp>
      <p:graphicFrame>
        <p:nvGraphicFramePr>
          <p:cNvPr id="38914" name="Group 2"/>
          <p:cNvGraphicFramePr>
            <a:graphicFrameLocks noGrp="1"/>
          </p:cNvGraphicFramePr>
          <p:nvPr>
            <p:extLst>
              <p:ext uri="{D42A27DB-BD31-4B8C-83A1-F6EECF244321}">
                <p14:modId xmlns:p14="http://schemas.microsoft.com/office/powerpoint/2010/main" val="4273375749"/>
              </p:ext>
            </p:extLst>
          </p:nvPr>
        </p:nvGraphicFramePr>
        <p:xfrm>
          <a:off x="322263" y="1484313"/>
          <a:ext cx="8499475" cy="3473448"/>
        </p:xfrm>
        <a:graphic>
          <a:graphicData uri="http://schemas.openxmlformats.org/drawingml/2006/table">
            <a:tbl>
              <a:tblPr/>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7387">
                  <a:extLst>
                    <a:ext uri="{9D8B030D-6E8A-4147-A177-3AD203B41FA5}">
                      <a16:colId xmlns:a16="http://schemas.microsoft.com/office/drawing/2014/main" val="20003"/>
                    </a:ext>
                  </a:extLst>
                </a:gridCol>
                <a:gridCol w="1563688">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962">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Versión</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Fecha</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Autor / Rol</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Estado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Responsable de revisión y/o aprobación / Rol</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56497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1.0</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23-05-2016</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600" b="0" i="0" u="none" strike="noStrike" cap="none" normalizeH="0" baseline="0" dirty="0" smtClean="0">
                          <a:ln>
                            <a:noFill/>
                          </a:ln>
                          <a:solidFill>
                            <a:srgbClr val="000066"/>
                          </a:solidFill>
                          <a:effectLst/>
                          <a:latin typeface="Times New Roman" pitchFamily="16" charset="0"/>
                          <a:ea typeface="DejaVu Sans" charset="0"/>
                          <a:cs typeface="DejaVu Sans" charset="0"/>
                        </a:rPr>
                        <a:t>Ponce </a:t>
                      </a:r>
                      <a:r>
                        <a:rPr kumimoji="0" lang="es-PE" altLang="es-PE" sz="1600" b="0" i="0" u="none" strike="noStrike" cap="none" normalizeH="0" baseline="0" dirty="0" err="1" smtClean="0">
                          <a:ln>
                            <a:noFill/>
                          </a:ln>
                          <a:solidFill>
                            <a:srgbClr val="000066"/>
                          </a:solidFill>
                          <a:effectLst/>
                          <a:latin typeface="Times New Roman" pitchFamily="16" charset="0"/>
                          <a:ea typeface="DejaVu Sans" charset="0"/>
                          <a:cs typeface="DejaVu Sans" charset="0"/>
                        </a:rPr>
                        <a:t>Arias,Elvis</a:t>
                      </a:r>
                      <a:endParaRPr kumimoji="0" lang="es-PE" altLang="es-PE" sz="1600" b="0" i="0" u="none" strike="noStrike" cap="none" normalizeH="0" baseline="0" dirty="0" smtClean="0">
                        <a:ln>
                          <a:noFill/>
                        </a:ln>
                        <a:solidFill>
                          <a:srgbClr val="000066"/>
                        </a:solidFill>
                        <a:effectLst/>
                        <a:latin typeface="Times New Roman" pitchFamily="16" charset="0"/>
                        <a:ea typeface="DejaVu Sans" charset="0"/>
                        <a:cs typeface="DejaVu Sans" charset="0"/>
                      </a:endParaRPr>
                    </a:p>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200" b="0" i="0" u="none" strike="noStrike" cap="none" normalizeH="0" baseline="0" dirty="0" smtClean="0">
                          <a:ln>
                            <a:noFill/>
                          </a:ln>
                          <a:solidFill>
                            <a:srgbClr val="000066"/>
                          </a:solidFill>
                          <a:effectLst/>
                          <a:latin typeface="Times New Roman" pitchFamily="16" charset="0"/>
                          <a:ea typeface="DejaVu Sans" charset="0"/>
                          <a:cs typeface="DejaVu Sans" charset="0"/>
                        </a:rPr>
                        <a:t>(Analista Funcional)</a:t>
                      </a:r>
                    </a:p>
                  </a:txBody>
                  <a:tcPr marL="90000" marR="90000" marT="83237"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Revisado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Manuel </a:t>
                      </a:r>
                      <a:r>
                        <a:rPr kumimoji="0" lang="es-PE" altLang="es-PE" sz="1600" b="0" i="0" u="none" strike="noStrike" cap="none" normalizeH="0" baseline="0" dirty="0" err="1" smtClean="0">
                          <a:ln>
                            <a:noFill/>
                          </a:ln>
                          <a:solidFill>
                            <a:srgbClr val="000066"/>
                          </a:solidFill>
                          <a:effectLst/>
                          <a:latin typeface="Arial" charset="0"/>
                          <a:ea typeface="Droid Sans Fallback" charset="0"/>
                          <a:cs typeface="Droid Sans Fallback" charset="0"/>
                        </a:rPr>
                        <a:t>Saenz</a:t>
                      </a:r>
                      <a:endPar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(Cliente)</a:t>
                      </a: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9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08175" y="447675"/>
            <a:ext cx="57610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Objetivo y alcance del proceso</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7" name="Rectangle 3"/>
          <p:cNvSpPr>
            <a:spLocks noChangeArrowheads="1"/>
          </p:cNvSpPr>
          <p:nvPr/>
        </p:nvSpPr>
        <p:spPr bwMode="auto">
          <a:xfrm>
            <a:off x="2987675" y="1531938"/>
            <a:ext cx="1198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Objetivo</a:t>
            </a:r>
          </a:p>
        </p:txBody>
      </p:sp>
      <p:sp>
        <p:nvSpPr>
          <p:cNvPr id="6148" name="Rectangle 4"/>
          <p:cNvSpPr>
            <a:spLocks noChangeArrowheads="1"/>
          </p:cNvSpPr>
          <p:nvPr/>
        </p:nvSpPr>
        <p:spPr bwMode="auto">
          <a:xfrm>
            <a:off x="2987675" y="1989138"/>
            <a:ext cx="5834063" cy="1079399"/>
          </a:xfrm>
          <a:prstGeom prst="rect">
            <a:avLst/>
          </a:prstGeom>
          <a:noFill/>
          <a:ln>
            <a:noFill/>
          </a:ln>
          <a:effectLst/>
          <a:extLst/>
        </p:spPr>
        <p:txBody>
          <a:bodyPr lIns="90000" tIns="46800" rIns="90000" bIns="46800">
            <a:spAutoFit/>
          </a:bodyPr>
          <a:lstStyle>
            <a:lvl1pPr marL="174625" indent="-174625">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1pPr>
            <a:lvl2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2pPr>
            <a:lvl3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3pPr>
            <a:lvl4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4pPr>
            <a:lvl5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9pPr>
          </a:lstStyle>
          <a:p>
            <a:pPr algn="l">
              <a:buClr>
                <a:srgbClr val="000066"/>
              </a:buClr>
              <a:buFont typeface="Arial" charset="0"/>
              <a:buChar char="•"/>
              <a:defRPr/>
            </a:pPr>
            <a:r>
              <a:rPr lang="es-PE" altLang="es-PE" sz="1600" dirty="0" smtClean="0">
                <a:solidFill>
                  <a:srgbClr val="000066"/>
                </a:solidFill>
              </a:rPr>
              <a:t>Establecer la gestión de proyectos en desarrollo del sistema de información para el proyecto “</a:t>
            </a:r>
            <a:r>
              <a:rPr lang="es-PE" altLang="es-PE" sz="1600" dirty="0" err="1" smtClean="0">
                <a:solidFill>
                  <a:srgbClr val="000066"/>
                </a:solidFill>
              </a:rPr>
              <a:t>Sis</a:t>
            </a:r>
            <a:r>
              <a:rPr lang="es-PE" altLang="es-PE" sz="1600" dirty="0" smtClean="0">
                <a:solidFill>
                  <a:srgbClr val="000066"/>
                </a:solidFill>
              </a:rPr>
              <a:t> </a:t>
            </a:r>
            <a:r>
              <a:rPr lang="es-PE" altLang="es-PE" sz="1600" dirty="0" err="1" smtClean="0">
                <a:solidFill>
                  <a:srgbClr val="000066"/>
                </a:solidFill>
              </a:rPr>
              <a:t>Rev</a:t>
            </a:r>
            <a:r>
              <a:rPr lang="es-PE" altLang="es-PE" sz="1600" dirty="0" smtClean="0">
                <a:solidFill>
                  <a:srgbClr val="000066"/>
                </a:solidFill>
              </a:rPr>
              <a:t> –</a:t>
            </a:r>
            <a:r>
              <a:rPr lang="es-PE" altLang="es-PE" sz="1600" dirty="0" err="1" smtClean="0">
                <a:solidFill>
                  <a:srgbClr val="000066"/>
                </a:solidFill>
              </a:rPr>
              <a:t>Sitema</a:t>
            </a:r>
            <a:r>
              <a:rPr lang="es-PE" altLang="es-PE" sz="1600" dirty="0" smtClean="0">
                <a:solidFill>
                  <a:srgbClr val="000066"/>
                </a:solidFill>
              </a:rPr>
              <a:t> de Reserva”.</a:t>
            </a:r>
          </a:p>
          <a:p>
            <a:pPr marL="177800" algn="l">
              <a:buClrTx/>
              <a:buFontTx/>
              <a:buNone/>
              <a:defRPr/>
            </a:pPr>
            <a:endParaRPr lang="es-PE" altLang="es-PE" sz="1600" dirty="0" smtClean="0">
              <a:solidFill>
                <a:srgbClr val="000066"/>
              </a:solidFill>
            </a:endParaRPr>
          </a:p>
        </p:txBody>
      </p:sp>
      <p:sp>
        <p:nvSpPr>
          <p:cNvPr id="6149" name="Rectangle 5"/>
          <p:cNvSpPr>
            <a:spLocks noChangeArrowheads="1"/>
          </p:cNvSpPr>
          <p:nvPr/>
        </p:nvSpPr>
        <p:spPr bwMode="auto">
          <a:xfrm>
            <a:off x="3059113" y="3789363"/>
            <a:ext cx="1222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Alcance</a:t>
            </a:r>
            <a:r>
              <a:rPr lang="es-ES" altLang="es-PE" b="1">
                <a:solidFill>
                  <a:srgbClr val="000066"/>
                </a:solidFill>
                <a:cs typeface="Droid Sans Fallback" charset="0"/>
              </a:rPr>
              <a:t> </a:t>
            </a:r>
          </a:p>
        </p:txBody>
      </p:sp>
      <p:sp>
        <p:nvSpPr>
          <p:cNvPr id="6150" name="Rectangle 6"/>
          <p:cNvSpPr>
            <a:spLocks noChangeArrowheads="1"/>
          </p:cNvSpPr>
          <p:nvPr/>
        </p:nvSpPr>
        <p:spPr bwMode="auto">
          <a:xfrm>
            <a:off x="2987675" y="4292600"/>
            <a:ext cx="500062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dirty="0">
                <a:solidFill>
                  <a:srgbClr val="000066"/>
                </a:solidFill>
                <a:cs typeface="Droid Sans Fallback" charset="0"/>
              </a:rPr>
              <a:t>Dirigido al desarrollo del sistema de información para la </a:t>
            </a:r>
            <a:r>
              <a:rPr lang="es-PE" altLang="es-PE" sz="1600" dirty="0" smtClean="0">
                <a:solidFill>
                  <a:srgbClr val="000066"/>
                </a:solidFill>
                <a:cs typeface="Droid Sans Fallback" charset="0"/>
              </a:rPr>
              <a:t>gestión dela Reserva de Asientos de un local “SIS REV” </a:t>
            </a:r>
            <a:endParaRPr lang="es-PE" altLang="es-PE" sz="1600" dirty="0">
              <a:solidFill>
                <a:srgbClr val="000066"/>
              </a:solidFill>
              <a:cs typeface="Droid Sans Fallback" charset="0"/>
            </a:endParaRPr>
          </a:p>
        </p:txBody>
      </p:sp>
      <p:sp>
        <p:nvSpPr>
          <p:cNvPr id="16392" name="Line 7"/>
          <p:cNvSpPr>
            <a:spLocks noChangeShapeType="1"/>
          </p:cNvSpPr>
          <p:nvPr/>
        </p:nvSpPr>
        <p:spPr bwMode="auto">
          <a:xfrm>
            <a:off x="2916238" y="3716338"/>
            <a:ext cx="6048375"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393" name="Line 8"/>
          <p:cNvSpPr>
            <a:spLocks noChangeShapeType="1"/>
          </p:cNvSpPr>
          <p:nvPr/>
        </p:nvSpPr>
        <p:spPr bwMode="auto">
          <a:xfrm>
            <a:off x="107950" y="1268413"/>
            <a:ext cx="8856663"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6146"/>
                                        </p:tgtEl>
                                        <p:attrNameLst>
                                          <p:attrName>style.visibility</p:attrName>
                                        </p:attrNameLst>
                                      </p:cBhvr>
                                      <p:to>
                                        <p:strVal val="visible"/>
                                      </p:to>
                                    </p:set>
                                    <p:animEffect transition="in" filter="fade">
                                      <p:cBhvr additive="repl">
                                        <p:cTn id="7" dur="2000"/>
                                        <p:tgtEl>
                                          <p:spTgt spid="6146"/>
                                        </p:tgtEl>
                                      </p:cBhvr>
                                    </p:animEffect>
                                  </p:childTnLst>
                                </p:cTn>
                              </p:par>
                              <p:par>
                                <p:cTn id="8" presetID="10" presetClass="entr" fill="hold" nodeType="withEffect">
                                  <p:stCondLst>
                                    <p:cond delay="0"/>
                                  </p:stCondLst>
                                  <p:childTnLst>
                                    <p:set>
                                      <p:cBhvr additive="repl">
                                        <p:cTn id="9" dur="1" fill="hold">
                                          <p:stCondLst>
                                            <p:cond delay="0"/>
                                          </p:stCondLst>
                                        </p:cTn>
                                        <p:tgtEl>
                                          <p:spTgt spid="6147"/>
                                        </p:tgtEl>
                                        <p:attrNameLst>
                                          <p:attrName>style.visibility</p:attrName>
                                        </p:attrNameLst>
                                      </p:cBhvr>
                                      <p:to>
                                        <p:strVal val="visible"/>
                                      </p:to>
                                    </p:set>
                                    <p:animEffect transition="in" filter="fade">
                                      <p:cBhvr additive="repl">
                                        <p:cTn id="10" dur="2000"/>
                                        <p:tgtEl>
                                          <p:spTgt spid="6147"/>
                                        </p:tgtEl>
                                      </p:cBhvr>
                                    </p:animEffect>
                                  </p:childTnLst>
                                </p:cTn>
                              </p:par>
                              <p:par>
                                <p:cTn id="11" presetID="10" presetClass="entr" fill="hold" nodeType="withEffect">
                                  <p:stCondLst>
                                    <p:cond delay="0"/>
                                  </p:stCondLst>
                                  <p:childTnLst>
                                    <p:set>
                                      <p:cBhvr additive="repl">
                                        <p:cTn id="12" dur="1" fill="hold">
                                          <p:stCondLst>
                                            <p:cond delay="0"/>
                                          </p:stCondLst>
                                        </p:cTn>
                                        <p:tgtEl>
                                          <p:spTgt spid="6148"/>
                                        </p:tgtEl>
                                        <p:attrNameLst>
                                          <p:attrName>style.visibility</p:attrName>
                                        </p:attrNameLst>
                                      </p:cBhvr>
                                      <p:to>
                                        <p:strVal val="visible"/>
                                      </p:to>
                                    </p:set>
                                    <p:animEffect transition="in" filter="fade">
                                      <p:cBhvr additive="repl">
                                        <p:cTn id="13" dur="2000"/>
                                        <p:tgtEl>
                                          <p:spTgt spid="6148"/>
                                        </p:tgtEl>
                                      </p:cBhvr>
                                    </p:animEffect>
                                  </p:childTnLst>
                                </p:cTn>
                              </p:par>
                              <p:par>
                                <p:cTn id="14" presetID="10" presetClass="entr" fill="hold" nodeType="withEffect">
                                  <p:stCondLst>
                                    <p:cond delay="0"/>
                                  </p:stCondLst>
                                  <p:childTnLst>
                                    <p:set>
                                      <p:cBhvr additive="repl">
                                        <p:cTn id="15" dur="1" fill="hold">
                                          <p:stCondLst>
                                            <p:cond delay="0"/>
                                          </p:stCondLst>
                                        </p:cTn>
                                        <p:tgtEl>
                                          <p:spTgt spid="6149"/>
                                        </p:tgtEl>
                                        <p:attrNameLst>
                                          <p:attrName>style.visibility</p:attrName>
                                        </p:attrNameLst>
                                      </p:cBhvr>
                                      <p:to>
                                        <p:strVal val="visible"/>
                                      </p:to>
                                    </p:set>
                                    <p:animEffect transition="in" filter="fade">
                                      <p:cBhvr additive="repl">
                                        <p:cTn id="16" dur="2000"/>
                                        <p:tgtEl>
                                          <p:spTgt spid="6149"/>
                                        </p:tgtEl>
                                      </p:cBhvr>
                                    </p:animEffect>
                                  </p:childTnLst>
                                </p:cTn>
                              </p:par>
                              <p:par>
                                <p:cTn id="17" presetID="10" presetClass="entr" fill="hold" nodeType="withEffect">
                                  <p:stCondLst>
                                    <p:cond delay="0"/>
                                  </p:stCondLst>
                                  <p:childTnLst>
                                    <p:set>
                                      <p:cBhvr additive="repl">
                                        <p:cTn id="18" dur="1" fill="hold">
                                          <p:stCondLst>
                                            <p:cond delay="0"/>
                                          </p:stCondLst>
                                        </p:cTn>
                                        <p:tgtEl>
                                          <p:spTgt spid="6150"/>
                                        </p:tgtEl>
                                        <p:attrNameLst>
                                          <p:attrName>style.visibility</p:attrName>
                                        </p:attrNameLst>
                                      </p:cBhvr>
                                      <p:to>
                                        <p:strVal val="visible"/>
                                      </p:to>
                                    </p:set>
                                    <p:animEffect transition="in" filter="fade">
                                      <p:cBhvr additive="repl">
                                        <p:cTn id="19"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4000" y="42068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2. Términos y definiciones</a:t>
            </a:r>
          </a:p>
        </p:txBody>
      </p:sp>
      <p:grpSp>
        <p:nvGrpSpPr>
          <p:cNvPr id="17411" name="Group 3"/>
          <p:cNvGrpSpPr>
            <a:grpSpLocks/>
          </p:cNvGrpSpPr>
          <p:nvPr/>
        </p:nvGrpSpPr>
        <p:grpSpPr bwMode="auto">
          <a:xfrm>
            <a:off x="1128713" y="2247900"/>
            <a:ext cx="6881812" cy="3481388"/>
            <a:chOff x="711" y="1416"/>
            <a:chExt cx="4335" cy="2193"/>
          </a:xfrm>
        </p:grpSpPr>
        <p:sp>
          <p:nvSpPr>
            <p:cNvPr id="174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7170"/>
                                        </p:tgtEl>
                                        <p:attrNameLst>
                                          <p:attrName>style.visibility</p:attrName>
                                        </p:attrNameLst>
                                      </p:cBhvr>
                                      <p:to>
                                        <p:strVal val="visible"/>
                                      </p:to>
                                    </p:set>
                                    <p:animEffect transition="in" filter="fade">
                                      <p:cBhvr additive="repl">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268538" y="752475"/>
            <a:ext cx="4484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Términos y definiciones</a:t>
            </a:r>
          </a:p>
        </p:txBody>
      </p:sp>
      <p:graphicFrame>
        <p:nvGraphicFramePr>
          <p:cNvPr id="8194" name="Group 2"/>
          <p:cNvGraphicFramePr>
            <a:graphicFrameLocks noGrp="1"/>
          </p:cNvGraphicFramePr>
          <p:nvPr/>
        </p:nvGraphicFramePr>
        <p:xfrm>
          <a:off x="323850" y="1916113"/>
          <a:ext cx="8572500" cy="2373314"/>
        </p:xfrm>
        <a:graphic>
          <a:graphicData uri="http://schemas.openxmlformats.org/drawingml/2006/table">
            <a:tbl>
              <a:tblPr/>
              <a:tblGrid>
                <a:gridCol w="458787">
                  <a:extLst>
                    <a:ext uri="{9D8B030D-6E8A-4147-A177-3AD203B41FA5}">
                      <a16:colId xmlns:a16="http://schemas.microsoft.com/office/drawing/2014/main" val="20000"/>
                    </a:ext>
                  </a:extLst>
                </a:gridCol>
                <a:gridCol w="2493963">
                  <a:extLst>
                    <a:ext uri="{9D8B030D-6E8A-4147-A177-3AD203B41FA5}">
                      <a16:colId xmlns:a16="http://schemas.microsoft.com/office/drawing/2014/main" val="20001"/>
                    </a:ext>
                  </a:extLst>
                </a:gridCol>
                <a:gridCol w="5619750">
                  <a:extLst>
                    <a:ext uri="{9D8B030D-6E8A-4147-A177-3AD203B41FA5}">
                      <a16:colId xmlns:a16="http://schemas.microsoft.com/office/drawing/2014/main" val="20002"/>
                    </a:ext>
                  </a:extLst>
                </a:gridCol>
              </a:tblGrid>
              <a:tr h="5286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Términos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Definiciones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Equipo de trabajo asignado para las revisiones de status del proyecto, el cual incluye al cliente, líder de proyecto y demás integrantes que se crean convenientes.</a:t>
                      </a:r>
                      <a:endParaRPr kumimoji="0" lang="es-PE"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2746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Reunión de equipo de trabajo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Reunión del </a:t>
                      </a:r>
                      <a:r>
                        <a:rPr kumimoji="0" lang="es-ES" altLang="es-PE" sz="1100" b="0" i="0" u="none" strike="noStrike" cap="none" normalizeH="0" baseline="0" dirty="0" err="1" smtClean="0">
                          <a:ln>
                            <a:noFill/>
                          </a:ln>
                          <a:solidFill>
                            <a:srgbClr val="000066"/>
                          </a:solidFill>
                          <a:effectLst/>
                          <a:latin typeface="Arial" charset="0"/>
                          <a:ea typeface="Droid Sans Fallback" charset="0"/>
                          <a:cs typeface="Droid Sans Fallback" charset="0"/>
                        </a:rPr>
                        <a:t>Lider</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de Proyecto con el equipo de trabajo a su cargo.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2873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Interno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usada en la reunión interna del lanzamiento del proyecto.</a:t>
                      </a:r>
                      <a:r>
                        <a:rPr kumimoji="0" lang="en-U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286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Externo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Presentación usada en la reunión con el cliente, en la cual se realiza el lanzamiento del proyecto.</a:t>
                      </a:r>
                      <a:r>
                        <a:rPr kumimoji="0" lang="en-US" altLang="es-PE" sz="1100" b="0" i="0" u="none" strike="noStrike" cap="none" normalizeH="0" baseline="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Quincenal de Estado del Proyecto</a:t>
                      </a:r>
                      <a:endParaRPr kumimoji="0" lang="es-E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mediante el cual los responsables informan el avance del proyecto.</a:t>
                      </a:r>
                      <a:endParaRPr kumimoji="0" lang="en-U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9075"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3. Roles y responsabilidades</a:t>
            </a:r>
          </a:p>
        </p:txBody>
      </p:sp>
      <p:grpSp>
        <p:nvGrpSpPr>
          <p:cNvPr id="19459" name="Group 3"/>
          <p:cNvGrpSpPr>
            <a:grpSpLocks/>
          </p:cNvGrpSpPr>
          <p:nvPr/>
        </p:nvGrpSpPr>
        <p:grpSpPr bwMode="auto">
          <a:xfrm>
            <a:off x="1128713" y="2247900"/>
            <a:ext cx="6881812" cy="3481388"/>
            <a:chOff x="711" y="1416"/>
            <a:chExt cx="4335" cy="2193"/>
          </a:xfrm>
        </p:grpSpPr>
        <p:sp>
          <p:nvSpPr>
            <p:cNvPr id="194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fade">
                                      <p:cBhvr additive="repl">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124075" y="3810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Roles y responsabilidades</a:t>
            </a:r>
          </a:p>
        </p:txBody>
      </p:sp>
      <p:sp>
        <p:nvSpPr>
          <p:cNvPr id="20483" name="AutoShape 2"/>
          <p:cNvSpPr>
            <a:spLocks noChangeArrowheads="1"/>
          </p:cNvSpPr>
          <p:nvPr/>
        </p:nvSpPr>
        <p:spPr bwMode="auto">
          <a:xfrm>
            <a:off x="112713" y="255905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Lider de Proyecto</a:t>
            </a:r>
          </a:p>
          <a:p>
            <a:pPr eaLnBrk="1" hangingPunct="1">
              <a:buClrTx/>
              <a:buFontTx/>
              <a:buNone/>
            </a:pPr>
            <a:endParaRPr lang="es-PE" altLang="es-PE" sz="1400" b="1">
              <a:solidFill>
                <a:srgbClr val="000066"/>
              </a:solidFill>
              <a:cs typeface="Droid Sans Fallback" charset="0"/>
            </a:endParaRPr>
          </a:p>
        </p:txBody>
      </p:sp>
      <p:sp>
        <p:nvSpPr>
          <p:cNvPr id="20484" name="AutoShape 4"/>
          <p:cNvSpPr>
            <a:spLocks noChangeArrowheads="1"/>
          </p:cNvSpPr>
          <p:nvPr/>
        </p:nvSpPr>
        <p:spPr bwMode="auto">
          <a:xfrm>
            <a:off x="107950" y="3925888"/>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Funcional</a:t>
            </a:r>
          </a:p>
        </p:txBody>
      </p:sp>
      <p:sp>
        <p:nvSpPr>
          <p:cNvPr id="20485" name="AutoShape 5"/>
          <p:cNvSpPr>
            <a:spLocks noChangeArrowheads="1"/>
          </p:cNvSpPr>
          <p:nvPr/>
        </p:nvSpPr>
        <p:spPr bwMode="auto">
          <a:xfrm>
            <a:off x="1946275" y="3860800"/>
            <a:ext cx="6913563" cy="1192213"/>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Se encarga del levantamiento de la información (requerimientos).</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Esquematiza los requerimientos obtenidos en forma de diagramas estándares.</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Determina si el proyecto es realizable de acuerdo  a los recursos disponiblesl.</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Supervisar la elaboración del manual de desarrollo que cubre toda la información que será requerida para que el usuario final pueda operar, usar el sistema desarrollado.</a:t>
            </a:r>
          </a:p>
        </p:txBody>
      </p:sp>
      <p:sp>
        <p:nvSpPr>
          <p:cNvPr id="20486" name="AutoShape 6"/>
          <p:cNvSpPr>
            <a:spLocks noChangeArrowheads="1"/>
          </p:cNvSpPr>
          <p:nvPr/>
        </p:nvSpPr>
        <p:spPr bwMode="auto">
          <a:xfrm>
            <a:off x="1978025" y="2343150"/>
            <a:ext cx="6913563" cy="13398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Lidera el equipo de trabajo del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En conjunto con el equipo de trabajo realiza el Plan de Gestión del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Informa sobre el estado del proyecto al Gestor de la Demanda.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Representa a Code Labs ante el cliente.</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Asigna los recursos al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Identifica problemas, riesgos y elabora planes de mitigación y contingencia.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Controla que el proyecto se lleve a cabo en los plazos establecidos.</a:t>
            </a:r>
          </a:p>
        </p:txBody>
      </p:sp>
      <p:sp>
        <p:nvSpPr>
          <p:cNvPr id="20487" name="AutoShape 8"/>
          <p:cNvSpPr>
            <a:spLocks noChangeArrowheads="1"/>
          </p:cNvSpPr>
          <p:nvPr/>
        </p:nvSpPr>
        <p:spPr bwMode="auto">
          <a:xfrm>
            <a:off x="112713" y="1503363"/>
            <a:ext cx="1655762"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Demanda</a:t>
            </a:r>
          </a:p>
        </p:txBody>
      </p:sp>
      <p:sp>
        <p:nvSpPr>
          <p:cNvPr id="20488" name="AutoShape 9"/>
          <p:cNvSpPr>
            <a:spLocks noChangeArrowheads="1"/>
          </p:cNvSpPr>
          <p:nvPr/>
        </p:nvSpPr>
        <p:spPr bwMode="auto">
          <a:xfrm>
            <a:off x="1946275" y="1485900"/>
            <a:ext cx="6913563"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ES" altLang="es-PE" sz="1200">
                <a:solidFill>
                  <a:srgbClr val="000066"/>
                </a:solidFill>
                <a:cs typeface="Droid Sans Fallback" charset="0"/>
              </a:rPr>
              <a:t>Revisa y aprueba el Plan de Gestión del Proyecto</a:t>
            </a:r>
          </a:p>
          <a:p>
            <a:pPr algn="l" eaLnBrk="1" hangingPunct="1">
              <a:buClr>
                <a:srgbClr val="000066"/>
              </a:buClr>
              <a:buFont typeface="Arial" panose="020B0604020202020204" pitchFamily="34" charset="0"/>
              <a:buChar char="•"/>
            </a:pPr>
            <a:r>
              <a:rPr lang="es-ES" altLang="es-PE" sz="1200">
                <a:solidFill>
                  <a:srgbClr val="000066"/>
                </a:solidFill>
                <a:cs typeface="Droid Sans Fallback" charset="0"/>
              </a:rPr>
              <a:t>Participa en el kick off meeting externo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8"/>
          <p:cNvSpPr>
            <a:spLocks noChangeArrowheads="1"/>
          </p:cNvSpPr>
          <p:nvPr/>
        </p:nvSpPr>
        <p:spPr bwMode="auto">
          <a:xfrm>
            <a:off x="179388" y="195580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Configuración</a:t>
            </a:r>
          </a:p>
        </p:txBody>
      </p:sp>
      <p:sp>
        <p:nvSpPr>
          <p:cNvPr id="21507" name="AutoShape 9"/>
          <p:cNvSpPr>
            <a:spLocks noChangeArrowheads="1"/>
          </p:cNvSpPr>
          <p:nvPr/>
        </p:nvSpPr>
        <p:spPr bwMode="auto">
          <a:xfrm>
            <a:off x="2058988" y="1957388"/>
            <a:ext cx="6913562"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a la actividad de desarrollo del producto para que los desarrolladores tengan los espacios de trabajo apropiados para construir y probar su trabajo.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y mantenimiento  a los sistemas de almacenamiento de la información (repositorios), requerida para el desarrollo del proyecto.</a:t>
            </a:r>
          </a:p>
        </p:txBody>
      </p:sp>
      <p:sp>
        <p:nvSpPr>
          <p:cNvPr id="21508" name="AutoShape 8"/>
          <p:cNvSpPr>
            <a:spLocks noChangeArrowheads="1"/>
          </p:cNvSpPr>
          <p:nvPr/>
        </p:nvSpPr>
        <p:spPr bwMode="auto">
          <a:xfrm>
            <a:off x="136525" y="3179763"/>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Programador</a:t>
            </a:r>
          </a:p>
        </p:txBody>
      </p:sp>
      <p:sp>
        <p:nvSpPr>
          <p:cNvPr id="21509" name="AutoShape 8"/>
          <p:cNvSpPr>
            <a:spLocks noChangeArrowheads="1"/>
          </p:cNvSpPr>
          <p:nvPr/>
        </p:nvSpPr>
        <p:spPr bwMode="auto">
          <a:xfrm>
            <a:off x="136525" y="4400550"/>
            <a:ext cx="1655763"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Base de Datos</a:t>
            </a:r>
          </a:p>
        </p:txBody>
      </p:sp>
      <p:sp>
        <p:nvSpPr>
          <p:cNvPr id="21510" name="AutoShape 3"/>
          <p:cNvSpPr>
            <a:spLocks noChangeArrowheads="1"/>
          </p:cNvSpPr>
          <p:nvPr/>
        </p:nvSpPr>
        <p:spPr bwMode="auto">
          <a:xfrm>
            <a:off x="96838" y="784225"/>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Calidad y Documentador</a:t>
            </a:r>
            <a:endParaRPr lang="es-ES" altLang="es-PE" sz="1400" b="1">
              <a:solidFill>
                <a:srgbClr val="000066"/>
              </a:solidFill>
              <a:cs typeface="Droid Sans Fallback" charset="0"/>
            </a:endParaRPr>
          </a:p>
        </p:txBody>
      </p:sp>
      <p:sp>
        <p:nvSpPr>
          <p:cNvPr id="21511" name="AutoShape 7"/>
          <p:cNvSpPr>
            <a:spLocks noChangeArrowheads="1"/>
          </p:cNvSpPr>
          <p:nvPr/>
        </p:nvSpPr>
        <p:spPr bwMode="auto">
          <a:xfrm>
            <a:off x="2058988" y="59372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Analiza el control de calidad del desarrollo de los sistemas asociados al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Garantiza el cumplimiento de las normas y estándares de calidad a fin de garantizar la eficacia del desarrollo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y/o actualiza los manuales y otros documentos relacionados con el desarrollo del sistema teniendo en cuenta los estándares establecidos por Code Labs.</a:t>
            </a:r>
          </a:p>
        </p:txBody>
      </p:sp>
      <p:sp>
        <p:nvSpPr>
          <p:cNvPr id="21512" name="AutoShape 7"/>
          <p:cNvSpPr>
            <a:spLocks noChangeArrowheads="1"/>
          </p:cNvSpPr>
          <p:nvPr/>
        </p:nvSpPr>
        <p:spPr bwMode="auto">
          <a:xfrm>
            <a:off x="2058988" y="298767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Participa en el diseño tecnico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la documentación técnica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Desarrolla el sistema cumpliendo la documentación técnica del sistema</a:t>
            </a:r>
            <a:r>
              <a:rPr lang="es-PE" altLang="es-ES" sz="1200">
                <a:solidFill>
                  <a:srgbClr val="404040"/>
                </a:solidFill>
                <a:latin typeface="Trebuchet MS" panose="020B0603020202020204" pitchFamily="34" charset="0"/>
              </a:rPr>
              <a:t>.</a:t>
            </a:r>
          </a:p>
        </p:txBody>
      </p:sp>
      <p:sp>
        <p:nvSpPr>
          <p:cNvPr id="21513" name="AutoShape 7"/>
          <p:cNvSpPr>
            <a:spLocks noChangeArrowheads="1"/>
          </p:cNvSpPr>
          <p:nvPr/>
        </p:nvSpPr>
        <p:spPr bwMode="auto">
          <a:xfrm>
            <a:off x="2057400" y="4278313"/>
            <a:ext cx="6913563" cy="1176337"/>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a:buClr>
                <a:srgbClr val="000066"/>
              </a:buClr>
              <a:buFont typeface="Arial" panose="020B0604020202020204" pitchFamily="34" charset="0"/>
              <a:buChar char="•"/>
            </a:pPr>
            <a:r>
              <a:rPr lang="es-PE" altLang="es-ES" sz="1200">
                <a:solidFill>
                  <a:srgbClr val="000066"/>
                </a:solidFill>
                <a:cs typeface="Droid Sans Fallback" charset="0"/>
              </a:rPr>
              <a:t>Diseña, implementa, brinda  soporte y gestiona la base de datos del sistema.</a:t>
            </a:r>
          </a:p>
          <a:p>
            <a:pPr algn="l">
              <a:buClr>
                <a:srgbClr val="000066"/>
              </a:buClr>
              <a:buFont typeface="Arial" panose="020B0604020202020204" pitchFamily="34" charset="0"/>
              <a:buChar char="•"/>
            </a:pPr>
            <a:r>
              <a:rPr lang="es-PE" altLang="es-ES" sz="1200">
                <a:solidFill>
                  <a:srgbClr val="000066"/>
                </a:solidFill>
                <a:cs typeface="Droid Sans Fallback" charset="0"/>
              </a:rPr>
              <a:t>Garantiza la seguri la integridad y la disponibilidad de los datos.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TM03457515[[fn=Vista]]</Template>
  <TotalTime>11448</TotalTime>
  <Words>3606</Words>
  <Application>Microsoft Office PowerPoint</Application>
  <PresentationFormat>Presentación en pantalla (4:3)</PresentationFormat>
  <Paragraphs>547</Paragraphs>
  <Slides>36</Slides>
  <Notes>35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ＭＳ Ｐゴシック</vt:lpstr>
      <vt:lpstr>Arial</vt:lpstr>
      <vt:lpstr>Arial Black</vt:lpstr>
      <vt:lpstr>Century Schoolbook</vt:lpstr>
      <vt:lpstr>DejaVu Sans</vt:lpstr>
      <vt:lpstr>Droid Sans Fallback</vt:lpstr>
      <vt:lpstr>TheSansCorrespondence</vt:lpstr>
      <vt:lpstr>Times New Roman</vt:lpstr>
      <vt:lpstr>Trebuchet MS</vt:lpstr>
      <vt:lpstr>Wingdings 2</vt:lpstr>
      <vt:lpstr>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L_FebresH</dc:creator>
  <cp:keywords/>
  <dc:description/>
  <cp:lastModifiedBy>JERAMEEL NEBAIOT, BENITES GONZALES</cp:lastModifiedBy>
  <cp:revision>422</cp:revision>
  <cp:lastPrinted>1601-01-01T00:00:00Z</cp:lastPrinted>
  <dcterms:created xsi:type="dcterms:W3CDTF">2008-06-17T21:38:12Z</dcterms:created>
  <dcterms:modified xsi:type="dcterms:W3CDTF">2016-05-30T19:52:06Z</dcterms:modified>
</cp:coreProperties>
</file>