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23"/>
  </p:notesMasterIdLst>
  <p:sldIdLst>
    <p:sldId id="267" r:id="rId2"/>
    <p:sldId id="269" r:id="rId3"/>
    <p:sldId id="261" r:id="rId4"/>
    <p:sldId id="271" r:id="rId5"/>
    <p:sldId id="305" r:id="rId6"/>
    <p:sldId id="306" r:id="rId7"/>
    <p:sldId id="272" r:id="rId8"/>
    <p:sldId id="273" r:id="rId9"/>
    <p:sldId id="318" r:id="rId10"/>
    <p:sldId id="296" r:id="rId11"/>
    <p:sldId id="297" r:id="rId12"/>
    <p:sldId id="274" r:id="rId13"/>
    <p:sldId id="321" r:id="rId14"/>
    <p:sldId id="298" r:id="rId15"/>
    <p:sldId id="316" r:id="rId16"/>
    <p:sldId id="279" r:id="rId17"/>
    <p:sldId id="285" r:id="rId18"/>
    <p:sldId id="288" r:id="rId19"/>
    <p:sldId id="295" r:id="rId20"/>
    <p:sldId id="287" r:id="rId21"/>
    <p:sldId id="283" r:id="rId2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FFFF43"/>
    <a:srgbClr val="0033CC"/>
    <a:srgbClr val="FFFF00"/>
    <a:srgbClr val="8EC000"/>
    <a:srgbClr val="7CA8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36" autoAdjust="0"/>
    <p:restoredTop sz="88529" autoAdjust="0"/>
  </p:normalViewPr>
  <p:slideViewPr>
    <p:cSldViewPr>
      <p:cViewPr>
        <p:scale>
          <a:sx n="68" d="100"/>
          <a:sy n="68" d="100"/>
        </p:scale>
        <p:origin x="2118" y="342"/>
      </p:cViewPr>
      <p:guideLst>
        <p:guide orient="horz" pos="2432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ED8F638-E2D1-4B80-82F2-0F40DE0DFF16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98A7B6-089D-4212-834E-5F7AE0265F04}" type="slidenum">
              <a:rPr lang="en-US" altLang="es-ES"/>
              <a:pPr eaLnBrk="1" hangingPunct="1"/>
              <a:t>1</a:t>
            </a:fld>
            <a:endParaRPr lang="en-US" altLang="es-ES" dirty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s-ES" b="1" dirty="0" smtClean="0">
                <a:latin typeface="Arial" panose="020B0604020202020204" pitchFamily="34" charset="0"/>
              </a:rPr>
              <a:t>En este 1er separador</a:t>
            </a:r>
            <a:r>
              <a:rPr lang="es-PE" altLang="es-ES" dirty="0" smtClean="0">
                <a:latin typeface="Arial" panose="020B0604020202020204" pitchFamily="34" charset="0"/>
              </a:rPr>
              <a:t> se debe incluir el tema de la presentación y la primera lámina debe ser siempre esta (color amarillo) , </a:t>
            </a:r>
            <a:r>
              <a:rPr lang="es-PE" altLang="es-ES" b="1" u="sng" dirty="0" smtClean="0">
                <a:latin typeface="Arial" panose="020B0604020202020204" pitchFamily="34" charset="0"/>
              </a:rPr>
              <a:t>no usar</a:t>
            </a:r>
            <a:r>
              <a:rPr lang="es-PE" altLang="es-ES" dirty="0" smtClean="0">
                <a:latin typeface="Arial" panose="020B0604020202020204" pitchFamily="34" charset="0"/>
              </a:rPr>
              <a:t> lamina de otro color, ya que este es el color que identifica a EMPRESA. </a:t>
            </a:r>
            <a:r>
              <a:rPr lang="es-PE" altLang="es-ES" b="1" u="sng" dirty="0" smtClean="0">
                <a:latin typeface="Arial" panose="020B0604020202020204" pitchFamily="34" charset="0"/>
              </a:rPr>
              <a:t>No retirar</a:t>
            </a:r>
            <a:r>
              <a:rPr lang="es-PE" altLang="es-ES" dirty="0" smtClean="0">
                <a:latin typeface="Arial" panose="020B0604020202020204" pitchFamily="34" charset="0"/>
              </a:rPr>
              <a:t> los pequeños cuadrados que aparecen en esta lamina, ya que estos son parte de la nueva identidad corporativa. Solo </a:t>
            </a:r>
            <a:r>
              <a:rPr lang="es-PE" altLang="es-ES" b="1" u="sng" dirty="0" smtClean="0">
                <a:latin typeface="Arial" panose="020B0604020202020204" pitchFamily="34" charset="0"/>
              </a:rPr>
              <a:t>se debe usar</a:t>
            </a:r>
            <a:r>
              <a:rPr lang="es-PE" altLang="es-ES" dirty="0" smtClean="0">
                <a:latin typeface="Arial" panose="020B0604020202020204" pitchFamily="34" charset="0"/>
              </a:rPr>
              <a:t> la letra </a:t>
            </a:r>
            <a:r>
              <a:rPr lang="es-PE" altLang="es-ES" dirty="0" err="1" smtClean="0">
                <a:latin typeface="Arial" panose="020B0604020202020204" pitchFamily="34" charset="0"/>
              </a:rPr>
              <a:t>arial</a:t>
            </a:r>
            <a:r>
              <a:rPr lang="es-PE" altLang="es-ES" smtClean="0">
                <a:latin typeface="Arial" panose="020B0604020202020204" pitchFamily="34" charset="0"/>
              </a:rPr>
              <a:t>, de 60 puntos. </a:t>
            </a:r>
            <a:r>
              <a:rPr lang="es-PE" altLang="es-ES" b="1" u="sng" smtClean="0">
                <a:latin typeface="Arial" panose="020B0604020202020204" pitchFamily="34" charset="0"/>
              </a:rPr>
              <a:t>No usar</a:t>
            </a:r>
            <a:r>
              <a:rPr lang="es-PE" altLang="es-ES" smtClean="0">
                <a:latin typeface="Arial" panose="020B0604020202020204" pitchFamily="34" charset="0"/>
              </a:rPr>
              <a:t> otra letra ni tampoco con efecto cursiva.</a:t>
            </a:r>
            <a:endParaRPr lang="en-US" altLang="es-E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4679F6-9B1C-47C6-9C8C-E6E5E6596CE9}" type="slidenum">
              <a:rPr lang="en-US" altLang="es-ES"/>
              <a:pPr eaLnBrk="1" hangingPunct="1"/>
              <a:t>10</a:t>
            </a:fld>
            <a:endParaRPr lang="en-US" altLang="es-ES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s-ES" smtClean="0">
                <a:latin typeface="Arial" panose="020B0604020202020204" pitchFamily="34" charset="0"/>
              </a:rPr>
              <a:t>Todas las laminas separadoras de temas deben tener como tipografía la letra Arial y la fuente debe ser 60. </a:t>
            </a:r>
            <a:r>
              <a:rPr lang="es-PE" altLang="es-ES" b="1" u="sng" smtClean="0">
                <a:latin typeface="Arial" panose="020B0604020202020204" pitchFamily="34" charset="0"/>
              </a:rPr>
              <a:t>No retirar</a:t>
            </a:r>
            <a:r>
              <a:rPr lang="es-PE" altLang="es-ES" smtClean="0">
                <a:latin typeface="Arial" panose="020B0604020202020204" pitchFamily="34" charset="0"/>
              </a:rPr>
              <a:t> los pequeños cuadrados que aparecen en esta lamina, ya que estos son parte de la nueva identidad corporativa. Solo </a:t>
            </a:r>
            <a:r>
              <a:rPr lang="es-PE" altLang="es-ES" b="1" u="sng" smtClean="0">
                <a:latin typeface="Arial" panose="020B0604020202020204" pitchFamily="34" charset="0"/>
              </a:rPr>
              <a:t>se debe usar</a:t>
            </a:r>
            <a:r>
              <a:rPr lang="es-PE" altLang="es-ES" smtClean="0">
                <a:latin typeface="Arial" panose="020B0604020202020204" pitchFamily="34" charset="0"/>
              </a:rPr>
              <a:t> la letra arial, de 60 puntos. </a:t>
            </a:r>
            <a:r>
              <a:rPr lang="es-PE" altLang="es-ES" b="1" u="sng" smtClean="0">
                <a:latin typeface="Arial" panose="020B0604020202020204" pitchFamily="34" charset="0"/>
              </a:rPr>
              <a:t>No usar</a:t>
            </a:r>
            <a:r>
              <a:rPr lang="es-PE" altLang="es-ES" smtClean="0">
                <a:latin typeface="Arial" panose="020B0604020202020204" pitchFamily="34" charset="0"/>
              </a:rPr>
              <a:t> otra letra ni tampoco con efecto cursiva.</a:t>
            </a:r>
            <a:endParaRPr lang="en-US" altLang="es-E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208558-A82A-4BF2-BE96-C4EB61DBEA01}" type="slidenum">
              <a:rPr lang="en-US" altLang="es-ES"/>
              <a:pPr eaLnBrk="1" hangingPunct="1"/>
              <a:t>11</a:t>
            </a:fld>
            <a:endParaRPr lang="en-US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283D92-97B4-423B-9931-189249FEAED1}" type="slidenum">
              <a:rPr lang="en-US" altLang="es-ES"/>
              <a:pPr eaLnBrk="1" hangingPunct="1"/>
              <a:t>12</a:t>
            </a:fld>
            <a:endParaRPr lang="en-US" altLang="es-ES" dirty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s-ES" dirty="0" smtClean="0">
                <a:latin typeface="Arial" panose="020B0604020202020204" pitchFamily="34" charset="0"/>
              </a:rPr>
              <a:t>Todas las laminas separadoras de temas deben tener como tipografía la letra Arial y la fuente debe ser 60. </a:t>
            </a:r>
            <a:r>
              <a:rPr lang="es-PE" altLang="es-ES" b="1" u="sng" dirty="0" smtClean="0">
                <a:latin typeface="Arial" panose="020B0604020202020204" pitchFamily="34" charset="0"/>
              </a:rPr>
              <a:t>No retirar</a:t>
            </a:r>
            <a:r>
              <a:rPr lang="es-PE" altLang="es-ES" dirty="0" smtClean="0">
                <a:latin typeface="Arial" panose="020B0604020202020204" pitchFamily="34" charset="0"/>
              </a:rPr>
              <a:t> los pequeños cuadrados que aparecen en esta lamina, ya que estos son parte de la nueva identidad corporativa. Solo </a:t>
            </a:r>
            <a:r>
              <a:rPr lang="es-PE" altLang="es-ES" b="1" u="sng" dirty="0" smtClean="0">
                <a:latin typeface="Arial" panose="020B0604020202020204" pitchFamily="34" charset="0"/>
              </a:rPr>
              <a:t>se debe usar</a:t>
            </a:r>
            <a:r>
              <a:rPr lang="es-PE" altLang="es-ES" dirty="0" smtClean="0">
                <a:latin typeface="Arial" panose="020B0604020202020204" pitchFamily="34" charset="0"/>
              </a:rPr>
              <a:t> la letra </a:t>
            </a:r>
            <a:r>
              <a:rPr lang="es-PE" altLang="es-ES" dirty="0" err="1" smtClean="0">
                <a:latin typeface="Arial" panose="020B0604020202020204" pitchFamily="34" charset="0"/>
              </a:rPr>
              <a:t>arial</a:t>
            </a:r>
            <a:r>
              <a:rPr lang="es-PE" altLang="es-ES" dirty="0" smtClean="0">
                <a:latin typeface="Arial" panose="020B0604020202020204" pitchFamily="34" charset="0"/>
              </a:rPr>
              <a:t>, de 60 puntos. </a:t>
            </a:r>
            <a:r>
              <a:rPr lang="es-PE" altLang="es-ES" b="1" u="sng" dirty="0" smtClean="0">
                <a:latin typeface="Arial" panose="020B0604020202020204" pitchFamily="34" charset="0"/>
              </a:rPr>
              <a:t>No usar</a:t>
            </a:r>
            <a:r>
              <a:rPr lang="es-PE" altLang="es-ES" dirty="0" smtClean="0">
                <a:latin typeface="Arial" panose="020B0604020202020204" pitchFamily="34" charset="0"/>
              </a:rPr>
              <a:t> otra letra ni tampoco con efecto cursiva.</a:t>
            </a:r>
            <a:endParaRPr lang="en-US" altLang="es-E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A5B574-985A-46A9-9F96-80A14E8692E2}" type="slidenum">
              <a:rPr lang="en-US" altLang="es-ES"/>
              <a:pPr eaLnBrk="1" hangingPunct="1"/>
              <a:t>14</a:t>
            </a:fld>
            <a:endParaRPr lang="en-U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52A093-229E-43F8-A79C-B1FD02FABCD5}" type="slidenum">
              <a:rPr lang="en-US" altLang="es-ES"/>
              <a:pPr eaLnBrk="1" hangingPunct="1"/>
              <a:t>15</a:t>
            </a:fld>
            <a:endParaRPr lang="en-US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C048E8-AB37-4457-8ED8-A0DE07E7E1CC}" type="slidenum">
              <a:rPr lang="en-US" altLang="es-ES"/>
              <a:pPr eaLnBrk="1" hangingPunct="1"/>
              <a:t>16</a:t>
            </a:fld>
            <a:endParaRPr lang="en-US" altLang="es-ES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s-ES" smtClean="0">
                <a:latin typeface="Arial" panose="020B0604020202020204" pitchFamily="34" charset="0"/>
              </a:rPr>
              <a:t>Todas las laminas separadoras de temas deben tener como tipografía la letra Arial y la fuente debe ser 60. </a:t>
            </a:r>
            <a:r>
              <a:rPr lang="es-PE" altLang="es-ES" b="1" u="sng" smtClean="0">
                <a:latin typeface="Arial" panose="020B0604020202020204" pitchFamily="34" charset="0"/>
              </a:rPr>
              <a:t>No retirar</a:t>
            </a:r>
            <a:r>
              <a:rPr lang="es-PE" altLang="es-ES" smtClean="0">
                <a:latin typeface="Arial" panose="020B0604020202020204" pitchFamily="34" charset="0"/>
              </a:rPr>
              <a:t> los pequeños cuadrados que aparecen en esta lamina, ya que estos son parte de la nueva identidad corporativa. Solo </a:t>
            </a:r>
            <a:r>
              <a:rPr lang="es-PE" altLang="es-ES" b="1" u="sng" smtClean="0">
                <a:latin typeface="Arial" panose="020B0604020202020204" pitchFamily="34" charset="0"/>
              </a:rPr>
              <a:t>se debe usar</a:t>
            </a:r>
            <a:r>
              <a:rPr lang="es-PE" altLang="es-ES" smtClean="0">
                <a:latin typeface="Arial" panose="020B0604020202020204" pitchFamily="34" charset="0"/>
              </a:rPr>
              <a:t> la letra arial, de 60 puntos. </a:t>
            </a:r>
            <a:r>
              <a:rPr lang="es-PE" altLang="es-ES" b="1" u="sng" smtClean="0">
                <a:latin typeface="Arial" panose="020B0604020202020204" pitchFamily="34" charset="0"/>
              </a:rPr>
              <a:t>No usar</a:t>
            </a:r>
            <a:r>
              <a:rPr lang="es-PE" altLang="es-ES" smtClean="0">
                <a:latin typeface="Arial" panose="020B0604020202020204" pitchFamily="34" charset="0"/>
              </a:rPr>
              <a:t> otra letra ni tampoco con efecto cursiva.</a:t>
            </a:r>
            <a:endParaRPr lang="en-US" altLang="es-E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01761A-BAF8-43A6-896B-50DF0FB8C05C}" type="slidenum">
              <a:rPr lang="en-US" altLang="es-ES"/>
              <a:pPr eaLnBrk="1" hangingPunct="1"/>
              <a:t>17</a:t>
            </a:fld>
            <a:endParaRPr lang="en-US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1D02DF-A697-479F-B65E-A1F79CCD8A8D}" type="slidenum">
              <a:rPr lang="en-US" altLang="es-ES"/>
              <a:pPr eaLnBrk="1" hangingPunct="1"/>
              <a:t>18</a:t>
            </a:fld>
            <a:endParaRPr lang="en-US" altLang="es-ES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s-ES" smtClean="0">
                <a:latin typeface="Arial" panose="020B0604020202020204" pitchFamily="34" charset="0"/>
              </a:rPr>
              <a:t>Todas las laminas separadoras de temas deben tener como tipografía la letra Arial y la fuente debe ser 60. </a:t>
            </a:r>
            <a:r>
              <a:rPr lang="es-PE" altLang="es-ES" b="1" u="sng" smtClean="0">
                <a:latin typeface="Arial" panose="020B0604020202020204" pitchFamily="34" charset="0"/>
              </a:rPr>
              <a:t>No retirar</a:t>
            </a:r>
            <a:r>
              <a:rPr lang="es-PE" altLang="es-ES" smtClean="0">
                <a:latin typeface="Arial" panose="020B0604020202020204" pitchFamily="34" charset="0"/>
              </a:rPr>
              <a:t> los pequeños cuadrados que aparecen en esta lamina, ya que estos son parte de la nueva identidad corporativa. Solo </a:t>
            </a:r>
            <a:r>
              <a:rPr lang="es-PE" altLang="es-ES" b="1" u="sng" smtClean="0">
                <a:latin typeface="Arial" panose="020B0604020202020204" pitchFamily="34" charset="0"/>
              </a:rPr>
              <a:t>se debe usar</a:t>
            </a:r>
            <a:r>
              <a:rPr lang="es-PE" altLang="es-ES" smtClean="0">
                <a:latin typeface="Arial" panose="020B0604020202020204" pitchFamily="34" charset="0"/>
              </a:rPr>
              <a:t> la letra arial, de 60 puntos. </a:t>
            </a:r>
            <a:r>
              <a:rPr lang="es-PE" altLang="es-ES" b="1" u="sng" smtClean="0">
                <a:latin typeface="Arial" panose="020B0604020202020204" pitchFamily="34" charset="0"/>
              </a:rPr>
              <a:t>No usar</a:t>
            </a:r>
            <a:r>
              <a:rPr lang="es-PE" altLang="es-ES" smtClean="0">
                <a:latin typeface="Arial" panose="020B0604020202020204" pitchFamily="34" charset="0"/>
              </a:rPr>
              <a:t> otra letra ni tampoco con efecto cursiva.</a:t>
            </a:r>
            <a:endParaRPr lang="en-US" altLang="es-E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9331CD-31EF-46F6-971F-6A518BF7D80A}" type="slidenum">
              <a:rPr lang="en-US" altLang="es-ES"/>
              <a:pPr eaLnBrk="1" hangingPunct="1"/>
              <a:t>19</a:t>
            </a:fld>
            <a:endParaRPr lang="en-US" alt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42CD9C-5806-415C-A6C8-051FF14F4C1A}" type="slidenum">
              <a:rPr lang="en-US" altLang="es-ES"/>
              <a:pPr eaLnBrk="1" hangingPunct="1"/>
              <a:t>20</a:t>
            </a:fld>
            <a:endParaRPr lang="en-US" altLang="es-ES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s-ES" smtClean="0">
                <a:latin typeface="Arial" panose="020B0604020202020204" pitchFamily="34" charset="0"/>
              </a:rPr>
              <a:t>Todas las laminas separadoras de temas deben tener como tipografía la letra Arial y la fuente debe ser 60. </a:t>
            </a:r>
            <a:r>
              <a:rPr lang="es-PE" altLang="es-ES" b="1" u="sng" smtClean="0">
                <a:latin typeface="Arial" panose="020B0604020202020204" pitchFamily="34" charset="0"/>
              </a:rPr>
              <a:t>No retirar</a:t>
            </a:r>
            <a:r>
              <a:rPr lang="es-PE" altLang="es-ES" smtClean="0">
                <a:latin typeface="Arial" panose="020B0604020202020204" pitchFamily="34" charset="0"/>
              </a:rPr>
              <a:t> los pequeños cuadrados que aparecen en esta lamina, ya que estos son parte de la nueva identidad corporativa. Solo </a:t>
            </a:r>
            <a:r>
              <a:rPr lang="es-PE" altLang="es-ES" b="1" u="sng" smtClean="0">
                <a:latin typeface="Arial" panose="020B0604020202020204" pitchFamily="34" charset="0"/>
              </a:rPr>
              <a:t>se debe usar</a:t>
            </a:r>
            <a:r>
              <a:rPr lang="es-PE" altLang="es-ES" smtClean="0">
                <a:latin typeface="Arial" panose="020B0604020202020204" pitchFamily="34" charset="0"/>
              </a:rPr>
              <a:t> la letra arial, de 60 puntos. </a:t>
            </a:r>
            <a:r>
              <a:rPr lang="es-PE" altLang="es-ES" b="1" u="sng" smtClean="0">
                <a:latin typeface="Arial" panose="020B0604020202020204" pitchFamily="34" charset="0"/>
              </a:rPr>
              <a:t>No usar</a:t>
            </a:r>
            <a:r>
              <a:rPr lang="es-PE" altLang="es-ES" smtClean="0">
                <a:latin typeface="Arial" panose="020B0604020202020204" pitchFamily="34" charset="0"/>
              </a:rPr>
              <a:t> otra letra ni tampoco con efecto cursiva.</a:t>
            </a:r>
            <a:endParaRPr lang="en-US" altLang="es-E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526ABA-9B54-4B78-AE89-AC95DB03AEA3}" type="slidenum">
              <a:rPr lang="en-US" altLang="es-ES"/>
              <a:pPr eaLnBrk="1" hangingPunct="1"/>
              <a:t>2</a:t>
            </a:fld>
            <a:endParaRPr lang="en-US" alt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4D1BB0-674F-4BE0-9E49-088BCDC08A11}" type="slidenum">
              <a:rPr lang="en-US" altLang="es-ES"/>
              <a:pPr eaLnBrk="1" hangingPunct="1"/>
              <a:t>21</a:t>
            </a:fld>
            <a:endParaRPr lang="en-U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173F0C-7512-4B88-8D9A-596805AB6C15}" type="slidenum">
              <a:rPr lang="en-US" altLang="es-ES"/>
              <a:pPr eaLnBrk="1" hangingPunct="1"/>
              <a:t>3</a:t>
            </a:fld>
            <a:endParaRPr lang="en-US" altLang="es-ES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s-ES" smtClean="0">
                <a:latin typeface="Arial" panose="020B0604020202020204" pitchFamily="34" charset="0"/>
              </a:rPr>
              <a:t>Todas las laminas separadoras de temas deben tener como tipografía la letra Arial y la fuente debe ser 60. </a:t>
            </a:r>
            <a:r>
              <a:rPr lang="es-PE" altLang="es-ES" b="1" u="sng" smtClean="0">
                <a:latin typeface="Arial" panose="020B0604020202020204" pitchFamily="34" charset="0"/>
              </a:rPr>
              <a:t>No retirar</a:t>
            </a:r>
            <a:r>
              <a:rPr lang="es-PE" altLang="es-ES" smtClean="0">
                <a:latin typeface="Arial" panose="020B0604020202020204" pitchFamily="34" charset="0"/>
              </a:rPr>
              <a:t> los pequeños cuadrados que aparecen en esta lamina, ya que estos son parte de la nueva identidad corporativa. Solo </a:t>
            </a:r>
            <a:r>
              <a:rPr lang="es-PE" altLang="es-ES" b="1" u="sng" smtClean="0">
                <a:latin typeface="Arial" panose="020B0604020202020204" pitchFamily="34" charset="0"/>
              </a:rPr>
              <a:t>se debe usar</a:t>
            </a:r>
            <a:r>
              <a:rPr lang="es-PE" altLang="es-ES" smtClean="0">
                <a:latin typeface="Arial" panose="020B0604020202020204" pitchFamily="34" charset="0"/>
              </a:rPr>
              <a:t> la letra arial, de 60 puntos. </a:t>
            </a:r>
            <a:r>
              <a:rPr lang="es-PE" altLang="es-ES" b="1" u="sng" smtClean="0">
                <a:latin typeface="Arial" panose="020B0604020202020204" pitchFamily="34" charset="0"/>
              </a:rPr>
              <a:t>No usar</a:t>
            </a:r>
            <a:r>
              <a:rPr lang="es-PE" altLang="es-ES" smtClean="0">
                <a:latin typeface="Arial" panose="020B0604020202020204" pitchFamily="34" charset="0"/>
              </a:rPr>
              <a:t> otra letra ni tampoco con efecto cursiva.</a:t>
            </a:r>
            <a:endParaRPr lang="en-US" altLang="es-E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3D1406-6638-43B9-A9E3-C50269DB383A}" type="slidenum">
              <a:rPr lang="en-US" altLang="es-ES"/>
              <a:pPr eaLnBrk="1" hangingPunct="1"/>
              <a:t>4</a:t>
            </a:fld>
            <a:endParaRPr lang="en-U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951ACF-1A1C-4747-B3A0-B94626B2A9E0}" type="slidenum">
              <a:rPr lang="en-US" altLang="es-ES"/>
              <a:pPr eaLnBrk="1" hangingPunct="1"/>
              <a:t>5</a:t>
            </a:fld>
            <a:endParaRPr lang="en-US" altLang="es-ES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s-ES" smtClean="0">
                <a:latin typeface="Arial" panose="020B0604020202020204" pitchFamily="34" charset="0"/>
              </a:rPr>
              <a:t>Todas las laminas separadoras de temas deben tener como tipografía la letra Arial y la fuente debe ser 60. </a:t>
            </a:r>
            <a:r>
              <a:rPr lang="es-PE" altLang="es-ES" b="1" u="sng" smtClean="0">
                <a:latin typeface="Arial" panose="020B0604020202020204" pitchFamily="34" charset="0"/>
              </a:rPr>
              <a:t>No retirar</a:t>
            </a:r>
            <a:r>
              <a:rPr lang="es-PE" altLang="es-ES" smtClean="0">
                <a:latin typeface="Arial" panose="020B0604020202020204" pitchFamily="34" charset="0"/>
              </a:rPr>
              <a:t> los pequeños cuadrados que aparecen en esta lamina, ya que estos son parte de la nueva identidad corporativa. Solo </a:t>
            </a:r>
            <a:r>
              <a:rPr lang="es-PE" altLang="es-ES" b="1" u="sng" smtClean="0">
                <a:latin typeface="Arial" panose="020B0604020202020204" pitchFamily="34" charset="0"/>
              </a:rPr>
              <a:t>se debe usar</a:t>
            </a:r>
            <a:r>
              <a:rPr lang="es-PE" altLang="es-ES" smtClean="0">
                <a:latin typeface="Arial" panose="020B0604020202020204" pitchFamily="34" charset="0"/>
              </a:rPr>
              <a:t> la letra arial, de 60 puntos. </a:t>
            </a:r>
            <a:r>
              <a:rPr lang="es-PE" altLang="es-ES" b="1" u="sng" smtClean="0">
                <a:latin typeface="Arial" panose="020B0604020202020204" pitchFamily="34" charset="0"/>
              </a:rPr>
              <a:t>No usar</a:t>
            </a:r>
            <a:r>
              <a:rPr lang="es-PE" altLang="es-ES" smtClean="0">
                <a:latin typeface="Arial" panose="020B0604020202020204" pitchFamily="34" charset="0"/>
              </a:rPr>
              <a:t> otra letra ni tampoco con efecto cursiva.</a:t>
            </a:r>
            <a:endParaRPr lang="en-US" altLang="es-E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968E0A-305A-46A1-BE33-1D208B80FF45}" type="slidenum">
              <a:rPr lang="en-US" altLang="es-ES"/>
              <a:pPr eaLnBrk="1" hangingPunct="1"/>
              <a:t>6</a:t>
            </a:fld>
            <a:endParaRPr lang="en-US" altLang="es-E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42C365-8690-4705-9000-3FF150AB5A20}" type="slidenum">
              <a:rPr lang="en-US" altLang="es-ES"/>
              <a:pPr eaLnBrk="1" hangingPunct="1"/>
              <a:t>7</a:t>
            </a:fld>
            <a:endParaRPr lang="en-US" altLang="es-ES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s-ES" smtClean="0">
                <a:latin typeface="Arial" panose="020B0604020202020204" pitchFamily="34" charset="0"/>
              </a:rPr>
              <a:t>Todas las laminas separadoras de temas deben tener como tipografía la letra Arial y la fuente debe ser 60. </a:t>
            </a:r>
            <a:r>
              <a:rPr lang="es-PE" altLang="es-ES" b="1" u="sng" smtClean="0">
                <a:latin typeface="Arial" panose="020B0604020202020204" pitchFamily="34" charset="0"/>
              </a:rPr>
              <a:t>No retirar</a:t>
            </a:r>
            <a:r>
              <a:rPr lang="es-PE" altLang="es-ES" smtClean="0">
                <a:latin typeface="Arial" panose="020B0604020202020204" pitchFamily="34" charset="0"/>
              </a:rPr>
              <a:t> los pequeños cuadrados que aparecen en esta lamina, ya que estos son parte de la nueva identidad corporativa. Solo </a:t>
            </a:r>
            <a:r>
              <a:rPr lang="es-PE" altLang="es-ES" b="1" u="sng" smtClean="0">
                <a:latin typeface="Arial" panose="020B0604020202020204" pitchFamily="34" charset="0"/>
              </a:rPr>
              <a:t>se debe usar</a:t>
            </a:r>
            <a:r>
              <a:rPr lang="es-PE" altLang="es-ES" smtClean="0">
                <a:latin typeface="Arial" panose="020B0604020202020204" pitchFamily="34" charset="0"/>
              </a:rPr>
              <a:t> la letra arial, de 60 puntos. </a:t>
            </a:r>
            <a:r>
              <a:rPr lang="es-PE" altLang="es-ES" b="1" u="sng" smtClean="0">
                <a:latin typeface="Arial" panose="020B0604020202020204" pitchFamily="34" charset="0"/>
              </a:rPr>
              <a:t>No usar</a:t>
            </a:r>
            <a:r>
              <a:rPr lang="es-PE" altLang="es-ES" smtClean="0">
                <a:latin typeface="Arial" panose="020B0604020202020204" pitchFamily="34" charset="0"/>
              </a:rPr>
              <a:t> otra letra ni tampoco con efecto cursiva.</a:t>
            </a:r>
            <a:endParaRPr lang="en-US" altLang="es-E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8BB768-D5C9-4E3F-9FF5-C144846764FB}" type="slidenum">
              <a:rPr lang="en-US" altLang="es-ES"/>
              <a:pPr eaLnBrk="1" hangingPunct="1"/>
              <a:t>8</a:t>
            </a:fld>
            <a:endParaRPr lang="en-U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38E42A-F987-4257-9F50-AC6B0EF2074C}" type="slidenum">
              <a:rPr lang="en-US" altLang="es-ES"/>
              <a:pPr eaLnBrk="1" hangingPunct="1"/>
              <a:t>9</a:t>
            </a:fld>
            <a:endParaRPr lang="en-U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453C249-DC63-4E06-A517-82384ABFE40E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8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6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601D683-82CD-4C1E-B18C-00DF0FDD0847}" type="slidenum">
              <a:rPr lang="en-US" altLang="es-ES" smtClean="0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55365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601D683-82CD-4C1E-B18C-00DF0FDD0847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72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601D683-82CD-4C1E-B18C-00DF0FDD0847}" type="slidenum">
              <a:rPr lang="en-US" altLang="es-ES" smtClean="0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01464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601D683-82CD-4C1E-B18C-00DF0FDD0847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29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601D683-82CD-4C1E-B18C-00DF0FDD0847}" type="slidenum">
              <a:rPr lang="en-US" altLang="es-ES" smtClean="0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70023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3F15-C6C8-4EE5-81EC-C0CA341877B7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8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19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9715-C936-4A7A-AB93-5A13C4D3809B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8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995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4BDCD-0A4D-49E5-B1D5-7F080911C856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8979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F99-7DC6-49D6-92FF-1CB6C0482DB5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8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7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CC5F6AD-CE4B-471E-80C4-26EE07598B10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8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3D2733A-EBCB-4146-8F81-A3CD62E0265E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11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10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692E17-403B-46B1-924F-373971E1EF31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13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65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D683-82CD-4C1E-B18C-00DF0FDD0847}" type="slidenum">
              <a:rPr lang="en-US" altLang="es-ES" smtClean="0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5136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1A62-014B-4F42-96E1-237BFBDEB169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7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85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D26-8A22-4BAC-A398-62140C102D44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9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37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17A82E7-3812-4EFA-9AB4-259BD8085D58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9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83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01D683-82CD-4C1E-B18C-00DF0FDD0847}" type="slidenum">
              <a:rPr lang="en-US" altLang="es-ES" smtClean="0"/>
              <a:pPr/>
              <a:t>‹Nº›</a:t>
            </a:fld>
            <a:endParaRPr lang="en-US" altLang="es-ES"/>
          </a:p>
        </p:txBody>
      </p:sp>
      <p:sp>
        <p:nvSpPr>
          <p:cNvPr id="34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35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3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4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5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70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71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72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73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74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75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76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77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78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79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80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81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82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83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84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85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86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87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88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89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90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91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92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grpSp>
        <p:nvGrpSpPr>
          <p:cNvPr id="93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94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95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sp>
        <p:nvSpPr>
          <p:cNvPr id="96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97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98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99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100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101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103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s-ES" sz="3200" b="1">
              <a:latin typeface="Arial" charset="0"/>
            </a:endParaRPr>
          </a:p>
        </p:txBody>
      </p:sp>
      <p:grpSp>
        <p:nvGrpSpPr>
          <p:cNvPr id="104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05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06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grpSp>
          <p:nvGrpSpPr>
            <p:cNvPr id="107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6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27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28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108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09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grpSp>
          <p:nvGrpSpPr>
            <p:cNvPr id="110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3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24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25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grpSp>
          <p:nvGrpSpPr>
            <p:cNvPr id="111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0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21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22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grpSp>
          <p:nvGrpSpPr>
            <p:cNvPr id="112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grpSp>
          <p:nvGrpSpPr>
            <p:cNvPr id="113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14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15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16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</p:grpSp>
      <p:grpSp>
        <p:nvGrpSpPr>
          <p:cNvPr id="129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30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31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grpSp>
        <p:nvGrpSpPr>
          <p:cNvPr id="132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33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34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grpSp>
        <p:nvGrpSpPr>
          <p:cNvPr id="135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36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37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grpSp>
        <p:nvGrpSpPr>
          <p:cNvPr id="138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39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40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grpSp>
        <p:nvGrpSpPr>
          <p:cNvPr id="141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42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43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44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grpSp>
        <p:nvGrpSpPr>
          <p:cNvPr id="145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46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47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48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grpSp>
        <p:nvGrpSpPr>
          <p:cNvPr id="149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50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51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52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grpSp>
        <p:nvGrpSpPr>
          <p:cNvPr id="153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54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55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56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grpSp>
        <p:nvGrpSpPr>
          <p:cNvPr id="157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58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59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60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grpSp>
        <p:nvGrpSpPr>
          <p:cNvPr id="161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62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63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64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grpSp>
        <p:nvGrpSpPr>
          <p:cNvPr id="165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66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67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68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58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emf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19100" y="1549400"/>
            <a:ext cx="76962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600"/>
              </a:lnSpc>
              <a:spcBef>
                <a:spcPct val="50000"/>
              </a:spcBef>
            </a:pPr>
            <a:r>
              <a:rPr lang="es-PE" altLang="es-ES" sz="6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Proceso de Gestión de Cambios a Requerimientos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5600"/>
              </a:lnSpc>
              <a:spcBef>
                <a:spcPct val="50000"/>
              </a:spcBef>
            </a:pPr>
            <a:r>
              <a:rPr lang="en-US" altLang="es-ES" sz="4800">
                <a:solidFill>
                  <a:srgbClr val="000066"/>
                </a:solidFill>
                <a:ea typeface="ＭＳ Ｐゴシック" panose="020B0600070205080204" pitchFamily="34" charset="-128"/>
              </a:rPr>
              <a:t>4. Entradas y salidas del proceso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3200" dirty="0">
                <a:solidFill>
                  <a:srgbClr val="C00000"/>
                </a:solidFill>
              </a:rPr>
              <a:t>Entradas y salidas del proceso</a:t>
            </a:r>
            <a:endParaRPr lang="es-ES" altLang="es-ES" sz="3200" b="1" dirty="0">
              <a:solidFill>
                <a:srgbClr val="C00000"/>
              </a:solidFill>
            </a:endParaRPr>
          </a:p>
        </p:txBody>
      </p:sp>
      <p:sp>
        <p:nvSpPr>
          <p:cNvPr id="24579" name="AutoShape 13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1600" b="1"/>
              <a:t>Entradas:</a:t>
            </a:r>
            <a:r>
              <a:rPr lang="es-PE" altLang="es-ES" sz="1600"/>
              <a:t/>
            </a:r>
            <a:br>
              <a:rPr lang="es-PE" altLang="es-ES" sz="1600"/>
            </a:br>
            <a:r>
              <a:rPr lang="es-PE" altLang="es-ES" sz="1600"/>
              <a:t>- Plan del Proyecto</a:t>
            </a:r>
          </a:p>
          <a:p>
            <a:pPr algn="l" eaLnBrk="1" hangingPunct="1">
              <a:buFontTx/>
              <a:buChar char="-"/>
            </a:pPr>
            <a:r>
              <a:rPr lang="es-PE" altLang="es-ES" sz="1600"/>
              <a:t>Solicitud de Cambios </a:t>
            </a:r>
          </a:p>
          <a:p>
            <a:pPr algn="l" eaLnBrk="1" hangingPunct="1"/>
            <a:r>
              <a:rPr lang="es-PE" altLang="es-ES" sz="1600"/>
              <a:t>a requerimientos</a:t>
            </a:r>
          </a:p>
          <a:p>
            <a:pPr algn="l" eaLnBrk="1" hangingPunct="1">
              <a:buFontTx/>
              <a:buChar char="-"/>
            </a:pPr>
            <a:endParaRPr lang="es-ES" altLang="es-ES" sz="1600"/>
          </a:p>
        </p:txBody>
      </p:sp>
      <p:sp>
        <p:nvSpPr>
          <p:cNvPr id="24580" name="AutoShape 15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</p:spPr>
        <p:txBody>
          <a:bodyPr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1600"/>
              <a:t>Proceso de Gestión de Cambios a Requerimientos</a:t>
            </a:r>
            <a:endParaRPr lang="es-ES" altLang="es-ES" sz="1600"/>
          </a:p>
        </p:txBody>
      </p:sp>
      <p:sp>
        <p:nvSpPr>
          <p:cNvPr id="24581" name="AutoShape 17"/>
          <p:cNvSpPr>
            <a:spLocks noChangeArrowheads="1"/>
          </p:cNvSpPr>
          <p:nvPr/>
        </p:nvSpPr>
        <p:spPr bwMode="auto">
          <a:xfrm>
            <a:off x="6083300" y="2060575"/>
            <a:ext cx="2809875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1600" b="1"/>
              <a:t>Salidas:</a:t>
            </a:r>
            <a:r>
              <a:rPr lang="es-PE" altLang="es-ES" sz="1600"/>
              <a:t/>
            </a:r>
            <a:br>
              <a:rPr lang="es-PE" altLang="es-ES" sz="1600"/>
            </a:br>
            <a:r>
              <a:rPr lang="es-PE" altLang="es-ES" sz="1500"/>
              <a:t>- Registros de Requerimientos </a:t>
            </a:r>
          </a:p>
          <a:p>
            <a:pPr algn="l" eaLnBrk="1" hangingPunct="1"/>
            <a:r>
              <a:rPr lang="es-PE" altLang="es-ES" sz="1500"/>
              <a:t>del proyecto</a:t>
            </a:r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5600"/>
              </a:lnSpc>
              <a:spcBef>
                <a:spcPct val="50000"/>
              </a:spcBef>
            </a:pPr>
            <a:r>
              <a:rPr lang="en-US" altLang="es-ES" sz="4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5. </a:t>
            </a:r>
            <a:r>
              <a:rPr lang="es-ES" altLang="es-ES" sz="4800" dirty="0" smtClean="0">
                <a:solidFill>
                  <a:srgbClr val="000066"/>
                </a:solidFill>
                <a:ea typeface="ＭＳ Ｐゴシック" panose="020B0600070205080204" pitchFamily="34" charset="-128"/>
              </a:rPr>
              <a:t>Proceso</a:t>
            </a:r>
            <a:r>
              <a:rPr lang="en-US" altLang="es-ES" sz="4800" dirty="0" smtClean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s-ES" sz="4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de Gestión de Cambios a Requerimientos</a:t>
            </a:r>
          </a:p>
          <a:p>
            <a:pPr lvl="1" algn="l">
              <a:lnSpc>
                <a:spcPts val="5600"/>
              </a:lnSpc>
              <a:spcBef>
                <a:spcPct val="50000"/>
              </a:spcBef>
            </a:pPr>
            <a:r>
              <a:rPr lang="es-PE" altLang="es-ES" sz="4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5.1 </a:t>
            </a:r>
            <a:r>
              <a:rPr lang="es-PE" altLang="es-ES" sz="4800" dirty="0" smtClean="0">
                <a:solidFill>
                  <a:srgbClr val="000066"/>
                </a:solidFill>
                <a:ea typeface="ＭＳ Ｐゴシック" panose="020B0600070205080204" pitchFamily="34" charset="-128"/>
              </a:rPr>
              <a:t>Subprocesos</a:t>
            </a:r>
            <a:endParaRPr lang="en-US" altLang="es-ES" sz="48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7632700" y="4221163"/>
            <a:ext cx="1036638" cy="830262"/>
            <a:chOff x="4586" y="2523"/>
            <a:chExt cx="653" cy="523"/>
          </a:xfrm>
        </p:grpSpPr>
        <p:pic>
          <p:nvPicPr>
            <p:cNvPr id="266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76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>
                  <a:solidFill>
                    <a:srgbClr val="000066"/>
                  </a:solidFill>
                </a:rPr>
                <a:t>Registro de Requerimientos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6627" name="Group 6"/>
          <p:cNvGrpSpPr>
            <a:grpSpLocks/>
          </p:cNvGrpSpPr>
          <p:nvPr/>
        </p:nvGrpSpPr>
        <p:grpSpPr bwMode="auto">
          <a:xfrm>
            <a:off x="5245100" y="2576513"/>
            <a:ext cx="963613" cy="1152525"/>
            <a:chOff x="1474" y="1389"/>
            <a:chExt cx="607" cy="726"/>
          </a:xfrm>
        </p:grpSpPr>
        <p:sp>
          <p:nvSpPr>
            <p:cNvPr id="26672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dirty="0">
                  <a:solidFill>
                    <a:srgbClr val="000066"/>
                  </a:solidFill>
                </a:rPr>
                <a:t>Evaluar impacto del cambio </a:t>
              </a:r>
              <a:endParaRPr lang="es-ES" altLang="es-ES" sz="800" dirty="0">
                <a:solidFill>
                  <a:srgbClr val="000066"/>
                </a:solidFill>
              </a:endParaRPr>
            </a:p>
          </p:txBody>
        </p:sp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(4) Analista Líder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26628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26669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>
                  <a:solidFill>
                    <a:srgbClr val="000066"/>
                  </a:solidFill>
                </a:rPr>
                <a:t>Formalizar el cambio</a:t>
              </a:r>
              <a:endParaRPr lang="es-ES" alt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0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(6) Coordinador EMPRESA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26671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26629" name="AutoShape 14"/>
          <p:cNvCxnSpPr>
            <a:cxnSpLocks noChangeShapeType="1"/>
            <a:stCxn id="26636" idx="3"/>
            <a:endCxn id="26672" idx="1"/>
          </p:cNvCxnSpPr>
          <p:nvPr/>
        </p:nvCxnSpPr>
        <p:spPr bwMode="auto">
          <a:xfrm>
            <a:off x="5126038" y="3140075"/>
            <a:ext cx="119062" cy="1428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0" name="Text Box 15"/>
          <p:cNvSpPr txBox="1">
            <a:spLocks noChangeArrowheads="1"/>
          </p:cNvSpPr>
          <p:nvPr/>
        </p:nvSpPr>
        <p:spPr bwMode="auto">
          <a:xfrm>
            <a:off x="4984750" y="28829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1000" b="1">
                <a:solidFill>
                  <a:srgbClr val="000066"/>
                </a:solidFill>
              </a:rPr>
              <a:t>Si</a:t>
            </a:r>
            <a:endParaRPr lang="es-ES" altLang="es-ES" sz="1000" b="1">
              <a:solidFill>
                <a:srgbClr val="000066"/>
              </a:solidFill>
            </a:endParaRPr>
          </a:p>
        </p:txBody>
      </p:sp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4500563" y="3822700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1000" b="1">
                <a:solidFill>
                  <a:srgbClr val="000066"/>
                </a:solidFill>
              </a:rPr>
              <a:t>No</a:t>
            </a:r>
            <a:endParaRPr lang="es-ES" altLang="es-ES" sz="1000" b="1">
              <a:solidFill>
                <a:srgbClr val="000066"/>
              </a:solidFill>
            </a:endParaRPr>
          </a:p>
        </p:txBody>
      </p:sp>
      <p:cxnSp>
        <p:nvCxnSpPr>
          <p:cNvPr id="26632" name="AutoShape 17"/>
          <p:cNvCxnSpPr>
            <a:cxnSpLocks noChangeShapeType="1"/>
            <a:stCxn id="26663" idx="3"/>
            <a:endCxn id="26636" idx="1"/>
          </p:cNvCxnSpPr>
          <p:nvPr/>
        </p:nvCxnSpPr>
        <p:spPr bwMode="auto">
          <a:xfrm>
            <a:off x="3862388" y="3130550"/>
            <a:ext cx="158750" cy="952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AutoShape 18"/>
          <p:cNvSpPr>
            <a:spLocks noChangeArrowheads="1"/>
          </p:cNvSpPr>
          <p:nvPr/>
        </p:nvSpPr>
        <p:spPr bwMode="auto">
          <a:xfrm>
            <a:off x="7235825" y="6165850"/>
            <a:ext cx="1008063" cy="287338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ES" sz="1200">
              <a:solidFill>
                <a:srgbClr val="000066"/>
              </a:solidFill>
            </a:endParaRPr>
          </a:p>
        </p:txBody>
      </p:sp>
      <p:grpSp>
        <p:nvGrpSpPr>
          <p:cNvPr id="26634" name="Group 19"/>
          <p:cNvGrpSpPr>
            <a:grpSpLocks/>
          </p:cNvGrpSpPr>
          <p:nvPr/>
        </p:nvGrpSpPr>
        <p:grpSpPr bwMode="auto">
          <a:xfrm>
            <a:off x="1751324" y="2536825"/>
            <a:ext cx="947426" cy="1152525"/>
            <a:chOff x="650" y="1389"/>
            <a:chExt cx="614" cy="726"/>
          </a:xfrm>
        </p:grpSpPr>
        <p:sp>
          <p:nvSpPr>
            <p:cNvPr id="26666" name="Rectangle 20"/>
            <p:cNvSpPr>
              <a:spLocks noChangeArrowheads="1"/>
            </p:cNvSpPr>
            <p:nvPr/>
          </p:nvSpPr>
          <p:spPr bwMode="auto">
            <a:xfrm>
              <a:off x="650" y="1550"/>
              <a:ext cx="610" cy="4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dirty="0">
                  <a:solidFill>
                    <a:srgbClr val="000066"/>
                  </a:solidFill>
                </a:rPr>
                <a:t>Solicitar cambio formal</a:t>
              </a:r>
              <a:r>
                <a:rPr lang="es-PE" altLang="es-ES" sz="800" dirty="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altLang="es-ES" sz="800" dirty="0">
                <a:solidFill>
                  <a:srgbClr val="000066"/>
                </a:solidFill>
              </a:endParaRPr>
            </a:p>
          </p:txBody>
        </p:sp>
        <p:sp>
          <p:nvSpPr>
            <p:cNvPr id="26667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(1) Proveedor de cambios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26668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26635" name="AutoShape 23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1200">
                <a:solidFill>
                  <a:srgbClr val="000066"/>
                </a:solidFill>
                <a:hlinkClick r:id="rId5" action="ppaction://hlinksldjump"/>
              </a:rPr>
              <a:t>Detalle actividades</a:t>
            </a:r>
            <a:endParaRPr lang="es-ES" altLang="es-ES" sz="1200">
              <a:solidFill>
                <a:srgbClr val="000066"/>
              </a:solidFill>
            </a:endParaRPr>
          </a:p>
        </p:txBody>
      </p:sp>
      <p:sp>
        <p:nvSpPr>
          <p:cNvPr id="26636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800">
                <a:solidFill>
                  <a:srgbClr val="000066"/>
                </a:solidFill>
              </a:rPr>
              <a:t>3. Evaluar solicitud de cambio?</a:t>
            </a:r>
            <a:endParaRPr lang="es-ES" altLang="es-ES" sz="800">
              <a:solidFill>
                <a:srgbClr val="000066"/>
              </a:solidFill>
            </a:endParaRPr>
          </a:p>
        </p:txBody>
      </p:sp>
      <p:cxnSp>
        <p:nvCxnSpPr>
          <p:cNvPr id="26637" name="AutoShape 25"/>
          <p:cNvCxnSpPr>
            <a:cxnSpLocks noChangeShapeType="1"/>
            <a:stCxn id="26642" idx="3"/>
            <a:endCxn id="26669" idx="1"/>
          </p:cNvCxnSpPr>
          <p:nvPr/>
        </p:nvCxnSpPr>
        <p:spPr bwMode="auto">
          <a:xfrm>
            <a:off x="7462838" y="3140075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38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26663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>
                  <a:solidFill>
                    <a:srgbClr val="000066"/>
                  </a:solidFill>
                </a:rPr>
                <a:t>Informar impacto por evaluar</a:t>
              </a:r>
              <a:endParaRPr lang="es-ES" alt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4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(2) Analista Líder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26665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26639" name="AutoShape 30"/>
          <p:cNvCxnSpPr>
            <a:cxnSpLocks noChangeShapeType="1"/>
            <a:stCxn id="26666" idx="3"/>
            <a:endCxn id="26663" idx="1"/>
          </p:cNvCxnSpPr>
          <p:nvPr/>
        </p:nvCxnSpPr>
        <p:spPr bwMode="auto">
          <a:xfrm>
            <a:off x="2692578" y="3112295"/>
            <a:ext cx="206197" cy="17462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34"/>
          <p:cNvCxnSpPr>
            <a:cxnSpLocks noChangeShapeType="1"/>
            <a:stCxn id="26671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35"/>
          <p:cNvCxnSpPr>
            <a:cxnSpLocks noChangeShapeType="1"/>
            <a:endCxn id="26676" idx="2"/>
          </p:cNvCxnSpPr>
          <p:nvPr/>
        </p:nvCxnSpPr>
        <p:spPr bwMode="auto">
          <a:xfrm flipV="1">
            <a:off x="8150225" y="5051425"/>
            <a:ext cx="158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2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800">
                <a:solidFill>
                  <a:srgbClr val="000066"/>
                </a:solidFill>
              </a:rPr>
              <a:t>5. Aprueba</a:t>
            </a:r>
          </a:p>
          <a:p>
            <a:pPr eaLnBrk="1" hangingPunct="1"/>
            <a:r>
              <a:rPr lang="es-PE" altLang="es-ES" sz="800">
                <a:solidFill>
                  <a:srgbClr val="000066"/>
                </a:solidFill>
              </a:rPr>
              <a:t>solicitud de cambio?</a:t>
            </a:r>
            <a:endParaRPr lang="es-ES" altLang="es-ES" sz="800">
              <a:solidFill>
                <a:srgbClr val="000066"/>
              </a:solidFill>
            </a:endParaRPr>
          </a:p>
        </p:txBody>
      </p:sp>
      <p:cxnSp>
        <p:nvCxnSpPr>
          <p:cNvPr id="26643" name="AutoShape 37"/>
          <p:cNvCxnSpPr>
            <a:cxnSpLocks noChangeShapeType="1"/>
          </p:cNvCxnSpPr>
          <p:nvPr/>
        </p:nvCxnSpPr>
        <p:spPr bwMode="auto">
          <a:xfrm>
            <a:off x="6219825" y="314007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Text Box 38"/>
          <p:cNvSpPr txBox="1">
            <a:spLocks noChangeArrowheads="1"/>
          </p:cNvSpPr>
          <p:nvPr/>
        </p:nvSpPr>
        <p:spPr bwMode="auto">
          <a:xfrm>
            <a:off x="7356475" y="28956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1000" b="1">
                <a:solidFill>
                  <a:srgbClr val="000066"/>
                </a:solidFill>
              </a:rPr>
              <a:t>Si</a:t>
            </a:r>
            <a:endParaRPr lang="es-ES" altLang="es-ES" sz="1000" b="1">
              <a:solidFill>
                <a:srgbClr val="000066"/>
              </a:solidFill>
            </a:endParaRPr>
          </a:p>
        </p:txBody>
      </p:sp>
      <p:grpSp>
        <p:nvGrpSpPr>
          <p:cNvPr id="26645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26660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661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662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6894513" y="3832225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1000" b="1">
                <a:solidFill>
                  <a:srgbClr val="000066"/>
                </a:solidFill>
              </a:rPr>
              <a:t>No</a:t>
            </a:r>
            <a:endParaRPr lang="es-ES" altLang="es-ES" sz="1000" b="1">
              <a:solidFill>
                <a:srgbClr val="000066"/>
              </a:solidFill>
            </a:endParaRPr>
          </a:p>
        </p:txBody>
      </p:sp>
      <p:cxnSp>
        <p:nvCxnSpPr>
          <p:cNvPr id="26647" name="AutoShape 48"/>
          <p:cNvCxnSpPr>
            <a:cxnSpLocks noChangeShapeType="1"/>
            <a:endCxn id="26666" idx="1"/>
          </p:cNvCxnSpPr>
          <p:nvPr/>
        </p:nvCxnSpPr>
        <p:spPr bwMode="auto">
          <a:xfrm>
            <a:off x="1540602" y="3092580"/>
            <a:ext cx="211138" cy="19844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8" name="Text Box 58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3200">
                <a:solidFill>
                  <a:srgbClr val="C00000"/>
                </a:solidFill>
              </a:rPr>
              <a:t>Subprocesos del Gestión de Cambios a Requerimientos</a:t>
            </a:r>
            <a:endParaRPr lang="es-ES" altLang="es-ES" sz="3200" b="1" dirty="0">
              <a:solidFill>
                <a:srgbClr val="C00000"/>
              </a:solidFill>
            </a:endParaRPr>
          </a:p>
        </p:txBody>
      </p:sp>
      <p:grpSp>
        <p:nvGrpSpPr>
          <p:cNvPr id="26649" name="Group 59"/>
          <p:cNvGrpSpPr>
            <a:grpSpLocks/>
          </p:cNvGrpSpPr>
          <p:nvPr/>
        </p:nvGrpSpPr>
        <p:grpSpPr bwMode="auto">
          <a:xfrm>
            <a:off x="539750" y="2768600"/>
            <a:ext cx="1223963" cy="990600"/>
            <a:chOff x="1928" y="2614"/>
            <a:chExt cx="771" cy="624"/>
          </a:xfrm>
        </p:grpSpPr>
        <p:pic>
          <p:nvPicPr>
            <p:cNvPr id="26658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9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>
                  <a:solidFill>
                    <a:srgbClr val="000066"/>
                  </a:solidFill>
                </a:rPr>
                <a:t>Plan de Proyecto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>
                  <a:solidFill>
                    <a:srgbClr val="000066"/>
                  </a:solidFill>
                </a:rPr>
                <a:t>(Sección Gestión de Cambios a REQ)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0" name="AutoShape 62"/>
          <p:cNvCxnSpPr>
            <a:cxnSpLocks noChangeShapeType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51" name="Group 63"/>
          <p:cNvGrpSpPr>
            <a:grpSpLocks/>
          </p:cNvGrpSpPr>
          <p:nvPr/>
        </p:nvGrpSpPr>
        <p:grpSpPr bwMode="auto">
          <a:xfrm>
            <a:off x="684213" y="1700213"/>
            <a:ext cx="935037" cy="819150"/>
            <a:chOff x="476" y="3294"/>
            <a:chExt cx="589" cy="516"/>
          </a:xfrm>
        </p:grpSpPr>
        <p:pic>
          <p:nvPicPr>
            <p:cNvPr id="26656" name="Picture 6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7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>
                  <a:solidFill>
                    <a:srgbClr val="000066"/>
                  </a:solidFill>
                </a:rPr>
                <a:t>Proceso de Gestión de Proyectos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2" name="AutoShape 66"/>
          <p:cNvCxnSpPr>
            <a:cxnSpLocks noChangeShapeType="1"/>
          </p:cNvCxnSpPr>
          <p:nvPr/>
        </p:nvCxnSpPr>
        <p:spPr bwMode="auto">
          <a:xfrm flipH="1">
            <a:off x="1149350" y="2519363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53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26654" name="Picture 6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5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>
                  <a:solidFill>
                    <a:srgbClr val="000066"/>
                  </a:solidFill>
                </a:rPr>
                <a:t>Proceso de Gestión de Proyectos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630" name="Group 806"/>
          <p:cNvGraphicFramePr>
            <a:graphicFrameLocks noGrp="1"/>
          </p:cNvGraphicFramePr>
          <p:nvPr>
            <p:ph/>
          </p:nvPr>
        </p:nvGraphicFramePr>
        <p:xfrm>
          <a:off x="179388" y="1268413"/>
          <a:ext cx="8678862" cy="3541713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del Responsable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Proveedor de cambios a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analista líder recepciona los requerimientos emitidos por los canales autorizados, según el checklist de aceptación de requerimiento y luego r</a:t>
                      </a: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egistra la solicitud de cambio en la Plantilla de Registro de Cambios a Requerimientos de Proyectos.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Líder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Informar impacto por evaluar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maestra </a:t>
                      </a:r>
                      <a:r>
                        <a:rPr kumimoji="0" lang="es-P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requerimientos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solicitud de cambio?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 se autoriza la evaluación de la solicitud de cambio, se envía la conformidad quedando registrado en acta vía correo electrónico.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86" name="AutoShape 576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ES" sz="1200">
              <a:solidFill>
                <a:srgbClr val="000066"/>
              </a:solidFill>
            </a:endParaRPr>
          </a:p>
        </p:txBody>
      </p:sp>
      <p:sp>
        <p:nvSpPr>
          <p:cNvPr id="27687" name="Text Box 805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3200" dirty="0">
                <a:solidFill>
                  <a:srgbClr val="C00000"/>
                </a:solidFill>
              </a:rPr>
              <a:t>Subprocesos del Gestión de Cambios a Requerimientos</a:t>
            </a:r>
            <a:endParaRPr lang="es-ES" altLang="es-E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01" name="Group 161"/>
          <p:cNvGraphicFramePr>
            <a:graphicFrameLocks noGrp="1"/>
          </p:cNvGraphicFramePr>
          <p:nvPr>
            <p:ph/>
          </p:nvPr>
        </p:nvGraphicFramePr>
        <p:xfrm>
          <a:off x="179388" y="1473200"/>
          <a:ext cx="8785225" cy="294322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del Responsable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Líder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Matriz de Trazabilidad a Documentos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Coordinador EMPRESA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Formalizar el cambio de requerimiento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10" name="AutoShape 41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ES" sz="1200">
              <a:solidFill>
                <a:srgbClr val="000066"/>
              </a:solidFill>
            </a:endParaRPr>
          </a:p>
        </p:txBody>
      </p:sp>
      <p:sp>
        <p:nvSpPr>
          <p:cNvPr id="28711" name="Text Box 162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3200" dirty="0">
                <a:solidFill>
                  <a:srgbClr val="C00000"/>
                </a:solidFill>
              </a:rPr>
              <a:t>Subprocesos del Gestión de Cambios a Requerimientos</a:t>
            </a:r>
            <a:endParaRPr lang="es-ES" altLang="es-E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5600"/>
              </a:lnSpc>
              <a:spcBef>
                <a:spcPct val="50000"/>
              </a:spcBef>
            </a:pPr>
            <a:r>
              <a:rPr lang="en-US" altLang="es-ES" sz="4800">
                <a:solidFill>
                  <a:srgbClr val="000066"/>
                </a:solidFill>
                <a:ea typeface="ＭＳ Ｐゴシック" panose="020B0600070205080204" pitchFamily="34" charset="-128"/>
              </a:rPr>
              <a:t>6. Métricas del proceso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0723" name="Text Box 12"/>
          <p:cNvSpPr txBox="1">
            <a:spLocks noChangeArrowheads="1"/>
          </p:cNvSpPr>
          <p:nvPr/>
        </p:nvSpPr>
        <p:spPr bwMode="auto">
          <a:xfrm>
            <a:off x="1352550" y="18891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3200" dirty="0">
                <a:solidFill>
                  <a:srgbClr val="C00000"/>
                </a:solidFill>
              </a:rPr>
              <a:t>Métricas del proceso</a:t>
            </a:r>
            <a:endParaRPr lang="es-ES" altLang="es-ES" sz="3200" b="1" dirty="0">
              <a:solidFill>
                <a:srgbClr val="C00000"/>
              </a:solidFill>
            </a:endParaRPr>
          </a:p>
        </p:txBody>
      </p:sp>
      <p:sp>
        <p:nvSpPr>
          <p:cNvPr id="30724" name="AutoShape 154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>
            <a:noFill/>
          </a:ln>
          <a:effectLst>
            <a:prstShdw prst="shdw17" dist="17961" dir="2700000">
              <a:srgbClr val="997A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b="1"/>
              <a:t>Volatilidad de requerimientos</a:t>
            </a:r>
            <a:endParaRPr lang="es-ES" altLang="es-E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5600"/>
              </a:lnSpc>
              <a:spcBef>
                <a:spcPct val="50000"/>
              </a:spcBef>
            </a:pPr>
            <a:r>
              <a:rPr lang="en-US" altLang="es-ES" sz="4800">
                <a:solidFill>
                  <a:srgbClr val="000066"/>
                </a:solidFill>
                <a:ea typeface="ＭＳ Ｐゴシック" panose="020B0600070205080204" pitchFamily="34" charset="-128"/>
              </a:rPr>
              <a:t>7. Artefactos del proceso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352550" y="188913"/>
            <a:ext cx="4579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3200" b="1">
                <a:solidFill>
                  <a:srgbClr val="C00000"/>
                </a:solidFill>
              </a:rPr>
              <a:t>Artefactos del proceso</a:t>
            </a:r>
            <a:endParaRPr lang="es-ES" altLang="es-E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2874" name="Group 170"/>
          <p:cNvGraphicFramePr>
            <a:graphicFrameLocks noGrp="1"/>
          </p:cNvGraphicFramePr>
          <p:nvPr>
            <p:ph/>
          </p:nvPr>
        </p:nvGraphicFramePr>
        <p:xfrm>
          <a:off x="323850" y="1408113"/>
          <a:ext cx="8228013" cy="4372047"/>
        </p:xfrm>
        <a:graphic>
          <a:graphicData uri="http://schemas.openxmlformats.org/drawingml/2006/table">
            <a:tbl>
              <a:tblPr/>
              <a:tblGrid>
                <a:gridCol w="42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0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6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LMR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 de Aceptación de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Matriz de trazabilidad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3200" dirty="0">
                <a:solidFill>
                  <a:srgbClr val="C00000"/>
                </a:solidFill>
              </a:rPr>
              <a:t>Contenido</a:t>
            </a:r>
            <a:endParaRPr lang="es-ES" altLang="es-ES" sz="3200" b="1" dirty="0">
              <a:solidFill>
                <a:srgbClr val="C00000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49600" y="1268413"/>
            <a:ext cx="4951413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s-ES" sz="2400">
                <a:solidFill>
                  <a:srgbClr val="000066"/>
                </a:solidFill>
              </a:rPr>
              <a:t>Objetivo y alcance del proceso</a:t>
            </a:r>
          </a:p>
          <a:p>
            <a:pPr algn="l"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s-ES" sz="2400">
                <a:solidFill>
                  <a:srgbClr val="000066"/>
                </a:solidFill>
              </a:rPr>
              <a:t>Términos y definiciones</a:t>
            </a:r>
          </a:p>
          <a:p>
            <a:pPr algn="l"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s-ES" sz="2400">
                <a:solidFill>
                  <a:srgbClr val="000066"/>
                </a:solidFill>
              </a:rPr>
              <a:t>Roles y responsabilidades</a:t>
            </a:r>
          </a:p>
          <a:p>
            <a:pPr algn="l"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s-ES" sz="2400">
                <a:solidFill>
                  <a:srgbClr val="000066"/>
                </a:solidFill>
              </a:rPr>
              <a:t>Entradas y salidas del proceso</a:t>
            </a:r>
          </a:p>
          <a:p>
            <a:pPr algn="l"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s-ES" sz="2400">
                <a:solidFill>
                  <a:srgbClr val="000066"/>
                </a:solidFill>
              </a:rPr>
              <a:t>Descripción del proceso</a:t>
            </a:r>
          </a:p>
          <a:p>
            <a:pPr algn="l" eaLnBrk="1" hangingPunct="1">
              <a:lnSpc>
                <a:spcPct val="130000"/>
              </a:lnSpc>
            </a:pPr>
            <a:r>
              <a:rPr lang="es-PE" altLang="es-ES" sz="2400">
                <a:solidFill>
                  <a:srgbClr val="000066"/>
                </a:solidFill>
              </a:rPr>
              <a:t>	5.1 Subprocesos</a:t>
            </a:r>
          </a:p>
          <a:p>
            <a:pPr algn="l" eaLnBrk="1" hangingPunct="1">
              <a:lnSpc>
                <a:spcPct val="130000"/>
              </a:lnSpc>
            </a:pPr>
            <a:r>
              <a:rPr lang="es-PE" altLang="es-ES" sz="2400">
                <a:solidFill>
                  <a:srgbClr val="000066"/>
                </a:solidFill>
              </a:rPr>
              <a:t>	5.2 Actividades</a:t>
            </a:r>
          </a:p>
          <a:p>
            <a:pPr algn="l" eaLnBrk="1" hangingPunct="1">
              <a:lnSpc>
                <a:spcPct val="130000"/>
              </a:lnSpc>
            </a:pPr>
            <a:r>
              <a:rPr lang="es-PE" altLang="es-ES" sz="2400">
                <a:solidFill>
                  <a:srgbClr val="000066"/>
                </a:solidFill>
              </a:rPr>
              <a:t>	5.3 Tareas</a:t>
            </a:r>
          </a:p>
          <a:p>
            <a:pPr algn="l" eaLnBrk="1" hangingPunct="1">
              <a:lnSpc>
                <a:spcPct val="130000"/>
              </a:lnSpc>
            </a:pPr>
            <a:r>
              <a:rPr lang="es-PE" altLang="es-ES" sz="2400">
                <a:solidFill>
                  <a:srgbClr val="000066"/>
                </a:solidFill>
              </a:rPr>
              <a:t>6. Métricas del proceso</a:t>
            </a:r>
          </a:p>
          <a:p>
            <a:pPr algn="l" eaLnBrk="1" hangingPunct="1">
              <a:lnSpc>
                <a:spcPct val="130000"/>
              </a:lnSpc>
            </a:pPr>
            <a:r>
              <a:rPr lang="es-PE" altLang="es-ES" sz="2400">
                <a:solidFill>
                  <a:srgbClr val="000066"/>
                </a:solidFill>
              </a:rPr>
              <a:t>7. Artefactos del proceso</a:t>
            </a:r>
          </a:p>
          <a:p>
            <a:pPr algn="l" eaLnBrk="1" hangingPunct="1">
              <a:lnSpc>
                <a:spcPct val="130000"/>
              </a:lnSpc>
            </a:pPr>
            <a:r>
              <a:rPr lang="es-PE" altLang="es-ES" sz="2400">
                <a:solidFill>
                  <a:srgbClr val="000066"/>
                </a:solidFill>
              </a:rPr>
              <a:t>8. Historial de revisiones</a:t>
            </a:r>
            <a:endParaRPr lang="en-US" altLang="es-ES" sz="24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5600"/>
              </a:lnSpc>
              <a:spcBef>
                <a:spcPct val="50000"/>
              </a:spcBef>
            </a:pPr>
            <a:r>
              <a:rPr lang="en-US" altLang="es-ES" sz="4800">
                <a:solidFill>
                  <a:srgbClr val="000066"/>
                </a:solidFill>
                <a:ea typeface="ＭＳ Ｐゴシック" panose="020B0600070205080204" pitchFamily="34" charset="-128"/>
              </a:rPr>
              <a:t>8. Historial de Revisiones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4513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3200" b="1" dirty="0">
                <a:solidFill>
                  <a:srgbClr val="C00000"/>
                </a:solidFill>
              </a:rPr>
              <a:t>Historial de revisiones</a:t>
            </a:r>
            <a:endParaRPr lang="es-ES" altLang="es-E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50325" name="Group 14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817458231"/>
              </p:ext>
            </p:extLst>
          </p:nvPr>
        </p:nvGraphicFramePr>
        <p:xfrm>
          <a:off x="322263" y="1484313"/>
          <a:ext cx="8497887" cy="3313113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3117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06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21/06/2016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Jeral Benites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Por Revisar 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71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32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4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37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78755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5600"/>
              </a:lnSpc>
              <a:spcBef>
                <a:spcPct val="50000"/>
              </a:spcBef>
            </a:pPr>
            <a:r>
              <a:rPr lang="es-PE" altLang="es-ES" sz="4800">
                <a:solidFill>
                  <a:srgbClr val="000066"/>
                </a:solidFill>
                <a:ea typeface="ＭＳ Ｐゴシック" panose="020B0600070205080204" pitchFamily="34" charset="-128"/>
              </a:rPr>
              <a:t>1. Objetivo y alcance del proceso</a:t>
            </a:r>
          </a:p>
        </p:txBody>
      </p:sp>
      <p:sp>
        <p:nvSpPr>
          <p:cNvPr id="16389" name="Text Box 123"/>
          <p:cNvSpPr txBox="1">
            <a:spLocks noChangeArrowheads="1"/>
          </p:cNvSpPr>
          <p:nvPr/>
        </p:nvSpPr>
        <p:spPr bwMode="auto">
          <a:xfrm>
            <a:off x="323850" y="5229225"/>
            <a:ext cx="806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3200" dirty="0">
                <a:solidFill>
                  <a:srgbClr val="C00000"/>
                </a:solidFill>
              </a:rPr>
              <a:t>Objetivo y alcance del proceso</a:t>
            </a:r>
            <a:endParaRPr lang="es-ES" altLang="es-ES" sz="3200" b="1" dirty="0">
              <a:solidFill>
                <a:srgbClr val="C00000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ES_tradnl" altLang="es-ES" sz="2000" b="1">
                <a:solidFill>
                  <a:srgbClr val="000066"/>
                </a:solidFill>
              </a:rPr>
              <a:t>Objetivo</a:t>
            </a:r>
            <a:endParaRPr lang="en-US" altLang="es-ES" sz="2000" b="1">
              <a:solidFill>
                <a:srgbClr val="000066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987675" y="1989138"/>
            <a:ext cx="58340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s-PE" altLang="es-ES" sz="1600">
                <a:solidFill>
                  <a:srgbClr val="000066"/>
                </a:solidFill>
              </a:rPr>
              <a:t>Definir el mecanismo de gestión de requerimientos de proyectos de OPTIEMPRESA.</a:t>
            </a:r>
          </a:p>
          <a:p>
            <a:pPr algn="l" eaLnBrk="1" hangingPunct="1">
              <a:buFontTx/>
              <a:buChar char="•"/>
            </a:pPr>
            <a:r>
              <a:rPr lang="es-PE" altLang="es-ES" sz="1600">
                <a:solidFill>
                  <a:srgbClr val="000066"/>
                </a:solidFill>
              </a:rPr>
              <a:t>Establecer el procedimiento de gestión de cambios a requerimientos</a:t>
            </a:r>
          </a:p>
          <a:p>
            <a:pPr algn="l" eaLnBrk="1" hangingPunct="1"/>
            <a:endParaRPr lang="es-ES" altLang="es-ES" sz="1600">
              <a:solidFill>
                <a:srgbClr val="000066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59113" y="3789363"/>
            <a:ext cx="122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ES_tradnl" altLang="es-ES" sz="2000" b="1">
                <a:solidFill>
                  <a:srgbClr val="000066"/>
                </a:solidFill>
              </a:rPr>
              <a:t>Alcance</a:t>
            </a:r>
            <a:r>
              <a:rPr lang="es-ES_tradnl" altLang="es-ES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987675" y="4292600"/>
            <a:ext cx="5000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s-PE" altLang="es-ES" sz="1600">
                <a:solidFill>
                  <a:srgbClr val="000066"/>
                </a:solidFill>
              </a:rPr>
              <a:t>Este proceso aplica a los proyectos definidos dentro del servicio OPTIEMPRESA de la Gerencia de Procesos de OPTI:</a:t>
            </a:r>
          </a:p>
          <a:p>
            <a:pPr algn="l" eaLnBrk="1" hangingPunct="1">
              <a:buFontTx/>
              <a:buChar char="•"/>
            </a:pPr>
            <a:endParaRPr lang="es-ES" altLang="es-ES" sz="1600">
              <a:solidFill>
                <a:srgbClr val="000066"/>
              </a:solidFill>
            </a:endParaRPr>
          </a:p>
          <a:p>
            <a:pPr algn="l" eaLnBrk="1" hangingPunct="1"/>
            <a:endParaRPr lang="en-US" altLang="es-ES" sz="1600">
              <a:solidFill>
                <a:srgbClr val="000066"/>
              </a:solidFill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916238" y="37163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79388" y="1546225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5600"/>
              </a:lnSpc>
              <a:spcBef>
                <a:spcPct val="50000"/>
              </a:spcBef>
            </a:pPr>
            <a:r>
              <a:rPr lang="en-US" altLang="es-ES" sz="4800">
                <a:solidFill>
                  <a:srgbClr val="000066"/>
                </a:solidFill>
                <a:ea typeface="ＭＳ Ｐゴシック" panose="020B0600070205080204" pitchFamily="34" charset="-128"/>
              </a:rPr>
              <a:t>2. Términos y definiciones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3200" dirty="0">
                <a:solidFill>
                  <a:srgbClr val="C00000"/>
                </a:solidFill>
              </a:rPr>
              <a:t>Términos y definiciones</a:t>
            </a:r>
            <a:endParaRPr lang="es-ES" altLang="es-E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95396" name="Group 164"/>
          <p:cNvGraphicFramePr>
            <a:graphicFrameLocks noGrp="1"/>
          </p:cNvGraphicFramePr>
          <p:nvPr>
            <p:ph sz="half" idx="1"/>
          </p:nvPr>
        </p:nvGraphicFramePr>
        <p:xfrm>
          <a:off x="179388" y="1431925"/>
          <a:ext cx="8785225" cy="3351357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Cambio en requerimiento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Requerimientos acordados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requerimientos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5600"/>
              </a:lnSpc>
              <a:spcBef>
                <a:spcPct val="50000"/>
              </a:spcBef>
            </a:pPr>
            <a:r>
              <a:rPr lang="en-US" altLang="es-ES" sz="4800">
                <a:solidFill>
                  <a:srgbClr val="000066"/>
                </a:solidFill>
                <a:ea typeface="ＭＳ Ｐゴシック" panose="020B0600070205080204" pitchFamily="34" charset="-128"/>
              </a:rPr>
              <a:t>3. Roles y responsabilidades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3200">
                <a:solidFill>
                  <a:srgbClr val="C00000"/>
                </a:solidFill>
              </a:rPr>
              <a:t>Roles y responsabilidades</a:t>
            </a:r>
            <a:endParaRPr lang="es-ES" altLang="es-ES" sz="3200" b="1">
              <a:solidFill>
                <a:srgbClr val="C00000"/>
              </a:solidFill>
            </a:endParaRP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79388" y="3182938"/>
            <a:ext cx="1728787" cy="792162"/>
          </a:xfrm>
          <a:prstGeom prst="homePlate">
            <a:avLst>
              <a:gd name="adj" fmla="val 54559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Aprobador de cambios (usuario líder)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179388" y="1714500"/>
            <a:ext cx="1800225" cy="1036638"/>
          </a:xfrm>
          <a:prstGeom prst="homePlate">
            <a:avLst>
              <a:gd name="adj" fmla="val 5681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Proveedor de cambios a requerimientos (usuario final)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21509" name="AutoShape 9"/>
          <p:cNvSpPr>
            <a:spLocks noChangeArrowheads="1"/>
          </p:cNvSpPr>
          <p:nvPr/>
        </p:nvSpPr>
        <p:spPr bwMode="auto">
          <a:xfrm>
            <a:off x="2051050" y="1989138"/>
            <a:ext cx="69135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indent="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Solicita cambios a los requerimientos acordados.</a:t>
            </a:r>
          </a:p>
          <a:p>
            <a:pPr algn="l" eaLnBrk="1" hangingPunct="1"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Solicita nuevos requerimientos.</a:t>
            </a:r>
          </a:p>
          <a:p>
            <a:pPr algn="l" eaLnBrk="1" hangingPunct="1"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Resuelve consultas acerca de los cambios solicitados en los requerimientos.</a:t>
            </a:r>
          </a:p>
        </p:txBody>
      </p:sp>
      <p:sp>
        <p:nvSpPr>
          <p:cNvPr id="21510" name="AutoShape 13"/>
          <p:cNvSpPr>
            <a:spLocks noChangeArrowheads="1"/>
          </p:cNvSpPr>
          <p:nvPr/>
        </p:nvSpPr>
        <p:spPr bwMode="auto">
          <a:xfrm>
            <a:off x="2051050" y="3182938"/>
            <a:ext cx="6913563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indent="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Autoriza la presentación de una solicitud de cambio.</a:t>
            </a:r>
          </a:p>
          <a:p>
            <a:pPr algn="l" eaLnBrk="1" hangingPunct="1"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Autoriza la solicitud de un cambio.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PE" altLang="es-ES" sz="3200" dirty="0">
                <a:solidFill>
                  <a:srgbClr val="C00000"/>
                </a:solidFill>
              </a:rPr>
              <a:t>Roles y responsabilidades</a:t>
            </a:r>
            <a:endParaRPr lang="es-ES" altLang="es-ES" sz="3200" b="1" dirty="0">
              <a:solidFill>
                <a:srgbClr val="C00000"/>
              </a:solidFill>
            </a:endParaRP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79388" y="32226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Analista Líder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179388" y="162877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Gerente de Proyecto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22533" name="AutoShape 6"/>
          <p:cNvSpPr>
            <a:spLocks noChangeArrowheads="1"/>
          </p:cNvSpPr>
          <p:nvPr/>
        </p:nvSpPr>
        <p:spPr bwMode="auto">
          <a:xfrm>
            <a:off x="2051050" y="1773238"/>
            <a:ext cx="6913563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Define la organización para gestionar los requerimientos</a:t>
            </a:r>
          </a:p>
        </p:txBody>
      </p:sp>
      <p:sp>
        <p:nvSpPr>
          <p:cNvPr id="22534" name="AutoShape 7"/>
          <p:cNvSpPr>
            <a:spLocks noChangeArrowheads="1"/>
          </p:cNvSpPr>
          <p:nvPr/>
        </p:nvSpPr>
        <p:spPr bwMode="auto">
          <a:xfrm>
            <a:off x="1979613" y="2492375"/>
            <a:ext cx="6985000" cy="2376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indent="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Identifica los requerimientos de usuario.</a:t>
            </a:r>
          </a:p>
          <a:p>
            <a:pPr algn="l" eaLnBrk="1" hangingPunct="1"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Tipifica los requerimientos según la “Plantilla de Lista Maestra de Requerimientos para</a:t>
            </a:r>
          </a:p>
          <a:p>
            <a:pPr algn="l" eaLnBrk="1" hangingPunct="1"/>
            <a:r>
              <a:rPr lang="es-ES" altLang="es-ES" sz="1200">
                <a:solidFill>
                  <a:srgbClr val="000066"/>
                </a:solidFill>
              </a:rPr>
              <a:t>Proyectos.</a:t>
            </a:r>
          </a:p>
          <a:p>
            <a:pPr algn="l" eaLnBrk="1" hangingPunct="1"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Expone los requerimientos definidos con la finalidad de obtener aprobación del Proveedor de</a:t>
            </a:r>
          </a:p>
          <a:p>
            <a:pPr algn="l" eaLnBrk="1" hangingPunct="1"/>
            <a:r>
              <a:rPr lang="es-ES" altLang="es-ES" sz="1200">
                <a:solidFill>
                  <a:srgbClr val="000066"/>
                </a:solidFill>
              </a:rPr>
              <a:t>requerimientos.</a:t>
            </a:r>
          </a:p>
          <a:p>
            <a:pPr algn="l" eaLnBrk="1" hangingPunct="1"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Registra y aplica las observaciones que se realicen a los requerimientos en proceso de</a:t>
            </a:r>
          </a:p>
          <a:p>
            <a:pPr algn="l" eaLnBrk="1" hangingPunct="1"/>
            <a:r>
              <a:rPr lang="es-ES" altLang="es-ES" sz="1200">
                <a:solidFill>
                  <a:srgbClr val="000066"/>
                </a:solidFill>
              </a:rPr>
              <a:t>aprobación.</a:t>
            </a:r>
          </a:p>
          <a:p>
            <a:pPr algn="l" eaLnBrk="1" hangingPunct="1"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Prepara y presenta los requerimientos para autorización formal.</a:t>
            </a:r>
          </a:p>
          <a:p>
            <a:pPr algn="l" eaLnBrk="1" hangingPunct="1"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Es responsable de la evaluación del impacto de un cambio en los requerimientos, indicando</a:t>
            </a:r>
          </a:p>
          <a:p>
            <a:pPr algn="l" eaLnBrk="1" hangingPunct="1"/>
            <a:r>
              <a:rPr lang="es-ES" altLang="es-ES" sz="1200">
                <a:solidFill>
                  <a:srgbClr val="000066"/>
                </a:solidFill>
              </a:rPr>
              <a:t>qué actividades del cronograma se verán afectadas por el cambio.</a:t>
            </a:r>
          </a:p>
        </p:txBody>
      </p:sp>
      <p:sp>
        <p:nvSpPr>
          <p:cNvPr id="22535" name="AutoShape 11"/>
          <p:cNvSpPr>
            <a:spLocks noChangeArrowheads="1"/>
          </p:cNvSpPr>
          <p:nvPr/>
        </p:nvSpPr>
        <p:spPr bwMode="auto">
          <a:xfrm>
            <a:off x="2051050" y="5084763"/>
            <a:ext cx="6913563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s-ES" altLang="es-ES" sz="1200">
                <a:solidFill>
                  <a:srgbClr val="000066"/>
                </a:solidFill>
              </a:rPr>
              <a:t>Participa en la evaluación del impacto de cambios a requerimientos, indicando qué actividades del cronograma se verán afectadas por el cambio</a:t>
            </a: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179388" y="48688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>
                <a:solidFill>
                  <a:srgbClr val="000066"/>
                </a:solidFill>
                <a:latin typeface="Arial" charset="0"/>
              </a:rPr>
              <a:t>Analistas</a:t>
            </a:r>
            <a:endParaRPr lang="es-ES" sz="1400" b="1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9789</TotalTime>
  <Words>1655</Words>
  <Application>Microsoft Office PowerPoint</Application>
  <PresentationFormat>Presentación en pantalla (4:3)</PresentationFormat>
  <Paragraphs>227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ＭＳ Ｐゴシック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L_FebresH</dc:creator>
  <cp:lastModifiedBy>JERAMEEL NEBAIOT, BENITES GONZALES</cp:lastModifiedBy>
  <cp:revision>321</cp:revision>
  <dcterms:created xsi:type="dcterms:W3CDTF">2008-06-17T21:38:12Z</dcterms:created>
  <dcterms:modified xsi:type="dcterms:W3CDTF">2016-06-13T20:38:08Z</dcterms:modified>
</cp:coreProperties>
</file>