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66" d="100"/>
          <a:sy n="66" d="100"/>
        </p:scale>
        <p:origin x="72"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list1" loCatId="list" qsTypeId="urn:microsoft.com/office/officeart/2005/8/quickstyle/simple2"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smtClean="0">
              <a:latin typeface="+mj-lt"/>
            </a:rPr>
            <a:t>Planificar y realizar las Revisiones de QA.</a:t>
          </a:r>
          <a:endParaRPr lang="es-PE" sz="1300" dirty="0">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smtClean="0">
              <a:latin typeface="+mj-lt"/>
            </a:rPr>
            <a:t>Aprueba las acciones correctivas y realiza las revisiones de QA a los entregables elaborados por el Analista de Calidad.</a:t>
          </a:r>
          <a:endParaRPr lang="es-PE" sz="1200" dirty="0">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BARRIO-KING</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smtClean="0">
              <a:latin typeface="+mj-lt"/>
            </a:rPr>
            <a:t>Responsable de la elaboración del producto o de su corrección en caso se encuentren no conformidades.</a:t>
          </a:r>
          <a:endParaRPr lang="es-PE" sz="1300" dirty="0">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Manuel Saenz</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smtClean="0">
              <a:latin typeface="+mj-lt"/>
            </a:rPr>
            <a:t>Elaborar y proporcionar los entregables para el Aseguramiento de Calidad. Responsable de supervisar la corrección de las no conformidades que se encuentren en el proceso.</a:t>
          </a:r>
          <a:endParaRPr lang="es-PE" sz="1300" dirty="0">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smtClean="0">
              <a:latin typeface="+mj-lt"/>
            </a:rPr>
            <a:t>De acuerdo al producto el responsable del producto (entregable) puede ser el Jefe de Proyecto, el Analista de Calidad ,el Analista Funcional o el Analista Programador .</a:t>
          </a:r>
          <a:endParaRPr lang="es-PE" sz="1300" dirty="0" smtClean="0">
            <a:latin typeface="+mj-lt"/>
          </a:endParaRP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5B28B8B5-360C-4AE2-B0F6-0EE54D2F93BF}" type="pres">
      <dgm:prSet presAssocID="{5C797779-C81B-43F3-8423-A700598B2677}" presName="linear" presStyleCnt="0">
        <dgm:presLayoutVars>
          <dgm:dir/>
          <dgm:animLvl val="lvl"/>
          <dgm:resizeHandles val="exact"/>
        </dgm:presLayoutVars>
      </dgm:prSet>
      <dgm:spPr/>
      <dgm:t>
        <a:bodyPr/>
        <a:lstStyle/>
        <a:p>
          <a:endParaRPr lang="es-ES"/>
        </a:p>
      </dgm:t>
    </dgm:pt>
    <dgm:pt modelId="{FD0D19C9-3C40-431C-91FC-8CFA28E5C9C9}" type="pres">
      <dgm:prSet presAssocID="{6B39907D-F20D-4C28-BC3D-FE4D86D767F5}" presName="parentLin" presStyleCnt="0"/>
      <dgm:spPr/>
      <dgm:t>
        <a:bodyPr/>
        <a:lstStyle/>
        <a:p>
          <a:endParaRPr lang="es-ES"/>
        </a:p>
      </dgm:t>
    </dgm:pt>
    <dgm:pt modelId="{E588683A-3D7E-4D71-8FC0-A332525C6567}" type="pres">
      <dgm:prSet presAssocID="{6B39907D-F20D-4C28-BC3D-FE4D86D767F5}" presName="parentLeftMargin" presStyleLbl="node1" presStyleIdx="0" presStyleCnt="4"/>
      <dgm:spPr/>
      <dgm:t>
        <a:bodyPr/>
        <a:lstStyle/>
        <a:p>
          <a:endParaRPr lang="es-ES"/>
        </a:p>
      </dgm:t>
    </dgm:pt>
    <dgm:pt modelId="{E0E25135-499E-4ABC-BDD2-107DF477B3F7}" type="pres">
      <dgm:prSet presAssocID="{6B39907D-F20D-4C28-BC3D-FE4D86D767F5}" presName="parentText" presStyleLbl="node1" presStyleIdx="0" presStyleCnt="4">
        <dgm:presLayoutVars>
          <dgm:chMax val="0"/>
          <dgm:bulletEnabled val="1"/>
        </dgm:presLayoutVars>
      </dgm:prSet>
      <dgm:spPr/>
      <dgm:t>
        <a:bodyPr/>
        <a:lstStyle/>
        <a:p>
          <a:endParaRPr lang="es-ES"/>
        </a:p>
      </dgm:t>
    </dgm:pt>
    <dgm:pt modelId="{CE48D2AC-FD65-4475-8237-6C69A702B64D}" type="pres">
      <dgm:prSet presAssocID="{6B39907D-F20D-4C28-BC3D-FE4D86D767F5}" presName="negativeSpace" presStyleCnt="0"/>
      <dgm:spPr/>
      <dgm:t>
        <a:bodyPr/>
        <a:lstStyle/>
        <a:p>
          <a:endParaRPr lang="es-ES"/>
        </a:p>
      </dgm:t>
    </dgm:pt>
    <dgm:pt modelId="{5BE68EB4-FAB6-49F3-B3F8-6F4533C9C69D}" type="pres">
      <dgm:prSet presAssocID="{6B39907D-F20D-4C28-BC3D-FE4D86D767F5}" presName="childText" presStyleLbl="conFgAcc1" presStyleIdx="0" presStyleCnt="4">
        <dgm:presLayoutVars>
          <dgm:bulletEnabled val="1"/>
        </dgm:presLayoutVars>
      </dgm:prSet>
      <dgm:spPr/>
      <dgm:t>
        <a:bodyPr/>
        <a:lstStyle/>
        <a:p>
          <a:endParaRPr lang="es-ES"/>
        </a:p>
      </dgm:t>
    </dgm:pt>
    <dgm:pt modelId="{5C1E168A-71B9-4BB2-AADC-5ACE28035D1E}" type="pres">
      <dgm:prSet presAssocID="{2284A0CD-EB66-4B22-8455-0956E716E68E}" presName="spaceBetweenRectangles" presStyleCnt="0"/>
      <dgm:spPr/>
      <dgm:t>
        <a:bodyPr/>
        <a:lstStyle/>
        <a:p>
          <a:endParaRPr lang="es-ES"/>
        </a:p>
      </dgm:t>
    </dgm:pt>
    <dgm:pt modelId="{BEE78ED0-02AF-40AC-8C31-018307D2EAC8}" type="pres">
      <dgm:prSet presAssocID="{2DA36621-5AD9-43CE-974E-D6F11CA97388}" presName="parentLin" presStyleCnt="0"/>
      <dgm:spPr/>
      <dgm:t>
        <a:bodyPr/>
        <a:lstStyle/>
        <a:p>
          <a:endParaRPr lang="es-ES"/>
        </a:p>
      </dgm:t>
    </dgm:pt>
    <dgm:pt modelId="{EADB6E8B-3002-4961-B99B-2D8EAE1742D0}" type="pres">
      <dgm:prSet presAssocID="{2DA36621-5AD9-43CE-974E-D6F11CA97388}" presName="parentLeftMargin" presStyleLbl="node1" presStyleIdx="0" presStyleCnt="4"/>
      <dgm:spPr/>
      <dgm:t>
        <a:bodyPr/>
        <a:lstStyle/>
        <a:p>
          <a:endParaRPr lang="es-ES"/>
        </a:p>
      </dgm:t>
    </dgm:pt>
    <dgm:pt modelId="{B04E8F62-E2B0-413C-A57B-CBE00DF42153}" type="pres">
      <dgm:prSet presAssocID="{2DA36621-5AD9-43CE-974E-D6F11CA97388}" presName="parentText" presStyleLbl="node1" presStyleIdx="1" presStyleCnt="4">
        <dgm:presLayoutVars>
          <dgm:chMax val="0"/>
          <dgm:bulletEnabled val="1"/>
        </dgm:presLayoutVars>
      </dgm:prSet>
      <dgm:spPr/>
      <dgm:t>
        <a:bodyPr/>
        <a:lstStyle/>
        <a:p>
          <a:endParaRPr lang="es-ES"/>
        </a:p>
      </dgm:t>
    </dgm:pt>
    <dgm:pt modelId="{5E50583B-AA3E-4FDA-9DCB-D4A27842CAE5}" type="pres">
      <dgm:prSet presAssocID="{2DA36621-5AD9-43CE-974E-D6F11CA97388}" presName="negativeSpace" presStyleCnt="0"/>
      <dgm:spPr/>
      <dgm:t>
        <a:bodyPr/>
        <a:lstStyle/>
        <a:p>
          <a:endParaRPr lang="es-ES"/>
        </a:p>
      </dgm:t>
    </dgm:pt>
    <dgm:pt modelId="{CCB62B28-5B04-4D30-AA73-7DCD81CC0B3E}" type="pres">
      <dgm:prSet presAssocID="{2DA36621-5AD9-43CE-974E-D6F11CA97388}" presName="childText" presStyleLbl="conFgAcc1" presStyleIdx="1" presStyleCnt="4">
        <dgm:presLayoutVars>
          <dgm:bulletEnabled val="1"/>
        </dgm:presLayoutVars>
      </dgm:prSet>
      <dgm:spPr/>
      <dgm:t>
        <a:bodyPr/>
        <a:lstStyle/>
        <a:p>
          <a:endParaRPr lang="es-ES"/>
        </a:p>
      </dgm:t>
    </dgm:pt>
    <dgm:pt modelId="{9ADBBFA9-3327-4AEF-B132-5CD29D785EC1}" type="pres">
      <dgm:prSet presAssocID="{7F85B649-8D87-4C46-8400-47D1CD9CF92C}" presName="spaceBetweenRectangles" presStyleCnt="0"/>
      <dgm:spPr/>
      <dgm:t>
        <a:bodyPr/>
        <a:lstStyle/>
        <a:p>
          <a:endParaRPr lang="es-ES"/>
        </a:p>
      </dgm:t>
    </dgm:pt>
    <dgm:pt modelId="{C8B591FE-6CD9-4125-BD99-FB0A1213ADF2}" type="pres">
      <dgm:prSet presAssocID="{98EAEFBA-6B1B-41FF-9ECF-E0BE9858B206}" presName="parentLin" presStyleCnt="0"/>
      <dgm:spPr/>
      <dgm:t>
        <a:bodyPr/>
        <a:lstStyle/>
        <a:p>
          <a:endParaRPr lang="es-ES"/>
        </a:p>
      </dgm:t>
    </dgm:pt>
    <dgm:pt modelId="{F442E120-D975-400F-94B8-5C4D5FC406C8}" type="pres">
      <dgm:prSet presAssocID="{98EAEFBA-6B1B-41FF-9ECF-E0BE9858B206}" presName="parentLeftMargin" presStyleLbl="node1" presStyleIdx="1" presStyleCnt="4"/>
      <dgm:spPr/>
      <dgm:t>
        <a:bodyPr/>
        <a:lstStyle/>
        <a:p>
          <a:endParaRPr lang="es-ES"/>
        </a:p>
      </dgm:t>
    </dgm:pt>
    <dgm:pt modelId="{0F260CFA-5A5A-44D4-A07A-1C51A8F57E7E}" type="pres">
      <dgm:prSet presAssocID="{98EAEFBA-6B1B-41FF-9ECF-E0BE9858B206}" presName="parentText" presStyleLbl="node1" presStyleIdx="2" presStyleCnt="4">
        <dgm:presLayoutVars>
          <dgm:chMax val="0"/>
          <dgm:bulletEnabled val="1"/>
        </dgm:presLayoutVars>
      </dgm:prSet>
      <dgm:spPr/>
      <dgm:t>
        <a:bodyPr/>
        <a:lstStyle/>
        <a:p>
          <a:endParaRPr lang="es-ES"/>
        </a:p>
      </dgm:t>
    </dgm:pt>
    <dgm:pt modelId="{91FD1A6A-3D35-47D6-8D62-355DE4C4F8F1}" type="pres">
      <dgm:prSet presAssocID="{98EAEFBA-6B1B-41FF-9ECF-E0BE9858B206}" presName="negativeSpace" presStyleCnt="0"/>
      <dgm:spPr/>
      <dgm:t>
        <a:bodyPr/>
        <a:lstStyle/>
        <a:p>
          <a:endParaRPr lang="es-ES"/>
        </a:p>
      </dgm:t>
    </dgm:pt>
    <dgm:pt modelId="{307288A8-39F5-4CEF-BB43-394E0AD419B8}" type="pres">
      <dgm:prSet presAssocID="{98EAEFBA-6B1B-41FF-9ECF-E0BE9858B206}" presName="childText" presStyleLbl="conFgAcc1" presStyleIdx="2" presStyleCnt="4">
        <dgm:presLayoutVars>
          <dgm:bulletEnabled val="1"/>
        </dgm:presLayoutVars>
      </dgm:prSet>
      <dgm:spPr/>
      <dgm:t>
        <a:bodyPr/>
        <a:lstStyle/>
        <a:p>
          <a:endParaRPr lang="es-ES"/>
        </a:p>
      </dgm:t>
    </dgm:pt>
    <dgm:pt modelId="{048189FD-B790-43DE-896D-D32C2C571EB1}" type="pres">
      <dgm:prSet presAssocID="{D8278C2F-629A-4595-B7DF-8DF27587E636}" presName="spaceBetweenRectangles" presStyleCnt="0"/>
      <dgm:spPr/>
      <dgm:t>
        <a:bodyPr/>
        <a:lstStyle/>
        <a:p>
          <a:endParaRPr lang="es-ES"/>
        </a:p>
      </dgm:t>
    </dgm:pt>
    <dgm:pt modelId="{2C84D6A8-6008-45A8-8DC3-FA895AE6D16D}" type="pres">
      <dgm:prSet presAssocID="{ACCA13B9-031D-4126-B460-6A7ED494DC1B}" presName="parentLin" presStyleCnt="0"/>
      <dgm:spPr/>
      <dgm:t>
        <a:bodyPr/>
        <a:lstStyle/>
        <a:p>
          <a:endParaRPr lang="es-ES"/>
        </a:p>
      </dgm:t>
    </dgm:pt>
    <dgm:pt modelId="{0D856BA1-C38B-4770-BAA7-FA009021B447}" type="pres">
      <dgm:prSet presAssocID="{ACCA13B9-031D-4126-B460-6A7ED494DC1B}" presName="parentLeftMargin" presStyleLbl="node1" presStyleIdx="2" presStyleCnt="4"/>
      <dgm:spPr/>
      <dgm:t>
        <a:bodyPr/>
        <a:lstStyle/>
        <a:p>
          <a:endParaRPr lang="es-ES"/>
        </a:p>
      </dgm:t>
    </dgm:pt>
    <dgm:pt modelId="{FBD7E2CC-CE27-49F8-8EB2-FE210DB9AC6A}" type="pres">
      <dgm:prSet presAssocID="{ACCA13B9-031D-4126-B460-6A7ED494DC1B}" presName="parentText" presStyleLbl="node1" presStyleIdx="3" presStyleCnt="4">
        <dgm:presLayoutVars>
          <dgm:chMax val="0"/>
          <dgm:bulletEnabled val="1"/>
        </dgm:presLayoutVars>
      </dgm:prSet>
      <dgm:spPr/>
      <dgm:t>
        <a:bodyPr/>
        <a:lstStyle/>
        <a:p>
          <a:endParaRPr lang="es-ES"/>
        </a:p>
      </dgm:t>
    </dgm:pt>
    <dgm:pt modelId="{BB9C799F-4310-41ED-BB22-84D65B158044}" type="pres">
      <dgm:prSet presAssocID="{ACCA13B9-031D-4126-B460-6A7ED494DC1B}" presName="negativeSpace" presStyleCnt="0"/>
      <dgm:spPr/>
      <dgm:t>
        <a:bodyPr/>
        <a:lstStyle/>
        <a:p>
          <a:endParaRPr lang="es-ES"/>
        </a:p>
      </dgm:t>
    </dgm:pt>
    <dgm:pt modelId="{D5ED0C58-94BF-4087-B2E1-C3FB131C8EA4}" type="pres">
      <dgm:prSet presAssocID="{ACCA13B9-031D-4126-B460-6A7ED494DC1B}" presName="childText" presStyleLbl="conFgAcc1" presStyleIdx="3" presStyleCnt="4">
        <dgm:presLayoutVars>
          <dgm:bulletEnabled val="1"/>
        </dgm:presLayoutVars>
      </dgm:prSet>
      <dgm:spPr/>
      <dgm:t>
        <a:bodyPr/>
        <a:lstStyle/>
        <a:p>
          <a:endParaRPr lang="es-ES"/>
        </a:p>
      </dgm:t>
    </dgm:pt>
  </dgm:ptLst>
  <dgm:cxnLst>
    <dgm:cxn modelId="{DFDDD0F7-24BE-4C28-9ABD-E96658C95677}" srcId="{2DA36621-5AD9-43CE-974E-D6F11CA97388}" destId="{7074DA97-B849-4BFE-B9C8-2251A2A095F7}" srcOrd="0" destOrd="0" parTransId="{1F7BCBF4-E74D-4A33-8BD5-70D7559B5B20}" sibTransId="{AC3E9007-C5F9-4B5E-AD84-0C150F814ECB}"/>
    <dgm:cxn modelId="{DECB9C99-8048-42E7-9287-9E2696B41CBE}" srcId="{5C797779-C81B-43F3-8423-A700598B2677}" destId="{6B39907D-F20D-4C28-BC3D-FE4D86D767F5}" srcOrd="0" destOrd="0" parTransId="{748BEFB8-AE60-490B-8488-0A00E0B45F02}" sibTransId="{2284A0CD-EB66-4B22-8455-0956E716E68E}"/>
    <dgm:cxn modelId="{9C57C210-C4C3-4F12-85E6-80FFB4139D5C}" srcId="{6B39907D-F20D-4C28-BC3D-FE4D86D767F5}" destId="{0770D76F-7CE3-4133-82A4-FC0262F47783}" srcOrd="1" destOrd="0" parTransId="{918FE333-784F-4B92-8944-7DEA1EEF4BEC}" sibTransId="{2FE3DE82-C869-4E64-96A2-69672450A197}"/>
    <dgm:cxn modelId="{EECB8219-6D2B-445E-A23B-BC43C4BB3465}" type="presOf" srcId="{98EAEFBA-6B1B-41FF-9ECF-E0BE9858B206}" destId="{0F260CFA-5A5A-44D4-A07A-1C51A8F57E7E}" srcOrd="1" destOrd="0" presId="urn:microsoft.com/office/officeart/2005/8/layout/list1"/>
    <dgm:cxn modelId="{8471F894-CBFE-479C-A1B9-0B1B24B10241}" type="presOf" srcId="{5C797779-C81B-43F3-8423-A700598B2677}" destId="{5B28B8B5-360C-4AE2-B0F6-0EE54D2F93BF}" srcOrd="0" destOrd="0" presId="urn:microsoft.com/office/officeart/2005/8/layout/list1"/>
    <dgm:cxn modelId="{C9DCE990-6020-4882-AF54-2BDF0542E105}" type="presOf" srcId="{E3D32605-2223-480D-B69E-759FB6DB1567}" destId="{5BE68EB4-FAB6-49F3-B3F8-6F4533C9C69D}" srcOrd="0" destOrd="0" presId="urn:microsoft.com/office/officeart/2005/8/layout/list1"/>
    <dgm:cxn modelId="{5810F1B8-4363-48E9-8695-64674A5956E0}" type="presOf" srcId="{E6903C73-8DCB-4035-A9C3-F0717B48D13E}" destId="{307288A8-39F5-4CEF-BB43-394E0AD419B8}" srcOrd="0" destOrd="0" presId="urn:microsoft.com/office/officeart/2005/8/layout/list1"/>
    <dgm:cxn modelId="{FCF01B73-E9CD-469A-BE05-80276BB6D056}" type="presOf" srcId="{912786C0-1A5C-4994-B17A-49C3EA2CD46C}" destId="{D5ED0C58-94BF-4087-B2E1-C3FB131C8EA4}" srcOrd="0" destOrd="0" presId="urn:microsoft.com/office/officeart/2005/8/layout/list1"/>
    <dgm:cxn modelId="{76C802D8-81D8-48FE-8915-7A248D1B60D2}" type="presOf" srcId="{ACCA13B9-031D-4126-B460-6A7ED494DC1B}" destId="{FBD7E2CC-CE27-49F8-8EB2-FE210DB9AC6A}" srcOrd="1" destOrd="0" presId="urn:microsoft.com/office/officeart/2005/8/layout/list1"/>
    <dgm:cxn modelId="{41E70123-8BE2-4162-81A8-E0CBFED1B886}" srcId="{ACCA13B9-031D-4126-B460-6A7ED494DC1B}" destId="{912786C0-1A5C-4994-B17A-49C3EA2CD46C}" srcOrd="0" destOrd="0" parTransId="{2CC0A6A4-3743-4D4D-BDCF-B51C37F2880A}" sibTransId="{C5D0A306-E29B-443C-87A3-42E83C27595D}"/>
    <dgm:cxn modelId="{981538AC-0039-44DB-9D53-8C20356240B6}" type="presOf" srcId="{99574C2B-906B-4A2E-BD8E-7A5620035A46}" destId="{307288A8-39F5-4CEF-BB43-394E0AD419B8}" srcOrd="0" destOrd="1" presId="urn:microsoft.com/office/officeart/2005/8/layout/list1"/>
    <dgm:cxn modelId="{AB779FA4-3D20-459C-8392-EACC2CB6002B}" type="presOf" srcId="{0770D76F-7CE3-4133-82A4-FC0262F47783}" destId="{5BE68EB4-FAB6-49F3-B3F8-6F4533C9C69D}" srcOrd="0" destOrd="1" presId="urn:microsoft.com/office/officeart/2005/8/layout/list1"/>
    <dgm:cxn modelId="{C38CD79D-F10C-42F2-B19E-73F93B7BA5C7}" srcId="{98EAEFBA-6B1B-41FF-9ECF-E0BE9858B206}" destId="{99574C2B-906B-4A2E-BD8E-7A5620035A46}" srcOrd="1" destOrd="0" parTransId="{37477590-1CA8-4C42-A783-161C38649801}" sibTransId="{69721864-FA82-47E9-A0C1-3F1AA1EA1051}"/>
    <dgm:cxn modelId="{E7D21C3D-E9EF-4C73-B9C6-F253769AEECD}" type="presOf" srcId="{98EAEFBA-6B1B-41FF-9ECF-E0BE9858B206}" destId="{F442E120-D975-400F-94B8-5C4D5FC406C8}" srcOrd="0" destOrd="0" presId="urn:microsoft.com/office/officeart/2005/8/layout/list1"/>
    <dgm:cxn modelId="{2975DE56-4AD8-413F-94C2-737333CF1491}" type="presOf" srcId="{2DA36621-5AD9-43CE-974E-D6F11CA97388}" destId="{B04E8F62-E2B0-413C-A57B-CBE00DF42153}" srcOrd="1" destOrd="0" presId="urn:microsoft.com/office/officeart/2005/8/layout/list1"/>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DC9A6108-8DC3-4306-85D5-3F737DE379A7}" type="presOf" srcId="{6B39907D-F20D-4C28-BC3D-FE4D86D767F5}" destId="{E588683A-3D7E-4D71-8FC0-A332525C6567}" srcOrd="0" destOrd="0" presId="urn:microsoft.com/office/officeart/2005/8/layout/list1"/>
    <dgm:cxn modelId="{039ADF45-69CB-48DA-861A-F9B3C049FF7F}" srcId="{5C797779-C81B-43F3-8423-A700598B2677}" destId="{2DA36621-5AD9-43CE-974E-D6F11CA97388}" srcOrd="1" destOrd="0" parTransId="{A13BD8B3-D15A-4AE1-B5DC-A23D683691CC}" sibTransId="{7F85B649-8D87-4C46-8400-47D1CD9CF92C}"/>
    <dgm:cxn modelId="{CF30D4DB-4C98-4C4E-B972-E684D730EB96}" type="presOf" srcId="{7074DA97-B849-4BFE-B9C8-2251A2A095F7}" destId="{CCB62B28-5B04-4D30-AA73-7DCD81CC0B3E}" srcOrd="0" destOrd="0" presId="urn:microsoft.com/office/officeart/2005/8/layout/list1"/>
    <dgm:cxn modelId="{10290338-83B3-462C-84E0-AD22BEBC037D}" type="presOf" srcId="{6B39907D-F20D-4C28-BC3D-FE4D86D767F5}" destId="{E0E25135-499E-4ABC-BDD2-107DF477B3F7}" srcOrd="1" destOrd="0" presId="urn:microsoft.com/office/officeart/2005/8/layout/list1"/>
    <dgm:cxn modelId="{A3DEA26B-DB29-4139-8435-EB1200B60BC6}" srcId="{5C797779-C81B-43F3-8423-A700598B2677}" destId="{ACCA13B9-031D-4126-B460-6A7ED494DC1B}" srcOrd="3" destOrd="0" parTransId="{353FCA3C-F188-4DBA-B2D1-04DD0170E8BD}" sibTransId="{15D1A88D-399A-44CE-AA6E-8E77065C2E13}"/>
    <dgm:cxn modelId="{9CD7CFD7-ABD2-403C-B707-325C4C9638B3}" type="presOf" srcId="{ACCA13B9-031D-4126-B460-6A7ED494DC1B}" destId="{0D856BA1-C38B-4770-BAA7-FA009021B447}" srcOrd="0" destOrd="0" presId="urn:microsoft.com/office/officeart/2005/8/layout/list1"/>
    <dgm:cxn modelId="{23765BDA-5BF7-4FA9-A8DE-3DD4C7706429}" srcId="{98EAEFBA-6B1B-41FF-9ECF-E0BE9858B206}" destId="{E6903C73-8DCB-4035-A9C3-F0717B48D13E}" srcOrd="0" destOrd="0" parTransId="{975554EB-176A-4182-AB67-69ED2B02DA03}" sibTransId="{D64BA345-7D81-4E30-81BC-BBF0C4E8A3D8}"/>
    <dgm:cxn modelId="{B1D82C6E-8E31-4A23-B99B-12FCE75AEB9C}" type="presOf" srcId="{2DA36621-5AD9-43CE-974E-D6F11CA97388}" destId="{EADB6E8B-3002-4961-B99B-2D8EAE1742D0}" srcOrd="0" destOrd="0" presId="urn:microsoft.com/office/officeart/2005/8/layout/list1"/>
    <dgm:cxn modelId="{D392F02C-0D70-4C46-BE36-A9D48B36F029}" type="presParOf" srcId="{5B28B8B5-360C-4AE2-B0F6-0EE54D2F93BF}" destId="{FD0D19C9-3C40-431C-91FC-8CFA28E5C9C9}" srcOrd="0" destOrd="0" presId="urn:microsoft.com/office/officeart/2005/8/layout/list1"/>
    <dgm:cxn modelId="{FEDD127B-838A-438B-8FDC-D5CF0122FF99}" type="presParOf" srcId="{FD0D19C9-3C40-431C-91FC-8CFA28E5C9C9}" destId="{E588683A-3D7E-4D71-8FC0-A332525C6567}" srcOrd="0" destOrd="0" presId="urn:microsoft.com/office/officeart/2005/8/layout/list1"/>
    <dgm:cxn modelId="{CDB2DE40-1A9D-4833-88A4-7BA80A51C9D3}" type="presParOf" srcId="{FD0D19C9-3C40-431C-91FC-8CFA28E5C9C9}" destId="{E0E25135-499E-4ABC-BDD2-107DF477B3F7}" srcOrd="1" destOrd="0" presId="urn:microsoft.com/office/officeart/2005/8/layout/list1"/>
    <dgm:cxn modelId="{A3590425-65F9-4676-BF0B-5895262C0952}" type="presParOf" srcId="{5B28B8B5-360C-4AE2-B0F6-0EE54D2F93BF}" destId="{CE48D2AC-FD65-4475-8237-6C69A702B64D}" srcOrd="1" destOrd="0" presId="urn:microsoft.com/office/officeart/2005/8/layout/list1"/>
    <dgm:cxn modelId="{241A3B00-42E5-44AC-9B30-4809BE90561B}" type="presParOf" srcId="{5B28B8B5-360C-4AE2-B0F6-0EE54D2F93BF}" destId="{5BE68EB4-FAB6-49F3-B3F8-6F4533C9C69D}" srcOrd="2" destOrd="0" presId="urn:microsoft.com/office/officeart/2005/8/layout/list1"/>
    <dgm:cxn modelId="{53E5006D-ADF6-498C-8EFE-7E88D15FFC0C}" type="presParOf" srcId="{5B28B8B5-360C-4AE2-B0F6-0EE54D2F93BF}" destId="{5C1E168A-71B9-4BB2-AADC-5ACE28035D1E}" srcOrd="3" destOrd="0" presId="urn:microsoft.com/office/officeart/2005/8/layout/list1"/>
    <dgm:cxn modelId="{25F5C867-E1C3-4CE4-A557-9DD389310D04}" type="presParOf" srcId="{5B28B8B5-360C-4AE2-B0F6-0EE54D2F93BF}" destId="{BEE78ED0-02AF-40AC-8C31-018307D2EAC8}" srcOrd="4" destOrd="0" presId="urn:microsoft.com/office/officeart/2005/8/layout/list1"/>
    <dgm:cxn modelId="{C2707341-45DC-4E20-BBF9-D8212D19C4A5}" type="presParOf" srcId="{BEE78ED0-02AF-40AC-8C31-018307D2EAC8}" destId="{EADB6E8B-3002-4961-B99B-2D8EAE1742D0}" srcOrd="0" destOrd="0" presId="urn:microsoft.com/office/officeart/2005/8/layout/list1"/>
    <dgm:cxn modelId="{607954CE-A25C-4407-BCD7-3881C72DACDA}" type="presParOf" srcId="{BEE78ED0-02AF-40AC-8C31-018307D2EAC8}" destId="{B04E8F62-E2B0-413C-A57B-CBE00DF42153}" srcOrd="1" destOrd="0" presId="urn:microsoft.com/office/officeart/2005/8/layout/list1"/>
    <dgm:cxn modelId="{41D1696F-C4B0-4224-AEA6-38C548D0164E}" type="presParOf" srcId="{5B28B8B5-360C-4AE2-B0F6-0EE54D2F93BF}" destId="{5E50583B-AA3E-4FDA-9DCB-D4A27842CAE5}" srcOrd="5" destOrd="0" presId="urn:microsoft.com/office/officeart/2005/8/layout/list1"/>
    <dgm:cxn modelId="{8C7DEB0F-7D24-4225-B409-821FB1133D97}" type="presParOf" srcId="{5B28B8B5-360C-4AE2-B0F6-0EE54D2F93BF}" destId="{CCB62B28-5B04-4D30-AA73-7DCD81CC0B3E}" srcOrd="6" destOrd="0" presId="urn:microsoft.com/office/officeart/2005/8/layout/list1"/>
    <dgm:cxn modelId="{655DA752-D5E6-4734-AE99-75DA721C4094}" type="presParOf" srcId="{5B28B8B5-360C-4AE2-B0F6-0EE54D2F93BF}" destId="{9ADBBFA9-3327-4AEF-B132-5CD29D785EC1}" srcOrd="7" destOrd="0" presId="urn:microsoft.com/office/officeart/2005/8/layout/list1"/>
    <dgm:cxn modelId="{AD78BE12-0E03-4169-8E58-4F4B211A1ADB}" type="presParOf" srcId="{5B28B8B5-360C-4AE2-B0F6-0EE54D2F93BF}" destId="{C8B591FE-6CD9-4125-BD99-FB0A1213ADF2}" srcOrd="8" destOrd="0" presId="urn:microsoft.com/office/officeart/2005/8/layout/list1"/>
    <dgm:cxn modelId="{881F11DD-D1E2-4AD6-85C2-B59E667C412A}" type="presParOf" srcId="{C8B591FE-6CD9-4125-BD99-FB0A1213ADF2}" destId="{F442E120-D975-400F-94B8-5C4D5FC406C8}" srcOrd="0" destOrd="0" presId="urn:microsoft.com/office/officeart/2005/8/layout/list1"/>
    <dgm:cxn modelId="{2114F22C-B68A-4191-B671-0F4AC4332B7D}" type="presParOf" srcId="{C8B591FE-6CD9-4125-BD99-FB0A1213ADF2}" destId="{0F260CFA-5A5A-44D4-A07A-1C51A8F57E7E}" srcOrd="1" destOrd="0" presId="urn:microsoft.com/office/officeart/2005/8/layout/list1"/>
    <dgm:cxn modelId="{1BEADB11-77BC-40B4-A4B0-3F227ABC0D27}" type="presParOf" srcId="{5B28B8B5-360C-4AE2-B0F6-0EE54D2F93BF}" destId="{91FD1A6A-3D35-47D6-8D62-355DE4C4F8F1}" srcOrd="9" destOrd="0" presId="urn:microsoft.com/office/officeart/2005/8/layout/list1"/>
    <dgm:cxn modelId="{88640C67-0055-49F9-A5A6-C4C6CFE223D6}" type="presParOf" srcId="{5B28B8B5-360C-4AE2-B0F6-0EE54D2F93BF}" destId="{307288A8-39F5-4CEF-BB43-394E0AD419B8}" srcOrd="10" destOrd="0" presId="urn:microsoft.com/office/officeart/2005/8/layout/list1"/>
    <dgm:cxn modelId="{2CA25A04-CF84-4528-AB85-4A317CCCEBCF}" type="presParOf" srcId="{5B28B8B5-360C-4AE2-B0F6-0EE54D2F93BF}" destId="{048189FD-B790-43DE-896D-D32C2C571EB1}" srcOrd="11" destOrd="0" presId="urn:microsoft.com/office/officeart/2005/8/layout/list1"/>
    <dgm:cxn modelId="{7C7F20F5-CA31-48D0-A329-53E28DA3C956}" type="presParOf" srcId="{5B28B8B5-360C-4AE2-B0F6-0EE54D2F93BF}" destId="{2C84D6A8-6008-45A8-8DC3-FA895AE6D16D}" srcOrd="12" destOrd="0" presId="urn:microsoft.com/office/officeart/2005/8/layout/list1"/>
    <dgm:cxn modelId="{C5D91BA5-6F09-43E7-B6F9-BB0FA691BDD6}" type="presParOf" srcId="{2C84D6A8-6008-45A8-8DC3-FA895AE6D16D}" destId="{0D856BA1-C38B-4770-BAA7-FA009021B447}" srcOrd="0" destOrd="0" presId="urn:microsoft.com/office/officeart/2005/8/layout/list1"/>
    <dgm:cxn modelId="{57EEB1BA-1777-46E1-9FCC-FAB8FAC1E63B}" type="presParOf" srcId="{2C84D6A8-6008-45A8-8DC3-FA895AE6D16D}" destId="{FBD7E2CC-CE27-49F8-8EB2-FE210DB9AC6A}" srcOrd="1" destOrd="0" presId="urn:microsoft.com/office/officeart/2005/8/layout/list1"/>
    <dgm:cxn modelId="{3BF90C8F-4C08-4F89-9FC0-5320F700D38D}" type="presParOf" srcId="{5B28B8B5-360C-4AE2-B0F6-0EE54D2F93BF}" destId="{BB9C799F-4310-41ED-BB22-84D65B158044}" srcOrd="13" destOrd="0" presId="urn:microsoft.com/office/officeart/2005/8/layout/list1"/>
    <dgm:cxn modelId="{801A6F60-F9B4-47EB-92DA-1B9AF46663F5}" type="presParOf" srcId="{5B28B8B5-360C-4AE2-B0F6-0EE54D2F93BF}" destId="{D5ED0C58-94BF-4087-B2E1-C3FB131C8EA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68EB4-FAB6-49F3-B3F8-6F4533C9C69D}">
      <dsp:nvSpPr>
        <dsp:cNvPr id="0" name=""/>
        <dsp:cNvSpPr/>
      </dsp:nvSpPr>
      <dsp:spPr>
        <a:xfrm>
          <a:off x="0" y="440906"/>
          <a:ext cx="8640960" cy="1171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70635" tIns="499872" rIns="670635" bIns="92456" numCol="1" spcCol="1270" anchor="t" anchorCtr="0">
          <a:noAutofit/>
        </a:bodyPr>
        <a:lstStyle/>
        <a:p>
          <a:pPr marL="114300" lvl="1" indent="-114300" algn="just" defTabSz="577850">
            <a:lnSpc>
              <a:spcPct val="90000"/>
            </a:lnSpc>
            <a:spcBef>
              <a:spcPct val="0"/>
            </a:spcBef>
            <a:spcAft>
              <a:spcPct val="15000"/>
            </a:spcAft>
            <a:buChar char="••"/>
          </a:pPr>
          <a:r>
            <a:rPr lang="es-PE" altLang="es-PE" sz="1300" kern="1200" smtClean="0">
              <a:latin typeface="+mj-lt"/>
            </a:rPr>
            <a:t>Planificar y realizar las Revisiones de QA.</a:t>
          </a:r>
          <a:endParaRPr lang="es-PE" sz="1300" kern="1200" dirty="0">
            <a:latin typeface="+mj-lt"/>
          </a:endParaRPr>
        </a:p>
        <a:p>
          <a:pPr marL="114300" lvl="1" indent="-114300" algn="just" defTabSz="577850">
            <a:lnSpc>
              <a:spcPct val="90000"/>
            </a:lnSpc>
            <a:spcBef>
              <a:spcPct val="0"/>
            </a:spcBef>
            <a:spcAft>
              <a:spcPct val="15000"/>
            </a:spcAft>
            <a:buChar char="••"/>
          </a:pPr>
          <a:r>
            <a:rPr lang="es-PE" sz="1300" kern="1200" smtClean="0">
              <a:latin typeface="+mj-lt"/>
            </a:rPr>
            <a:t>Elaborar y proporcionar los entregables para el Aseguramiento de Calidad. Responsable de supervisar la corrección de las no conformidades que se encuentren en el proceso.</a:t>
          </a:r>
          <a:endParaRPr lang="es-PE" sz="1300" kern="1200" dirty="0">
            <a:latin typeface="+mj-lt"/>
          </a:endParaRPr>
        </a:p>
      </dsp:txBody>
      <dsp:txXfrm>
        <a:off x="0" y="440906"/>
        <a:ext cx="8640960" cy="1171800"/>
      </dsp:txXfrm>
    </dsp:sp>
    <dsp:sp modelId="{E0E25135-499E-4ABC-BDD2-107DF477B3F7}">
      <dsp:nvSpPr>
        <dsp:cNvPr id="0" name=""/>
        <dsp:cNvSpPr/>
      </dsp:nvSpPr>
      <dsp:spPr>
        <a:xfrm>
          <a:off x="432048" y="86666"/>
          <a:ext cx="6048672" cy="7084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25" tIns="0" rIns="228625" bIns="0" numCol="1" spcCol="1270" anchor="ctr" anchorCtr="0">
          <a:noAutofit/>
        </a:bodyPr>
        <a:lstStyle/>
        <a:p>
          <a:pPr lvl="0" algn="l"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endParaRPr lang="es-PE" sz="1600" b="1" kern="1200" dirty="0">
            <a:effectLst>
              <a:outerShdw blurRad="38100" dist="38100" dir="2700000" algn="tl">
                <a:srgbClr val="000000">
                  <a:alpha val="43137"/>
                </a:srgbClr>
              </a:outerShdw>
            </a:effectLst>
          </a:endParaRPr>
        </a:p>
      </dsp:txBody>
      <dsp:txXfrm>
        <a:off x="466633" y="121251"/>
        <a:ext cx="5979502" cy="639310"/>
      </dsp:txXfrm>
    </dsp:sp>
    <dsp:sp modelId="{CCB62B28-5B04-4D30-AA73-7DCD81CC0B3E}">
      <dsp:nvSpPr>
        <dsp:cNvPr id="0" name=""/>
        <dsp:cNvSpPr/>
      </dsp:nvSpPr>
      <dsp:spPr>
        <a:xfrm>
          <a:off x="0" y="2096546"/>
          <a:ext cx="8640960" cy="9261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70635" tIns="499872" rIns="670635" bIns="85344" numCol="1" spcCol="1270" anchor="t" anchorCtr="0">
          <a:noAutofit/>
        </a:bodyPr>
        <a:lstStyle/>
        <a:p>
          <a:pPr marL="0" lvl="1" indent="0" algn="just" defTabSz="533400">
            <a:lnSpc>
              <a:spcPct val="90000"/>
            </a:lnSpc>
            <a:spcBef>
              <a:spcPct val="0"/>
            </a:spcBef>
            <a:spcAft>
              <a:spcPct val="15000"/>
            </a:spcAft>
            <a:buChar char="••"/>
          </a:pPr>
          <a:r>
            <a:rPr lang="es-PE" sz="1200" kern="1200" smtClean="0">
              <a:latin typeface="+mj-lt"/>
            </a:rPr>
            <a:t>Aprueba las acciones correctivas y realiza las revisiones de QA a los entregables elaborados por el Analista de Calidad.</a:t>
          </a:r>
          <a:endParaRPr lang="es-PE" sz="1200" kern="1200" dirty="0">
            <a:latin typeface="+mj-lt"/>
          </a:endParaRPr>
        </a:p>
      </dsp:txBody>
      <dsp:txXfrm>
        <a:off x="0" y="2096546"/>
        <a:ext cx="8640960" cy="926100"/>
      </dsp:txXfrm>
    </dsp:sp>
    <dsp:sp modelId="{B04E8F62-E2B0-413C-A57B-CBE00DF42153}">
      <dsp:nvSpPr>
        <dsp:cNvPr id="0" name=""/>
        <dsp:cNvSpPr/>
      </dsp:nvSpPr>
      <dsp:spPr>
        <a:xfrm>
          <a:off x="432048" y="1742307"/>
          <a:ext cx="6048672" cy="7084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25" tIns="0" rIns="228625" bIns="0" numCol="1" spcCol="1270" anchor="ctr" anchorCtr="0">
          <a:noAutofit/>
        </a:bodyPr>
        <a:lstStyle/>
        <a:p>
          <a:pPr lvl="0" algn="l"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dsp:txBody>
      <dsp:txXfrm>
        <a:off x="466633" y="1776892"/>
        <a:ext cx="5979502" cy="639310"/>
      </dsp:txXfrm>
    </dsp:sp>
    <dsp:sp modelId="{307288A8-39F5-4CEF-BB43-394E0AD419B8}">
      <dsp:nvSpPr>
        <dsp:cNvPr id="0" name=""/>
        <dsp:cNvSpPr/>
      </dsp:nvSpPr>
      <dsp:spPr>
        <a:xfrm>
          <a:off x="0" y="3506487"/>
          <a:ext cx="8640960" cy="1171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70635" tIns="499872" rIns="670635" bIns="92456" numCol="1" spcCol="1270" anchor="t" anchorCtr="0">
          <a:noAutofit/>
        </a:bodyPr>
        <a:lstStyle/>
        <a:p>
          <a:pPr marL="114300" lvl="1" indent="-114300" algn="l" defTabSz="577850">
            <a:lnSpc>
              <a:spcPct val="90000"/>
            </a:lnSpc>
            <a:spcBef>
              <a:spcPct val="0"/>
            </a:spcBef>
            <a:spcAft>
              <a:spcPct val="15000"/>
            </a:spcAft>
            <a:buChar char="••"/>
          </a:pPr>
          <a:r>
            <a:rPr lang="es-PE" sz="1300" kern="1200" smtClean="0">
              <a:latin typeface="+mj-lt"/>
            </a:rPr>
            <a:t>Responsable de la elaboración del producto o de su corrección en caso se encuentren no conformidades.</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smtClean="0">
              <a:latin typeface="+mj-lt"/>
            </a:rPr>
            <a:t>De acuerdo al producto el responsable del producto (entregable) puede ser el Jefe de Proyecto, el Analista de Calidad ,el Analista Funcional o el Analista Programador .</a:t>
          </a:r>
          <a:endParaRPr lang="es-PE" sz="1300" kern="1200" dirty="0" smtClean="0">
            <a:latin typeface="+mj-lt"/>
          </a:endParaRPr>
        </a:p>
      </dsp:txBody>
      <dsp:txXfrm>
        <a:off x="0" y="3506487"/>
        <a:ext cx="8640960" cy="1171800"/>
      </dsp:txXfrm>
    </dsp:sp>
    <dsp:sp modelId="{0F260CFA-5A5A-44D4-A07A-1C51A8F57E7E}">
      <dsp:nvSpPr>
        <dsp:cNvPr id="0" name=""/>
        <dsp:cNvSpPr/>
      </dsp:nvSpPr>
      <dsp:spPr>
        <a:xfrm>
          <a:off x="432048" y="3152247"/>
          <a:ext cx="6048672" cy="7084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25" tIns="0" rIns="228625" bIns="0" numCol="1" spcCol="1270" anchor="ctr" anchorCtr="0">
          <a:noAutofit/>
        </a:bodyPr>
        <a:lstStyle/>
        <a:p>
          <a:pPr lvl="0" algn="l"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BARRIO-KING</a:t>
          </a:r>
          <a:endParaRPr lang="es-PE" sz="1600" b="1" kern="1200" dirty="0">
            <a:effectLst>
              <a:outerShdw blurRad="38100" dist="38100" dir="2700000" algn="tl">
                <a:srgbClr val="000000">
                  <a:alpha val="43137"/>
                </a:srgbClr>
              </a:outerShdw>
            </a:effectLst>
          </a:endParaRPr>
        </a:p>
      </dsp:txBody>
      <dsp:txXfrm>
        <a:off x="466633" y="3186832"/>
        <a:ext cx="5979502" cy="639310"/>
      </dsp:txXfrm>
    </dsp:sp>
    <dsp:sp modelId="{D5ED0C58-94BF-4087-B2E1-C3FB131C8EA4}">
      <dsp:nvSpPr>
        <dsp:cNvPr id="0" name=""/>
        <dsp:cNvSpPr/>
      </dsp:nvSpPr>
      <dsp:spPr>
        <a:xfrm>
          <a:off x="0" y="5162127"/>
          <a:ext cx="8640960" cy="774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70635" tIns="499872" rIns="670635" bIns="92456" numCol="1" spcCol="1270" anchor="t"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Rol / Roles autorizado(s) por el cliente para revisar/aprobar el entregable.</a:t>
          </a:r>
          <a:endParaRPr lang="es-PE" sz="1300" kern="1200" dirty="0">
            <a:latin typeface="+mj-lt"/>
          </a:endParaRPr>
        </a:p>
      </dsp:txBody>
      <dsp:txXfrm>
        <a:off x="0" y="5162127"/>
        <a:ext cx="8640960" cy="774900"/>
      </dsp:txXfrm>
    </dsp:sp>
    <dsp:sp modelId="{FBD7E2CC-CE27-49F8-8EB2-FE210DB9AC6A}">
      <dsp:nvSpPr>
        <dsp:cNvPr id="0" name=""/>
        <dsp:cNvSpPr/>
      </dsp:nvSpPr>
      <dsp:spPr>
        <a:xfrm>
          <a:off x="432048" y="4807887"/>
          <a:ext cx="6048672" cy="70848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25" tIns="0" rIns="228625" bIns="0" numCol="1" spcCol="1270" anchor="ctr" anchorCtr="0">
          <a:noAutofit/>
        </a:bodyPr>
        <a:lstStyle/>
        <a:p>
          <a:pPr lvl="0" algn="l"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Manuel Saenz</a:t>
          </a:r>
          <a:endParaRPr lang="es-PE" sz="1600" b="1" kern="1200" dirty="0">
            <a:effectLst>
              <a:outerShdw blurRad="38100" dist="38100" dir="2700000" algn="tl">
                <a:srgbClr val="000000">
                  <a:alpha val="43137"/>
                </a:srgbClr>
              </a:outerShdw>
            </a:effectLst>
          </a:endParaRPr>
        </a:p>
      </dsp:txBody>
      <dsp:txXfrm>
        <a:off x="466633" y="4842472"/>
        <a:ext cx="5979502"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21/06/2016</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r>
              <a:rPr lang="es-ES" smtClean="0"/>
              <a:t>6/21/2016</a:t>
            </a:r>
            <a:endParaRPr lang="en-US" dirty="0"/>
          </a:p>
        </p:txBody>
      </p:sp>
      <p:sp>
        <p:nvSpPr>
          <p:cNvPr id="8" name="Footer Placeholder 7"/>
          <p:cNvSpPr>
            <a:spLocks noGrp="1"/>
          </p:cNvSpPr>
          <p:nvPr>
            <p:ph type="ftr" sz="quarter" idx="11"/>
          </p:nvPr>
        </p:nvSpPr>
        <p:spPr/>
        <p:txBody>
          <a:bodyPr/>
          <a:lstStyle/>
          <a:p>
            <a:r>
              <a:rPr lang="en-US" smtClean="0"/>
              <a:t>PQA_V1.0_2016</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93083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67675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71907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29573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377441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r>
              <a:rPr lang="es-ES" smtClean="0"/>
              <a:t>6/21/2016</a:t>
            </a:r>
            <a:endParaRPr lang="en-US" dirty="0"/>
          </a:p>
        </p:txBody>
      </p:sp>
      <p:sp>
        <p:nvSpPr>
          <p:cNvPr id="4" name="Footer Placeholder 3"/>
          <p:cNvSpPr>
            <a:spLocks noGrp="1"/>
          </p:cNvSpPr>
          <p:nvPr>
            <p:ph type="ftr" sz="quarter" idx="11"/>
          </p:nvPr>
        </p:nvSpPr>
        <p:spPr/>
        <p:txBody>
          <a:bodyPr/>
          <a:lstStyle/>
          <a:p>
            <a:r>
              <a:rPr lang="en-US" smtClean="0"/>
              <a:t>PQA_V1.0_2016</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785600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r>
              <a:rPr lang="es-ES" smtClean="0"/>
              <a:t>6/21/2016</a:t>
            </a:r>
            <a:endParaRPr lang="en-US" dirty="0"/>
          </a:p>
        </p:txBody>
      </p:sp>
      <p:sp>
        <p:nvSpPr>
          <p:cNvPr id="4" name="Footer Placeholder 3"/>
          <p:cNvSpPr>
            <a:spLocks noGrp="1"/>
          </p:cNvSpPr>
          <p:nvPr>
            <p:ph type="ftr" sz="quarter" idx="11"/>
          </p:nvPr>
        </p:nvSpPr>
        <p:spPr/>
        <p:txBody>
          <a:bodyPr/>
          <a:lstStyle/>
          <a:p>
            <a:r>
              <a:rPr lang="en-US" smtClean="0"/>
              <a:t>PQA_V1.0_2016</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4048329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ES" smtClean="0"/>
              <a:t>6/21/2016</a:t>
            </a:r>
            <a:endParaRPr lang="en-US" dirty="0"/>
          </a:p>
        </p:txBody>
      </p:sp>
      <p:sp>
        <p:nvSpPr>
          <p:cNvPr id="5" name="Footer Placeholder 4"/>
          <p:cNvSpPr>
            <a:spLocks noGrp="1"/>
          </p:cNvSpPr>
          <p:nvPr>
            <p:ph type="ftr" sz="quarter" idx="11"/>
          </p:nvPr>
        </p:nvSpPr>
        <p:spPr/>
        <p:txBody>
          <a:bodyPr/>
          <a:lstStyle/>
          <a:p>
            <a:r>
              <a:rPr lang="en-US" smtClean="0"/>
              <a:t>PQA_V1.0_2016</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63245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ES" smtClean="0"/>
              <a:t>6/21/2016</a:t>
            </a:r>
            <a:endParaRPr lang="en-US" dirty="0"/>
          </a:p>
        </p:txBody>
      </p:sp>
      <p:sp>
        <p:nvSpPr>
          <p:cNvPr id="5" name="Footer Placeholder 4"/>
          <p:cNvSpPr>
            <a:spLocks noGrp="1"/>
          </p:cNvSpPr>
          <p:nvPr>
            <p:ph type="ftr" sz="quarter" idx="11"/>
          </p:nvPr>
        </p:nvSpPr>
        <p:spPr/>
        <p:txBody>
          <a:bodyPr/>
          <a:lstStyle/>
          <a:p>
            <a:r>
              <a:rPr lang="en-US" smtClean="0"/>
              <a:t>PQA_V1.0_2016</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293198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ES" smtClean="0"/>
              <a:t>6/21/2016</a:t>
            </a:r>
            <a:endParaRPr lang="en-US" dirty="0"/>
          </a:p>
        </p:txBody>
      </p:sp>
      <p:sp>
        <p:nvSpPr>
          <p:cNvPr id="5" name="Footer Placeholder 4"/>
          <p:cNvSpPr>
            <a:spLocks noGrp="1"/>
          </p:cNvSpPr>
          <p:nvPr>
            <p:ph type="ftr" sz="quarter" idx="11"/>
          </p:nvPr>
        </p:nvSpPr>
        <p:spPr/>
        <p:txBody>
          <a:bodyPr/>
          <a:lstStyle/>
          <a:p>
            <a:r>
              <a:rPr lang="en-US" smtClean="0"/>
              <a:t>PQA_V1.0_2016</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85563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r>
              <a:rPr lang="es-ES" smtClean="0"/>
              <a:t>6/21/2016</a:t>
            </a:r>
            <a:endParaRPr lang="en-US" dirty="0"/>
          </a:p>
        </p:txBody>
      </p:sp>
      <p:sp>
        <p:nvSpPr>
          <p:cNvPr id="5" name="Footer Placeholder 4"/>
          <p:cNvSpPr>
            <a:spLocks noGrp="1"/>
          </p:cNvSpPr>
          <p:nvPr>
            <p:ph type="ftr" sz="quarter" idx="11"/>
          </p:nvPr>
        </p:nvSpPr>
        <p:spPr/>
        <p:txBody>
          <a:bodyPr/>
          <a:lstStyle/>
          <a:p>
            <a:r>
              <a:rPr lang="en-US" smtClean="0"/>
              <a:t>PQA_V1.0_2016</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63008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09888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40000" y="2505075"/>
            <a:ext cx="3768912"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Editar el estilo de texto del patrón</a:t>
            </a:r>
          </a:p>
        </p:txBody>
      </p:sp>
      <p:sp>
        <p:nvSpPr>
          <p:cNvPr id="6" name="Content Placeholder 5"/>
          <p:cNvSpPr>
            <a:spLocks noGrp="1"/>
          </p:cNvSpPr>
          <p:nvPr>
            <p:ph sz="quarter" idx="4"/>
          </p:nvPr>
        </p:nvSpPr>
        <p:spPr>
          <a:xfrm>
            <a:off x="4739880" y="2505075"/>
            <a:ext cx="3776661"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ES" smtClean="0"/>
              <a:t>6/21/2016</a:t>
            </a:r>
            <a:endParaRPr lang="en-US" dirty="0"/>
          </a:p>
        </p:txBody>
      </p:sp>
      <p:sp>
        <p:nvSpPr>
          <p:cNvPr id="8" name="Footer Placeholder 7"/>
          <p:cNvSpPr>
            <a:spLocks noGrp="1"/>
          </p:cNvSpPr>
          <p:nvPr>
            <p:ph type="ftr" sz="quarter" idx="11"/>
          </p:nvPr>
        </p:nvSpPr>
        <p:spPr/>
        <p:txBody>
          <a:bodyPr/>
          <a:lstStyle/>
          <a:p>
            <a:r>
              <a:rPr lang="en-US" smtClean="0"/>
              <a:t>PQA_V1.0_2016</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90777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ES" smtClean="0"/>
              <a:t>6/21/2016</a:t>
            </a:r>
            <a:endParaRPr lang="en-US" dirty="0"/>
          </a:p>
        </p:txBody>
      </p:sp>
      <p:sp>
        <p:nvSpPr>
          <p:cNvPr id="4" name="Footer Placeholder 3"/>
          <p:cNvSpPr>
            <a:spLocks noGrp="1"/>
          </p:cNvSpPr>
          <p:nvPr>
            <p:ph type="ftr" sz="quarter" idx="11"/>
          </p:nvPr>
        </p:nvSpPr>
        <p:spPr/>
        <p:txBody>
          <a:bodyPr/>
          <a:lstStyle/>
          <a:p>
            <a:r>
              <a:rPr lang="en-US" smtClean="0"/>
              <a:t>PQA_V1.0_2016</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80505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ES" smtClean="0"/>
              <a:t>6/21/2016</a:t>
            </a:r>
            <a:endParaRPr lang="en-US" dirty="0"/>
          </a:p>
        </p:txBody>
      </p:sp>
      <p:sp>
        <p:nvSpPr>
          <p:cNvPr id="3" name="Footer Placeholder 2"/>
          <p:cNvSpPr>
            <a:spLocks noGrp="1"/>
          </p:cNvSpPr>
          <p:nvPr>
            <p:ph type="ftr" sz="quarter" idx="11"/>
          </p:nvPr>
        </p:nvSpPr>
        <p:spPr/>
        <p:txBody>
          <a:bodyPr/>
          <a:lstStyle/>
          <a:p>
            <a:r>
              <a:rPr lang="en-US" smtClean="0"/>
              <a:t>PQA_V1.0_2016</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1027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319901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r>
              <a:rPr lang="es-ES" smtClean="0"/>
              <a:t>6/21/2016</a:t>
            </a:r>
            <a:endParaRPr lang="en-US" dirty="0"/>
          </a:p>
        </p:txBody>
      </p:sp>
      <p:sp>
        <p:nvSpPr>
          <p:cNvPr id="6" name="Footer Placeholder 5"/>
          <p:cNvSpPr>
            <a:spLocks noGrp="1"/>
          </p:cNvSpPr>
          <p:nvPr>
            <p:ph type="ftr" sz="quarter" idx="11"/>
          </p:nvPr>
        </p:nvSpPr>
        <p:spPr/>
        <p:txBody>
          <a:bodyPr/>
          <a:lstStyle/>
          <a:p>
            <a:r>
              <a:rPr lang="en-US" smtClean="0"/>
              <a:t>PQA_V1.0_2016</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20719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s-ES" smtClean="0"/>
              <a:t>6/21/2016</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PQA_V1.0_2016</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A9B540C-44DA-4F69-89C9-7C84606640D3}" type="slidenum">
              <a:rPr lang="en-US" smtClean="0"/>
              <a:pPr/>
              <a:t>‹Nº›</a:t>
            </a:fld>
            <a:endParaRPr lang="en-US" dirty="0"/>
          </a:p>
        </p:txBody>
      </p:sp>
    </p:spTree>
    <p:extLst>
      <p:ext uri="{BB962C8B-B14F-4D97-AF65-F5344CB8AC3E}">
        <p14:creationId xmlns:p14="http://schemas.microsoft.com/office/powerpoint/2010/main" val="1990046414"/>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hdr="0"/>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r>
              <a:rPr lang="es-ES" smtClean="0"/>
              <a:t>6/21/2016</a:t>
            </a:r>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dirty="0"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dirty="0" smtClean="0">
                <a:solidFill>
                  <a:schemeClr val="tx2"/>
                </a:solidFill>
                <a:effectLst>
                  <a:outerShdw blurRad="63500" dist="38100" dir="5400000" algn="t" rotWithShape="0">
                    <a:prstClr val="black">
                      <a:alpha val="25000"/>
                    </a:prstClr>
                  </a:outerShdw>
                </a:effectLst>
                <a:latin typeface="+mn-lt"/>
                <a:ea typeface="+mj-ea"/>
                <a:cs typeface="+mj-cs"/>
              </a:rPr>
              <a:t>SIS-REV</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smtClean="0">
                <a:solidFill>
                  <a:schemeClr val="tx2"/>
                </a:solidFill>
                <a:effectLst>
                  <a:outerShdw blurRad="63500" dist="38100" dir="5400000" algn="t" rotWithShape="0">
                    <a:prstClr val="black">
                      <a:alpha val="25000"/>
                    </a:prstClr>
                  </a:outerShdw>
                </a:effectLst>
                <a:latin typeface="+mn-lt"/>
                <a:ea typeface="+mj-ea"/>
                <a:cs typeface="+mj-cs"/>
              </a:rPr>
              <a:t>(Sistema de Reserva)</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pic>
        <p:nvPicPr>
          <p:cNvPr id="7" name="Imagen 6"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10</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251520" y="177553"/>
            <a:ext cx="8640960" cy="1595263"/>
          </a:xfrm>
        </p:spPr>
        <p:txBody>
          <a:bodyPr/>
          <a:lstStyle/>
          <a:p>
            <a:pPr algn="ctr"/>
            <a:r>
              <a:rPr lang="es-PE" sz="4800" u="sng" dirty="0" smtClean="0"/>
              <a:t>ENTRADAS Y SALIDAS</a:t>
            </a:r>
            <a:br>
              <a:rPr lang="es-PE" sz="4800" u="sng" dirty="0" smtClean="0"/>
            </a:br>
            <a:r>
              <a:rPr lang="es-PE" sz="4800" u="sng" dirty="0" smtClean="0"/>
              <a:t> DEL PROCESO</a:t>
            </a:r>
            <a:endParaRPr lang="es-PE" sz="4800" u="sng" dirty="0"/>
          </a:p>
        </p:txBody>
      </p:sp>
      <p:sp>
        <p:nvSpPr>
          <p:cNvPr id="11" name="3 Marcador de fecha"/>
          <p:cNvSpPr>
            <a:spLocks noGrp="1"/>
          </p:cNvSpPr>
          <p:nvPr>
            <p:ph type="dt" sz="half" idx="10"/>
          </p:nvPr>
        </p:nvSpPr>
        <p:spPr/>
        <p:txBody>
          <a:bodyPr/>
          <a:lstStyle/>
          <a:p>
            <a:r>
              <a:rPr lang="es-ES" smtClean="0"/>
              <a:t>6/21/2016</a:t>
            </a:r>
            <a:endParaRPr lang="en-US" dirty="0"/>
          </a:p>
        </p:txBody>
      </p:sp>
      <p:sp>
        <p:nvSpPr>
          <p:cNvPr id="10"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rgbClr val="002060"/>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rgbClr val="002060"/>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12</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13</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0" y="177553"/>
            <a:ext cx="9144000" cy="1852087"/>
          </a:xfrm>
        </p:spPr>
        <p:txBody>
          <a:bodyPr>
            <a:normAutofit/>
          </a:bodyPr>
          <a:lstStyle/>
          <a:p>
            <a:pPr algn="ctr"/>
            <a:r>
              <a:rPr lang="es-PE" sz="2800" u="sng" dirty="0" smtClean="0"/>
              <a:t>SUBPROCESOS DEL PROCESO </a:t>
            </a:r>
            <a:r>
              <a:rPr lang="es-PE" sz="2800" u="sng" dirty="0" smtClean="0"/>
              <a:t/>
            </a:r>
            <a:br>
              <a:rPr lang="es-PE" sz="2800" u="sng" dirty="0" smtClean="0"/>
            </a:br>
            <a:r>
              <a:rPr lang="es-PE" sz="2800" u="sng" dirty="0" smtClean="0"/>
              <a:t>DE ASEGURAMIENTO</a:t>
            </a:r>
            <a:br>
              <a:rPr lang="es-PE" sz="2800" u="sng" dirty="0" smtClean="0"/>
            </a:br>
            <a:r>
              <a:rPr lang="es-PE" sz="2800" u="sng" dirty="0" smtClean="0"/>
              <a:t> </a:t>
            </a:r>
            <a:r>
              <a:rPr lang="es-PE" sz="2800" u="sng" dirty="0" smtClean="0"/>
              <a:t>DE LA CALIDAD</a:t>
            </a:r>
            <a:endParaRPr lang="es-PE" sz="2800" u="sng" dirty="0"/>
          </a:p>
        </p:txBody>
      </p:sp>
      <p:sp>
        <p:nvSpPr>
          <p:cNvPr id="62"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14</a:t>
            </a:fld>
            <a:endParaRPr lang="en-US" dirty="0"/>
          </a:p>
        </p:txBody>
      </p:sp>
      <p:sp>
        <p:nvSpPr>
          <p:cNvPr id="2" name="Marcador de fecha 1"/>
          <p:cNvSpPr>
            <a:spLocks noGrp="1"/>
          </p:cNvSpPr>
          <p:nvPr>
            <p:ph type="dt" sz="half" idx="10"/>
          </p:nvPr>
        </p:nvSpPr>
        <p:spPr/>
        <p:txBody>
          <a:bodyPr/>
          <a:lstStyle/>
          <a:p>
            <a:r>
              <a:rPr lang="es-ES" smtClean="0"/>
              <a:t>6/21/2016</a:t>
            </a:r>
            <a:endParaRPr lang="en-US" dirty="0"/>
          </a:p>
        </p:txBody>
      </p:sp>
      <p:grpSp>
        <p:nvGrpSpPr>
          <p:cNvPr id="43" name="Group 142"/>
          <p:cNvGrpSpPr>
            <a:grpSpLocks/>
          </p:cNvGrpSpPr>
          <p:nvPr/>
        </p:nvGrpSpPr>
        <p:grpSpPr bwMode="auto">
          <a:xfrm>
            <a:off x="3505200" y="2243138"/>
            <a:ext cx="1498600" cy="2089150"/>
            <a:chOff x="1807" y="1594"/>
            <a:chExt cx="607" cy="726"/>
          </a:xfrm>
        </p:grpSpPr>
        <p:sp>
          <p:nvSpPr>
            <p:cNvPr id="44" name="Rectangle 66"/>
            <p:cNvSpPr>
              <a:spLocks noChangeArrowheads="1"/>
            </p:cNvSpPr>
            <p:nvPr/>
          </p:nvSpPr>
          <p:spPr bwMode="auto">
            <a:xfrm>
              <a:off x="1807" y="1751"/>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endParaRPr lang="es-ES" altLang="es-ES" sz="1200" dirty="0" smtClean="0">
                <a:solidFill>
                  <a:schemeClr val="tx1"/>
                </a:solidFill>
              </a:endParaRPr>
            </a:p>
            <a:p>
              <a:pPr algn="ctr" eaLnBrk="1" hangingPunct="1">
                <a:lnSpc>
                  <a:spcPct val="110000"/>
                </a:lnSpc>
                <a:spcBef>
                  <a:spcPct val="0"/>
                </a:spcBef>
                <a:spcAft>
                  <a:spcPct val="0"/>
                </a:spcAft>
                <a:buFontTx/>
                <a:buNone/>
              </a:pPr>
              <a:r>
                <a:rPr lang="es-ES" altLang="es-ES" sz="1200" dirty="0" smtClean="0">
                  <a:solidFill>
                    <a:schemeClr val="tx1"/>
                  </a:solidFill>
                </a:rPr>
                <a:t>Ejecución </a:t>
              </a:r>
              <a:r>
                <a:rPr lang="es-ES" altLang="es-ES" sz="1200" dirty="0">
                  <a:solidFill>
                    <a:schemeClr val="tx1"/>
                  </a:solidFill>
                </a:rPr>
                <a:t>de Plan de QA</a:t>
              </a:r>
            </a:p>
            <a:p>
              <a:pPr algn="ctr" eaLnBrk="1" hangingPunct="1">
                <a:lnSpc>
                  <a:spcPct val="110000"/>
                </a:lnSpc>
                <a:spcBef>
                  <a:spcPct val="0"/>
                </a:spcBef>
                <a:spcAft>
                  <a:spcPct val="0"/>
                </a:spcAft>
                <a:buFontTx/>
                <a:buNone/>
              </a:pPr>
              <a:endParaRPr lang="es-ES" altLang="es-ES" sz="1200" dirty="0">
                <a:solidFill>
                  <a:schemeClr val="tx1"/>
                </a:solidFill>
              </a:endParaRPr>
            </a:p>
          </p:txBody>
        </p:sp>
        <p:sp>
          <p:nvSpPr>
            <p:cNvPr id="45" name="Rectangle 67"/>
            <p:cNvSpPr>
              <a:spLocks noChangeArrowheads="1"/>
            </p:cNvSpPr>
            <p:nvPr/>
          </p:nvSpPr>
          <p:spPr bwMode="auto">
            <a:xfrm>
              <a:off x="1807" y="1594"/>
              <a:ext cx="607" cy="159"/>
            </a:xfrm>
            <a:prstGeom prst="rect">
              <a:avLst/>
            </a:prstGeom>
            <a:solidFill>
              <a:srgbClr val="FF9900"/>
            </a:solidFill>
            <a:ln w="9525" algn="ctr">
              <a:solidFill>
                <a:srgbClr val="FF9900"/>
              </a:solidFill>
              <a:miter lim="800000"/>
              <a:headEnd/>
              <a:tailEnd/>
            </a:ln>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a:solidFill>
                    <a:srgbClr val="000066"/>
                  </a:solidFill>
                </a:rPr>
                <a:t>(2) Analista de Calidad</a:t>
              </a:r>
              <a:endParaRPr lang="es-ES" altLang="es-ES" sz="1200" b="1">
                <a:solidFill>
                  <a:srgbClr val="000066"/>
                </a:solidFill>
              </a:endParaRPr>
            </a:p>
          </p:txBody>
        </p:sp>
        <p:sp>
          <p:nvSpPr>
            <p:cNvPr id="46" name="Rectangle 68"/>
            <p:cNvSpPr>
              <a:spLocks noChangeArrowheads="1"/>
            </p:cNvSpPr>
            <p:nvPr/>
          </p:nvSpPr>
          <p:spPr bwMode="auto">
            <a:xfrm>
              <a:off x="1807"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altLang="es-ES" sz="800" b="1">
                <a:solidFill>
                  <a:srgbClr val="000066"/>
                </a:solidFill>
              </a:endParaRPr>
            </a:p>
            <a:p>
              <a:pPr algn="ctr" eaLnBrk="1" hangingPunct="1">
                <a:spcBef>
                  <a:spcPct val="0"/>
                </a:spcBef>
                <a:spcAft>
                  <a:spcPct val="0"/>
                </a:spcAft>
                <a:buFontTx/>
                <a:buNone/>
              </a:pPr>
              <a:r>
                <a:rPr lang="es-PE" altLang="es-ES" sz="1200" b="1">
                  <a:solidFill>
                    <a:srgbClr val="000066"/>
                  </a:solidFill>
                </a:rPr>
                <a:t>Herramienta Gestión</a:t>
              </a:r>
            </a:p>
            <a:p>
              <a:pPr algn="ctr" eaLnBrk="1" hangingPunct="1">
                <a:spcBef>
                  <a:spcPct val="0"/>
                </a:spcBef>
                <a:spcAft>
                  <a:spcPct val="0"/>
                </a:spcAft>
                <a:buFontTx/>
                <a:buNone/>
              </a:pPr>
              <a:r>
                <a:rPr lang="es-PE" altLang="es-ES" sz="1200" b="1">
                  <a:solidFill>
                    <a:srgbClr val="000066"/>
                  </a:solidFill>
                </a:rPr>
                <a:t>QA‑Producto</a:t>
              </a:r>
            </a:p>
            <a:p>
              <a:pPr algn="ctr" eaLnBrk="1" hangingPunct="1">
                <a:spcBef>
                  <a:spcPct val="0"/>
                </a:spcBef>
                <a:spcAft>
                  <a:spcPct val="0"/>
                </a:spcAft>
                <a:buFontTx/>
                <a:buNone/>
              </a:pPr>
              <a:endParaRPr lang="es-PE" altLang="es-ES" sz="1200" b="1">
                <a:solidFill>
                  <a:srgbClr val="000066"/>
                </a:solidFill>
              </a:endParaRPr>
            </a:p>
          </p:txBody>
        </p:sp>
      </p:grpSp>
      <p:grpSp>
        <p:nvGrpSpPr>
          <p:cNvPr id="47" name="Group 143"/>
          <p:cNvGrpSpPr>
            <a:grpSpLocks/>
          </p:cNvGrpSpPr>
          <p:nvPr/>
        </p:nvGrpSpPr>
        <p:grpSpPr bwMode="auto">
          <a:xfrm>
            <a:off x="5435600" y="2205038"/>
            <a:ext cx="1512888" cy="2154237"/>
            <a:chOff x="3819" y="1594"/>
            <a:chExt cx="607" cy="726"/>
          </a:xfrm>
        </p:grpSpPr>
        <p:sp>
          <p:nvSpPr>
            <p:cNvPr id="48" name="Rectangle 70"/>
            <p:cNvSpPr>
              <a:spLocks noChangeArrowheads="1"/>
            </p:cNvSpPr>
            <p:nvPr/>
          </p:nvSpPr>
          <p:spPr bwMode="auto">
            <a:xfrm>
              <a:off x="3819" y="1751"/>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endParaRPr lang="es-ES" altLang="es-ES" sz="1200" dirty="0">
                <a:solidFill>
                  <a:srgbClr val="000066"/>
                </a:solidFill>
              </a:endParaRPr>
            </a:p>
          </p:txBody>
        </p:sp>
        <p:sp>
          <p:nvSpPr>
            <p:cNvPr id="49" name="Rectangle 71"/>
            <p:cNvSpPr>
              <a:spLocks noChangeArrowheads="1"/>
            </p:cNvSpPr>
            <p:nvPr/>
          </p:nvSpPr>
          <p:spPr bwMode="auto">
            <a:xfrm>
              <a:off x="3819" y="1594"/>
              <a:ext cx="607" cy="159"/>
            </a:xfrm>
            <a:prstGeom prst="rect">
              <a:avLst/>
            </a:prstGeom>
            <a:solidFill>
              <a:srgbClr val="FF9900"/>
            </a:solidFill>
            <a:ln w="9525" algn="ctr">
              <a:solidFill>
                <a:srgbClr val="FF9900"/>
              </a:solidFill>
              <a:miter lim="800000"/>
              <a:headEnd/>
              <a:tailEnd/>
            </a:ln>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a:solidFill>
                    <a:srgbClr val="000066"/>
                  </a:solidFill>
                </a:rPr>
                <a:t>(3) Analista de Calidad</a:t>
              </a:r>
              <a:endParaRPr lang="es-ES" altLang="es-ES" sz="1200" b="1">
                <a:solidFill>
                  <a:srgbClr val="000066"/>
                </a:solidFill>
              </a:endParaRPr>
            </a:p>
          </p:txBody>
        </p:sp>
        <p:sp>
          <p:nvSpPr>
            <p:cNvPr id="50" name="Rectangle 72"/>
            <p:cNvSpPr>
              <a:spLocks noChangeArrowheads="1"/>
            </p:cNvSpPr>
            <p:nvPr/>
          </p:nvSpPr>
          <p:spPr bwMode="auto">
            <a:xfrm>
              <a:off x="3819"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a:solidFill>
                    <a:srgbClr val="000066"/>
                  </a:solidFill>
                </a:rPr>
                <a:t>Herramienta Gestión</a:t>
              </a:r>
            </a:p>
            <a:p>
              <a:pPr algn="ctr" eaLnBrk="1" hangingPunct="1">
                <a:spcBef>
                  <a:spcPct val="0"/>
                </a:spcBef>
                <a:spcAft>
                  <a:spcPct val="0"/>
                </a:spcAft>
                <a:buFontTx/>
                <a:buNone/>
              </a:pPr>
              <a:r>
                <a:rPr lang="es-PE" altLang="es-ES" sz="1200" b="1">
                  <a:solidFill>
                    <a:srgbClr val="000066"/>
                  </a:solidFill>
                </a:rPr>
                <a:t>QA‑Producto</a:t>
              </a:r>
            </a:p>
          </p:txBody>
        </p:sp>
      </p:grpSp>
      <p:grpSp>
        <p:nvGrpSpPr>
          <p:cNvPr id="51" name="Group 104"/>
          <p:cNvGrpSpPr>
            <a:grpSpLocks/>
          </p:cNvGrpSpPr>
          <p:nvPr/>
        </p:nvGrpSpPr>
        <p:grpSpPr bwMode="auto">
          <a:xfrm>
            <a:off x="26988" y="3090863"/>
            <a:ext cx="1104900" cy="801687"/>
            <a:chOff x="-23" y="1776"/>
            <a:chExt cx="696" cy="505"/>
          </a:xfrm>
        </p:grpSpPr>
        <p:sp>
          <p:nvSpPr>
            <p:cNvPr id="52" name="Rectangle 105"/>
            <p:cNvSpPr>
              <a:spLocks noChangeArrowheads="1"/>
            </p:cNvSpPr>
            <p:nvPr/>
          </p:nvSpPr>
          <p:spPr bwMode="auto">
            <a:xfrm>
              <a:off x="-23" y="2039"/>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dirty="0">
                  <a:solidFill>
                    <a:schemeClr val="tx1"/>
                  </a:solidFill>
                </a:rPr>
                <a:t>Actividades de QA</a:t>
              </a:r>
              <a:endParaRPr lang="es-ES" altLang="es-ES" sz="1200" b="1" dirty="0">
                <a:solidFill>
                  <a:schemeClr val="tx1"/>
                </a:solidFill>
              </a:endParaRPr>
            </a:p>
          </p:txBody>
        </p:sp>
        <p:pic>
          <p:nvPicPr>
            <p:cNvPr id="53" name="Picture 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 name="Group 107"/>
          <p:cNvGrpSpPr>
            <a:grpSpLocks/>
          </p:cNvGrpSpPr>
          <p:nvPr/>
        </p:nvGrpSpPr>
        <p:grpSpPr bwMode="auto">
          <a:xfrm>
            <a:off x="15875" y="1746250"/>
            <a:ext cx="1104900" cy="912813"/>
            <a:chOff x="-23" y="1117"/>
            <a:chExt cx="696" cy="575"/>
          </a:xfrm>
        </p:grpSpPr>
        <p:pic>
          <p:nvPicPr>
            <p:cNvPr id="55"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6" name="Rectangle 10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dirty="0">
                  <a:solidFill>
                    <a:schemeClr val="tx1"/>
                  </a:solidFill>
                </a:rPr>
                <a:t>Analista de Calidad</a:t>
              </a:r>
              <a:endParaRPr lang="es-ES" altLang="es-ES" sz="1200" b="1" dirty="0">
                <a:solidFill>
                  <a:schemeClr val="tx1"/>
                </a:solidFill>
              </a:endParaRPr>
            </a:p>
          </p:txBody>
        </p:sp>
      </p:grpSp>
      <p:grpSp>
        <p:nvGrpSpPr>
          <p:cNvPr id="58" name="Group 113"/>
          <p:cNvGrpSpPr>
            <a:grpSpLocks/>
          </p:cNvGrpSpPr>
          <p:nvPr/>
        </p:nvGrpSpPr>
        <p:grpSpPr bwMode="auto">
          <a:xfrm>
            <a:off x="7524750" y="3068638"/>
            <a:ext cx="1295400" cy="947682"/>
            <a:chOff x="2776" y="542"/>
            <a:chExt cx="696" cy="604"/>
          </a:xfrm>
        </p:grpSpPr>
        <p:sp>
          <p:nvSpPr>
            <p:cNvPr id="59" name="Rectangle 114"/>
            <p:cNvSpPr>
              <a:spLocks noChangeArrowheads="1"/>
            </p:cNvSpPr>
            <p:nvPr/>
          </p:nvSpPr>
          <p:spPr bwMode="auto">
            <a:xfrm>
              <a:off x="2776" y="805"/>
              <a:ext cx="696"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dirty="0">
                  <a:solidFill>
                    <a:schemeClr val="tx1"/>
                  </a:solidFill>
                </a:rPr>
                <a:t>Registro de las revisiones realizadas</a:t>
              </a:r>
              <a:endParaRPr lang="es-ES" altLang="es-ES" sz="1200" b="1" dirty="0">
                <a:solidFill>
                  <a:schemeClr val="tx1"/>
                </a:solidFill>
              </a:endParaRPr>
            </a:p>
          </p:txBody>
        </p:sp>
        <p:pic>
          <p:nvPicPr>
            <p:cNvPr id="60" name="Picture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116"/>
          <p:cNvGrpSpPr>
            <a:grpSpLocks/>
          </p:cNvGrpSpPr>
          <p:nvPr/>
        </p:nvGrpSpPr>
        <p:grpSpPr bwMode="auto">
          <a:xfrm>
            <a:off x="7629525" y="4532313"/>
            <a:ext cx="1104900" cy="768350"/>
            <a:chOff x="-23" y="1117"/>
            <a:chExt cx="696" cy="484"/>
          </a:xfrm>
        </p:grpSpPr>
        <p:pic>
          <p:nvPicPr>
            <p:cNvPr id="63"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4" name="Rectangle 118"/>
            <p:cNvSpPr>
              <a:spLocks noChangeArrowheads="1"/>
            </p:cNvSpPr>
            <p:nvPr/>
          </p:nvSpPr>
          <p:spPr bwMode="auto">
            <a:xfrm>
              <a:off x="-23" y="1450"/>
              <a:ext cx="696"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dirty="0">
                  <a:solidFill>
                    <a:schemeClr val="tx1"/>
                  </a:solidFill>
                </a:rPr>
                <a:t>Gerente</a:t>
              </a:r>
              <a:endParaRPr lang="es-ES" altLang="es-ES" sz="1200" b="1" dirty="0">
                <a:solidFill>
                  <a:schemeClr val="tx1"/>
                </a:solidFill>
              </a:endParaRPr>
            </a:p>
          </p:txBody>
        </p:sp>
      </p:grpSp>
      <p:grpSp>
        <p:nvGrpSpPr>
          <p:cNvPr id="65" name="Group 141"/>
          <p:cNvGrpSpPr>
            <a:grpSpLocks/>
          </p:cNvGrpSpPr>
          <p:nvPr/>
        </p:nvGrpSpPr>
        <p:grpSpPr bwMode="auto">
          <a:xfrm>
            <a:off x="1541463" y="2243138"/>
            <a:ext cx="1517650" cy="2089150"/>
            <a:chOff x="940" y="1594"/>
            <a:chExt cx="607" cy="726"/>
          </a:xfrm>
        </p:grpSpPr>
        <p:sp>
          <p:nvSpPr>
            <p:cNvPr id="66" name="Rectangle 125"/>
            <p:cNvSpPr>
              <a:spLocks noChangeArrowheads="1"/>
            </p:cNvSpPr>
            <p:nvPr/>
          </p:nvSpPr>
          <p:spPr bwMode="auto">
            <a:xfrm>
              <a:off x="940" y="1751"/>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dirty="0">
                  <a:solidFill>
                    <a:schemeClr val="tx1"/>
                  </a:solidFill>
                </a:rPr>
                <a:t>Planificación de Actividades de QA</a:t>
              </a:r>
              <a:endParaRPr lang="es-ES" altLang="es-ES" sz="1200" dirty="0">
                <a:solidFill>
                  <a:schemeClr val="tx1"/>
                </a:solidFill>
              </a:endParaRPr>
            </a:p>
          </p:txBody>
        </p:sp>
        <p:sp>
          <p:nvSpPr>
            <p:cNvPr id="67" name="Rectangle 126"/>
            <p:cNvSpPr>
              <a:spLocks noChangeArrowheads="1"/>
            </p:cNvSpPr>
            <p:nvPr/>
          </p:nvSpPr>
          <p:spPr bwMode="auto">
            <a:xfrm>
              <a:off x="940" y="1594"/>
              <a:ext cx="607" cy="159"/>
            </a:xfrm>
            <a:prstGeom prst="rect">
              <a:avLst/>
            </a:prstGeom>
            <a:solidFill>
              <a:srgbClr val="FF9900"/>
            </a:solidFill>
            <a:ln w="9525" algn="ctr">
              <a:solidFill>
                <a:srgbClr val="FF9900"/>
              </a:solidFill>
              <a:miter lim="800000"/>
              <a:headEnd/>
              <a:tailEnd/>
            </a:ln>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a:solidFill>
                    <a:srgbClr val="000066"/>
                  </a:solidFill>
                </a:rPr>
                <a:t>(1) Analista de Calidad</a:t>
              </a:r>
              <a:endParaRPr lang="es-ES" altLang="es-ES" sz="1200" b="1">
                <a:solidFill>
                  <a:srgbClr val="000066"/>
                </a:solidFill>
              </a:endParaRPr>
            </a:p>
          </p:txBody>
        </p:sp>
        <p:sp>
          <p:nvSpPr>
            <p:cNvPr id="68" name="Rectangle 127"/>
            <p:cNvSpPr>
              <a:spLocks noChangeArrowheads="1"/>
            </p:cNvSpPr>
            <p:nvPr/>
          </p:nvSpPr>
          <p:spPr bwMode="auto">
            <a:xfrm>
              <a:off x="940" y="2164"/>
              <a:ext cx="607" cy="156"/>
            </a:xfrm>
            <a:prstGeom prst="rect">
              <a:avLst/>
            </a:prstGeom>
            <a:solidFill>
              <a:srgbClr val="FF9900"/>
            </a:solidFill>
            <a:ln w="9525" algn="ctr">
              <a:solidFill>
                <a:srgbClr val="FF9900"/>
              </a:solidFill>
              <a:miter lim="800000"/>
              <a:headEnd/>
              <a:tailEnd/>
            </a:ln>
          </p:spPr>
          <p:txBody>
            <a:bodyPr wrap="none"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a:solidFill>
                    <a:srgbClr val="000066"/>
                  </a:solidFill>
                  <a:latin typeface="TheSansCorrespondence" pitchFamily="34" charset="0"/>
                </a:rPr>
                <a:t>Herramienta Gestión</a:t>
              </a:r>
            </a:p>
            <a:p>
              <a:pPr algn="ctr" eaLnBrk="1" hangingPunct="1">
                <a:spcBef>
                  <a:spcPct val="0"/>
                </a:spcBef>
                <a:spcAft>
                  <a:spcPct val="0"/>
                </a:spcAft>
                <a:buFontTx/>
                <a:buNone/>
              </a:pPr>
              <a:r>
                <a:rPr lang="es-PE" altLang="es-ES" sz="1200" b="1">
                  <a:solidFill>
                    <a:srgbClr val="000066"/>
                  </a:solidFill>
                  <a:latin typeface="TheSansCorrespondence" pitchFamily="34" charset="0"/>
                </a:rPr>
                <a:t>QA‑Producto</a:t>
              </a:r>
            </a:p>
          </p:txBody>
        </p:sp>
      </p:grpSp>
      <p:cxnSp>
        <p:nvCxnSpPr>
          <p:cNvPr id="69" name="AutoShape 139"/>
          <p:cNvCxnSpPr>
            <a:cxnSpLocks noChangeShapeType="1"/>
            <a:stCxn id="48" idx="3"/>
          </p:cNvCxnSpPr>
          <p:nvPr/>
        </p:nvCxnSpPr>
        <p:spPr bwMode="auto">
          <a:xfrm flipV="1">
            <a:off x="6948488" y="3278188"/>
            <a:ext cx="901700" cy="4762"/>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70" name="AutoShape 119"/>
          <p:cNvCxnSpPr>
            <a:cxnSpLocks noChangeShapeType="1"/>
          </p:cNvCxnSpPr>
          <p:nvPr/>
        </p:nvCxnSpPr>
        <p:spPr bwMode="auto">
          <a:xfrm>
            <a:off x="8172450" y="4011613"/>
            <a:ext cx="9525" cy="52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103"/>
          <p:cNvCxnSpPr>
            <a:cxnSpLocks noChangeShapeType="1"/>
          </p:cNvCxnSpPr>
          <p:nvPr/>
        </p:nvCxnSpPr>
        <p:spPr bwMode="auto">
          <a:xfrm flipH="1">
            <a:off x="576615" y="2611326"/>
            <a:ext cx="1587" cy="431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 name="AutoShape 110"/>
          <p:cNvCxnSpPr>
            <a:cxnSpLocks noChangeShapeType="1"/>
          </p:cNvCxnSpPr>
          <p:nvPr/>
        </p:nvCxnSpPr>
        <p:spPr bwMode="auto">
          <a:xfrm flipV="1">
            <a:off x="838552" y="3241563"/>
            <a:ext cx="712788" cy="1270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73" name="AutoShape 119"/>
          <p:cNvCxnSpPr>
            <a:cxnSpLocks noChangeShapeType="1"/>
          </p:cNvCxnSpPr>
          <p:nvPr/>
        </p:nvCxnSpPr>
        <p:spPr bwMode="auto">
          <a:xfrm>
            <a:off x="8182327" y="3963876"/>
            <a:ext cx="9525" cy="52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AutoShape 79"/>
          <p:cNvCxnSpPr>
            <a:cxnSpLocks noChangeShapeType="1"/>
          </p:cNvCxnSpPr>
          <p:nvPr/>
        </p:nvCxnSpPr>
        <p:spPr bwMode="auto">
          <a:xfrm flipV="1">
            <a:off x="5003800" y="3282950"/>
            <a:ext cx="431800" cy="635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80" name="AutoShape 82"/>
          <p:cNvCxnSpPr>
            <a:cxnSpLocks noChangeShapeType="1"/>
          </p:cNvCxnSpPr>
          <p:nvPr/>
        </p:nvCxnSpPr>
        <p:spPr bwMode="auto">
          <a:xfrm>
            <a:off x="3149709" y="3289152"/>
            <a:ext cx="355491" cy="0"/>
          </a:xfrm>
          <a:prstGeom prst="straightConnector1">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cxnSp>
      <p:sp>
        <p:nvSpPr>
          <p:cNvPr id="4" name="Rectángulo 3"/>
          <p:cNvSpPr/>
          <p:nvPr/>
        </p:nvSpPr>
        <p:spPr>
          <a:xfrm>
            <a:off x="5507695" y="2938624"/>
            <a:ext cx="1277938" cy="830997"/>
          </a:xfrm>
          <a:prstGeom prst="rect">
            <a:avLst/>
          </a:prstGeom>
        </p:spPr>
        <p:txBody>
          <a:bodyPr wrap="square">
            <a:spAutoFit/>
          </a:bodyPr>
          <a:lstStyle/>
          <a:p>
            <a:pPr algn="ctr"/>
            <a:r>
              <a:rPr lang="es-ES" sz="1200" dirty="0">
                <a:latin typeface="Arial" panose="020B0604020202020204" pitchFamily="34" charset="0"/>
                <a:cs typeface="Arial" panose="020B0604020202020204" pitchFamily="34" charset="0"/>
              </a:rPr>
              <a:t>Elaboración de Informe</a:t>
            </a:r>
          </a:p>
          <a:p>
            <a:pPr algn="ctr"/>
            <a:r>
              <a:rPr lang="es-ES" sz="1200" dirty="0">
                <a:latin typeface="Arial" panose="020B0604020202020204" pitchFamily="34" charset="0"/>
                <a:cs typeface="Arial" panose="020B0604020202020204" pitchFamily="34" charset="0"/>
              </a:rPr>
              <a:t>de Resultados QA</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387015813"/>
              </p:ext>
            </p:extLst>
          </p:nvPr>
        </p:nvGraphicFramePr>
        <p:xfrm>
          <a:off x="179512" y="473168"/>
          <a:ext cx="8821002" cy="427940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976108">
                  <a:extLst>
                    <a:ext uri="{9D8B030D-6E8A-4147-A177-3AD203B41FA5}">
                      <a16:colId xmlns:a16="http://schemas.microsoft.com/office/drawing/2014/main" val="20001"/>
                    </a:ext>
                  </a:extLst>
                </a:gridCol>
                <a:gridCol w="1119868">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60162">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rgbClr val="002060"/>
                    </a:solidFill>
                  </a:tcPr>
                </a:tc>
                <a:tc>
                  <a:txBody>
                    <a:bodyPr/>
                    <a:lstStyle/>
                    <a:p>
                      <a:pPr algn="ctr"/>
                      <a:r>
                        <a:rPr lang="es-PE" sz="1200" dirty="0" smtClean="0">
                          <a:latin typeface="+mj-lt"/>
                        </a:rPr>
                        <a:t>ROL DEL RESPONSABLE</a:t>
                      </a:r>
                      <a:endParaRPr lang="es-PE" sz="1200" dirty="0">
                        <a:latin typeface="+mj-lt"/>
                      </a:endParaRPr>
                    </a:p>
                  </a:txBody>
                  <a:tcPr anchor="ctr">
                    <a:solidFill>
                      <a:srgbClr val="002060"/>
                    </a:solidFill>
                  </a:tcPr>
                </a:tc>
                <a:tc>
                  <a:txBody>
                    <a:bodyPr/>
                    <a:lstStyle/>
                    <a:p>
                      <a:pPr algn="ctr"/>
                      <a:r>
                        <a:rPr lang="es-PE" sz="1200" dirty="0" smtClean="0">
                          <a:latin typeface="+mj-lt"/>
                        </a:rPr>
                        <a:t>NOMBRE DEL SUBPROCESO</a:t>
                      </a:r>
                      <a:endParaRPr lang="es-PE" sz="1200" dirty="0">
                        <a:latin typeface="+mj-lt"/>
                      </a:endParaRPr>
                    </a:p>
                  </a:txBody>
                  <a:tcPr anchor="ctr">
                    <a:solidFill>
                      <a:srgbClr val="002060"/>
                    </a:solidFill>
                  </a:tcPr>
                </a:tc>
                <a:tc>
                  <a:txBody>
                    <a:bodyPr/>
                    <a:lstStyle/>
                    <a:p>
                      <a:pPr algn="ctr"/>
                      <a:r>
                        <a:rPr lang="es-ES" sz="1200" dirty="0" smtClean="0">
                          <a:latin typeface="+mj-lt"/>
                        </a:rPr>
                        <a:t>DESCRIPCIÓN DEL SUBPROCESO</a:t>
                      </a:r>
                      <a:endParaRPr lang="es-PE" sz="1200" dirty="0">
                        <a:latin typeface="+mj-lt"/>
                      </a:endParaRPr>
                    </a:p>
                  </a:txBody>
                  <a:tcPr anchor="ctr">
                    <a:solidFill>
                      <a:srgbClr val="002060"/>
                    </a:solidFill>
                  </a:tcPr>
                </a:tc>
                <a:tc>
                  <a:txBody>
                    <a:bodyPr/>
                    <a:lstStyle/>
                    <a:p>
                      <a:pPr algn="ctr"/>
                      <a:r>
                        <a:rPr lang="es-ES" sz="1200" dirty="0" smtClean="0">
                          <a:latin typeface="+mj-lt"/>
                        </a:rPr>
                        <a:t>HERRAMIENTAS</a:t>
                      </a:r>
                      <a:endParaRPr lang="es-PE" sz="1200" dirty="0">
                        <a:latin typeface="+mj-lt"/>
                      </a:endParaRPr>
                    </a:p>
                  </a:txBody>
                  <a:tcPr anchor="ctr">
                    <a:solidFill>
                      <a:srgbClr val="002060"/>
                    </a:solidFill>
                  </a:tcPr>
                </a:tc>
                <a:tc>
                  <a:txBody>
                    <a:bodyPr/>
                    <a:lstStyle/>
                    <a:p>
                      <a:pPr algn="ctr"/>
                      <a:r>
                        <a:rPr lang="es-ES" sz="1200" dirty="0" smtClean="0">
                          <a:latin typeface="+mj-lt"/>
                        </a:rPr>
                        <a:t>SALIDAS</a:t>
                      </a:r>
                      <a:endParaRPr lang="es-PE" sz="1200" dirty="0">
                        <a:latin typeface="+mj-lt"/>
                      </a:endParaRPr>
                    </a:p>
                  </a:txBody>
                  <a:tcPr anchor="ctr">
                    <a:solidFill>
                      <a:srgbClr val="002060"/>
                    </a:solidFill>
                  </a:tcPr>
                </a:tc>
                <a:extLst>
                  <a:ext uri="{0D108BD9-81ED-4DB2-BD59-A6C34878D82A}">
                    <a16:rowId xmlns:a16="http://schemas.microsoft.com/office/drawing/2014/main"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val="10003"/>
                  </a:ext>
                </a:extLst>
              </a:tr>
            </a:tbl>
          </a:graphicData>
        </a:graphic>
      </p:graphicFrame>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endParaRPr lang="es-ES" sz="6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16</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0" y="-7263"/>
            <a:ext cx="9144000" cy="1852087"/>
          </a:xfrm>
        </p:spPr>
        <p:txBody>
          <a:bodyPr>
            <a:normAutofit/>
          </a:bodyPr>
          <a:lstStyle/>
          <a:p>
            <a:pPr algn="ctr"/>
            <a:r>
              <a:rPr lang="es-PE" sz="2400" u="sng" dirty="0" smtClean="0"/>
              <a:t/>
            </a:r>
            <a:br>
              <a:rPr lang="es-PE" sz="2400" u="sng" dirty="0" smtClean="0"/>
            </a:br>
            <a:r>
              <a:rPr lang="es-PE" sz="2400" u="sng" dirty="0" smtClean="0"/>
              <a:t>ACTIVIDADES </a:t>
            </a:r>
            <a:r>
              <a:rPr lang="es-PE" sz="2400" u="sng" dirty="0" smtClean="0"/>
              <a:t>DEL </a:t>
            </a:r>
            <a:r>
              <a:rPr lang="es-PE" sz="2400" u="sng" dirty="0" smtClean="0"/>
              <a:t>SUBPROCESO</a:t>
            </a:r>
            <a:br>
              <a:rPr lang="es-PE" sz="2400" u="sng" dirty="0" smtClean="0"/>
            </a:br>
            <a:r>
              <a:rPr lang="es-PE" sz="2400" u="sng" dirty="0" smtClean="0"/>
              <a:t> </a:t>
            </a:r>
            <a:r>
              <a:rPr lang="es-PE" sz="2400" u="sng" dirty="0" smtClean="0"/>
              <a:t>DE EJECUCIÓN </a:t>
            </a:r>
            <a:r>
              <a:rPr lang="es-PE" sz="2400" u="sng" dirty="0" smtClean="0"/>
              <a:t/>
            </a:r>
            <a:br>
              <a:rPr lang="es-PE" sz="2400" u="sng" dirty="0" smtClean="0"/>
            </a:br>
            <a:r>
              <a:rPr lang="es-PE" sz="2400" u="sng" dirty="0" smtClean="0"/>
              <a:t>DE </a:t>
            </a:r>
            <a:r>
              <a:rPr lang="es-PE" sz="2400" u="sng" dirty="0" smtClean="0"/>
              <a:t>PLAN DE QA</a:t>
            </a:r>
            <a:endParaRPr lang="es-PE" sz="2400" u="sng" dirty="0"/>
          </a:p>
        </p:txBody>
      </p:sp>
      <p:sp>
        <p:nvSpPr>
          <p:cNvPr id="62"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17</a:t>
            </a:fld>
            <a:endParaRPr lang="en-US" dirty="0"/>
          </a:p>
        </p:txBody>
      </p:sp>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
        <p:nvSpPr>
          <p:cNvPr id="2" name="Marcador de fecha 1"/>
          <p:cNvSpPr>
            <a:spLocks noGrp="1"/>
          </p:cNvSpPr>
          <p:nvPr>
            <p:ph type="dt" sz="half" idx="10"/>
          </p:nvPr>
        </p:nvSpPr>
        <p:spPr/>
        <p:txBody>
          <a:bodyPr/>
          <a:lstStyle/>
          <a:p>
            <a:r>
              <a:rPr lang="es-ES" smtClean="0"/>
              <a:t>6/21/2016</a:t>
            </a:r>
            <a:endParaRPr lang="en-US" dirty="0"/>
          </a:p>
        </p:txBody>
      </p:sp>
      <p:grpSp>
        <p:nvGrpSpPr>
          <p:cNvPr id="39" name="Group 64"/>
          <p:cNvGrpSpPr>
            <a:grpSpLocks/>
          </p:cNvGrpSpPr>
          <p:nvPr/>
        </p:nvGrpSpPr>
        <p:grpSpPr bwMode="auto">
          <a:xfrm>
            <a:off x="1706563" y="2978150"/>
            <a:ext cx="1104900" cy="655638"/>
            <a:chOff x="-23" y="1776"/>
            <a:chExt cx="696" cy="413"/>
          </a:xfrm>
        </p:grpSpPr>
        <p:sp>
          <p:nvSpPr>
            <p:cNvPr id="40" name="Rectangle 65"/>
            <p:cNvSpPr>
              <a:spLocks noChangeArrowheads="1"/>
            </p:cNvSpPr>
            <p:nvPr/>
          </p:nvSpPr>
          <p:spPr bwMode="auto">
            <a:xfrm>
              <a:off x="-23" y="2039"/>
              <a:ext cx="69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dirty="0">
                  <a:solidFill>
                    <a:schemeClr val="tx1"/>
                  </a:solidFill>
                </a:rPr>
                <a:t>Plan de QA</a:t>
              </a:r>
              <a:endParaRPr lang="es-ES" altLang="es-ES" sz="1200" b="1" dirty="0">
                <a:solidFill>
                  <a:schemeClr val="tx1"/>
                </a:solidFill>
              </a:endParaRPr>
            </a:p>
          </p:txBody>
        </p:sp>
        <p:pic>
          <p:nvPicPr>
            <p:cNvPr id="43"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 name="Group 67"/>
          <p:cNvGrpSpPr>
            <a:grpSpLocks/>
          </p:cNvGrpSpPr>
          <p:nvPr/>
        </p:nvGrpSpPr>
        <p:grpSpPr bwMode="auto">
          <a:xfrm>
            <a:off x="1692275" y="1612900"/>
            <a:ext cx="1104900" cy="912813"/>
            <a:chOff x="-23" y="1117"/>
            <a:chExt cx="696" cy="575"/>
          </a:xfrm>
        </p:grpSpPr>
        <p:pic>
          <p:nvPicPr>
            <p:cNvPr id="45"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6" name="Rectangle 69"/>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dirty="0">
                  <a:solidFill>
                    <a:schemeClr val="tx1"/>
                  </a:solidFill>
                </a:rPr>
                <a:t>Analista de Calidad</a:t>
              </a:r>
              <a:endParaRPr lang="es-ES" altLang="es-ES" sz="1200" b="1" dirty="0">
                <a:solidFill>
                  <a:schemeClr val="tx1"/>
                </a:solidFill>
              </a:endParaRPr>
            </a:p>
          </p:txBody>
        </p:sp>
      </p:grpSp>
      <p:grpSp>
        <p:nvGrpSpPr>
          <p:cNvPr id="47" name="Group 101"/>
          <p:cNvGrpSpPr>
            <a:grpSpLocks/>
          </p:cNvGrpSpPr>
          <p:nvPr/>
        </p:nvGrpSpPr>
        <p:grpSpPr bwMode="auto">
          <a:xfrm>
            <a:off x="3243263" y="2360613"/>
            <a:ext cx="1544637" cy="1644650"/>
            <a:chOff x="1532" y="1539"/>
            <a:chExt cx="635" cy="907"/>
          </a:xfrm>
        </p:grpSpPr>
        <p:sp>
          <p:nvSpPr>
            <p:cNvPr id="48" name="Rectangle 85"/>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ES" altLang="es-ES" sz="1200" dirty="0">
                  <a:solidFill>
                    <a:schemeClr val="tx1"/>
                  </a:solidFill>
                </a:rPr>
                <a:t>Realizar las Revisiones de QA</a:t>
              </a:r>
            </a:p>
            <a:p>
              <a:pPr algn="ctr" eaLnBrk="1" hangingPunct="1">
                <a:lnSpc>
                  <a:spcPct val="110000"/>
                </a:lnSpc>
                <a:spcBef>
                  <a:spcPct val="0"/>
                </a:spcBef>
                <a:spcAft>
                  <a:spcPct val="0"/>
                </a:spcAft>
                <a:buFontTx/>
                <a:buNone/>
              </a:pPr>
              <a:endParaRPr lang="es-ES" altLang="es-ES" sz="1200" dirty="0">
                <a:solidFill>
                  <a:schemeClr val="tx1"/>
                </a:solidFill>
              </a:endParaRPr>
            </a:p>
          </p:txBody>
        </p:sp>
        <p:sp>
          <p:nvSpPr>
            <p:cNvPr id="49" name="Rectangle 86"/>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dirty="0">
                  <a:solidFill>
                    <a:srgbClr val="002060"/>
                  </a:solidFill>
                </a:rPr>
                <a:t>(1) Analista de Calidad</a:t>
              </a:r>
              <a:endParaRPr lang="es-ES" altLang="es-ES" sz="1200" b="1" dirty="0">
                <a:solidFill>
                  <a:srgbClr val="002060"/>
                </a:solidFill>
              </a:endParaRPr>
            </a:p>
          </p:txBody>
        </p:sp>
        <p:sp>
          <p:nvSpPr>
            <p:cNvPr id="50" name="Rectangle 87"/>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altLang="es-ES" sz="800" b="1" dirty="0">
                <a:solidFill>
                  <a:schemeClr val="tx1"/>
                </a:solidFill>
              </a:endParaRPr>
            </a:p>
            <a:p>
              <a:pPr algn="ctr" eaLnBrk="1" hangingPunct="1">
                <a:spcBef>
                  <a:spcPct val="0"/>
                </a:spcBef>
                <a:spcAft>
                  <a:spcPct val="0"/>
                </a:spcAft>
                <a:buFontTx/>
                <a:buNone/>
              </a:pPr>
              <a:endParaRPr lang="es-PE" altLang="es-ES" sz="800" b="1" dirty="0">
                <a:solidFill>
                  <a:schemeClr val="tx1"/>
                </a:solidFill>
              </a:endParaRPr>
            </a:p>
            <a:p>
              <a:pPr algn="ctr" eaLnBrk="1" hangingPunct="1">
                <a:spcBef>
                  <a:spcPct val="0"/>
                </a:spcBef>
                <a:spcAft>
                  <a:spcPct val="0"/>
                </a:spcAft>
                <a:buFontTx/>
                <a:buNone/>
              </a:pPr>
              <a:r>
                <a:rPr lang="es-PE" altLang="es-ES" sz="1200" b="1" dirty="0">
                  <a:solidFill>
                    <a:srgbClr val="002060"/>
                  </a:solidFill>
                </a:rPr>
                <a:t>Herramienta Gestión</a:t>
              </a:r>
            </a:p>
            <a:p>
              <a:pPr algn="ctr" eaLnBrk="1" hangingPunct="1">
                <a:spcBef>
                  <a:spcPct val="0"/>
                </a:spcBef>
                <a:spcAft>
                  <a:spcPct val="0"/>
                </a:spcAft>
                <a:buFontTx/>
                <a:buNone/>
              </a:pPr>
              <a:r>
                <a:rPr lang="es-PE" altLang="es-ES" sz="1200" b="1" dirty="0">
                  <a:solidFill>
                    <a:srgbClr val="002060"/>
                  </a:solidFill>
                </a:rPr>
                <a:t>QA‑Producto</a:t>
              </a:r>
            </a:p>
            <a:p>
              <a:pPr algn="ctr" eaLnBrk="1" hangingPunct="1">
                <a:spcBef>
                  <a:spcPct val="0"/>
                </a:spcBef>
                <a:spcAft>
                  <a:spcPct val="0"/>
                </a:spcAft>
                <a:buFontTx/>
                <a:buNone/>
              </a:pPr>
              <a:endParaRPr lang="es-PE" altLang="es-ES" sz="1200" b="1" dirty="0">
                <a:solidFill>
                  <a:schemeClr val="tx1"/>
                </a:solidFill>
              </a:endParaRPr>
            </a:p>
            <a:p>
              <a:pPr algn="ctr" eaLnBrk="1" hangingPunct="1">
                <a:spcBef>
                  <a:spcPct val="0"/>
                </a:spcBef>
                <a:spcAft>
                  <a:spcPct val="0"/>
                </a:spcAft>
                <a:buFontTx/>
                <a:buNone/>
              </a:pPr>
              <a:endParaRPr lang="es-PE" altLang="es-ES" sz="800" b="1" dirty="0">
                <a:solidFill>
                  <a:schemeClr val="tx1"/>
                </a:solidFill>
              </a:endParaRPr>
            </a:p>
          </p:txBody>
        </p:sp>
      </p:grpSp>
      <p:grpSp>
        <p:nvGrpSpPr>
          <p:cNvPr id="51" name="Group 93"/>
          <p:cNvGrpSpPr>
            <a:grpSpLocks/>
          </p:cNvGrpSpPr>
          <p:nvPr/>
        </p:nvGrpSpPr>
        <p:grpSpPr bwMode="auto">
          <a:xfrm>
            <a:off x="6931025" y="2957513"/>
            <a:ext cx="1104900" cy="801687"/>
            <a:chOff x="2776" y="542"/>
            <a:chExt cx="696" cy="505"/>
          </a:xfrm>
        </p:grpSpPr>
        <p:sp>
          <p:nvSpPr>
            <p:cNvPr id="52" name="Rectangle 94"/>
            <p:cNvSpPr>
              <a:spLocks noChangeArrowheads="1"/>
            </p:cNvSpPr>
            <p:nvPr/>
          </p:nvSpPr>
          <p:spPr bwMode="auto">
            <a:xfrm>
              <a:off x="2776" y="805"/>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a:solidFill>
                    <a:schemeClr val="tx1"/>
                  </a:solidFill>
                </a:rPr>
                <a:t>Revisión Ejecutada</a:t>
              </a:r>
              <a:endParaRPr lang="es-ES" altLang="es-ES" sz="1200" b="1">
                <a:solidFill>
                  <a:schemeClr val="tx1"/>
                </a:solidFill>
              </a:endParaRPr>
            </a:p>
          </p:txBody>
        </p:sp>
        <p:pic>
          <p:nvPicPr>
            <p:cNvPr id="53"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 y="542"/>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 name="Group 96"/>
          <p:cNvGrpSpPr>
            <a:grpSpLocks/>
          </p:cNvGrpSpPr>
          <p:nvPr/>
        </p:nvGrpSpPr>
        <p:grpSpPr bwMode="auto">
          <a:xfrm>
            <a:off x="6931025" y="3933825"/>
            <a:ext cx="1104900" cy="912813"/>
            <a:chOff x="-23" y="1117"/>
            <a:chExt cx="696" cy="575"/>
          </a:xfrm>
        </p:grpSpPr>
        <p:pic>
          <p:nvPicPr>
            <p:cNvPr id="55"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6" name="Rectangle 98"/>
            <p:cNvSpPr>
              <a:spLocks noChangeArrowheads="1"/>
            </p:cNvSpPr>
            <p:nvPr/>
          </p:nvSpPr>
          <p:spPr bwMode="auto">
            <a:xfrm>
              <a:off x="-23" y="1450"/>
              <a:ext cx="69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80000"/>
                </a:lnSpc>
                <a:spcBef>
                  <a:spcPct val="50000"/>
                </a:spcBef>
                <a:spcAft>
                  <a:spcPct val="0"/>
                </a:spcAft>
                <a:buFontTx/>
                <a:buNone/>
              </a:pPr>
              <a:r>
                <a:rPr lang="es-PE" altLang="es-ES" sz="1200" b="1">
                  <a:solidFill>
                    <a:schemeClr val="tx1"/>
                  </a:solidFill>
                </a:rPr>
                <a:t>Analista de Calidad</a:t>
              </a:r>
              <a:endParaRPr lang="es-ES" altLang="es-ES" sz="1200" b="1">
                <a:solidFill>
                  <a:schemeClr val="tx1"/>
                </a:solidFill>
              </a:endParaRPr>
            </a:p>
          </p:txBody>
        </p:sp>
      </p:grpSp>
      <p:grpSp>
        <p:nvGrpSpPr>
          <p:cNvPr id="58" name="Group 106"/>
          <p:cNvGrpSpPr>
            <a:grpSpLocks/>
          </p:cNvGrpSpPr>
          <p:nvPr/>
        </p:nvGrpSpPr>
        <p:grpSpPr bwMode="auto">
          <a:xfrm>
            <a:off x="5273675" y="2332038"/>
            <a:ext cx="1603375" cy="1673225"/>
            <a:chOff x="1532" y="1539"/>
            <a:chExt cx="635" cy="907"/>
          </a:xfrm>
        </p:grpSpPr>
        <p:sp>
          <p:nvSpPr>
            <p:cNvPr id="59" name="Rectangle 107"/>
            <p:cNvSpPr>
              <a:spLocks noChangeArrowheads="1"/>
            </p:cNvSpPr>
            <p:nvPr/>
          </p:nvSpPr>
          <p:spPr bwMode="auto">
            <a:xfrm>
              <a:off x="1532" y="1735"/>
              <a:ext cx="635" cy="516"/>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lnSpc>
                  <a:spcPct val="110000"/>
                </a:lnSpc>
                <a:spcBef>
                  <a:spcPct val="0"/>
                </a:spcBef>
                <a:spcAft>
                  <a:spcPct val="0"/>
                </a:spcAft>
                <a:buFontTx/>
                <a:buNone/>
              </a:pPr>
              <a:r>
                <a:rPr lang="es-PE" altLang="es-ES" sz="1200">
                  <a:solidFill>
                    <a:schemeClr val="tx1"/>
                  </a:solidFill>
                </a:rPr>
                <a:t>Elaborar y Comunicar los Informes de las Revisiones de QA</a:t>
              </a:r>
              <a:endParaRPr lang="es-ES" altLang="es-ES" sz="1200">
                <a:solidFill>
                  <a:schemeClr val="tx1"/>
                </a:solidFill>
              </a:endParaRPr>
            </a:p>
          </p:txBody>
        </p:sp>
        <p:sp>
          <p:nvSpPr>
            <p:cNvPr id="60" name="Rectangle 108"/>
            <p:cNvSpPr>
              <a:spLocks noChangeArrowheads="1"/>
            </p:cNvSpPr>
            <p:nvPr/>
          </p:nvSpPr>
          <p:spPr bwMode="auto">
            <a:xfrm>
              <a:off x="1532" y="1539"/>
              <a:ext cx="635" cy="199"/>
            </a:xfrm>
            <a:prstGeom prst="rect">
              <a:avLst/>
            </a:prstGeom>
            <a:solidFill>
              <a:srgbClr val="99CC00"/>
            </a:solidFill>
            <a:ln w="9525" algn="ctr">
              <a:solidFill>
                <a:srgbClr val="99CC00"/>
              </a:solidFill>
              <a:miter lim="800000"/>
              <a:headEnd/>
              <a:tailEnd/>
            </a:ln>
          </p:spPr>
          <p:txBody>
            <a:bodyPr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r>
                <a:rPr lang="es-PE" altLang="es-ES" sz="1200" b="1" dirty="0">
                  <a:solidFill>
                    <a:srgbClr val="002060"/>
                  </a:solidFill>
                </a:rPr>
                <a:t>(2) Analista de Calidad</a:t>
              </a:r>
              <a:endParaRPr lang="es-ES" altLang="es-ES" sz="1200" b="1" dirty="0">
                <a:solidFill>
                  <a:srgbClr val="002060"/>
                </a:solidFill>
              </a:endParaRPr>
            </a:p>
          </p:txBody>
        </p:sp>
        <p:sp>
          <p:nvSpPr>
            <p:cNvPr id="61" name="Rectangle 109"/>
            <p:cNvSpPr>
              <a:spLocks noChangeArrowheads="1"/>
            </p:cNvSpPr>
            <p:nvPr/>
          </p:nvSpPr>
          <p:spPr bwMode="auto">
            <a:xfrm>
              <a:off x="1532" y="2251"/>
              <a:ext cx="635" cy="195"/>
            </a:xfrm>
            <a:prstGeom prst="rect">
              <a:avLst/>
            </a:prstGeom>
            <a:solidFill>
              <a:srgbClr val="99CC00"/>
            </a:solidFill>
            <a:ln w="9525" algn="ctr">
              <a:solidFill>
                <a:srgbClr val="99CC00"/>
              </a:solidFill>
              <a:miter lim="800000"/>
              <a:headEnd/>
              <a:tailEnd/>
            </a:ln>
          </p:spPr>
          <p:txBody>
            <a:bodyPr wrap="none" lIns="0" tIns="0" rIns="0" bIns="0" anchor="ctr"/>
            <a:lstStyle>
              <a:lvl1pPr eaLnBrk="0" hangingPunct="0">
                <a:defRPr sz="1600">
                  <a:solidFill>
                    <a:srgbClr val="0066CC"/>
                  </a:solidFill>
                  <a:latin typeface="Arial" panose="020B0604020202020204" pitchFamily="34" charset="0"/>
                </a:defRPr>
              </a:lvl1pPr>
              <a:lvl2pPr marL="742950" indent="-285750" eaLnBrk="0" hangingPunct="0">
                <a:defRPr sz="1600">
                  <a:solidFill>
                    <a:srgbClr val="0066CC"/>
                  </a:solidFill>
                  <a:latin typeface="Arial" panose="020B0604020202020204" pitchFamily="34" charset="0"/>
                </a:defRPr>
              </a:lvl2pPr>
              <a:lvl3pPr marL="1143000" indent="-228600" eaLnBrk="0" hangingPunct="0">
                <a:defRPr sz="1600">
                  <a:solidFill>
                    <a:srgbClr val="0066CC"/>
                  </a:solidFill>
                  <a:latin typeface="Arial" panose="020B0604020202020204" pitchFamily="34" charset="0"/>
                </a:defRPr>
              </a:lvl3pPr>
              <a:lvl4pPr marL="1600200" indent="-228600" eaLnBrk="0" hangingPunct="0">
                <a:defRPr sz="1600">
                  <a:solidFill>
                    <a:srgbClr val="0066CC"/>
                  </a:solidFill>
                  <a:latin typeface="Arial" panose="020B0604020202020204" pitchFamily="34" charset="0"/>
                </a:defRPr>
              </a:lvl4pPr>
              <a:lvl5pPr marL="2057400" indent="-228600" eaLnBrk="0" hangingPunct="0">
                <a:defRPr sz="1600">
                  <a:solidFill>
                    <a:srgbClr val="0066CC"/>
                  </a:solidFill>
                  <a:latin typeface="Arial" panose="020B0604020202020204" pitchFamily="34" charset="0"/>
                </a:defRPr>
              </a:lvl5pPr>
              <a:lvl6pPr marL="25146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6pPr>
              <a:lvl7pPr marL="29718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7pPr>
              <a:lvl8pPr marL="34290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8pPr>
              <a:lvl9pPr marL="3886200" indent="-228600" algn="just" eaLnBrk="0" fontAlgn="base" hangingPunct="0">
                <a:spcBef>
                  <a:spcPts val="713"/>
                </a:spcBef>
                <a:spcAft>
                  <a:spcPts val="713"/>
                </a:spcAft>
                <a:buFont typeface="Courier New" panose="02070309020205020404" pitchFamily="49" charset="0"/>
                <a:buChar char="o"/>
                <a:defRPr sz="1600">
                  <a:solidFill>
                    <a:srgbClr val="0066CC"/>
                  </a:solidFill>
                  <a:latin typeface="Arial" panose="020B0604020202020204" pitchFamily="34" charset="0"/>
                </a:defRPr>
              </a:lvl9pPr>
            </a:lstStyle>
            <a:p>
              <a:pPr algn="ctr" eaLnBrk="1" hangingPunct="1">
                <a:spcBef>
                  <a:spcPct val="0"/>
                </a:spcBef>
                <a:spcAft>
                  <a:spcPct val="0"/>
                </a:spcAft>
                <a:buFontTx/>
                <a:buNone/>
              </a:pPr>
              <a:endParaRPr lang="es-PE" altLang="es-ES" sz="800" b="1" dirty="0">
                <a:solidFill>
                  <a:schemeClr val="tx1"/>
                </a:solidFill>
              </a:endParaRPr>
            </a:p>
            <a:p>
              <a:pPr algn="ctr" eaLnBrk="1" hangingPunct="1">
                <a:spcBef>
                  <a:spcPct val="0"/>
                </a:spcBef>
                <a:spcAft>
                  <a:spcPct val="0"/>
                </a:spcAft>
                <a:buFontTx/>
                <a:buNone/>
              </a:pPr>
              <a:endParaRPr lang="es-PE" altLang="es-ES" sz="800" b="1" dirty="0">
                <a:solidFill>
                  <a:schemeClr val="tx1"/>
                </a:solidFill>
              </a:endParaRPr>
            </a:p>
            <a:p>
              <a:pPr algn="ctr" eaLnBrk="1" hangingPunct="1">
                <a:spcBef>
                  <a:spcPct val="0"/>
                </a:spcBef>
                <a:spcAft>
                  <a:spcPct val="0"/>
                </a:spcAft>
                <a:buFontTx/>
                <a:buNone/>
              </a:pPr>
              <a:r>
                <a:rPr lang="es-PE" altLang="es-ES" sz="1200" b="1" dirty="0">
                  <a:solidFill>
                    <a:srgbClr val="002060"/>
                  </a:solidFill>
                </a:rPr>
                <a:t>Herramienta Gestión</a:t>
              </a:r>
            </a:p>
            <a:p>
              <a:pPr algn="ctr" eaLnBrk="1" hangingPunct="1">
                <a:spcBef>
                  <a:spcPct val="0"/>
                </a:spcBef>
                <a:spcAft>
                  <a:spcPct val="0"/>
                </a:spcAft>
                <a:buFontTx/>
                <a:buNone/>
              </a:pPr>
              <a:r>
                <a:rPr lang="es-PE" altLang="es-ES" sz="1200" b="1" dirty="0">
                  <a:solidFill>
                    <a:srgbClr val="002060"/>
                  </a:solidFill>
                </a:rPr>
                <a:t>QA‑Producto</a:t>
              </a:r>
            </a:p>
            <a:p>
              <a:pPr algn="ctr" eaLnBrk="1" hangingPunct="1">
                <a:spcBef>
                  <a:spcPct val="0"/>
                </a:spcBef>
                <a:spcAft>
                  <a:spcPct val="0"/>
                </a:spcAft>
                <a:buFontTx/>
                <a:buNone/>
              </a:pPr>
              <a:endParaRPr lang="es-PE" altLang="es-ES" sz="1200" b="1" dirty="0">
                <a:solidFill>
                  <a:schemeClr val="tx1"/>
                </a:solidFill>
              </a:endParaRPr>
            </a:p>
            <a:p>
              <a:pPr algn="ctr" eaLnBrk="1" hangingPunct="1">
                <a:spcBef>
                  <a:spcPct val="0"/>
                </a:spcBef>
                <a:spcAft>
                  <a:spcPct val="0"/>
                </a:spcAft>
                <a:buFontTx/>
                <a:buNone/>
              </a:pPr>
              <a:endParaRPr lang="es-PE" altLang="es-ES" sz="800" b="1" dirty="0">
                <a:solidFill>
                  <a:schemeClr val="tx1"/>
                </a:solidFill>
              </a:endParaRPr>
            </a:p>
          </p:txBody>
        </p:sp>
      </p:grpSp>
      <p:cxnSp>
        <p:nvCxnSpPr>
          <p:cNvPr id="63" name="AutoShape 32"/>
          <p:cNvCxnSpPr>
            <a:cxnSpLocks noChangeShapeType="1"/>
          </p:cNvCxnSpPr>
          <p:nvPr/>
        </p:nvCxnSpPr>
        <p:spPr bwMode="auto">
          <a:xfrm flipV="1">
            <a:off x="4787900" y="3170238"/>
            <a:ext cx="485775" cy="14287"/>
          </a:xfrm>
          <a:prstGeom prst="straightConnector1">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cxnSp>
      <p:cxnSp>
        <p:nvCxnSpPr>
          <p:cNvPr id="64" name="AutoShape 82"/>
          <p:cNvCxnSpPr>
            <a:cxnSpLocks noChangeShapeType="1"/>
          </p:cNvCxnSpPr>
          <p:nvPr/>
        </p:nvCxnSpPr>
        <p:spPr bwMode="auto">
          <a:xfrm flipV="1">
            <a:off x="2508250" y="3184525"/>
            <a:ext cx="735013" cy="4763"/>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65" name="AutoShape 83"/>
          <p:cNvCxnSpPr>
            <a:cxnSpLocks noChangeShapeType="1"/>
          </p:cNvCxnSpPr>
          <p:nvPr/>
        </p:nvCxnSpPr>
        <p:spPr bwMode="auto">
          <a:xfrm>
            <a:off x="2244725" y="2525713"/>
            <a:ext cx="1588" cy="452437"/>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66" name="AutoShape 99"/>
          <p:cNvCxnSpPr>
            <a:cxnSpLocks noChangeShapeType="1"/>
          </p:cNvCxnSpPr>
          <p:nvPr/>
        </p:nvCxnSpPr>
        <p:spPr bwMode="auto">
          <a:xfrm>
            <a:off x="7483475" y="3759200"/>
            <a:ext cx="0" cy="174625"/>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67" name="AutoShape 100"/>
          <p:cNvCxnSpPr>
            <a:cxnSpLocks noChangeShapeType="1"/>
          </p:cNvCxnSpPr>
          <p:nvPr/>
        </p:nvCxnSpPr>
        <p:spPr bwMode="auto">
          <a:xfrm flipV="1">
            <a:off x="6877050" y="3168650"/>
            <a:ext cx="331788" cy="1588"/>
          </a:xfrm>
          <a:prstGeom prst="straightConnector1">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896544">
                  <a:extLst>
                    <a:ext uri="{9D8B030D-6E8A-4147-A177-3AD203B41FA5}">
                      <a16:colId xmlns:a16="http://schemas.microsoft.com/office/drawing/2014/main" val="20003"/>
                    </a:ext>
                  </a:extLst>
                </a:gridCol>
                <a:gridCol w="1224137">
                  <a:extLst>
                    <a:ext uri="{9D8B030D-6E8A-4147-A177-3AD203B41FA5}">
                      <a16:colId xmlns:a16="http://schemas.microsoft.com/office/drawing/2014/main"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val="10002"/>
                  </a:ext>
                </a:extLst>
              </a:tr>
            </a:tbl>
          </a:graphicData>
        </a:graphic>
      </p:graphicFrame>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19</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585093"/>
            <a:ext cx="9144000" cy="4771256"/>
          </a:xfrm>
        </p:spPr>
        <p:txBody>
          <a:bodyPr/>
          <a:lstStyle/>
          <a:p>
            <a:pPr algn="ctr"/>
            <a:r>
              <a:rPr lang="es-ES" sz="6300" dirty="0" smtClean="0"/>
              <a:t>PQA </a:t>
            </a:r>
            <a:br>
              <a:rPr lang="es-ES" sz="6300" dirty="0" smtClean="0"/>
            </a:br>
            <a:r>
              <a:rPr lang="es-ES" sz="6300" dirty="0" smtClean="0"/>
              <a:t>PROCESO </a:t>
            </a:r>
            <a:r>
              <a:rPr lang="es-ES" sz="6300" dirty="0" smtClean="0"/>
              <a:t/>
            </a:r>
            <a:br>
              <a:rPr lang="es-ES" sz="6300" dirty="0" smtClean="0"/>
            </a:br>
            <a:r>
              <a:rPr lang="es-ES" sz="6300" dirty="0" smtClean="0"/>
              <a:t>DE </a:t>
            </a:r>
            <a:r>
              <a:rPr lang="es-ES" sz="6300" dirty="0" smtClean="0"/>
              <a:t>ASEGURAMIENTO </a:t>
            </a:r>
            <a:r>
              <a:rPr lang="es-ES" sz="6300" dirty="0" smtClean="0"/>
              <a:t/>
            </a:r>
            <a:br>
              <a:rPr lang="es-ES" sz="6300" dirty="0" smtClean="0"/>
            </a:br>
            <a:r>
              <a:rPr lang="es-ES" sz="6300" dirty="0" smtClean="0"/>
              <a:t>DE </a:t>
            </a:r>
            <a:r>
              <a:rPr lang="es-ES" sz="6300" dirty="0" smtClean="0"/>
              <a:t>LA CALIDAD</a:t>
            </a:r>
            <a:endParaRPr lang="es-PE" sz="6300" dirty="0"/>
          </a:p>
        </p:txBody>
      </p:sp>
      <p:sp>
        <p:nvSpPr>
          <p:cNvPr id="9" name="3 Marcador de fecha"/>
          <p:cNvSpPr>
            <a:spLocks noGrp="1"/>
          </p:cNvSpPr>
          <p:nvPr>
            <p:ph type="dt" sz="half" idx="10"/>
          </p:nvPr>
        </p:nvSpPr>
        <p:spPr/>
        <p:txBody>
          <a:bodyPr/>
          <a:lstStyle/>
          <a:p>
            <a:r>
              <a:rPr lang="es-ES" smtClean="0"/>
              <a:t>6/21/2016</a:t>
            </a:r>
            <a:endParaRPr lang="en-US" dirty="0"/>
          </a:p>
        </p:txBody>
      </p:sp>
      <p:sp>
        <p:nvSpPr>
          <p:cNvPr id="8"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a:t>
            </a:fld>
            <a:endParaRPr lang="en-US" dirty="0"/>
          </a:p>
        </p:txBody>
      </p:sp>
      <p:pic>
        <p:nvPicPr>
          <p:cNvPr id="10" name="Imagen 9"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2" name="Marcador de fecha 1"/>
          <p:cNvSpPr>
            <a:spLocks noGrp="1"/>
          </p:cNvSpPr>
          <p:nvPr>
            <p:ph type="dt" sz="half" idx="10"/>
          </p:nvPr>
        </p:nvSpPr>
        <p:spPr/>
        <p:txBody>
          <a:bodyPr/>
          <a:lstStyle/>
          <a:p>
            <a:r>
              <a:rPr lang="es-ES" smtClean="0"/>
              <a:t>6/21/2016</a:t>
            </a:r>
            <a:endParaRPr lang="en-US" dirty="0"/>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286123"/>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val="20000"/>
                    </a:ext>
                  </a:extLst>
                </a:gridCol>
                <a:gridCol w="1249655">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397939">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val="10004"/>
                  </a:ext>
                </a:extLst>
              </a:tr>
            </a:tbl>
          </a:graphicData>
        </a:graphic>
      </p:graphicFrame>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07789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3888432">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val="10002"/>
                  </a:ext>
                </a:extLst>
              </a:tr>
            </a:tbl>
          </a:graphicData>
        </a:graphic>
      </p:graphicFrame>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endParaRPr lang="es-ES" sz="6000" dirty="0" smtClean="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23</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 Título"/>
          <p:cNvSpPr>
            <a:spLocks noGrp="1"/>
          </p:cNvSpPr>
          <p:nvPr>
            <p:ph type="ctrTitle"/>
          </p:nvPr>
        </p:nvSpPr>
        <p:spPr>
          <a:xfrm>
            <a:off x="0" y="280769"/>
            <a:ext cx="9144000" cy="1852087"/>
          </a:xfrm>
        </p:spPr>
        <p:txBody>
          <a:bodyPr>
            <a:normAutofit/>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
        <p:nvSpPr>
          <p:cNvPr id="2" name="Marcador de fecha 1"/>
          <p:cNvSpPr>
            <a:spLocks noGrp="1"/>
          </p:cNvSpPr>
          <p:nvPr>
            <p:ph type="dt" sz="half" idx="10"/>
          </p:nvPr>
        </p:nvSpPr>
        <p:spPr/>
        <p:txBody>
          <a:bodyPr/>
          <a:lstStyle/>
          <a:p>
            <a:r>
              <a:rPr lang="es-ES" smtClean="0"/>
              <a:t>6/21/2016</a:t>
            </a:r>
            <a:endParaRPr lang="en-US" dirty="0"/>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33856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1231880">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3528392">
                  <a:extLst>
                    <a:ext uri="{9D8B030D-6E8A-4147-A177-3AD203B41FA5}">
                      <a16:colId xmlns:a16="http://schemas.microsoft.com/office/drawing/2014/main" val="20003"/>
                    </a:ext>
                  </a:extLst>
                </a:gridCol>
                <a:gridCol w="1368152">
                  <a:extLst>
                    <a:ext uri="{9D8B030D-6E8A-4147-A177-3AD203B41FA5}">
                      <a16:colId xmlns:a16="http://schemas.microsoft.com/office/drawing/2014/main" val="20004"/>
                    </a:ext>
                  </a:extLst>
                </a:gridCol>
                <a:gridCol w="1254343">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EJR-SOFT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2"/>
                  </a:ext>
                </a:extLst>
              </a:tr>
            </a:tbl>
          </a:graphicData>
        </a:graphic>
      </p:graphicFrame>
      <p:sp>
        <p:nvSpPr>
          <p:cNvPr id="2" name="Marcador de fecha 1"/>
          <p:cNvSpPr>
            <a:spLocks noGrp="1"/>
          </p:cNvSpPr>
          <p:nvPr>
            <p:ph type="dt" sz="half" idx="10"/>
          </p:nvPr>
        </p:nvSpPr>
        <p:spPr/>
        <p:txBody>
          <a:bodyPr/>
          <a:lstStyle/>
          <a:p>
            <a:r>
              <a:rPr lang="es-ES" smtClean="0"/>
              <a:t>6/21/2016</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26</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1" name="3 Marcador de fecha"/>
          <p:cNvSpPr>
            <a:spLocks noGrp="1"/>
          </p:cNvSpPr>
          <p:nvPr>
            <p:ph type="dt" sz="half" idx="10"/>
          </p:nvPr>
        </p:nvSpPr>
        <p:spPr/>
        <p:txBody>
          <a:bodyPr/>
          <a:lstStyle/>
          <a:p>
            <a:r>
              <a:rPr lang="es-ES" smtClean="0"/>
              <a:t>6/21/2016</a:t>
            </a:r>
            <a:endParaRPr lang="en-US" dirty="0"/>
          </a:p>
        </p:txBody>
      </p:sp>
      <p:sp>
        <p:nvSpPr>
          <p:cNvPr id="10"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1988840"/>
            <a:ext cx="4250873" cy="38884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2" name="Recortar y redondear rectángulo de esquina sencilla 1"/>
          <p:cNvSpPr/>
          <p:nvPr/>
        </p:nvSpPr>
        <p:spPr>
          <a:xfrm>
            <a:off x="3248235" y="2308770"/>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a:t>
            </a:r>
            <a:r>
              <a:rPr lang="es-ES" b="1" dirty="0" smtClean="0">
                <a:effectLst>
                  <a:outerShdw blurRad="38100" dist="38100" dir="2700000" algn="tl">
                    <a:srgbClr val="000000">
                      <a:alpha val="43137"/>
                    </a:srgbClr>
                  </a:outerShdw>
                </a:effectLst>
              </a:rPr>
              <a:t>Porcentaje de Revisiones QA del Producto</a:t>
            </a:r>
            <a:endParaRPr lang="es-PE" b="1" dirty="0">
              <a:effectLst>
                <a:outerShdw blurRad="38100" dist="38100" dir="2700000" algn="tl">
                  <a:srgbClr val="000000">
                    <a:alpha val="43137"/>
                  </a:srgbClr>
                </a:outerShdw>
              </a:effectLst>
            </a:endParaRPr>
          </a:p>
        </p:txBody>
      </p:sp>
      <p:sp>
        <p:nvSpPr>
          <p:cNvPr id="8" name="Recortar y redondear rectángulo de esquina sencilla 7"/>
          <p:cNvSpPr/>
          <p:nvPr/>
        </p:nvSpPr>
        <p:spPr>
          <a:xfrm>
            <a:off x="3095835" y="399848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28</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29</a:t>
            </a:fld>
            <a:endParaRPr lang="en-US" dirty="0"/>
          </a:p>
        </p:txBody>
      </p:sp>
      <p:sp>
        <p:nvSpPr>
          <p:cNvPr id="2" name="Marcador de fecha 1"/>
          <p:cNvSpPr>
            <a:spLocks noGrp="1"/>
          </p:cNvSpPr>
          <p:nvPr>
            <p:ph type="dt" sz="half" idx="10"/>
          </p:nvPr>
        </p:nvSpPr>
        <p:spPr/>
        <p:txBody>
          <a:bodyPr/>
          <a:lstStyle/>
          <a:p>
            <a:r>
              <a:rPr lang="es-ES" smtClean="0"/>
              <a:t>6/21/2016</a:t>
            </a:r>
            <a:endParaRPr lang="en-US" dirty="0"/>
          </a:p>
        </p:txBody>
      </p:sp>
      <p:graphicFrame>
        <p:nvGraphicFramePr>
          <p:cNvPr id="8" name="Group 345"/>
          <p:cNvGraphicFramePr>
            <a:graphicFrameLocks/>
          </p:cNvGraphicFramePr>
          <p:nvPr>
            <p:extLst>
              <p:ext uri="{D42A27DB-BD31-4B8C-83A1-F6EECF244321}">
                <p14:modId xmlns:p14="http://schemas.microsoft.com/office/powerpoint/2010/main" val="2301874825"/>
              </p:ext>
            </p:extLst>
          </p:nvPr>
        </p:nvGraphicFramePr>
        <p:xfrm>
          <a:off x="467544" y="980728"/>
          <a:ext cx="8516937" cy="4598987"/>
        </p:xfrm>
        <a:graphic>
          <a:graphicData uri="http://schemas.openxmlformats.org/drawingml/2006/table">
            <a:tbl>
              <a:tblPr/>
              <a:tblGrid>
                <a:gridCol w="4413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716087">
                  <a:extLst>
                    <a:ext uri="{9D8B030D-6E8A-4147-A177-3AD203B41FA5}">
                      <a16:colId xmlns:a16="http://schemas.microsoft.com/office/drawing/2014/main" val="20002"/>
                    </a:ext>
                  </a:extLst>
                </a:gridCol>
                <a:gridCol w="2255838">
                  <a:extLst>
                    <a:ext uri="{9D8B030D-6E8A-4147-A177-3AD203B41FA5}">
                      <a16:colId xmlns:a16="http://schemas.microsoft.com/office/drawing/2014/main" val="20003"/>
                    </a:ext>
                  </a:extLst>
                </a:gridCol>
                <a:gridCol w="2160587">
                  <a:extLst>
                    <a:ext uri="{9D8B030D-6E8A-4147-A177-3AD203B41FA5}">
                      <a16:colId xmlns:a16="http://schemas.microsoft.com/office/drawing/2014/main" val="20004"/>
                    </a:ext>
                  </a:extLst>
                </a:gridCol>
              </a:tblGrid>
              <a:tr h="5761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chemeClr val="tx1"/>
                          </a:solidFill>
                          <a:effectLst/>
                          <a:latin typeface="Arial" pitchFamily="34" charset="0"/>
                        </a:rPr>
                        <a:t>#</a:t>
                      </a:r>
                      <a:endParaRPr kumimoji="0" lang="es-ES" sz="1600" b="1" i="0" u="none" strike="noStrike" cap="none" normalizeH="0" baseline="0" dirty="0" smtClean="0">
                        <a:ln>
                          <a:noFill/>
                        </a:ln>
                        <a:solidFill>
                          <a:schemeClr val="tx1"/>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chemeClr val="tx1"/>
                          </a:solidFill>
                          <a:effectLst/>
                          <a:latin typeface="Arial" pitchFamily="34" charset="0"/>
                        </a:rPr>
                        <a:t>Artefacto</a:t>
                      </a:r>
                      <a:endParaRPr kumimoji="0" lang="es-ES" sz="1600" b="1" i="0" u="none" strike="noStrike" cap="none" normalizeH="0" baseline="0" dirty="0" smtClean="0">
                        <a:ln>
                          <a:noFill/>
                        </a:ln>
                        <a:solidFill>
                          <a:schemeClr val="tx1"/>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chemeClr val="tx1"/>
                          </a:solidFill>
                          <a:effectLst/>
                          <a:latin typeface="Arial" pitchFamily="34" charset="0"/>
                        </a:rPr>
                        <a:t>Subproceso</a:t>
                      </a:r>
                      <a:endParaRPr kumimoji="0" lang="es-ES" sz="1600" b="1" i="0" u="none" strike="noStrike" cap="none" normalizeH="0" baseline="0" dirty="0" smtClean="0">
                        <a:ln>
                          <a:noFill/>
                        </a:ln>
                        <a:solidFill>
                          <a:schemeClr val="tx1"/>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chemeClr val="tx1"/>
                          </a:solidFill>
                          <a:effectLst/>
                          <a:latin typeface="Arial" pitchFamily="34" charset="0"/>
                        </a:rPr>
                        <a:t>Actividad</a:t>
                      </a:r>
                      <a:endParaRPr kumimoji="0" lang="es-ES" sz="1600" b="1" i="0" u="none" strike="noStrike" cap="none" normalizeH="0" baseline="0" dirty="0" smtClean="0">
                        <a:ln>
                          <a:noFill/>
                        </a:ln>
                        <a:solidFill>
                          <a:schemeClr val="tx1"/>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00206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smtClean="0">
                          <a:ln>
                            <a:noFill/>
                          </a:ln>
                          <a:solidFill>
                            <a:schemeClr val="tx1"/>
                          </a:solidFill>
                          <a:effectLst/>
                          <a:latin typeface="Arial" pitchFamily="34" charset="0"/>
                        </a:rPr>
                        <a:t>Tarea</a:t>
                      </a:r>
                      <a:endParaRPr kumimoji="0" lang="es-ES" sz="1600" b="1" i="0" u="none" strike="noStrike" cap="none" normalizeH="0" baseline="0" dirty="0" smtClean="0">
                        <a:ln>
                          <a:noFill/>
                        </a:ln>
                        <a:solidFill>
                          <a:schemeClr val="tx1"/>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0000"/>
                  </a:ext>
                </a:extLst>
              </a:tr>
              <a:tr h="10057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1</a:t>
                      </a: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Herramienta </a:t>
                      </a:r>
                      <a:r>
                        <a:rPr kumimoji="0" lang="es-PE" sz="1500" b="0" i="0" u="none" strike="noStrike" cap="none" normalizeH="0" baseline="0" dirty="0" smtClean="0">
                          <a:ln>
                            <a:noFill/>
                          </a:ln>
                          <a:solidFill>
                            <a:srgbClr val="000066"/>
                          </a:solidFill>
                          <a:effectLst/>
                          <a:latin typeface="Arial" pitchFamily="34" charset="0"/>
                          <a:cs typeface="Arial" pitchFamily="34" charset="0"/>
                        </a:rPr>
                        <a:t>de Gestión QA-Producto</a:t>
                      </a:r>
                      <a:endParaRPr kumimoji="0" lang="es-ES" sz="1500" b="0" i="0" u="none" strike="noStrike" cap="none" normalizeH="0" baseline="0" dirty="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Planificación de Actividades de QA</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1005701">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2</a:t>
                      </a:r>
                      <a:endParaRPr kumimoji="0" lang="es-ES" sz="1500" b="0" i="0" u="none" strike="noStrike" cap="none" normalizeH="0" baseline="0" smtClean="0">
                        <a:ln>
                          <a:noFill/>
                        </a:ln>
                        <a:solidFill>
                          <a:srgbClr val="000066"/>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Herramienta </a:t>
                      </a:r>
                      <a:r>
                        <a:rPr kumimoji="0" lang="es-PE" sz="1500" b="0" i="0" u="none" strike="noStrike" cap="none" normalizeH="0" baseline="0" dirty="0" smtClean="0">
                          <a:ln>
                            <a:noFill/>
                          </a:ln>
                          <a:solidFill>
                            <a:srgbClr val="000066"/>
                          </a:solidFill>
                          <a:effectLst/>
                          <a:latin typeface="Arial" pitchFamily="34" charset="0"/>
                          <a:cs typeface="Arial" pitchFamily="34" charset="0"/>
                        </a:rPr>
                        <a:t>de Gestión QA-Producto</a:t>
                      </a: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smtClean="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500" b="0" i="0" u="none" strike="noStrike" cap="none" normalizeH="0" baseline="0" smtClean="0">
                        <a:ln>
                          <a:noFill/>
                        </a:ln>
                        <a:solidFill>
                          <a:srgbClr val="000066"/>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Ejecución de Plan de QA</a:t>
                      </a: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Todas las Actividades del Subproceso</a:t>
                      </a: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Levantamiento de NC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Seguimiento</a:t>
                      </a:r>
                      <a:endParaRPr kumimoji="0" lang="es-ES_tradnl" sz="1500" b="0" i="0" u="none" strike="noStrike" cap="none" normalizeH="0" baseline="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2"/>
                  </a:ext>
                </a:extLst>
              </a:tr>
              <a:tr h="1005701">
                <a:tc vMerge="1">
                  <a:txBody>
                    <a:bodyPr/>
                    <a:lstStyle/>
                    <a:p>
                      <a:endParaRPr lang="es-ES"/>
                    </a:p>
                  </a:txBody>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dirty="0" err="1" smtClean="0">
                          <a:ln>
                            <a:noFill/>
                          </a:ln>
                          <a:solidFill>
                            <a:srgbClr val="000066"/>
                          </a:solidFill>
                          <a:effectLst/>
                          <a:latin typeface="Arial" pitchFamily="34" charset="0"/>
                          <a:cs typeface="Arial" pitchFamily="34" charset="0"/>
                        </a:rPr>
                        <a:t>Checklist</a:t>
                      </a:r>
                      <a:r>
                        <a:rPr kumimoji="0" lang="es-PE" sz="1500" b="0" i="0" u="none" strike="noStrike" cap="none" normalizeH="0" baseline="0" dirty="0" smtClean="0">
                          <a:ln>
                            <a:noFill/>
                          </a:ln>
                          <a:solidFill>
                            <a:srgbClr val="000066"/>
                          </a:solidFill>
                          <a:effectLst/>
                          <a:latin typeface="Arial" pitchFamily="34" charset="0"/>
                          <a:cs typeface="Arial" pitchFamily="34" charset="0"/>
                        </a:rPr>
                        <a:t> </a:t>
                      </a:r>
                      <a:r>
                        <a:rPr kumimoji="0" lang="es-PE" sz="1500" b="0" i="0" u="none" strike="noStrike" cap="none" normalizeH="0" baseline="0" dirty="0" smtClean="0">
                          <a:ln>
                            <a:noFill/>
                          </a:ln>
                          <a:solidFill>
                            <a:srgbClr val="000066"/>
                          </a:solidFill>
                          <a:effectLst/>
                          <a:latin typeface="Arial" pitchFamily="34" charset="0"/>
                          <a:cs typeface="Arial" pitchFamily="34" charset="0"/>
                        </a:rPr>
                        <a:t>de Aseguramiento de Calidad</a:t>
                      </a:r>
                      <a:endParaRPr kumimoji="0" lang="es-ES" sz="1500" b="0" i="0" u="none" strike="noStrike" cap="none" normalizeH="0" baseline="0" dirty="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vMerge="1">
                  <a:txBody>
                    <a:bodyPr/>
                    <a:lstStyle/>
                    <a:p>
                      <a:endParaRPr lang="es-E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500" b="0" i="0" u="none" strike="noStrike" cap="none" normalizeH="0" baseline="0" smtClean="0">
                          <a:ln>
                            <a:noFill/>
                          </a:ln>
                          <a:solidFill>
                            <a:srgbClr val="000066"/>
                          </a:solidFill>
                          <a:effectLst/>
                          <a:latin typeface="Arial" pitchFamily="34" charset="0"/>
                          <a:cs typeface="Arial" pitchFamily="34" charset="0"/>
                        </a:rPr>
                        <a:t>Revisar Documentos vs. Checklist</a:t>
                      </a:r>
                      <a:endParaRPr kumimoji="0" lang="es-ES" sz="1500" b="0" i="0" u="none" strike="noStrike" cap="none" normalizeH="0" baseline="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10057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3</a:t>
                      </a: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38DD1"/>
                      </a:solidFill>
                      <a:prstDash val="solid"/>
                      <a:round/>
                      <a:headEnd type="none" w="med" len="med"/>
                      <a:tailEnd type="none" w="med" len="med"/>
                    </a:lnL>
                    <a:lnR w="12700" cap="flat" cmpd="sng" algn="ctr">
                      <a:solidFill>
                        <a:srgbClr val="438DD1"/>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38DD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914400" rtl="0" eaLnBrk="1" fontAlgn="base" latinLnBrk="0" hangingPunct="1">
                        <a:lnSpc>
                          <a:spcPct val="100000"/>
                        </a:lnSpc>
                        <a:spcBef>
                          <a:spcPts val="713"/>
                        </a:spcBef>
                        <a:spcAft>
                          <a:spcPts val="713"/>
                        </a:spcAft>
                        <a:buClrTx/>
                        <a:buSzTx/>
                        <a:buFont typeface="Courier New" pitchFamily="49" charset="0"/>
                        <a:buNone/>
                        <a:tabLst/>
                      </a:pPr>
                      <a:r>
                        <a:rPr kumimoji="0" lang="es-PE" sz="1500" b="0" i="0" u="none" strike="noStrike" cap="none" normalizeH="0" baseline="0" dirty="0" smtClean="0">
                          <a:ln>
                            <a:noFill/>
                          </a:ln>
                          <a:solidFill>
                            <a:srgbClr val="000066"/>
                          </a:solidFill>
                          <a:effectLst/>
                          <a:latin typeface="Arial" pitchFamily="34" charset="0"/>
                          <a:cs typeface="Arial" pitchFamily="34" charset="0"/>
                        </a:rPr>
                        <a:t>Herramienta </a:t>
                      </a:r>
                      <a:r>
                        <a:rPr kumimoji="0" lang="es-PE" sz="1500" b="0" i="0" u="none" strike="noStrike" cap="none" normalizeH="0" baseline="0" dirty="0" smtClean="0">
                          <a:ln>
                            <a:noFill/>
                          </a:ln>
                          <a:solidFill>
                            <a:srgbClr val="000066"/>
                          </a:solidFill>
                          <a:effectLst/>
                          <a:latin typeface="Arial" pitchFamily="34" charset="0"/>
                          <a:cs typeface="Arial" pitchFamily="34" charset="0"/>
                        </a:rPr>
                        <a:t>de Gestión QA-Producto</a:t>
                      </a:r>
                      <a:endParaRPr kumimoji="0" lang="es-ES" sz="1500" b="0" i="0" u="none" strike="noStrike" cap="none" normalizeH="0" baseline="0" dirty="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38DD1"/>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cs typeface="Arial" pitchFamily="34" charset="0"/>
                        </a:rPr>
                        <a:t>Elaboración de Informe de Resultados QA</a:t>
                      </a: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38DD1"/>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500" b="0" i="0" u="none" strike="noStrike" cap="none" normalizeH="0" baseline="0" smtClean="0">
                          <a:ln>
                            <a:noFill/>
                          </a:ln>
                          <a:solidFill>
                            <a:srgbClr val="000066"/>
                          </a:solidFill>
                          <a:effectLst/>
                          <a:latin typeface="Arial" pitchFamily="34" charset="0"/>
                        </a:rPr>
                        <a:t>Todas las Actividades del Subproceso</a:t>
                      </a:r>
                      <a:endParaRPr kumimoji="0" lang="es-ES" sz="1500" b="0" i="0" u="none" strike="noStrike" cap="none" normalizeH="0" baseline="0" smtClean="0">
                        <a:ln>
                          <a:noFill/>
                        </a:ln>
                        <a:solidFill>
                          <a:srgbClr val="000066"/>
                        </a:solidFill>
                        <a:effectLst/>
                        <a:latin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_tradnl" sz="1500" b="0" i="0" u="none" strike="noStrike" cap="none" normalizeH="0" baseline="0" dirty="0" smtClean="0">
                        <a:ln>
                          <a:noFill/>
                        </a:ln>
                        <a:solidFill>
                          <a:srgbClr val="000066"/>
                        </a:solidFill>
                        <a:effectLst/>
                        <a:latin typeface="Arial" pitchFamily="34" charset="0"/>
                        <a:cs typeface="Arial" pitchFamily="34" charset="0"/>
                      </a:endParaRPr>
                    </a:p>
                  </a:txBody>
                  <a:tcPr marT="45714" marB="45714"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0" y="0"/>
            <a:ext cx="9144000" cy="1052736"/>
          </a:xfrm>
        </p:spPr>
        <p:txBody>
          <a:bodyPr/>
          <a:lstStyle/>
          <a:p>
            <a:pPr algn="ctr"/>
            <a:r>
              <a:rPr lang="es-PE" sz="5000" u="sng" dirty="0" smtClean="0"/>
              <a:t>CONTENIDO</a:t>
            </a:r>
            <a:endParaRPr lang="es-PE" sz="5000" u="sng" dirty="0"/>
          </a:p>
        </p:txBody>
      </p:sp>
      <p:sp>
        <p:nvSpPr>
          <p:cNvPr id="3" name="2 Subtítulo"/>
          <p:cNvSpPr>
            <a:spLocks noGrp="1"/>
          </p:cNvSpPr>
          <p:nvPr>
            <p:ph type="subTitle" idx="1"/>
          </p:nvPr>
        </p:nvSpPr>
        <p:spPr>
          <a:xfrm>
            <a:off x="3259953" y="884238"/>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8"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a:t>
            </a:fld>
            <a:endParaRPr lang="en-US" dirty="0"/>
          </a:p>
        </p:txBody>
      </p:sp>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6/21/2016</a:t>
            </a:fld>
            <a:endParaRPr lang="en-US" dirty="0"/>
          </a:p>
        </p:txBody>
      </p:sp>
      <p:sp>
        <p:nvSpPr>
          <p:cNvPr id="2" name="Marcador de fecha 1"/>
          <p:cNvSpPr>
            <a:spLocks noGrp="1"/>
          </p:cNvSpPr>
          <p:nvPr>
            <p:ph type="dt" sz="half" idx="10"/>
          </p:nvPr>
        </p:nvSpPr>
        <p:spPr/>
        <p:txBody>
          <a:bodyPr/>
          <a:lstStyle/>
          <a:p>
            <a:r>
              <a:rPr lang="es-ES" smtClean="0"/>
              <a:t>6/21/2016</a:t>
            </a:r>
            <a:endParaRPr lang="en-US" dirty="0"/>
          </a:p>
        </p:txBody>
      </p:sp>
      <p:pic>
        <p:nvPicPr>
          <p:cNvPr id="10" name="Picture 3" descr="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21" y="884238"/>
            <a:ext cx="25923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62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30</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ctrTitle"/>
          </p:nvPr>
        </p:nvSpPr>
        <p:spPr>
          <a:xfrm>
            <a:off x="251520" y="177553"/>
            <a:ext cx="8640960" cy="1019199"/>
          </a:xfrm>
        </p:spPr>
        <p:txBody>
          <a:bodyPr>
            <a:normAutofit/>
          </a:bodyPr>
          <a:lstStyle/>
          <a:p>
            <a:r>
              <a:rPr lang="es-PE" sz="4800" u="sng" dirty="0" smtClean="0"/>
              <a:t>HISTORIAL DE VERSIONES</a:t>
            </a:r>
            <a:endParaRPr lang="es-PE" sz="4800" u="sng"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115749116"/>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0000"/>
                    </a:ext>
                  </a:extLst>
                </a:gridCol>
                <a:gridCol w="870206">
                  <a:extLst>
                    <a:ext uri="{9D8B030D-6E8A-4147-A177-3AD203B41FA5}">
                      <a16:colId xmlns:a16="http://schemas.microsoft.com/office/drawing/2014/main" val="20001"/>
                    </a:ext>
                  </a:extLst>
                </a:gridCol>
                <a:gridCol w="1015241">
                  <a:extLst>
                    <a:ext uri="{9D8B030D-6E8A-4147-A177-3AD203B41FA5}">
                      <a16:colId xmlns:a16="http://schemas.microsoft.com/office/drawing/2014/main" val="20002"/>
                    </a:ext>
                  </a:extLst>
                </a:gridCol>
                <a:gridCol w="1860540">
                  <a:extLst>
                    <a:ext uri="{9D8B030D-6E8A-4147-A177-3AD203B41FA5}">
                      <a16:colId xmlns:a16="http://schemas.microsoft.com/office/drawing/2014/main" val="20003"/>
                    </a:ext>
                  </a:extLst>
                </a:gridCol>
                <a:gridCol w="1692861">
                  <a:extLst>
                    <a:ext uri="{9D8B030D-6E8A-4147-A177-3AD203B41FA5}">
                      <a16:colId xmlns:a16="http://schemas.microsoft.com/office/drawing/2014/main" val="20004"/>
                    </a:ext>
                  </a:extLst>
                </a:gridCol>
                <a:gridCol w="3021496">
                  <a:extLst>
                    <a:ext uri="{9D8B030D-6E8A-4147-A177-3AD203B41FA5}">
                      <a16:colId xmlns:a16="http://schemas.microsoft.com/office/drawing/2014/main"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11/06/2016</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Elvis Ponce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Jeral Benites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val="10005"/>
                  </a:ext>
                </a:extLst>
              </a:tr>
            </a:tbl>
          </a:graphicData>
        </a:graphic>
      </p:graphicFrame>
      <p:sp>
        <p:nvSpPr>
          <p:cNvPr id="2" name="Marcador de fecha 1"/>
          <p:cNvSpPr>
            <a:spLocks noGrp="1"/>
          </p:cNvSpPr>
          <p:nvPr>
            <p:ph type="dt" sz="half" idx="10"/>
          </p:nvPr>
        </p:nvSpPr>
        <p:spPr/>
        <p:txBody>
          <a:bodyPr/>
          <a:lstStyle/>
          <a:p>
            <a:r>
              <a:rPr lang="es-ES" smtClean="0"/>
              <a:t>6/21/2016</a:t>
            </a:r>
            <a:endParaRPr lang="en-US"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1171774"/>
            <a:ext cx="9144000" cy="3456384"/>
          </a:xfrm>
        </p:spPr>
        <p:txBody>
          <a:bodyPr>
            <a:noAutofit/>
          </a:bodyPr>
          <a:lstStyle/>
          <a:p>
            <a:pPr algn="ct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lgn="ct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4</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3" name="2 Subtítulo"/>
          <p:cNvSpPr>
            <a:spLocks noGrp="1"/>
          </p:cNvSpPr>
          <p:nvPr>
            <p:ph type="subTitle" idx="1"/>
          </p:nvPr>
        </p:nvSpPr>
        <p:spPr>
          <a:xfrm>
            <a:off x="3594038" y="1340768"/>
            <a:ext cx="5331843" cy="3744416"/>
          </a:xfrm>
        </p:spPr>
        <p:txBody>
          <a:bodyPr>
            <a:noAutofit/>
          </a:bodyPr>
          <a:lstStyle/>
          <a:p>
            <a:pPr algn="just"/>
            <a:r>
              <a:rPr lang="es-PE" sz="2000" b="1" dirty="0">
                <a:solidFill>
                  <a:schemeClr val="tx1"/>
                </a:solidFill>
                <a:latin typeface="Comic Sans MS" panose="030F0702030302020204" pitchFamily="66" charset="0"/>
              </a:rPr>
              <a:t>Objetivo:</a:t>
            </a:r>
          </a:p>
          <a:p>
            <a:pPr algn="just"/>
            <a:r>
              <a:rPr lang="es-PE" sz="2000" dirty="0">
                <a:solidFill>
                  <a:schemeClr val="tx1"/>
                </a:solidFill>
                <a:latin typeface="Comic Sans MS" panose="030F0702030302020204" pitchFamily="66" charset="0"/>
              </a:rPr>
              <a:t>Definir </a:t>
            </a:r>
            <a:r>
              <a:rPr lang="es-PE" sz="2000" dirty="0" smtClean="0">
                <a:solidFill>
                  <a:schemeClr val="tx1"/>
                </a:solidFill>
                <a:latin typeface="Comic Sans MS" panose="030F0702030302020204" pitchFamily="66" charset="0"/>
              </a:rPr>
              <a:t>y establecer las actividades de aseguramiento de calidad a realizar, que asegure que el producto </a:t>
            </a:r>
            <a:r>
              <a:rPr lang="es-PE" sz="2000" dirty="0" smtClean="0">
                <a:solidFill>
                  <a:schemeClr val="tx1"/>
                </a:solidFill>
                <a:latin typeface="Comic Sans MS" panose="030F0702030302020204" pitchFamily="66" charset="0"/>
              </a:rPr>
              <a:t>SIS-REV </a:t>
            </a:r>
            <a:r>
              <a:rPr lang="es-PE" sz="2000" dirty="0" smtClean="0">
                <a:solidFill>
                  <a:schemeClr val="tx1"/>
                </a:solidFill>
                <a:latin typeface="Comic Sans MS" panose="030F0702030302020204" pitchFamily="66" charset="0"/>
              </a:rPr>
              <a:t>de </a:t>
            </a:r>
            <a:r>
              <a:rPr lang="es-PE" sz="2000" dirty="0" smtClean="0">
                <a:solidFill>
                  <a:schemeClr val="tx1"/>
                </a:solidFill>
                <a:latin typeface="Comic Sans MS" panose="030F0702030302020204" pitchFamily="66" charset="0"/>
              </a:rPr>
              <a:t>Barrio-King</a:t>
            </a:r>
            <a:r>
              <a:rPr lang="es-PE" sz="2000" dirty="0" smtClean="0">
                <a:solidFill>
                  <a:schemeClr val="tx1"/>
                </a:solidFill>
                <a:latin typeface="Comic Sans MS" panose="030F0702030302020204" pitchFamily="66" charset="0"/>
              </a:rPr>
              <a:t> </a:t>
            </a:r>
            <a:r>
              <a:rPr lang="es-PE" sz="2000" dirty="0" smtClean="0">
                <a:solidFill>
                  <a:schemeClr val="tx1"/>
                </a:solidFill>
                <a:latin typeface="Comic Sans MS" panose="030F0702030302020204" pitchFamily="66" charset="0"/>
              </a:rPr>
              <a:t>cumpla con los estándares de calidad establecidos con la metodología CMMI Nivel 2</a:t>
            </a:r>
            <a:endParaRPr lang="es-PE" sz="2000" dirty="0">
              <a:solidFill>
                <a:schemeClr val="tx1"/>
              </a:solidFill>
              <a:latin typeface="Comic Sans MS" panose="030F0702030302020204" pitchFamily="66" charset="0"/>
            </a:endParaRPr>
          </a:p>
          <a:p>
            <a:pPr algn="just"/>
            <a:endParaRPr lang="es-PE" sz="2000" dirty="0">
              <a:solidFill>
                <a:schemeClr val="tx1"/>
              </a:solidFill>
              <a:latin typeface="Comic Sans MS" panose="030F0702030302020204" pitchFamily="66" charset="0"/>
            </a:endParaRPr>
          </a:p>
          <a:p>
            <a:pPr algn="just"/>
            <a:r>
              <a:rPr lang="es-PE" sz="2000" b="1" dirty="0" smtClean="0">
                <a:solidFill>
                  <a:schemeClr val="tx1"/>
                </a:solidFill>
                <a:latin typeface="Comic Sans MS" panose="030F0702030302020204" pitchFamily="66" charset="0"/>
              </a:rPr>
              <a:t>Alcance</a:t>
            </a:r>
            <a:r>
              <a:rPr lang="es-PE" sz="2000" b="1" dirty="0">
                <a:solidFill>
                  <a:schemeClr val="tx1"/>
                </a:solidFill>
                <a:latin typeface="Comic Sans MS" panose="030F0702030302020204" pitchFamily="66" charset="0"/>
              </a:rPr>
              <a:t>:</a:t>
            </a:r>
          </a:p>
          <a:p>
            <a:pPr algn="just"/>
            <a:r>
              <a:rPr lang="es-PE" sz="2000" dirty="0" smtClean="0">
                <a:solidFill>
                  <a:schemeClr val="tx1"/>
                </a:solidFill>
                <a:latin typeface="Comic Sans MS" panose="030F0702030302020204" pitchFamily="66" charset="0"/>
              </a:rPr>
              <a:t>Esta gestión se aplica para los entregables pertenecientes al proyecto </a:t>
            </a:r>
            <a:r>
              <a:rPr lang="es-PE" sz="2000" dirty="0" smtClean="0">
                <a:solidFill>
                  <a:schemeClr val="tx1"/>
                </a:solidFill>
                <a:latin typeface="Comic Sans MS" panose="030F0702030302020204" pitchFamily="66" charset="0"/>
              </a:rPr>
              <a:t>SIS-REV </a:t>
            </a:r>
            <a:r>
              <a:rPr lang="es-PE" sz="2000" dirty="0" smtClean="0">
                <a:solidFill>
                  <a:schemeClr val="tx1"/>
                </a:solidFill>
                <a:latin typeface="Comic Sans MS" panose="030F0702030302020204" pitchFamily="66" charset="0"/>
              </a:rPr>
              <a:t>desarrollado por </a:t>
            </a:r>
            <a:r>
              <a:rPr lang="es-PE" sz="2000" dirty="0" smtClean="0">
                <a:solidFill>
                  <a:schemeClr val="tx1"/>
                </a:solidFill>
                <a:latin typeface="Comic Sans MS" panose="030F0702030302020204" pitchFamily="66" charset="0"/>
              </a:rPr>
              <a:t>Barrio-King.</a:t>
            </a:r>
            <a:endParaRPr lang="es-PE" sz="2000" dirty="0">
              <a:solidFill>
                <a:schemeClr val="tx1"/>
              </a:solidFill>
              <a:latin typeface="Comic Sans MS" panose="030F0702030302020204" pitchFamily="66" charset="0"/>
            </a:endParaRPr>
          </a:p>
        </p:txBody>
      </p:sp>
      <p:sp>
        <p:nvSpPr>
          <p:cNvPr id="10" name="3 Marcador de fecha"/>
          <p:cNvSpPr>
            <a:spLocks noGrp="1"/>
          </p:cNvSpPr>
          <p:nvPr>
            <p:ph type="dt" sz="half" idx="10"/>
          </p:nvPr>
        </p:nvSpPr>
        <p:spPr/>
        <p:txBody>
          <a:bodyPr/>
          <a:lstStyle/>
          <a:p>
            <a:r>
              <a:rPr lang="es-ES" smtClean="0"/>
              <a:t>6/21/2016</a:t>
            </a:r>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5</a:t>
            </a:fld>
            <a:endParaRPr lang="en-US" dirty="0"/>
          </a:p>
        </p:txBody>
      </p:sp>
      <p:pic>
        <p:nvPicPr>
          <p:cNvPr id="7" name="Picture 2" descr="https://encrypted-tbn3.gstatic.com/images?q=tbn:ANd9GcSzbDCPQaFM-0afqIO_RcHZNTlqiKiNcYGpAvQ-eZTrnPAeoR4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13" y="1595108"/>
            <a:ext cx="3235735" cy="3235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8317" y="1240239"/>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6</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Marcador de fecha"/>
          <p:cNvSpPr>
            <a:spLocks noGrp="1"/>
          </p:cNvSpPr>
          <p:nvPr>
            <p:ph type="dt" sz="half" idx="10"/>
          </p:nvPr>
        </p:nvSpPr>
        <p:spPr/>
        <p:txBody>
          <a:bodyPr/>
          <a:lstStyle/>
          <a:p>
            <a:r>
              <a:rPr lang="es-ES" smtClean="0"/>
              <a:t>6/21/2016</a:t>
            </a:r>
            <a:endParaRPr lang="en-US" dirty="0"/>
          </a:p>
        </p:txBody>
      </p:sp>
      <p:sp>
        <p:nvSpPr>
          <p:cNvPr id="11"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080049824"/>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val="20000"/>
                    </a:ext>
                  </a:extLst>
                </a:gridCol>
                <a:gridCol w="1741244">
                  <a:extLst>
                    <a:ext uri="{9D8B030D-6E8A-4147-A177-3AD203B41FA5}">
                      <a16:colId xmlns:a16="http://schemas.microsoft.com/office/drawing/2014/main" val="20001"/>
                    </a:ext>
                  </a:extLst>
                </a:gridCol>
                <a:gridCol w="6324014">
                  <a:extLst>
                    <a:ext uri="{9D8B030D-6E8A-4147-A177-3AD203B41FA5}">
                      <a16:colId xmlns:a16="http://schemas.microsoft.com/office/drawing/2014/main"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rgbClr val="002060"/>
                    </a:solidFill>
                  </a:tcPr>
                </a:tc>
                <a:tc>
                  <a:txBody>
                    <a:bodyPr/>
                    <a:lstStyle/>
                    <a:p>
                      <a:pPr algn="ctr"/>
                      <a:r>
                        <a:rPr lang="es-PE" sz="1700" dirty="0" smtClean="0">
                          <a:latin typeface="+mj-lt"/>
                        </a:rPr>
                        <a:t>TÉRMINOS</a:t>
                      </a:r>
                      <a:endParaRPr lang="es-PE" sz="1700" dirty="0">
                        <a:latin typeface="+mj-lt"/>
                      </a:endParaRPr>
                    </a:p>
                  </a:txBody>
                  <a:tcPr anchor="ctr">
                    <a:solidFill>
                      <a:srgbClr val="002060"/>
                    </a:solidFill>
                  </a:tcPr>
                </a:tc>
                <a:tc>
                  <a:txBody>
                    <a:bodyPr/>
                    <a:lstStyle/>
                    <a:p>
                      <a:pPr algn="ctr"/>
                      <a:r>
                        <a:rPr lang="es-PE" sz="1700" dirty="0" smtClean="0">
                          <a:latin typeface="+mj-lt"/>
                        </a:rPr>
                        <a:t>DEFINICIONES</a:t>
                      </a:r>
                      <a:endParaRPr lang="es-PE" sz="1700" dirty="0">
                        <a:latin typeface="+mj-lt"/>
                      </a:endParaRPr>
                    </a:p>
                  </a:txBody>
                  <a:tcPr anchor="ctr">
                    <a:solidFill>
                      <a:srgbClr val="002060"/>
                    </a:solidFill>
                  </a:tcPr>
                </a:tc>
                <a:extLst>
                  <a:ext uri="{0D108BD9-81ED-4DB2-BD59-A6C34878D82A}">
                    <a16:rowId xmlns:a16="http://schemas.microsoft.com/office/drawing/2014/main"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BARRIO-KING</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baseline="0" dirty="0" smtClean="0">
                          <a:solidFill>
                            <a:schemeClr val="dk1"/>
                          </a:solidFill>
                          <a:latin typeface="+mj-lt"/>
                          <a:ea typeface="Verdana" panose="020B0604030504040204" pitchFamily="34" charset="0"/>
                          <a:cs typeface="Verdana" panose="020B0604030504040204" pitchFamily="34" charset="0"/>
                        </a:rPr>
                        <a:t>SIS-REV</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SIS-REV</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a:t>
                      </a:r>
                      <a:r>
                        <a:rPr lang="es-PE" sz="1300" kern="1200" dirty="0" smtClean="0">
                          <a:solidFill>
                            <a:schemeClr val="dk1"/>
                          </a:solidFill>
                          <a:latin typeface="+mj-lt"/>
                          <a:ea typeface="Verdana" panose="020B0604030504040204" pitchFamily="34" charset="0"/>
                          <a:cs typeface="Verdana" panose="020B0604030504040204" pitchFamily="34" charset="0"/>
                        </a:rPr>
                        <a:t>BARRIO-KING.</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BARRIO-KING</a:t>
                      </a:r>
                      <a:r>
                        <a:rPr lang="es-ES" sz="1300" kern="1200" dirty="0" smtClean="0">
                          <a:solidFill>
                            <a:schemeClr val="dk1"/>
                          </a:solidFill>
                          <a:latin typeface="+mj-lt"/>
                          <a:ea typeface="Verdana" panose="020B0604030504040204" pitchFamily="34" charset="0"/>
                          <a:cs typeface="Verdana" panose="020B0604030504040204" pitchFamily="34" charset="0"/>
                        </a:rPr>
                        <a: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lgn="ct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lgn="ct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8</a:t>
            </a:fld>
            <a:endParaRPr lang="en-US" dirty="0"/>
          </a:p>
        </p:txBody>
      </p:sp>
      <p:pic>
        <p:nvPicPr>
          <p:cNvPr id="8" name="Imagen 7" descr="http://static1.squarespace.com/static/5432ff8be4b099934bc959c6/t/5435476de4b060307d6b9fb6/1412777840083/bk_ivory_on_slate.png"/>
          <p:cNvPicPr/>
          <p:nvPr/>
        </p:nvPicPr>
        <p:blipFill rotWithShape="1">
          <a:blip r:embed="rId2" cstate="print">
            <a:extLst>
              <a:ext uri="{28A0092B-C50C-407E-A947-70E740481C1C}">
                <a14:useLocalDpi xmlns:a14="http://schemas.microsoft.com/office/drawing/2010/main" val="0"/>
              </a:ext>
            </a:extLst>
          </a:blip>
          <a:srcRect l="13394" t="13569" r="13197" b="13023"/>
          <a:stretch/>
        </p:blipFill>
        <p:spPr bwMode="auto">
          <a:xfrm>
            <a:off x="395536" y="93332"/>
            <a:ext cx="1113364" cy="1143144"/>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Marcador de fecha"/>
          <p:cNvSpPr>
            <a:spLocks noGrp="1"/>
          </p:cNvSpPr>
          <p:nvPr>
            <p:ph type="dt" sz="half" idx="10"/>
          </p:nvPr>
        </p:nvSpPr>
        <p:spPr/>
        <p:txBody>
          <a:bodyPr/>
          <a:lstStyle/>
          <a:p>
            <a:r>
              <a:rPr lang="es-ES" smtClean="0"/>
              <a:t>6/21/2016</a:t>
            </a:r>
            <a:endParaRPr lang="en-US" dirty="0"/>
          </a:p>
        </p:txBody>
      </p:sp>
      <p:sp>
        <p:nvSpPr>
          <p:cNvPr id="6" name="5 Marcador de pie de página"/>
          <p:cNvSpPr>
            <a:spLocks noGrp="1"/>
          </p:cNvSpPr>
          <p:nvPr>
            <p:ph type="ftr" sz="quarter" idx="11"/>
          </p:nvPr>
        </p:nvSpPr>
        <p:spPr>
          <a:xfrm>
            <a:off x="659165" y="6356350"/>
            <a:ext cx="3624803" cy="365125"/>
          </a:xfrm>
        </p:spPr>
        <p:txBody>
          <a:bodyPr/>
          <a:lstStyle/>
          <a:p>
            <a:r>
              <a:rPr lang="en-US" smtClean="0"/>
              <a:t>PQA_V1.0_2016</a:t>
            </a:r>
            <a:endParaRPr lang="en-US" dirty="0"/>
          </a:p>
        </p:txBody>
      </p:sp>
      <p:sp>
        <p:nvSpPr>
          <p:cNvPr id="5" name="4 Marcador de número de diapositiva"/>
          <p:cNvSpPr>
            <a:spLocks noGrp="1"/>
          </p:cNvSpPr>
          <p:nvPr>
            <p:ph type="sldNum" sz="quarter" idx="12"/>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4246977897"/>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Profundidad</Template>
  <TotalTime>2144</TotalTime>
  <Words>1888</Words>
  <Application>Microsoft Office PowerPoint</Application>
  <PresentationFormat>Presentación en pantalla (4:3)</PresentationFormat>
  <Paragraphs>438</Paragraphs>
  <Slides>31</Slides>
  <Notes>15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31</vt:i4>
      </vt:variant>
    </vt:vector>
  </HeadingPairs>
  <TitlesOfParts>
    <vt:vector size="41" baseType="lpstr">
      <vt:lpstr>Arial</vt:lpstr>
      <vt:lpstr>Arial Black</vt:lpstr>
      <vt:lpstr>Calibri</vt:lpstr>
      <vt:lpstr>Century Gothic</vt:lpstr>
      <vt:lpstr>Comic Sans MS</vt:lpstr>
      <vt:lpstr>Corbel</vt:lpstr>
      <vt:lpstr>Courier New</vt:lpstr>
      <vt:lpstr>TheSansCorrespondence</vt:lpstr>
      <vt:lpstr>Verdana</vt:lpstr>
      <vt:lpstr>Profundidad</vt:lpstr>
      <vt:lpstr>Presentación de PowerPoint</vt:lpstr>
      <vt:lpstr>PQA  PROCESO  DE ASEGURAMIENTO  DE LA CALIDAD</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LA CALIDAD</vt:lpstr>
      <vt:lpstr>Presentación de PowerPoint</vt:lpstr>
      <vt:lpstr>Presentación de PowerPoint</vt:lpstr>
      <vt:lpstr> 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JERAMEEL NEBAIOT, BENITES GONZALES</cp:lastModifiedBy>
  <cp:revision>153</cp:revision>
  <dcterms:created xsi:type="dcterms:W3CDTF">2012-12-16T23:58:08Z</dcterms:created>
  <dcterms:modified xsi:type="dcterms:W3CDTF">2016-06-21T08:41:50Z</dcterms:modified>
</cp:coreProperties>
</file>