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94" r:id="rId6"/>
    <p:sldId id="262" r:id="rId7"/>
    <p:sldId id="263" r:id="rId8"/>
    <p:sldId id="264" r:id="rId9"/>
    <p:sldId id="280" r:id="rId10"/>
    <p:sldId id="281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3" r:id="rId23"/>
    <p:sldId id="275" r:id="rId24"/>
    <p:sldId id="277" r:id="rId25"/>
    <p:sldId id="278" r:id="rId26"/>
    <p:sldId id="279" r:id="rId27"/>
    <p:sldId id="284" r:id="rId28"/>
    <p:sldId id="29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4C0ED-542F-4718-B77D-442E8133DEDB}" type="datetimeFigureOut">
              <a:rPr lang="es-PE" smtClean="0"/>
              <a:t>24/11/2017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2643-C30F-4FF5-8535-05AB7CAF4D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0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129A-5E98-47A7-A656-5E20DD41071E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6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8AC6-8B2D-4C42-A8AB-12BEB253E18C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3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766E-1D6D-4001-B1E0-5CB207C2BAFB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8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4154-EF72-4510-9CA1-5F3E08FBC4D7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007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31A9-122B-400C-85C8-65934D98EE1C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3B53-1252-4237-BDCD-DF892B0E1FC1}" type="datetime1">
              <a:rPr lang="es-PE" smtClean="0"/>
              <a:t>24/11/2017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0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7244-ADC8-4787-B8C8-FC9D8809B1BC}" type="datetime1">
              <a:rPr lang="es-PE" smtClean="0"/>
              <a:t>24/11/2017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5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DA0A-17A9-459E-A945-D3386CA42EEB}" type="datetime1">
              <a:rPr lang="es-PE" smtClean="0"/>
              <a:t>24/11/2017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213E-02C9-41D3-96A9-33DE78473464}" type="datetime1">
              <a:rPr lang="es-PE" smtClean="0"/>
              <a:t>24/11/2017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0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89A1-3AA9-4826-9D39-1A7C840E90E9}" type="datetime1">
              <a:rPr lang="es-PE" smtClean="0"/>
              <a:t>24/11/2017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58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A87-A2B3-4A43-B639-A82D50E3B82B}" type="datetime1">
              <a:rPr lang="es-PE" smtClean="0"/>
              <a:t>24/11/2017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1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40C6-D333-4D03-ACA6-48B8D1EC553C}" type="datetime1">
              <a:rPr lang="es-PE" smtClean="0"/>
              <a:t>24/11/2017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67B4-3B86-4B65-9E92-955955341D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279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xtensio.com/folio/o2l65gt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lai/HouseR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hyperlink" Target="https://github.com/dheavy/househunterbot" TargetMode="Externa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xtensio.com/folio/o2l65gt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xtensio.com/folio/o2l65gt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16169" y="1548542"/>
            <a:ext cx="10758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/>
              <a:t>Carrera:</a:t>
            </a:r>
            <a:r>
              <a:rPr lang="es-PE" sz="3200" dirty="0"/>
              <a:t> Ingeniera de Sistemas e Informática &amp; Software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52071" y="2424951"/>
            <a:ext cx="2462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/>
              <a:t>Ciclo: </a:t>
            </a:r>
            <a:r>
              <a:rPr lang="es-PE" sz="3200" dirty="0"/>
              <a:t>Decimo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16169" y="3328735"/>
            <a:ext cx="10346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/>
              <a:t>Curso: </a:t>
            </a:r>
            <a:r>
              <a:rPr lang="es-PE" sz="3200" dirty="0"/>
              <a:t>Desarrollo de Aplicaciones Empresariales con JAVA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652071" y="4282652"/>
            <a:ext cx="2887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/>
              <a:t>Sección: </a:t>
            </a:r>
            <a:r>
              <a:rPr lang="es-PE" sz="3200" dirty="0"/>
              <a:t>1Z546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222906" y="5044445"/>
            <a:ext cx="10758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dirty="0"/>
              <a:t>Docente: </a:t>
            </a:r>
            <a:r>
              <a:rPr lang="es-PE" sz="3200" dirty="0"/>
              <a:t>Lic. Velásquez Núñez, Ángel Augusto </a:t>
            </a:r>
          </a:p>
        </p:txBody>
      </p:sp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663190" y="3094067"/>
            <a:ext cx="30565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User Personas </a:t>
            </a:r>
          </a:p>
          <a:p>
            <a:pPr algn="ctr"/>
            <a:r>
              <a:rPr lang="es-PE" sz="3200" b="1" dirty="0"/>
              <a:t>Usuarios</a:t>
            </a:r>
          </a:p>
        </p:txBody>
      </p:sp>
      <p:sp>
        <p:nvSpPr>
          <p:cNvPr id="3" name="Rectángulo redondeado 2">
            <a:hlinkClick r:id="rId3"/>
          </p:cNvPr>
          <p:cNvSpPr/>
          <p:nvPr/>
        </p:nvSpPr>
        <p:spPr>
          <a:xfrm>
            <a:off x="6691745" y="716973"/>
            <a:ext cx="540328" cy="280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79AD42-279E-4453-963E-A33EB1FBB42E}"/>
              </a:ext>
            </a:extLst>
          </p:cNvPr>
          <p:cNvPicPr/>
          <p:nvPr/>
        </p:nvPicPr>
        <p:blipFill rotWithShape="1">
          <a:blip r:embed="rId4"/>
          <a:srcRect l="12734" r="13196"/>
          <a:stretch/>
        </p:blipFill>
        <p:spPr bwMode="auto">
          <a:xfrm>
            <a:off x="767351" y="246049"/>
            <a:ext cx="8001856" cy="6300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862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 err="1"/>
              <a:t>User</a:t>
            </a:r>
            <a:r>
              <a:rPr lang="es-PE" sz="3200" b="1" dirty="0"/>
              <a:t> Personas - Técnicos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8" y="1307138"/>
            <a:ext cx="7762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538811" y="2924922"/>
            <a:ext cx="219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User </a:t>
            </a:r>
          </a:p>
          <a:p>
            <a:pPr algn="just"/>
            <a:r>
              <a:rPr lang="es-PE" sz="3200" b="1" dirty="0"/>
              <a:t>MAPS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1848CC-4DE0-4794-AE47-CC4540F4A8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333" y="394583"/>
            <a:ext cx="9986354" cy="6137897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789821" y="322334"/>
            <a:ext cx="3240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User</a:t>
            </a:r>
            <a:r>
              <a:rPr lang="es-ES" sz="3200" b="1" dirty="0"/>
              <a:t> </a:t>
            </a:r>
            <a:r>
              <a:rPr lang="es-ES" sz="3200" b="1" dirty="0" err="1"/>
              <a:t>Stories</a:t>
            </a:r>
            <a:endParaRPr lang="es-PE" sz="32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2B6CEDC-212D-4839-88D0-4197B0721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99697"/>
              </p:ext>
            </p:extLst>
          </p:nvPr>
        </p:nvGraphicFramePr>
        <p:xfrm>
          <a:off x="562377" y="1141704"/>
          <a:ext cx="5393690" cy="2375409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3614096173"/>
                    </a:ext>
                  </a:extLst>
                </a:gridCol>
                <a:gridCol w="4496435">
                  <a:extLst>
                    <a:ext uri="{9D8B030D-6E8A-4147-A177-3AD203B41FA5}">
                      <a16:colId xmlns:a16="http://schemas.microsoft.com/office/drawing/2014/main" val="37027918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1 – Código U001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98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logeo a la aplicación no debe ser un problema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Usuario cualquiera deseo logearse sin problemas de forma sencilla y fácil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303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de Aceptación: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Debo poder visualizar de forma dinámica y claramente el logeo de usuario.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Poder logearse de diferentes maneras si soy un cliente o un Técnico Profesional.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 tener una cuenta en aquella app no deseo proporcionar muchos datos porque desconfiaría mucho de ella.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sea opcional colocar mi foto en ella.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74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B4A700-C030-484B-972D-4394FE95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45865"/>
              </p:ext>
            </p:extLst>
          </p:nvPr>
        </p:nvGraphicFramePr>
        <p:xfrm>
          <a:off x="562377" y="3751708"/>
          <a:ext cx="5393690" cy="2805049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104977512"/>
                    </a:ext>
                  </a:extLst>
                </a:gridCol>
                <a:gridCol w="4496435">
                  <a:extLst>
                    <a:ext uri="{9D8B030D-6E8A-4147-A177-3AD203B41FA5}">
                      <a16:colId xmlns:a16="http://schemas.microsoft.com/office/drawing/2014/main" val="7418997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2 – Código U002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1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Implementarse una seguridad estricta y fácil de usar en esta aplicación web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19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cualquier usuario deseo actualizar mis datos de ubicación en un parpadeo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35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Deseo corroborar mis datos antes de actualizarlos en caso de que crea que no sea necesario hacerlo en este momento.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Deseo que, al mismo tiempo de actualizar mis datos, también pueda cambiar mi contraseña si es que lo deseo.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el Cambio de contraseña pueda aceptar caracteres alfanuméricos, ya que deseo tener una contraseña compleja y que no se muestre mientras lo digito.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no sea impedimento subir fotos de buena calidad.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821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73D27F6-576B-413D-837A-DCA8C066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2004"/>
              </p:ext>
            </p:extLst>
          </p:nvPr>
        </p:nvGraphicFramePr>
        <p:xfrm>
          <a:off x="6410319" y="1438720"/>
          <a:ext cx="5393690" cy="2250567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49925302"/>
                    </a:ext>
                  </a:extLst>
                </a:gridCol>
                <a:gridCol w="4496435">
                  <a:extLst>
                    <a:ext uri="{9D8B030D-6E8A-4147-A177-3AD203B41FA5}">
                      <a16:colId xmlns:a16="http://schemas.microsoft.com/office/drawing/2014/main" val="1054424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3 – Código U003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8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aplicación debe ofrecerme confidencialidad como para poder desearlo.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382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Notificarme de Términos y condiciones al registrarme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0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Después de llenar mis datos para el registro, debe haber una opción para marcar sobre los términos y condiciones de la app sujeto a mis datos personales en caso que me arrepienta de no querer registrarme aún.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pida muchos datos al registrarme, suelo desconfiar si pide más de 9 o 10 datos para entrar en la app.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86916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B9FCA99-9782-4CC1-8952-D8D49075F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16030"/>
              </p:ext>
            </p:extLst>
          </p:nvPr>
        </p:nvGraphicFramePr>
        <p:xfrm>
          <a:off x="6410319" y="3986303"/>
          <a:ext cx="5393690" cy="2413635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2152303668"/>
                    </a:ext>
                  </a:extLst>
                </a:gridCol>
                <a:gridCol w="4496435">
                  <a:extLst>
                    <a:ext uri="{9D8B030D-6E8A-4147-A177-3AD203B41FA5}">
                      <a16:colId xmlns:a16="http://schemas.microsoft.com/office/drawing/2014/main" val="121307396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9 – Código U009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6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 capaz de evaluar a mi técnico de servicio para que otros tengan buenas referencias sobre él.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776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usuario Cliente debo poder dar una calificación al trabajo que realizo el técnico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0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Aceptacion: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desde el menú tenga yo una opción de calificar al técnico que hiso la reparación por un botón a una nueva página.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la nueva página para la evaluación me enliste por orden de fecha o mes, las contrataciones que realice, de modo al seleccionar, yo pueda en la parte inferior de la página realizar un comentario sobre ello y darle un puntaje del 1 al 10.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57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9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Diagrama de flujo de navegación: Técnico</a:t>
            </a:r>
            <a:endParaRPr lang="es-P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87"/>
          <a:stretch/>
        </p:blipFill>
        <p:spPr>
          <a:xfrm>
            <a:off x="1954685" y="1429555"/>
            <a:ext cx="8875058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Diagrama de flujo de navegación: Cliente</a:t>
            </a:r>
            <a:endParaRPr lang="es-PE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" b="17318"/>
          <a:stretch/>
        </p:blipFill>
        <p:spPr>
          <a:xfrm>
            <a:off x="665408" y="1141704"/>
            <a:ext cx="11093003" cy="5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Portada</a:t>
            </a:r>
            <a:endParaRPr lang="es-P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t="12582" r="5160" b="9296"/>
          <a:stretch/>
        </p:blipFill>
        <p:spPr>
          <a:xfrm>
            <a:off x="3541692" y="1141704"/>
            <a:ext cx="4842456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Home Menú Principal</a:t>
            </a:r>
            <a:endParaRPr lang="es-PE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13708" r="4215" b="8357"/>
          <a:stretch/>
        </p:blipFill>
        <p:spPr>
          <a:xfrm>
            <a:off x="3799269" y="1141704"/>
            <a:ext cx="4984123" cy="53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Cotizar Tareas</a:t>
            </a:r>
            <a:endParaRPr lang="es-P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t="11456" r="6106" b="9859"/>
          <a:stretch/>
        </p:blipFill>
        <p:spPr>
          <a:xfrm>
            <a:off x="3837906" y="1141704"/>
            <a:ext cx="4610636" cy="5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4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Cotizar por Especificaciones</a:t>
            </a:r>
            <a:endParaRPr lang="es-PE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13709" r="3811" b="7042"/>
          <a:stretch/>
        </p:blipFill>
        <p:spPr>
          <a:xfrm>
            <a:off x="4481848" y="1141704"/>
            <a:ext cx="3232597" cy="5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2310" y="325199"/>
            <a:ext cx="86073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800" b="1" dirty="0"/>
              <a:t>MIEMBROS DEL STARTUP </a:t>
            </a:r>
            <a:br>
              <a:rPr lang="es-PE" sz="4800" b="1" dirty="0"/>
            </a:br>
            <a:r>
              <a:rPr lang="es-PE" sz="4400" b="1" dirty="0"/>
              <a:t>“HOUSE HELP &amp; SOLUCION S.R.L.”</a:t>
            </a:r>
            <a:endParaRPr lang="es-PE" sz="4400" dirty="0"/>
          </a:p>
        </p:txBody>
      </p:sp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113" y="139040"/>
            <a:ext cx="2147946" cy="84162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04515" y="2349767"/>
            <a:ext cx="46041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QUIROZ CANALES, RONALD ALEXANDER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364081" y="2349767"/>
            <a:ext cx="3672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3200" dirty="0"/>
              <a:t>SANCHEZ MALCA, YOEL JOSE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76" y="3647057"/>
            <a:ext cx="2026636" cy="252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2"/>
          <a:stretch/>
        </p:blipFill>
        <p:spPr>
          <a:xfrm>
            <a:off x="2401002" y="3647057"/>
            <a:ext cx="1972215" cy="2683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364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8221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Cotizar por Revisión</a:t>
            </a:r>
            <a:endParaRPr lang="es-PE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 t="13897" r="5269" b="6855"/>
          <a:stretch/>
        </p:blipFill>
        <p:spPr>
          <a:xfrm>
            <a:off x="4481848" y="1141704"/>
            <a:ext cx="3181081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Wireframes</a:t>
            </a:r>
            <a:r>
              <a:rPr lang="es-ES" sz="3200" b="1" dirty="0"/>
              <a:t>: Listado de Cotizaciones Respondidas</a:t>
            </a:r>
            <a:endParaRPr lang="es-PE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13587" r="4800" b="10103"/>
          <a:stretch/>
        </p:blipFill>
        <p:spPr>
          <a:xfrm>
            <a:off x="3657599" y="1244736"/>
            <a:ext cx="4623516" cy="52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435392" y="2890391"/>
            <a:ext cx="2664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Diagrama de </a:t>
            </a:r>
          </a:p>
          <a:p>
            <a:pPr algn="just"/>
            <a:r>
              <a:rPr lang="es-ES" sz="3200" b="1" dirty="0"/>
              <a:t>Base de Datos</a:t>
            </a:r>
            <a:endParaRPr lang="es-PE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488E-BCDD-4FF5-AA1F-BBF0FB17E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0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 err="1"/>
              <a:t>Product</a:t>
            </a:r>
            <a:r>
              <a:rPr lang="es-ES" sz="3200" b="1" dirty="0"/>
              <a:t> </a:t>
            </a:r>
            <a:r>
              <a:rPr lang="es-ES" sz="3200" b="1" dirty="0" err="1"/>
              <a:t>Backlog</a:t>
            </a:r>
            <a:endParaRPr lang="es-PE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55748" y="1340653"/>
            <a:ext cx="1040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 continuación detallamos la primera versión de nuestro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blacklog</a:t>
            </a:r>
            <a:r>
              <a:rPr lang="es-ES" dirty="0"/>
              <a:t>, se hizo dos tipos para cada usuario que aportan funcionalidad y valor a la futura aplicación.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  <a:extLst>
              <a:ext uri="{84589F7E-364E-4C9E-8A38-B11213B215E9}">
                <a14:cameraTool xmlns:a14="http://schemas.microsoft.com/office/drawing/2010/main" cellRange="$B$15:$E$21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91728" y="2296463"/>
            <a:ext cx="10266634" cy="3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7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  <a:extLst>
              <a:ext uri="{84589F7E-364E-4C9E-8A38-B11213B215E9}">
                <a14:cameraTool xmlns:a14="http://schemas.microsoft.com/office/drawing/2010/main" cellRange="$B$2:$E$12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23547" y="1141704"/>
            <a:ext cx="9913647" cy="5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3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Resumen de tecnologías usadas</a:t>
            </a:r>
            <a:endParaRPr lang="es-PE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06343" y="1882511"/>
            <a:ext cx="6353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/>
              <a:t>JetBrains</a:t>
            </a:r>
            <a:r>
              <a:rPr lang="es-PE" b="1" dirty="0"/>
              <a:t> IDE: (Desarrollador Web)</a:t>
            </a:r>
          </a:p>
          <a:p>
            <a:pPr algn="just"/>
            <a:r>
              <a:rPr lang="es-PE" dirty="0"/>
              <a:t>Es una ambiente de desarrollo integrado dirigido principalmente a JAVA, JAVA EE y desarrollo web para el desarrollo de programas informáticos, estando disponible en dos ediciones: </a:t>
            </a:r>
            <a:r>
              <a:rPr lang="es-PE" dirty="0" err="1"/>
              <a:t>Community</a:t>
            </a:r>
            <a:r>
              <a:rPr lang="es-PE" dirty="0"/>
              <a:t> </a:t>
            </a:r>
            <a:r>
              <a:rPr lang="es-PE" dirty="0" err="1"/>
              <a:t>edition</a:t>
            </a:r>
            <a:r>
              <a:rPr lang="es-PE" dirty="0"/>
              <a:t> y la comercial.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2" y="1506750"/>
            <a:ext cx="2057400" cy="2228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4459310"/>
            <a:ext cx="2505075" cy="1828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14399" y="4459310"/>
            <a:ext cx="7383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/>
              <a:t>MySQL</a:t>
            </a:r>
            <a:r>
              <a:rPr lang="es-PE" b="1" dirty="0"/>
              <a:t>: (Administrador de BD)</a:t>
            </a:r>
          </a:p>
          <a:p>
            <a:pPr algn="just"/>
            <a:r>
              <a:rPr lang="es-PE" dirty="0"/>
              <a:t>Es un sistema de gestión de base de datos relacional (RDBMS) de código abierto, basado en lenguaje de consulta estructurado (SQL).</a:t>
            </a:r>
          </a:p>
          <a:p>
            <a:pPr algn="just"/>
            <a:r>
              <a:rPr lang="es-PE" dirty="0"/>
              <a:t>A pesar de que se puede utilizar en una amplia gama de aplicaciones, </a:t>
            </a:r>
            <a:r>
              <a:rPr lang="es-PE" dirty="0" err="1"/>
              <a:t>MySQL</a:t>
            </a:r>
            <a:r>
              <a:rPr lang="es-PE" dirty="0"/>
              <a:t> se asocia más con las aplicaciones basadas en la web y la publicación en línea y es un componente importante de una pila empresarial de código abierto.</a:t>
            </a:r>
          </a:p>
        </p:txBody>
      </p:sp>
    </p:spTree>
    <p:extLst>
      <p:ext uri="{BB962C8B-B14F-4D97-AF65-F5344CB8AC3E}">
        <p14:creationId xmlns:p14="http://schemas.microsoft.com/office/powerpoint/2010/main" val="240562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Rutas de repositorios Git-Hub</a:t>
            </a:r>
            <a:endParaRPr lang="es-PE" sz="3200" b="1" dirty="0"/>
          </a:p>
        </p:txBody>
      </p:sp>
      <p:pic>
        <p:nvPicPr>
          <p:cNvPr id="6" name="Imagen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7" y="1487176"/>
            <a:ext cx="7478467" cy="2309834"/>
          </a:xfrm>
          <a:prstGeom prst="rect">
            <a:avLst/>
          </a:prstGeom>
        </p:spPr>
      </p:pic>
      <p:pic>
        <p:nvPicPr>
          <p:cNvPr id="7" name="Imagen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2" y="4052330"/>
            <a:ext cx="7478467" cy="231393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184990" y="4749813"/>
            <a:ext cx="193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Búsqueda de departamentos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607965" y="2227685"/>
            <a:ext cx="161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Renta de casas</a:t>
            </a:r>
          </a:p>
        </p:txBody>
      </p:sp>
    </p:spTree>
    <p:extLst>
      <p:ext uri="{BB962C8B-B14F-4D97-AF65-F5344CB8AC3E}">
        <p14:creationId xmlns:p14="http://schemas.microsoft.com/office/powerpoint/2010/main" val="75461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1" dirty="0"/>
              <a:t>Diagrama de Clase UML</a:t>
            </a:r>
            <a:endParaRPr lang="es-PE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208514-A718-4001-8D33-AD6535DE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559" y="1141704"/>
            <a:ext cx="6507627" cy="5291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25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D</a:t>
            </a:r>
            <a:r>
              <a:rPr lang="es-ES" sz="3200" b="1" dirty="0" err="1"/>
              <a:t>iagrama</a:t>
            </a:r>
            <a:r>
              <a:rPr lang="es-ES" sz="3200" b="1" dirty="0"/>
              <a:t> de Representación de Flujos</a:t>
            </a:r>
            <a:endParaRPr lang="es-PE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7DB202-0B78-4AFF-B7EE-8767ACF6F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t="6153" r="5694" b="45847"/>
          <a:stretch/>
        </p:blipFill>
        <p:spPr>
          <a:xfrm>
            <a:off x="1716258" y="1434905"/>
            <a:ext cx="8713348" cy="48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9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D</a:t>
            </a:r>
            <a:r>
              <a:rPr lang="es-ES" sz="3200" b="1" dirty="0" err="1"/>
              <a:t>iagrama</a:t>
            </a:r>
            <a:r>
              <a:rPr lang="es-ES" sz="3200" b="1" dirty="0"/>
              <a:t> de Representación de Flujos</a:t>
            </a:r>
            <a:endParaRPr lang="es-PE" sz="32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4AE50E-C058-4D3A-AC6B-61479602AD5F}"/>
              </a:ext>
            </a:extLst>
          </p:cNvPr>
          <p:cNvSpPr/>
          <p:nvPr/>
        </p:nvSpPr>
        <p:spPr>
          <a:xfrm>
            <a:off x="9022197" y="3188065"/>
            <a:ext cx="2841034" cy="96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 de cada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Action-Tabla -Client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3BA6F9-6826-490F-ACDF-D29A7D5366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9" y="2173322"/>
            <a:ext cx="8505704" cy="2997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8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2225" y="1407424"/>
            <a:ext cx="112475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000" dirty="0"/>
              <a:t>Uno de los puntos negativos a la hora de contactar a un personal técnico es la desconfianza, la reputación que pueda tener esta persona, así como el cumplimiento del trabajo en el tiempo establecido. </a:t>
            </a:r>
          </a:p>
          <a:p>
            <a:pPr algn="just"/>
            <a:endParaRPr lang="es-PE" sz="3000" dirty="0"/>
          </a:p>
          <a:p>
            <a:pPr algn="just"/>
            <a:r>
              <a:rPr lang="es-PE" sz="3000" dirty="0"/>
              <a:t>El no contar con amigos o familiares que puedan recomendar a estas personas hace que cada vez sea menos el interés y más el temor a introducir en su casa a personas que no conocen.</a:t>
            </a:r>
          </a:p>
          <a:p>
            <a:pPr algn="just"/>
            <a:endParaRPr lang="es-PE" sz="3000" dirty="0"/>
          </a:p>
          <a:p>
            <a:pPr algn="just"/>
            <a:r>
              <a:rPr lang="es-PE" sz="3000" dirty="0"/>
              <a:t>Ofrecen el servicio, cobran una parte del presupuesto y después terminan abandonando el trabajo, es una de las clásicas problemáticas suele suceder en estos casos.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2ACC97-609C-4B62-BF1B-7BE60C530D9A}"/>
              </a:ext>
            </a:extLst>
          </p:cNvPr>
          <p:cNvSpPr/>
          <p:nvPr/>
        </p:nvSpPr>
        <p:spPr>
          <a:xfrm>
            <a:off x="4142910" y="433818"/>
            <a:ext cx="3357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dirty="0"/>
              <a:t>Antecedentes</a:t>
            </a:r>
            <a:r>
              <a:rPr lang="es-PE" b="1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25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D</a:t>
            </a:r>
            <a:r>
              <a:rPr lang="es-ES" sz="3200" b="1" dirty="0" err="1"/>
              <a:t>iagrama</a:t>
            </a:r>
            <a:r>
              <a:rPr lang="es-ES" sz="3200" b="1" dirty="0"/>
              <a:t> de Representación de Flujos</a:t>
            </a:r>
            <a:endParaRPr lang="es-PE" sz="32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4AE50E-C058-4D3A-AC6B-61479602AD5F}"/>
              </a:ext>
            </a:extLst>
          </p:cNvPr>
          <p:cNvSpPr/>
          <p:nvPr/>
        </p:nvSpPr>
        <p:spPr>
          <a:xfrm>
            <a:off x="8843302" y="3188065"/>
            <a:ext cx="3198825" cy="985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Dependencia de cada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Action-Tabla -Quotation</a:t>
            </a:r>
            <a:endParaRPr lang="es-E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104F9-C7A2-472B-96B1-4C6FFFC9F4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6" y="2278697"/>
            <a:ext cx="7876343" cy="28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325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Estructura del Proyecto con Struts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E34C46-AD02-49F2-80EF-89D68D1B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72" y="1239155"/>
            <a:ext cx="3867150" cy="5365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44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 err="1"/>
              <a:t>Codigo</a:t>
            </a:r>
            <a:r>
              <a:rPr lang="es-PE" sz="3200" b="1" dirty="0"/>
              <a:t> de Client Action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8EF576-8FF0-413F-9912-7F59A4EACE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17469" y="1397024"/>
            <a:ext cx="7182925" cy="4722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145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 err="1"/>
              <a:t>Codigo</a:t>
            </a:r>
            <a:r>
              <a:rPr lang="es-PE" sz="3200" b="1" dirty="0"/>
              <a:t> de Client Action - </a:t>
            </a:r>
            <a:r>
              <a:rPr lang="es-PE" sz="3200" b="1" dirty="0" err="1"/>
              <a:t>Validator</a:t>
            </a:r>
            <a:endParaRPr lang="es-PE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DAFCBA-C2C7-4589-91E0-48FBFD9A2C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4638" y="1559594"/>
            <a:ext cx="8617829" cy="460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069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Cronograma de Desarrollo de </a:t>
            </a:r>
            <a:r>
              <a:rPr lang="es-PE" sz="3200" b="1" dirty="0" err="1"/>
              <a:t>User</a:t>
            </a:r>
            <a:r>
              <a:rPr lang="es-PE" sz="3200" b="1" dirty="0"/>
              <a:t> </a:t>
            </a:r>
            <a:r>
              <a:rPr lang="es-PE" sz="3200" b="1" dirty="0" err="1"/>
              <a:t>Storie</a:t>
            </a:r>
            <a:endParaRPr lang="es-PE" sz="3200" b="1" dirty="0"/>
          </a:p>
          <a:p>
            <a:pPr algn="ctr"/>
            <a:r>
              <a:rPr lang="es-PE" sz="3200" b="1" dirty="0"/>
              <a:t>Primer Avance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2BFCB57-4770-4525-902E-B7294D9E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38667"/>
              </p:ext>
            </p:extLst>
          </p:nvPr>
        </p:nvGraphicFramePr>
        <p:xfrm>
          <a:off x="377659" y="1852623"/>
          <a:ext cx="5393690" cy="3979291"/>
        </p:xfrm>
        <a:graphic>
          <a:graphicData uri="http://schemas.openxmlformats.org/drawingml/2006/table">
            <a:tbl>
              <a:tblPr firstRow="1" firstCol="1" bandRow="1"/>
              <a:tblGrid>
                <a:gridCol w="894080">
                  <a:extLst>
                    <a:ext uri="{9D8B030D-6E8A-4147-A177-3AD203B41FA5}">
                      <a16:colId xmlns:a16="http://schemas.microsoft.com/office/drawing/2014/main" val="142930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3292372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8655538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1 – Código U001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80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logeo a la aplicación no debe ser un problema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98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Usuario cualquiera deseo logearse sin problemas de forma sencilla y fácil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7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 de Aceptación: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Debo poder visualizar de forma dinámica y claramente el logeo de usuario.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Poder logearse de diferentes maneras si soy un cliente o un Técnico Profesional.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 tener una cuenta en aquella app no deseo proporcionar muchos datos porque desconfiaría mucho de ella.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sea opcional colocar mi foto en ella.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Desarrollar el Cumplimiento de los UserStorie entre el 9 y 17 de noviembre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8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 de las Pruebas: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Realizado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22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51BEF2-B438-4827-BF85-50AA0F823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444"/>
              </p:ext>
            </p:extLst>
          </p:nvPr>
        </p:nvGraphicFramePr>
        <p:xfrm>
          <a:off x="6420653" y="1852623"/>
          <a:ext cx="4928429" cy="4363145"/>
        </p:xfrm>
        <a:graphic>
          <a:graphicData uri="http://schemas.openxmlformats.org/drawingml/2006/table">
            <a:tbl>
              <a:tblPr firstRow="1" firstCol="1" bandRow="1"/>
              <a:tblGrid>
                <a:gridCol w="816956">
                  <a:extLst>
                    <a:ext uri="{9D8B030D-6E8A-4147-A177-3AD203B41FA5}">
                      <a16:colId xmlns:a16="http://schemas.microsoft.com/office/drawing/2014/main" val="524575448"/>
                    </a:ext>
                  </a:extLst>
                </a:gridCol>
                <a:gridCol w="2434623">
                  <a:extLst>
                    <a:ext uri="{9D8B030D-6E8A-4147-A177-3AD203B41FA5}">
                      <a16:colId xmlns:a16="http://schemas.microsoft.com/office/drawing/2014/main" val="4076852830"/>
                    </a:ext>
                  </a:extLst>
                </a:gridCol>
                <a:gridCol w="1676850">
                  <a:extLst>
                    <a:ext uri="{9D8B030D-6E8A-4147-A177-3AD203B41FA5}">
                      <a16:colId xmlns:a16="http://schemas.microsoft.com/office/drawing/2014/main" val="1595790847"/>
                    </a:ext>
                  </a:extLst>
                </a:gridCol>
              </a:tblGrid>
              <a:tr h="2681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2 – Código U002 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63241"/>
                  </a:ext>
                </a:extLst>
              </a:tr>
              <a:tr h="3576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Implementarse una seguridad estricta y fácil de usar en esta aplicación web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556"/>
                  </a:ext>
                </a:extLst>
              </a:tr>
              <a:tr h="327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cualquier usuario deseo actualizar mis datos de ubicación en un parpadeo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93806"/>
                  </a:ext>
                </a:extLst>
              </a:tr>
              <a:tr h="28612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Deseo corroborar mis datos antes de actualizarlos en caso de que crea que no sea necesario hacerlo en este momento.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Deseo que, al mismo tiempo de actualizar mis datos, también pueda cambiar mi contraseña si es que lo deseo.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el Cambio de contraseña pueda aceptar caracteres alfanuméricos, ya que deseo tener una contraseña compleja y que no se muestre mientras lo digito.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es-PE" sz="11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no sea impedimento subir fotos de buena calidad.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Desarrollar el Cumplimiento de los UserStorie entre el 9 y 17 de noviembre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57117"/>
                  </a:ext>
                </a:extLst>
              </a:tr>
              <a:tr h="536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 de las Pruebas: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5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Realizado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4" marR="62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7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48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Cronograma de Desarrollo de </a:t>
            </a:r>
            <a:r>
              <a:rPr lang="es-PE" sz="3200" b="1" dirty="0" err="1"/>
              <a:t>User</a:t>
            </a:r>
            <a:r>
              <a:rPr lang="es-PE" sz="3200" b="1" dirty="0"/>
              <a:t> </a:t>
            </a:r>
            <a:r>
              <a:rPr lang="es-PE" sz="3200" b="1" dirty="0" err="1"/>
              <a:t>Storie</a:t>
            </a:r>
            <a:endParaRPr lang="es-PE" sz="3200" b="1" dirty="0"/>
          </a:p>
          <a:p>
            <a:pPr algn="ctr"/>
            <a:r>
              <a:rPr lang="es-PE" sz="3200" b="1" dirty="0"/>
              <a:t>Primer Avance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C209031-255C-435F-A0C0-9161AB89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79627"/>
              </p:ext>
            </p:extLst>
          </p:nvPr>
        </p:nvGraphicFramePr>
        <p:xfrm>
          <a:off x="3558181" y="2052037"/>
          <a:ext cx="5393690" cy="3816223"/>
        </p:xfrm>
        <a:graphic>
          <a:graphicData uri="http://schemas.openxmlformats.org/drawingml/2006/table">
            <a:tbl>
              <a:tblPr firstRow="1" firstCol="1" bandRow="1"/>
              <a:tblGrid>
                <a:gridCol w="894715">
                  <a:extLst>
                    <a:ext uri="{9D8B030D-6E8A-4147-A177-3AD203B41FA5}">
                      <a16:colId xmlns:a16="http://schemas.microsoft.com/office/drawing/2014/main" val="978284228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898406349"/>
                    </a:ext>
                  </a:extLst>
                </a:gridCol>
                <a:gridCol w="1888490">
                  <a:extLst>
                    <a:ext uri="{9D8B030D-6E8A-4147-A177-3AD203B41FA5}">
                      <a16:colId xmlns:a16="http://schemas.microsoft.com/office/drawing/2014/main" val="221844893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Storie 3 – Código U003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1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Titulo: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aplicación debe ofrecerme confidencialidad como para poder desearlo.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4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Notificarme de Términos y condiciones al registrarme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4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Aceptación: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Después de llenar mis datos para el registro, debe haber una opción para marcar sobre los términos y condiciones de la app sujeto a mis datos personales en caso de que me arrepienta de no querer registrarme aún.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  <a:tabLst>
                          <a:tab pos="699770" algn="l"/>
                        </a:tabLs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pida muchos datos al registrarme, suelo desconfiar si pide más de 9 o 10 datos para entrar en la app.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2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60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Desarrollar el Cumplimiento de los UserStorie entre el 9 y 17 de noviembre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39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b="1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Resultado de las Pruebas: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99770" algn="l"/>
                        </a:tabLst>
                      </a:pPr>
                      <a:r>
                        <a:rPr lang="es-PE" sz="12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Realizado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3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09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2377" y="556929"/>
            <a:ext cx="9663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Repositorio Actual de </a:t>
            </a:r>
            <a:r>
              <a:rPr lang="es-PE" sz="3200" b="1" dirty="0" err="1"/>
              <a:t>Github</a:t>
            </a:r>
            <a:r>
              <a:rPr lang="es-PE" sz="3200" b="1" dirty="0"/>
              <a:t> </a:t>
            </a:r>
            <a:r>
              <a:rPr lang="es-PE" sz="3200" b="1" dirty="0" err="1"/>
              <a:t>Codigo</a:t>
            </a:r>
            <a:endParaRPr lang="es-PE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A824E8-7E55-40EA-8392-C2AEC8C60E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6692" y="1274225"/>
            <a:ext cx="9167082" cy="5340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4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0922" y="1336931"/>
            <a:ext cx="469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800" u="sng" dirty="0"/>
              <a:t>HOUSE HELP CLIC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46468" y="2435099"/>
            <a:ext cx="112475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Objetivo: </a:t>
            </a:r>
            <a:r>
              <a:rPr lang="es-PE" sz="3200" dirty="0"/>
              <a:t>Poner a disposición del usuario, a través de un aplicativo web, los servicios de profesionales CONFIABLES, calificados para la tarea de construcción y mantenimiento del hogar. </a:t>
            </a:r>
          </a:p>
          <a:p>
            <a:pPr algn="just"/>
            <a:endParaRPr lang="es-PE" sz="3200" dirty="0"/>
          </a:p>
          <a:p>
            <a:pPr algn="just"/>
            <a:r>
              <a:rPr lang="es-PE" sz="3200" dirty="0"/>
              <a:t>Así mismo, esta solución tecnológica les permitirá a aquellos profesionales y técnicos la oportunidad de ampliar su cartera de clientes y mejorar sus ingresos económicos, los mismos que le permitirán mejorar su estilo de vida de él y su familia.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46468" y="484986"/>
            <a:ext cx="4074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Nombre del Producto: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8271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720922" y="1336931"/>
            <a:ext cx="469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800" u="sng" dirty="0"/>
              <a:t>HOUSE HELP CLIC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46468" y="2435099"/>
            <a:ext cx="112475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Alcance:</a:t>
            </a:r>
            <a:r>
              <a:rPr lang="es-PE" sz="3200" dirty="0"/>
              <a:t> HHC en sus inicios operará dentro de todo el cercado de Lima metropolitana. Posteriormente y de acuerdo a los planes de expansión nos concentraremos en atender lugares con demandas crecientes, donde haya muchos edificios y oficinas.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46468" y="484986"/>
            <a:ext cx="4074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Nombre del Producto: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89451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755561" y="1752987"/>
            <a:ext cx="107581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Definición de Metas de Investigación: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dirty="0"/>
              <a:t>Recabar todas las posibles respuestas de los entrevistados de sus comentarios acerca de la experiencia en su profesión y como planea llevarlo al éxito.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dirty="0"/>
              <a:t>Establecer nuestro alcance del público objetivo y la razón por la que son necesarios en el proyecto.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dirty="0"/>
              <a:t>Convertir la información encontrada para expresarlo en términos técnicos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80D4C8-A55F-4FB4-A372-755A3457250B}"/>
              </a:ext>
            </a:extLst>
          </p:cNvPr>
          <p:cNvSpPr/>
          <p:nvPr/>
        </p:nvSpPr>
        <p:spPr>
          <a:xfrm>
            <a:off x="3561896" y="657641"/>
            <a:ext cx="469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800" u="sng" dirty="0"/>
              <a:t>NeedFinding</a:t>
            </a:r>
          </a:p>
        </p:txBody>
      </p:sp>
    </p:spTree>
    <p:extLst>
      <p:ext uri="{BB962C8B-B14F-4D97-AF65-F5344CB8AC3E}">
        <p14:creationId xmlns:p14="http://schemas.microsoft.com/office/powerpoint/2010/main" val="226148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2377" y="1141704"/>
            <a:ext cx="107581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b="1" dirty="0"/>
              <a:t>Segmentos Objetivos: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b="1" dirty="0"/>
              <a:t>Las Personas del Hogar: </a:t>
            </a:r>
            <a:r>
              <a:rPr lang="es-PE" sz="3200" dirty="0"/>
              <a:t>Constituye a quienes nos dirigimos en un 35% ya actualmente se encuentra una gran oferta de personas quienes diariamente necesitan en el instante un servicio técnico y más quienes no posee contactos inmediatos para contactarlos.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3200" b="1" dirty="0"/>
              <a:t>Los Trabajadores Técnicos: </a:t>
            </a:r>
            <a:r>
              <a:rPr lang="es-PE" sz="3200" dirty="0"/>
              <a:t>Lo conforma el restante de nuestro público objetivo el 65% encontrados como los albañiles, los carpinteros, los gasfiteros, los electricistas, los pintores, los cerrajeros entre otros, etc.</a:t>
            </a:r>
          </a:p>
        </p:txBody>
      </p:sp>
    </p:spTree>
    <p:extLst>
      <p:ext uri="{BB962C8B-B14F-4D97-AF65-F5344CB8AC3E}">
        <p14:creationId xmlns:p14="http://schemas.microsoft.com/office/powerpoint/2010/main" val="2161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663190" y="3094067"/>
            <a:ext cx="30565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User Personas </a:t>
            </a:r>
          </a:p>
          <a:p>
            <a:pPr algn="ctr"/>
            <a:r>
              <a:rPr lang="es-PE" sz="3200" b="1" dirty="0"/>
              <a:t>Usuarios</a:t>
            </a:r>
          </a:p>
        </p:txBody>
      </p:sp>
      <p:sp>
        <p:nvSpPr>
          <p:cNvPr id="3" name="Rectángulo redondeado 2">
            <a:hlinkClick r:id="rId3"/>
          </p:cNvPr>
          <p:cNvSpPr/>
          <p:nvPr/>
        </p:nvSpPr>
        <p:spPr>
          <a:xfrm>
            <a:off x="6691745" y="716973"/>
            <a:ext cx="540328" cy="280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DB6631-28C1-482D-95C9-3A2DA288323D}"/>
              </a:ext>
            </a:extLst>
          </p:cNvPr>
          <p:cNvPicPr/>
          <p:nvPr/>
        </p:nvPicPr>
        <p:blipFill rotWithShape="1">
          <a:blip r:embed="rId4"/>
          <a:srcRect l="12243" r="13074"/>
          <a:stretch/>
        </p:blipFill>
        <p:spPr bwMode="auto">
          <a:xfrm>
            <a:off x="669124" y="293853"/>
            <a:ext cx="7865276" cy="6212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3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94" y="139039"/>
            <a:ext cx="2780665" cy="100266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663190" y="3094067"/>
            <a:ext cx="30565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/>
              <a:t>User Personas </a:t>
            </a:r>
          </a:p>
          <a:p>
            <a:pPr algn="ctr"/>
            <a:r>
              <a:rPr lang="es-PE" sz="3200" b="1" dirty="0"/>
              <a:t>Usuarios</a:t>
            </a:r>
          </a:p>
        </p:txBody>
      </p:sp>
      <p:sp>
        <p:nvSpPr>
          <p:cNvPr id="3" name="Rectángulo redondeado 2">
            <a:hlinkClick r:id="rId3"/>
          </p:cNvPr>
          <p:cNvSpPr/>
          <p:nvPr/>
        </p:nvSpPr>
        <p:spPr>
          <a:xfrm>
            <a:off x="6691745" y="716973"/>
            <a:ext cx="540328" cy="280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2BC297-A48A-47C4-A7C7-DD1BE5AB77D5}"/>
              </a:ext>
            </a:extLst>
          </p:cNvPr>
          <p:cNvPicPr/>
          <p:nvPr/>
        </p:nvPicPr>
        <p:blipFill rotWithShape="1">
          <a:blip r:embed="rId4"/>
          <a:srcRect l="11387" r="11972"/>
          <a:stretch/>
        </p:blipFill>
        <p:spPr bwMode="auto">
          <a:xfrm>
            <a:off x="397914" y="306097"/>
            <a:ext cx="7725669" cy="6028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1487</Words>
  <Application>Microsoft Office PowerPoint</Application>
  <PresentationFormat>Panorámica</PresentationFormat>
  <Paragraphs>168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prueba</dc:creator>
  <cp:lastModifiedBy>Alexander</cp:lastModifiedBy>
  <cp:revision>86</cp:revision>
  <dcterms:created xsi:type="dcterms:W3CDTF">2017-09-16T15:10:33Z</dcterms:created>
  <dcterms:modified xsi:type="dcterms:W3CDTF">2017-11-25T09:26:06Z</dcterms:modified>
</cp:coreProperties>
</file>