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Montserrat" panose="00000500000000000000" pitchFamily="2" charset="0"/>
      <p:regular r:id="rId13"/>
      <p:bold r:id="rId14"/>
      <p:italic r:id="rId15"/>
      <p:boldItalic r:id="rId16"/>
    </p:embeddedFont>
    <p:embeddedFont>
      <p:font typeface="Montserrat ExtraBold" panose="00000900000000000000" pitchFamily="2" charset="0"/>
      <p:bold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882"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146fc4515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g146fc45155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4a598f34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14a598f340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01955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46fc451557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g146fc451557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46fc45155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g146fc451557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46fc45155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g146fc451557_0_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46fc451557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146fc451557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4a598f34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14a598f340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4a598f34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14a598f340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87770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4a598f34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14a598f340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2594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4a598f34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14a598f340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96474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bg>
      <p:bgPr>
        <a:blipFill>
          <a:blip r:embed="rId2">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144400"/>
            <a:ext cx="8520600" cy="5727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1600"/>
              <a:buNone/>
              <a:defRPr sz="1600">
                <a:solidFill>
                  <a:schemeClr val="lt1"/>
                </a:solidFill>
              </a:defRPr>
            </a:lvl1pPr>
            <a:lvl2pPr lvl="1" algn="l" rtl="0">
              <a:lnSpc>
                <a:spcPct val="100000"/>
              </a:lnSpc>
              <a:spcBef>
                <a:spcPts val="0"/>
              </a:spcBef>
              <a:spcAft>
                <a:spcPts val="0"/>
              </a:spcAft>
              <a:buClr>
                <a:srgbClr val="761A79"/>
              </a:buClr>
              <a:buSzPts val="1600"/>
              <a:buNone/>
              <a:defRPr sz="1600">
                <a:solidFill>
                  <a:srgbClr val="761A79"/>
                </a:solidFill>
              </a:defRPr>
            </a:lvl2pPr>
            <a:lvl3pPr lvl="2" algn="l" rtl="0">
              <a:lnSpc>
                <a:spcPct val="100000"/>
              </a:lnSpc>
              <a:spcBef>
                <a:spcPts val="0"/>
              </a:spcBef>
              <a:spcAft>
                <a:spcPts val="0"/>
              </a:spcAft>
              <a:buClr>
                <a:srgbClr val="761A79"/>
              </a:buClr>
              <a:buSzPts val="1600"/>
              <a:buNone/>
              <a:defRPr sz="1600">
                <a:solidFill>
                  <a:srgbClr val="761A79"/>
                </a:solidFill>
              </a:defRPr>
            </a:lvl3pPr>
            <a:lvl4pPr lvl="3" algn="l" rtl="0">
              <a:lnSpc>
                <a:spcPct val="100000"/>
              </a:lnSpc>
              <a:spcBef>
                <a:spcPts val="0"/>
              </a:spcBef>
              <a:spcAft>
                <a:spcPts val="0"/>
              </a:spcAft>
              <a:buClr>
                <a:srgbClr val="761A79"/>
              </a:buClr>
              <a:buSzPts val="1600"/>
              <a:buNone/>
              <a:defRPr sz="1600">
                <a:solidFill>
                  <a:srgbClr val="761A79"/>
                </a:solidFill>
              </a:defRPr>
            </a:lvl4pPr>
            <a:lvl5pPr lvl="4" algn="l" rtl="0">
              <a:lnSpc>
                <a:spcPct val="100000"/>
              </a:lnSpc>
              <a:spcBef>
                <a:spcPts val="0"/>
              </a:spcBef>
              <a:spcAft>
                <a:spcPts val="0"/>
              </a:spcAft>
              <a:buClr>
                <a:srgbClr val="761A79"/>
              </a:buClr>
              <a:buSzPts val="1600"/>
              <a:buNone/>
              <a:defRPr sz="1600">
                <a:solidFill>
                  <a:srgbClr val="761A79"/>
                </a:solidFill>
              </a:defRPr>
            </a:lvl5pPr>
            <a:lvl6pPr lvl="5" algn="l" rtl="0">
              <a:lnSpc>
                <a:spcPct val="100000"/>
              </a:lnSpc>
              <a:spcBef>
                <a:spcPts val="0"/>
              </a:spcBef>
              <a:spcAft>
                <a:spcPts val="0"/>
              </a:spcAft>
              <a:buClr>
                <a:srgbClr val="761A79"/>
              </a:buClr>
              <a:buSzPts val="1600"/>
              <a:buNone/>
              <a:defRPr sz="1600">
                <a:solidFill>
                  <a:srgbClr val="761A79"/>
                </a:solidFill>
              </a:defRPr>
            </a:lvl6pPr>
            <a:lvl7pPr lvl="6" algn="l" rtl="0">
              <a:lnSpc>
                <a:spcPct val="100000"/>
              </a:lnSpc>
              <a:spcBef>
                <a:spcPts val="0"/>
              </a:spcBef>
              <a:spcAft>
                <a:spcPts val="0"/>
              </a:spcAft>
              <a:buClr>
                <a:srgbClr val="761A79"/>
              </a:buClr>
              <a:buSzPts val="1600"/>
              <a:buNone/>
              <a:defRPr sz="1600">
                <a:solidFill>
                  <a:srgbClr val="761A79"/>
                </a:solidFill>
              </a:defRPr>
            </a:lvl7pPr>
            <a:lvl8pPr lvl="7" algn="l" rtl="0">
              <a:lnSpc>
                <a:spcPct val="100000"/>
              </a:lnSpc>
              <a:spcBef>
                <a:spcPts val="0"/>
              </a:spcBef>
              <a:spcAft>
                <a:spcPts val="0"/>
              </a:spcAft>
              <a:buClr>
                <a:srgbClr val="761A79"/>
              </a:buClr>
              <a:buSzPts val="1600"/>
              <a:buNone/>
              <a:defRPr sz="1600">
                <a:solidFill>
                  <a:srgbClr val="761A79"/>
                </a:solidFill>
              </a:defRPr>
            </a:lvl8pPr>
            <a:lvl9pPr lvl="8" algn="l" rtl="0">
              <a:lnSpc>
                <a:spcPct val="100000"/>
              </a:lnSpc>
              <a:spcBef>
                <a:spcPts val="0"/>
              </a:spcBef>
              <a:spcAft>
                <a:spcPts val="0"/>
              </a:spcAft>
              <a:buClr>
                <a:srgbClr val="761A79"/>
              </a:buClr>
              <a:buSzPts val="1600"/>
              <a:buNone/>
              <a:defRPr sz="1600">
                <a:solidFill>
                  <a:srgbClr val="761A79"/>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hyperlink" Target="https://aclanthology.org/W19-3506.pdf" TargetMode="External"/><Relationship Id="rId5" Type="http://schemas.openxmlformats.org/officeDocument/2006/relationships/hyperlink" Target="https://www.kaggle.com/datasets/ilhamfp31/indonesian-abusive-and-hate-speech-twitter-text"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a:stretch/>
        </p:blipFill>
        <p:spPr>
          <a:xfrm>
            <a:off x="6773925" y="152400"/>
            <a:ext cx="2370067" cy="4838700"/>
          </a:xfrm>
          <a:prstGeom prst="rect">
            <a:avLst/>
          </a:prstGeom>
          <a:noFill/>
          <a:ln>
            <a:noFill/>
          </a:ln>
        </p:spPr>
      </p:pic>
      <p:cxnSp>
        <p:nvCxnSpPr>
          <p:cNvPr id="57" name="Google Shape;57;p14"/>
          <p:cNvCxnSpPr/>
          <p:nvPr/>
        </p:nvCxnSpPr>
        <p:spPr>
          <a:xfrm flipH="1">
            <a:off x="2630225" y="427100"/>
            <a:ext cx="4894200" cy="12000"/>
          </a:xfrm>
          <a:prstGeom prst="straightConnector1">
            <a:avLst/>
          </a:prstGeom>
          <a:noFill/>
          <a:ln w="19050" cap="flat" cmpd="sng">
            <a:solidFill>
              <a:srgbClr val="761A79"/>
            </a:solidFill>
            <a:prstDash val="solid"/>
            <a:round/>
            <a:headEnd type="none" w="sm" len="sm"/>
            <a:tailEnd type="none" w="sm" len="sm"/>
          </a:ln>
        </p:spPr>
      </p:cxnSp>
      <p:sp>
        <p:nvSpPr>
          <p:cNvPr id="58" name="Google Shape;58;p14"/>
          <p:cNvSpPr txBox="1">
            <a:spLocks noGrp="1"/>
          </p:cNvSpPr>
          <p:nvPr>
            <p:ph type="title"/>
          </p:nvPr>
        </p:nvSpPr>
        <p:spPr>
          <a:xfrm>
            <a:off x="311700" y="144400"/>
            <a:ext cx="26418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59" name="Google Shape;59;p14"/>
          <p:cNvPicPr preferRelativeResize="0"/>
          <p:nvPr/>
        </p:nvPicPr>
        <p:blipFill rotWithShape="1">
          <a:blip r:embed="rId4">
            <a:alphaModFix/>
          </a:blip>
          <a:srcRect/>
          <a:stretch/>
        </p:blipFill>
        <p:spPr>
          <a:xfrm>
            <a:off x="7694225" y="295988"/>
            <a:ext cx="989200" cy="262225"/>
          </a:xfrm>
          <a:prstGeom prst="rect">
            <a:avLst/>
          </a:prstGeom>
          <a:noFill/>
          <a:ln>
            <a:noFill/>
          </a:ln>
        </p:spPr>
      </p:pic>
      <p:sp>
        <p:nvSpPr>
          <p:cNvPr id="60" name="Google Shape;60;p14"/>
          <p:cNvSpPr txBox="1">
            <a:spLocks noGrp="1"/>
          </p:cNvSpPr>
          <p:nvPr>
            <p:ph type="title"/>
          </p:nvPr>
        </p:nvSpPr>
        <p:spPr>
          <a:xfrm>
            <a:off x="454375" y="144400"/>
            <a:ext cx="28287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dirty="0">
                <a:solidFill>
                  <a:srgbClr val="761A79"/>
                </a:solidFill>
                <a:latin typeface="Montserrat ExtraBold"/>
                <a:ea typeface="Montserrat ExtraBold"/>
                <a:cs typeface="Montserrat ExtraBold"/>
                <a:sym typeface="Montserrat ExtraBold"/>
              </a:rPr>
              <a:t>Analysis Report</a:t>
            </a:r>
            <a:endParaRPr sz="1000" dirty="0">
              <a:solidFill>
                <a:srgbClr val="761A79"/>
              </a:solidFill>
              <a:latin typeface="Montserrat ExtraBold"/>
              <a:ea typeface="Montserrat ExtraBold"/>
              <a:cs typeface="Montserrat ExtraBold"/>
              <a:sym typeface="Montserrat ExtraBold"/>
            </a:endParaRPr>
          </a:p>
        </p:txBody>
      </p:sp>
      <p:sp>
        <p:nvSpPr>
          <p:cNvPr id="61" name="Google Shape;61;p14"/>
          <p:cNvSpPr txBox="1"/>
          <p:nvPr/>
        </p:nvSpPr>
        <p:spPr>
          <a:xfrm>
            <a:off x="487625" y="760475"/>
            <a:ext cx="7686600" cy="39648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750" b="1" dirty="0">
                <a:solidFill>
                  <a:srgbClr val="743673"/>
                </a:solidFill>
                <a:latin typeface="Montserrat"/>
                <a:ea typeface="Montserrat"/>
                <a:cs typeface="Montserrat"/>
                <a:sym typeface="Montserrat"/>
              </a:rPr>
              <a:t>Analisis Karakter dan Kata pada Data Review menggunakan Descriptive Analytics</a:t>
            </a:r>
          </a:p>
          <a:p>
            <a:pPr marL="0" marR="0" lvl="0" indent="0" algn="just" rtl="0">
              <a:lnSpc>
                <a:spcPct val="115000"/>
              </a:lnSpc>
              <a:spcBef>
                <a:spcPts val="1000"/>
              </a:spcBef>
              <a:spcAft>
                <a:spcPts val="1000"/>
              </a:spcAft>
              <a:buNone/>
            </a:pPr>
            <a:endParaRPr sz="1050" b="1" dirty="0">
              <a:solidFill>
                <a:srgbClr val="743673"/>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pic>
        <p:nvPicPr>
          <p:cNvPr id="106" name="Google Shape;106;p19"/>
          <p:cNvPicPr preferRelativeResize="0"/>
          <p:nvPr/>
        </p:nvPicPr>
        <p:blipFill rotWithShape="1">
          <a:blip r:embed="rId3">
            <a:alphaModFix/>
          </a:blip>
          <a:srcRect/>
          <a:stretch/>
        </p:blipFill>
        <p:spPr>
          <a:xfrm>
            <a:off x="6773925" y="152400"/>
            <a:ext cx="2370067" cy="4838700"/>
          </a:xfrm>
          <a:prstGeom prst="rect">
            <a:avLst/>
          </a:prstGeom>
          <a:noFill/>
          <a:ln>
            <a:noFill/>
          </a:ln>
        </p:spPr>
      </p:pic>
      <p:cxnSp>
        <p:nvCxnSpPr>
          <p:cNvPr id="107" name="Google Shape;107;p19"/>
          <p:cNvCxnSpPr/>
          <p:nvPr/>
        </p:nvCxnSpPr>
        <p:spPr>
          <a:xfrm flipH="1">
            <a:off x="2630225" y="427100"/>
            <a:ext cx="4894200" cy="12000"/>
          </a:xfrm>
          <a:prstGeom prst="straightConnector1">
            <a:avLst/>
          </a:prstGeom>
          <a:noFill/>
          <a:ln w="19050" cap="flat" cmpd="sng">
            <a:solidFill>
              <a:srgbClr val="761A79"/>
            </a:solidFill>
            <a:prstDash val="solid"/>
            <a:round/>
            <a:headEnd type="none" w="sm" len="sm"/>
            <a:tailEnd type="none" w="sm" len="sm"/>
          </a:ln>
        </p:spPr>
      </p:cxnSp>
      <p:sp>
        <p:nvSpPr>
          <p:cNvPr id="108" name="Google Shape;108;p19"/>
          <p:cNvSpPr txBox="1">
            <a:spLocks noGrp="1"/>
          </p:cNvSpPr>
          <p:nvPr>
            <p:ph type="title"/>
          </p:nvPr>
        </p:nvSpPr>
        <p:spPr>
          <a:xfrm>
            <a:off x="311700" y="144400"/>
            <a:ext cx="26418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109" name="Google Shape;109;p19"/>
          <p:cNvPicPr preferRelativeResize="0"/>
          <p:nvPr/>
        </p:nvPicPr>
        <p:blipFill rotWithShape="1">
          <a:blip r:embed="rId4">
            <a:alphaModFix/>
          </a:blip>
          <a:srcRect/>
          <a:stretch/>
        </p:blipFill>
        <p:spPr>
          <a:xfrm>
            <a:off x="7694225" y="295988"/>
            <a:ext cx="989200" cy="262225"/>
          </a:xfrm>
          <a:prstGeom prst="rect">
            <a:avLst/>
          </a:prstGeom>
          <a:noFill/>
          <a:ln>
            <a:noFill/>
          </a:ln>
        </p:spPr>
      </p:pic>
      <p:sp>
        <p:nvSpPr>
          <p:cNvPr id="110" name="Google Shape;110;p19"/>
          <p:cNvSpPr txBox="1">
            <a:spLocks noGrp="1"/>
          </p:cNvSpPr>
          <p:nvPr>
            <p:ph type="title"/>
          </p:nvPr>
        </p:nvSpPr>
        <p:spPr>
          <a:xfrm>
            <a:off x="454375" y="144400"/>
            <a:ext cx="28287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ID" sz="1000" dirty="0">
                <a:solidFill>
                  <a:srgbClr val="761A79"/>
                </a:solidFill>
                <a:latin typeface="Montserrat ExtraBold"/>
                <a:ea typeface="Montserrat ExtraBold"/>
                <a:cs typeface="Montserrat ExtraBold"/>
                <a:sym typeface="Montserrat ExtraBold"/>
              </a:rPr>
              <a:t>Analysis Report</a:t>
            </a:r>
            <a:endParaRPr sz="1000" dirty="0">
              <a:solidFill>
                <a:srgbClr val="761A79"/>
              </a:solidFill>
              <a:latin typeface="Montserrat ExtraBold"/>
              <a:ea typeface="Montserrat ExtraBold"/>
              <a:cs typeface="Montserrat ExtraBold"/>
              <a:sym typeface="Montserrat ExtraBold"/>
            </a:endParaRPr>
          </a:p>
        </p:txBody>
      </p:sp>
      <p:sp>
        <p:nvSpPr>
          <p:cNvPr id="111" name="Google Shape;111;p19"/>
          <p:cNvSpPr txBox="1"/>
          <p:nvPr/>
        </p:nvSpPr>
        <p:spPr>
          <a:xfrm>
            <a:off x="487625" y="760475"/>
            <a:ext cx="7686600" cy="413569"/>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US" sz="1600" b="1" dirty="0">
                <a:solidFill>
                  <a:srgbClr val="743673"/>
                </a:solidFill>
                <a:highlight>
                  <a:schemeClr val="lt1"/>
                </a:highlight>
                <a:latin typeface="Montserrat"/>
                <a:ea typeface="Montserrat"/>
                <a:cs typeface="Montserrat"/>
                <a:sym typeface="Montserrat"/>
              </a:rPr>
              <a:t>Lampiran 2. Analysis Bivariate</a:t>
            </a:r>
          </a:p>
          <a:p>
            <a:pPr marL="0" lvl="0" indent="0" algn="just" rtl="0">
              <a:lnSpc>
                <a:spcPct val="115000"/>
              </a:lnSpc>
              <a:spcBef>
                <a:spcPts val="0"/>
              </a:spcBef>
              <a:spcAft>
                <a:spcPts val="0"/>
              </a:spcAft>
              <a:buNone/>
            </a:pPr>
            <a:endParaRPr lang="en-US" sz="1600" b="1" dirty="0">
              <a:solidFill>
                <a:srgbClr val="743673"/>
              </a:solidFill>
              <a:highlight>
                <a:schemeClr val="lt1"/>
              </a:highlight>
              <a:latin typeface="Montserrat"/>
              <a:ea typeface="Montserrat"/>
              <a:cs typeface="Montserrat"/>
              <a:sym typeface="Montserrat"/>
            </a:endParaRPr>
          </a:p>
          <a:p>
            <a:pPr marL="0" lvl="0" indent="0" algn="just" rtl="0">
              <a:lnSpc>
                <a:spcPct val="115000"/>
              </a:lnSpc>
              <a:spcBef>
                <a:spcPts val="0"/>
              </a:spcBef>
              <a:spcAft>
                <a:spcPts val="0"/>
              </a:spcAft>
              <a:buNone/>
            </a:pPr>
            <a:endParaRPr sz="900" dirty="0">
              <a:solidFill>
                <a:srgbClr val="292929"/>
              </a:solidFill>
              <a:latin typeface="Montserrat"/>
              <a:ea typeface="Montserrat"/>
              <a:cs typeface="Montserrat"/>
              <a:sym typeface="Montserrat"/>
            </a:endParaRPr>
          </a:p>
        </p:txBody>
      </p:sp>
      <p:sp>
        <p:nvSpPr>
          <p:cNvPr id="5" name="Google Shape;111;p19">
            <a:extLst>
              <a:ext uri="{FF2B5EF4-FFF2-40B4-BE49-F238E27FC236}">
                <a16:creationId xmlns:a16="http://schemas.microsoft.com/office/drawing/2014/main" id="{338FDBE1-7592-9F6B-37C6-4BB52CFDA081}"/>
              </a:ext>
            </a:extLst>
          </p:cNvPr>
          <p:cNvSpPr txBox="1"/>
          <p:nvPr/>
        </p:nvSpPr>
        <p:spPr>
          <a:xfrm>
            <a:off x="1917519" y="4830811"/>
            <a:ext cx="5446935" cy="183910"/>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US" sz="1000" b="1" dirty="0">
                <a:solidFill>
                  <a:srgbClr val="743673"/>
                </a:solidFill>
                <a:highlight>
                  <a:schemeClr val="lt1"/>
                </a:highlight>
                <a:latin typeface="Montserrat"/>
                <a:ea typeface="Montserrat"/>
                <a:cs typeface="Montserrat"/>
                <a:sym typeface="Montserrat"/>
              </a:rPr>
              <a:t>Chart 4. Rata-rata jumlah kata dalam Hate Speech (HS) dan Abusive tweet</a:t>
            </a:r>
            <a:endParaRPr sz="1000" dirty="0">
              <a:solidFill>
                <a:srgbClr val="292929"/>
              </a:solidFill>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067E2981-B29C-1DB8-B893-4D2AA94B79FC}"/>
              </a:ext>
            </a:extLst>
          </p:cNvPr>
          <p:cNvPicPr>
            <a:picLocks noChangeAspect="1"/>
          </p:cNvPicPr>
          <p:nvPr/>
        </p:nvPicPr>
        <p:blipFill>
          <a:blip r:embed="rId5"/>
          <a:stretch>
            <a:fillRect/>
          </a:stretch>
        </p:blipFill>
        <p:spPr>
          <a:xfrm>
            <a:off x="235682" y="919362"/>
            <a:ext cx="8810610" cy="3858662"/>
          </a:xfrm>
          <a:prstGeom prst="rect">
            <a:avLst/>
          </a:prstGeom>
        </p:spPr>
      </p:pic>
    </p:spTree>
    <p:extLst>
      <p:ext uri="{BB962C8B-B14F-4D97-AF65-F5344CB8AC3E}">
        <p14:creationId xmlns:p14="http://schemas.microsoft.com/office/powerpoint/2010/main" val="434504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5"/>
        <p:cNvGrpSpPr/>
        <p:nvPr/>
      </p:nvGrpSpPr>
      <p:grpSpPr>
        <a:xfrm>
          <a:off x="0" y="0"/>
          <a:ext cx="0" cy="0"/>
          <a:chOff x="0" y="0"/>
          <a:chExt cx="0" cy="0"/>
        </a:xfrm>
      </p:grpSpPr>
      <p:pic>
        <p:nvPicPr>
          <p:cNvPr id="66" name="Google Shape;66;p15"/>
          <p:cNvPicPr preferRelativeResize="0"/>
          <p:nvPr/>
        </p:nvPicPr>
        <p:blipFill rotWithShape="1">
          <a:blip r:embed="rId3">
            <a:alphaModFix/>
          </a:blip>
          <a:srcRect/>
          <a:stretch/>
        </p:blipFill>
        <p:spPr>
          <a:xfrm>
            <a:off x="6773925" y="152400"/>
            <a:ext cx="2370067" cy="4838700"/>
          </a:xfrm>
          <a:prstGeom prst="rect">
            <a:avLst/>
          </a:prstGeom>
          <a:noFill/>
          <a:ln>
            <a:noFill/>
          </a:ln>
        </p:spPr>
      </p:pic>
      <p:cxnSp>
        <p:nvCxnSpPr>
          <p:cNvPr id="67" name="Google Shape;67;p15"/>
          <p:cNvCxnSpPr/>
          <p:nvPr/>
        </p:nvCxnSpPr>
        <p:spPr>
          <a:xfrm flipH="1">
            <a:off x="2630225" y="427100"/>
            <a:ext cx="4894200" cy="12000"/>
          </a:xfrm>
          <a:prstGeom prst="straightConnector1">
            <a:avLst/>
          </a:prstGeom>
          <a:noFill/>
          <a:ln w="19050" cap="flat" cmpd="sng">
            <a:solidFill>
              <a:srgbClr val="761A79"/>
            </a:solidFill>
            <a:prstDash val="solid"/>
            <a:round/>
            <a:headEnd type="none" w="sm" len="sm"/>
            <a:tailEnd type="none" w="sm" len="sm"/>
          </a:ln>
        </p:spPr>
      </p:cxnSp>
      <p:sp>
        <p:nvSpPr>
          <p:cNvPr id="68" name="Google Shape;68;p15"/>
          <p:cNvSpPr txBox="1">
            <a:spLocks noGrp="1"/>
          </p:cNvSpPr>
          <p:nvPr>
            <p:ph type="title"/>
          </p:nvPr>
        </p:nvSpPr>
        <p:spPr>
          <a:xfrm>
            <a:off x="311700" y="144400"/>
            <a:ext cx="26418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69" name="Google Shape;69;p15"/>
          <p:cNvPicPr preferRelativeResize="0"/>
          <p:nvPr/>
        </p:nvPicPr>
        <p:blipFill rotWithShape="1">
          <a:blip r:embed="rId4">
            <a:alphaModFix/>
          </a:blip>
          <a:srcRect/>
          <a:stretch/>
        </p:blipFill>
        <p:spPr>
          <a:xfrm>
            <a:off x="7694225" y="295988"/>
            <a:ext cx="989200" cy="262225"/>
          </a:xfrm>
          <a:prstGeom prst="rect">
            <a:avLst/>
          </a:prstGeom>
          <a:noFill/>
          <a:ln>
            <a:noFill/>
          </a:ln>
        </p:spPr>
      </p:pic>
      <p:sp>
        <p:nvSpPr>
          <p:cNvPr id="70" name="Google Shape;70;p15"/>
          <p:cNvSpPr txBox="1">
            <a:spLocks noGrp="1"/>
          </p:cNvSpPr>
          <p:nvPr>
            <p:ph type="title"/>
          </p:nvPr>
        </p:nvSpPr>
        <p:spPr>
          <a:xfrm>
            <a:off x="454375" y="144400"/>
            <a:ext cx="28287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ID" sz="1000" dirty="0">
                <a:solidFill>
                  <a:srgbClr val="761A79"/>
                </a:solidFill>
                <a:latin typeface="Montserrat ExtraBold"/>
                <a:ea typeface="Montserrat ExtraBold"/>
                <a:cs typeface="Montserrat ExtraBold"/>
                <a:sym typeface="Montserrat ExtraBold"/>
              </a:rPr>
              <a:t>Analysis Report</a:t>
            </a:r>
            <a:endParaRPr sz="1000" dirty="0">
              <a:solidFill>
                <a:srgbClr val="761A79"/>
              </a:solidFill>
              <a:latin typeface="Montserrat ExtraBold"/>
              <a:ea typeface="Montserrat ExtraBold"/>
              <a:cs typeface="Montserrat ExtraBold"/>
              <a:sym typeface="Montserrat ExtraBold"/>
            </a:endParaRPr>
          </a:p>
        </p:txBody>
      </p:sp>
      <p:sp>
        <p:nvSpPr>
          <p:cNvPr id="71" name="Google Shape;71;p15"/>
          <p:cNvSpPr txBox="1"/>
          <p:nvPr/>
        </p:nvSpPr>
        <p:spPr>
          <a:xfrm>
            <a:off x="487625" y="760475"/>
            <a:ext cx="7686600" cy="3964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050" dirty="0">
              <a:solidFill>
                <a:srgbClr val="743673"/>
              </a:solidFill>
              <a:latin typeface="Montserrat"/>
              <a:ea typeface="Montserrat"/>
              <a:cs typeface="Montserrat"/>
              <a:sym typeface="Montserrat"/>
            </a:endParaRPr>
          </a:p>
          <a:p>
            <a:pPr marL="0" marR="0" lvl="0" indent="0" algn="ctr" rtl="0">
              <a:lnSpc>
                <a:spcPct val="115000"/>
              </a:lnSpc>
              <a:spcBef>
                <a:spcPts val="0"/>
              </a:spcBef>
              <a:spcAft>
                <a:spcPts val="0"/>
              </a:spcAft>
              <a:buNone/>
            </a:pPr>
            <a:r>
              <a:rPr lang="en-ID" sz="1750" b="1" dirty="0">
                <a:solidFill>
                  <a:srgbClr val="743673"/>
                </a:solidFill>
                <a:latin typeface="Montserrat"/>
                <a:ea typeface="Montserrat"/>
                <a:cs typeface="Montserrat"/>
                <a:sym typeface="Montserrat"/>
              </a:rPr>
              <a:t>Rio Krismanuraga</a:t>
            </a:r>
            <a:r>
              <a:rPr lang="en" sz="1750" b="1" dirty="0">
                <a:solidFill>
                  <a:srgbClr val="743673"/>
                </a:solidFill>
                <a:latin typeface="Montserrat"/>
                <a:ea typeface="Montserrat"/>
                <a:cs typeface="Montserrat"/>
                <a:sym typeface="Montserrat"/>
              </a:rPr>
              <a:t> </a:t>
            </a:r>
            <a:endParaRPr sz="1750" b="1" dirty="0">
              <a:solidFill>
                <a:srgbClr val="743673"/>
              </a:solidFill>
              <a:latin typeface="Montserrat"/>
              <a:ea typeface="Montserrat"/>
              <a:cs typeface="Montserrat"/>
              <a:sym typeface="Montserrat"/>
            </a:endParaRPr>
          </a:p>
          <a:p>
            <a:pPr marL="0" marR="0" lvl="0" indent="0" algn="ctr" rtl="0">
              <a:lnSpc>
                <a:spcPct val="115000"/>
              </a:lnSpc>
              <a:spcBef>
                <a:spcPts val="1000"/>
              </a:spcBef>
              <a:spcAft>
                <a:spcPts val="0"/>
              </a:spcAft>
              <a:buNone/>
            </a:pPr>
            <a:r>
              <a:rPr lang="en" sz="1750" b="1" dirty="0">
                <a:solidFill>
                  <a:srgbClr val="743673"/>
                </a:solidFill>
                <a:latin typeface="Montserrat"/>
                <a:ea typeface="Montserrat"/>
                <a:cs typeface="Montserrat"/>
                <a:sym typeface="Montserrat"/>
              </a:rPr>
              <a:t>Binar Academy</a:t>
            </a:r>
            <a:endParaRPr sz="1750" b="1" dirty="0">
              <a:solidFill>
                <a:srgbClr val="743673"/>
              </a:solidFill>
              <a:latin typeface="Montserrat"/>
              <a:ea typeface="Montserrat"/>
              <a:cs typeface="Montserrat"/>
              <a:sym typeface="Montserrat"/>
            </a:endParaRPr>
          </a:p>
          <a:p>
            <a:pPr marL="0" marR="0" lvl="0" indent="0" algn="just" rtl="0">
              <a:lnSpc>
                <a:spcPct val="115000"/>
              </a:lnSpc>
              <a:spcBef>
                <a:spcPts val="1000"/>
              </a:spcBef>
              <a:spcAft>
                <a:spcPts val="1000"/>
              </a:spcAft>
              <a:buNone/>
            </a:pPr>
            <a:endParaRPr sz="1050" dirty="0">
              <a:solidFill>
                <a:srgbClr val="74367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pic>
        <p:nvPicPr>
          <p:cNvPr id="76" name="Google Shape;76;p16"/>
          <p:cNvPicPr preferRelativeResize="0"/>
          <p:nvPr/>
        </p:nvPicPr>
        <p:blipFill rotWithShape="1">
          <a:blip r:embed="rId3">
            <a:alphaModFix/>
          </a:blip>
          <a:srcRect/>
          <a:stretch/>
        </p:blipFill>
        <p:spPr>
          <a:xfrm>
            <a:off x="6773925" y="152400"/>
            <a:ext cx="2370067" cy="4838700"/>
          </a:xfrm>
          <a:prstGeom prst="rect">
            <a:avLst/>
          </a:prstGeom>
          <a:noFill/>
          <a:ln>
            <a:noFill/>
          </a:ln>
        </p:spPr>
      </p:pic>
      <p:cxnSp>
        <p:nvCxnSpPr>
          <p:cNvPr id="77" name="Google Shape;77;p16"/>
          <p:cNvCxnSpPr/>
          <p:nvPr/>
        </p:nvCxnSpPr>
        <p:spPr>
          <a:xfrm flipH="1">
            <a:off x="2630225" y="427100"/>
            <a:ext cx="4894200" cy="12000"/>
          </a:xfrm>
          <a:prstGeom prst="straightConnector1">
            <a:avLst/>
          </a:prstGeom>
          <a:noFill/>
          <a:ln w="19050" cap="flat" cmpd="sng">
            <a:solidFill>
              <a:srgbClr val="761A79"/>
            </a:solidFill>
            <a:prstDash val="solid"/>
            <a:round/>
            <a:headEnd type="none" w="sm" len="sm"/>
            <a:tailEnd type="none" w="sm" len="sm"/>
          </a:ln>
        </p:spPr>
      </p:cxnSp>
      <p:sp>
        <p:nvSpPr>
          <p:cNvPr id="78" name="Google Shape;78;p16"/>
          <p:cNvSpPr txBox="1">
            <a:spLocks noGrp="1"/>
          </p:cNvSpPr>
          <p:nvPr>
            <p:ph type="title"/>
          </p:nvPr>
        </p:nvSpPr>
        <p:spPr>
          <a:xfrm>
            <a:off x="311700" y="144400"/>
            <a:ext cx="26418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79" name="Google Shape;79;p16"/>
          <p:cNvPicPr preferRelativeResize="0"/>
          <p:nvPr/>
        </p:nvPicPr>
        <p:blipFill rotWithShape="1">
          <a:blip r:embed="rId4">
            <a:alphaModFix/>
          </a:blip>
          <a:srcRect/>
          <a:stretch/>
        </p:blipFill>
        <p:spPr>
          <a:xfrm>
            <a:off x="7694225" y="295988"/>
            <a:ext cx="989200" cy="262225"/>
          </a:xfrm>
          <a:prstGeom prst="rect">
            <a:avLst/>
          </a:prstGeom>
          <a:noFill/>
          <a:ln>
            <a:noFill/>
          </a:ln>
        </p:spPr>
      </p:pic>
      <p:sp>
        <p:nvSpPr>
          <p:cNvPr id="80" name="Google Shape;80;p16"/>
          <p:cNvSpPr txBox="1">
            <a:spLocks noGrp="1"/>
          </p:cNvSpPr>
          <p:nvPr>
            <p:ph type="title"/>
          </p:nvPr>
        </p:nvSpPr>
        <p:spPr>
          <a:xfrm>
            <a:off x="454375" y="144400"/>
            <a:ext cx="28287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ID" sz="1000" dirty="0">
                <a:solidFill>
                  <a:srgbClr val="761A79"/>
                </a:solidFill>
                <a:latin typeface="Montserrat ExtraBold"/>
                <a:ea typeface="Montserrat ExtraBold"/>
                <a:cs typeface="Montserrat ExtraBold"/>
                <a:sym typeface="Montserrat ExtraBold"/>
              </a:rPr>
              <a:t>Analysis Report</a:t>
            </a:r>
            <a:endParaRPr sz="1000" dirty="0">
              <a:solidFill>
                <a:srgbClr val="761A79"/>
              </a:solidFill>
              <a:latin typeface="Montserrat ExtraBold"/>
              <a:ea typeface="Montserrat ExtraBold"/>
              <a:cs typeface="Montserrat ExtraBold"/>
              <a:sym typeface="Montserrat ExtraBold"/>
            </a:endParaRPr>
          </a:p>
        </p:txBody>
      </p:sp>
      <p:sp>
        <p:nvSpPr>
          <p:cNvPr id="81" name="Google Shape;81;p16"/>
          <p:cNvSpPr txBox="1"/>
          <p:nvPr/>
        </p:nvSpPr>
        <p:spPr>
          <a:xfrm>
            <a:off x="468975" y="672244"/>
            <a:ext cx="7719850" cy="4563999"/>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600" b="1" dirty="0">
                <a:solidFill>
                  <a:srgbClr val="743673"/>
                </a:solidFill>
                <a:highlight>
                  <a:schemeClr val="lt1"/>
                </a:highlight>
                <a:latin typeface="Montserrat"/>
                <a:ea typeface="Montserrat"/>
                <a:cs typeface="Montserrat"/>
                <a:sym typeface="Montserrat"/>
              </a:rPr>
              <a:t>Pendahuluan</a:t>
            </a:r>
            <a:endParaRPr sz="1600" b="1" dirty="0">
              <a:solidFill>
                <a:srgbClr val="743673"/>
              </a:solidFill>
              <a:highlight>
                <a:schemeClr val="lt1"/>
              </a:highlight>
              <a:latin typeface="Montserrat"/>
              <a:ea typeface="Montserrat"/>
              <a:cs typeface="Montserrat"/>
              <a:sym typeface="Montserrat"/>
            </a:endParaRPr>
          </a:p>
          <a:p>
            <a:pPr marL="0" lvl="0" indent="0" algn="l" rtl="0">
              <a:spcBef>
                <a:spcPts val="0"/>
              </a:spcBef>
              <a:spcAft>
                <a:spcPts val="0"/>
              </a:spcAft>
              <a:buNone/>
            </a:pPr>
            <a:endParaRPr sz="1000" dirty="0">
              <a:solidFill>
                <a:schemeClr val="dk1"/>
              </a:solidFill>
              <a:latin typeface="Montserrat"/>
              <a:ea typeface="Montserrat"/>
              <a:cs typeface="Montserrat"/>
              <a:sym typeface="Montserrat"/>
            </a:endParaRPr>
          </a:p>
          <a:p>
            <a:pPr marL="0" lvl="0" indent="0" algn="just" rtl="0">
              <a:spcBef>
                <a:spcPts val="0"/>
              </a:spcBef>
              <a:spcAft>
                <a:spcPts val="0"/>
              </a:spcAft>
              <a:buClr>
                <a:schemeClr val="dk1"/>
              </a:buClr>
              <a:buSzPts val="1100"/>
              <a:buFont typeface="Arial"/>
              <a:buNone/>
            </a:pPr>
            <a:r>
              <a:rPr lang="en" sz="1000" dirty="0">
                <a:solidFill>
                  <a:schemeClr val="dk1"/>
                </a:solidFill>
                <a:latin typeface="Montserrat"/>
                <a:ea typeface="Montserrat"/>
                <a:cs typeface="Montserrat"/>
                <a:sym typeface="Montserrat"/>
              </a:rPr>
              <a:t>Indonesia merupakan pengguna internet terbanyak no 4 di dunia. Pengguna media sosial dari Indonesia masuk 5 besar di dunia.</a:t>
            </a:r>
            <a:endParaRPr sz="1000" dirty="0">
              <a:solidFill>
                <a:schemeClr val="dk1"/>
              </a:solidFill>
              <a:latin typeface="Montserrat"/>
              <a:ea typeface="Montserrat"/>
              <a:cs typeface="Montserrat"/>
              <a:sym typeface="Montserrat"/>
            </a:endParaRPr>
          </a:p>
          <a:p>
            <a:pPr marL="0" lvl="0" indent="0" algn="just" rtl="0">
              <a:spcBef>
                <a:spcPts val="0"/>
              </a:spcBef>
              <a:spcAft>
                <a:spcPts val="0"/>
              </a:spcAft>
              <a:buClr>
                <a:schemeClr val="dk1"/>
              </a:buClr>
              <a:buSzPts val="1100"/>
              <a:buFont typeface="Arial"/>
              <a:buNone/>
            </a:pPr>
            <a:endParaRPr sz="1000" dirty="0">
              <a:solidFill>
                <a:schemeClr val="dk1"/>
              </a:solidFill>
              <a:latin typeface="Montserrat"/>
              <a:ea typeface="Montserrat"/>
              <a:cs typeface="Montserrat"/>
              <a:sym typeface="Montserrat"/>
            </a:endParaRPr>
          </a:p>
          <a:p>
            <a:pPr marL="0" lvl="0" indent="0" algn="just" rtl="0">
              <a:spcBef>
                <a:spcPts val="0"/>
              </a:spcBef>
              <a:spcAft>
                <a:spcPts val="0"/>
              </a:spcAft>
              <a:buNone/>
            </a:pPr>
            <a:r>
              <a:rPr lang="en" sz="1000" dirty="0">
                <a:solidFill>
                  <a:schemeClr val="dk1"/>
                </a:solidFill>
                <a:latin typeface="Montserrat"/>
                <a:ea typeface="Montserrat"/>
                <a:cs typeface="Montserrat"/>
                <a:sym typeface="Montserrat"/>
              </a:rPr>
              <a:t>Berangkat dari fakta di atas, ada kecenderungan pengguna media sosial di Indonesia aktif berkomentar di dunia maya. Mengetahui lebih detail data komentar netizen Indonesia di dunia maya dirasa perlu untuk mengenali lebih dalam bagaimana pola komentar netizen Indonesia dan bagaimana karakteristiknya. </a:t>
            </a:r>
            <a:endParaRPr sz="1000" dirty="0">
              <a:solidFill>
                <a:schemeClr val="dk1"/>
              </a:solidFill>
              <a:latin typeface="Montserrat"/>
              <a:ea typeface="Montserrat"/>
              <a:cs typeface="Montserrat"/>
              <a:sym typeface="Montserrat"/>
            </a:endParaRPr>
          </a:p>
          <a:p>
            <a:pPr marL="0" lvl="0" indent="0" algn="just" rtl="0">
              <a:spcBef>
                <a:spcPts val="0"/>
              </a:spcBef>
              <a:spcAft>
                <a:spcPts val="0"/>
              </a:spcAft>
              <a:buNone/>
            </a:pPr>
            <a:endParaRPr sz="1000" dirty="0">
              <a:solidFill>
                <a:schemeClr val="dk1"/>
              </a:solidFill>
              <a:latin typeface="Montserrat"/>
              <a:ea typeface="Montserrat"/>
              <a:cs typeface="Montserrat"/>
              <a:sym typeface="Montserrat"/>
            </a:endParaRPr>
          </a:p>
          <a:p>
            <a:pPr marL="0" lvl="0" indent="0" algn="just" rtl="0">
              <a:spcBef>
                <a:spcPts val="0"/>
              </a:spcBef>
              <a:spcAft>
                <a:spcPts val="0"/>
              </a:spcAft>
              <a:buNone/>
            </a:pPr>
            <a:r>
              <a:rPr lang="en" sz="1000" dirty="0">
                <a:solidFill>
                  <a:schemeClr val="dk1"/>
                </a:solidFill>
                <a:latin typeface="Montserrat"/>
                <a:ea typeface="Montserrat"/>
                <a:cs typeface="Montserrat"/>
                <a:sym typeface="Montserrat"/>
              </a:rPr>
              <a:t>Oleh karena itu penelitian ini bertujuan untuk menganalisis jumlah tweet berdasarkan kategori, tweet paling banyak dan paling sedikit berdasarkan kategori, rata-rata jumlah kata, dan rata-rata jumlah karakter.  Harapannya dari hasil analisis yang dilakukan menjadi bahan pertimbangan berbagai pihak kedepannya. </a:t>
            </a:r>
          </a:p>
          <a:p>
            <a:pPr marL="0" lvl="0" indent="0" algn="just" rtl="0">
              <a:spcBef>
                <a:spcPts val="0"/>
              </a:spcBef>
              <a:spcAft>
                <a:spcPts val="0"/>
              </a:spcAft>
              <a:buNone/>
            </a:pPr>
            <a:endParaRPr lang="en" sz="1000" dirty="0">
              <a:solidFill>
                <a:schemeClr val="dk1"/>
              </a:solidFill>
              <a:latin typeface="Montserrat"/>
              <a:ea typeface="Montserrat"/>
              <a:cs typeface="Montserrat"/>
              <a:sym typeface="Montserrat"/>
            </a:endParaRPr>
          </a:p>
          <a:p>
            <a:pPr marL="0" lvl="0" indent="0" algn="just" rtl="0">
              <a:spcBef>
                <a:spcPts val="0"/>
              </a:spcBef>
              <a:spcAft>
                <a:spcPts val="0"/>
              </a:spcAft>
              <a:buNone/>
            </a:pPr>
            <a:r>
              <a:rPr lang="en" sz="1000" dirty="0">
                <a:solidFill>
                  <a:schemeClr val="dk1"/>
                </a:solidFill>
                <a:latin typeface="Montserrat"/>
                <a:ea typeface="Montserrat"/>
                <a:cs typeface="Montserrat"/>
                <a:sym typeface="Montserrat"/>
              </a:rPr>
              <a:t>*Kategori:</a:t>
            </a:r>
          </a:p>
          <a:p>
            <a:pPr marL="0" lvl="0" indent="0" algn="just" rtl="0">
              <a:spcBef>
                <a:spcPts val="0"/>
              </a:spcBef>
              <a:spcAft>
                <a:spcPts val="0"/>
              </a:spcAft>
              <a:buNone/>
            </a:pPr>
            <a:r>
              <a:rPr lang="en-US" sz="1050" dirty="0">
                <a:solidFill>
                  <a:srgbClr val="292929"/>
                </a:solidFill>
                <a:latin typeface="Montserrat"/>
                <a:ea typeface="Montserrat"/>
                <a:cs typeface="Montserrat"/>
                <a:sym typeface="Montserrat"/>
              </a:rPr>
              <a:t>HS : hate speech label;</a:t>
            </a:r>
          </a:p>
          <a:p>
            <a:pPr marL="0" lvl="0" indent="0" algn="just" rtl="0">
              <a:spcBef>
                <a:spcPts val="0"/>
              </a:spcBef>
              <a:spcAft>
                <a:spcPts val="0"/>
              </a:spcAft>
              <a:buNone/>
            </a:pPr>
            <a:r>
              <a:rPr lang="en-US" sz="1050" dirty="0">
                <a:solidFill>
                  <a:srgbClr val="292929"/>
                </a:solidFill>
                <a:latin typeface="Montserrat"/>
                <a:ea typeface="Montserrat"/>
                <a:cs typeface="Montserrat"/>
                <a:sym typeface="Montserrat"/>
              </a:rPr>
              <a:t>Abusive : abusive language label;</a:t>
            </a:r>
          </a:p>
          <a:p>
            <a:pPr marL="0" lvl="0" indent="0" algn="just" rtl="0">
              <a:spcBef>
                <a:spcPts val="0"/>
              </a:spcBef>
              <a:spcAft>
                <a:spcPts val="0"/>
              </a:spcAft>
              <a:buNone/>
            </a:pPr>
            <a:r>
              <a:rPr lang="en-US" sz="1050" dirty="0">
                <a:solidFill>
                  <a:srgbClr val="292929"/>
                </a:solidFill>
                <a:latin typeface="Montserrat"/>
                <a:ea typeface="Montserrat"/>
                <a:cs typeface="Montserrat"/>
                <a:sym typeface="Montserrat"/>
              </a:rPr>
              <a:t>HS_Individual : hate speech targeted to an individual;</a:t>
            </a:r>
          </a:p>
          <a:p>
            <a:pPr marL="0" lvl="0" indent="0" algn="just" rtl="0">
              <a:spcBef>
                <a:spcPts val="0"/>
              </a:spcBef>
              <a:spcAft>
                <a:spcPts val="0"/>
              </a:spcAft>
              <a:buNone/>
            </a:pPr>
            <a:r>
              <a:rPr lang="en-US" sz="1050" dirty="0" err="1">
                <a:solidFill>
                  <a:srgbClr val="292929"/>
                </a:solidFill>
                <a:latin typeface="Montserrat"/>
                <a:ea typeface="Montserrat"/>
                <a:cs typeface="Montserrat"/>
                <a:sym typeface="Montserrat"/>
              </a:rPr>
              <a:t>HS_Group</a:t>
            </a:r>
            <a:r>
              <a:rPr lang="en-US" sz="1050" dirty="0">
                <a:solidFill>
                  <a:srgbClr val="292929"/>
                </a:solidFill>
                <a:latin typeface="Montserrat"/>
                <a:ea typeface="Montserrat"/>
                <a:cs typeface="Montserrat"/>
                <a:sym typeface="Montserrat"/>
              </a:rPr>
              <a:t> : hate speech targeted to a group;</a:t>
            </a:r>
          </a:p>
          <a:p>
            <a:pPr marL="0" lvl="0" indent="0" algn="just" rtl="0">
              <a:spcBef>
                <a:spcPts val="0"/>
              </a:spcBef>
              <a:spcAft>
                <a:spcPts val="0"/>
              </a:spcAft>
              <a:buNone/>
            </a:pPr>
            <a:r>
              <a:rPr lang="en-US" sz="1050" dirty="0" err="1">
                <a:solidFill>
                  <a:srgbClr val="292929"/>
                </a:solidFill>
                <a:latin typeface="Montserrat"/>
                <a:ea typeface="Montserrat"/>
                <a:cs typeface="Montserrat"/>
                <a:sym typeface="Montserrat"/>
              </a:rPr>
              <a:t>HS_Religion</a:t>
            </a:r>
            <a:r>
              <a:rPr lang="en-US" sz="1050" dirty="0">
                <a:solidFill>
                  <a:srgbClr val="292929"/>
                </a:solidFill>
                <a:latin typeface="Montserrat"/>
                <a:ea typeface="Montserrat"/>
                <a:cs typeface="Montserrat"/>
                <a:sym typeface="Montserrat"/>
              </a:rPr>
              <a:t> : hate speech related to religion/creed;</a:t>
            </a:r>
          </a:p>
          <a:p>
            <a:pPr marL="0" lvl="0" indent="0" algn="just" rtl="0">
              <a:spcBef>
                <a:spcPts val="0"/>
              </a:spcBef>
              <a:spcAft>
                <a:spcPts val="0"/>
              </a:spcAft>
              <a:buNone/>
            </a:pPr>
            <a:r>
              <a:rPr lang="en-US" sz="1050" dirty="0" err="1">
                <a:solidFill>
                  <a:srgbClr val="292929"/>
                </a:solidFill>
                <a:latin typeface="Montserrat"/>
                <a:ea typeface="Montserrat"/>
                <a:cs typeface="Montserrat"/>
                <a:sym typeface="Montserrat"/>
              </a:rPr>
              <a:t>HS_Race</a:t>
            </a:r>
            <a:r>
              <a:rPr lang="en-US" sz="1050" dirty="0">
                <a:solidFill>
                  <a:srgbClr val="292929"/>
                </a:solidFill>
                <a:latin typeface="Montserrat"/>
                <a:ea typeface="Montserrat"/>
                <a:cs typeface="Montserrat"/>
                <a:sym typeface="Montserrat"/>
              </a:rPr>
              <a:t> : hate speech related to race/ethnicity;</a:t>
            </a:r>
          </a:p>
          <a:p>
            <a:pPr marL="0" lvl="0" indent="0" algn="just" rtl="0">
              <a:spcBef>
                <a:spcPts val="0"/>
              </a:spcBef>
              <a:spcAft>
                <a:spcPts val="0"/>
              </a:spcAft>
              <a:buNone/>
            </a:pPr>
            <a:r>
              <a:rPr lang="en-US" sz="1050" dirty="0" err="1">
                <a:solidFill>
                  <a:srgbClr val="292929"/>
                </a:solidFill>
                <a:latin typeface="Montserrat"/>
                <a:ea typeface="Montserrat"/>
                <a:cs typeface="Montserrat"/>
                <a:sym typeface="Montserrat"/>
              </a:rPr>
              <a:t>HS_Physical</a:t>
            </a:r>
            <a:r>
              <a:rPr lang="en-US" sz="1050" dirty="0">
                <a:solidFill>
                  <a:srgbClr val="292929"/>
                </a:solidFill>
                <a:latin typeface="Montserrat"/>
                <a:ea typeface="Montserrat"/>
                <a:cs typeface="Montserrat"/>
                <a:sym typeface="Montserrat"/>
              </a:rPr>
              <a:t> : hate speech related to physical/disability;</a:t>
            </a:r>
          </a:p>
          <a:p>
            <a:pPr marL="0" lvl="0" indent="0" algn="just" rtl="0">
              <a:spcBef>
                <a:spcPts val="0"/>
              </a:spcBef>
              <a:spcAft>
                <a:spcPts val="0"/>
              </a:spcAft>
              <a:buNone/>
            </a:pPr>
            <a:r>
              <a:rPr lang="en-US" sz="1050" dirty="0" err="1">
                <a:solidFill>
                  <a:srgbClr val="292929"/>
                </a:solidFill>
                <a:latin typeface="Montserrat"/>
                <a:ea typeface="Montserrat"/>
                <a:cs typeface="Montserrat"/>
                <a:sym typeface="Montserrat"/>
              </a:rPr>
              <a:t>HS_Gender</a:t>
            </a:r>
            <a:r>
              <a:rPr lang="en-US" sz="1050" dirty="0">
                <a:solidFill>
                  <a:srgbClr val="292929"/>
                </a:solidFill>
                <a:latin typeface="Montserrat"/>
                <a:ea typeface="Montserrat"/>
                <a:cs typeface="Montserrat"/>
                <a:sym typeface="Montserrat"/>
              </a:rPr>
              <a:t> : hate speech related to gender/sexual orientation;</a:t>
            </a:r>
          </a:p>
          <a:p>
            <a:pPr marL="0" lvl="0" indent="0" algn="just" rtl="0">
              <a:spcBef>
                <a:spcPts val="0"/>
              </a:spcBef>
              <a:spcAft>
                <a:spcPts val="0"/>
              </a:spcAft>
              <a:buNone/>
            </a:pPr>
            <a:r>
              <a:rPr lang="en-US" sz="1050" dirty="0" err="1">
                <a:solidFill>
                  <a:srgbClr val="292929"/>
                </a:solidFill>
                <a:latin typeface="Montserrat"/>
                <a:ea typeface="Montserrat"/>
                <a:cs typeface="Montserrat"/>
                <a:sym typeface="Montserrat"/>
              </a:rPr>
              <a:t>HS_Gender</a:t>
            </a:r>
            <a:r>
              <a:rPr lang="en-US" sz="1050" dirty="0">
                <a:solidFill>
                  <a:srgbClr val="292929"/>
                </a:solidFill>
                <a:latin typeface="Montserrat"/>
                <a:ea typeface="Montserrat"/>
                <a:cs typeface="Montserrat"/>
                <a:sym typeface="Montserrat"/>
              </a:rPr>
              <a:t> : hate related to other invective/slander;</a:t>
            </a:r>
          </a:p>
          <a:p>
            <a:pPr marL="0" lvl="0" indent="0" algn="just" rtl="0">
              <a:spcBef>
                <a:spcPts val="0"/>
              </a:spcBef>
              <a:spcAft>
                <a:spcPts val="0"/>
              </a:spcAft>
              <a:buNone/>
            </a:pPr>
            <a:r>
              <a:rPr lang="en-US" sz="1050" dirty="0" err="1">
                <a:solidFill>
                  <a:srgbClr val="292929"/>
                </a:solidFill>
                <a:latin typeface="Montserrat"/>
                <a:ea typeface="Montserrat"/>
                <a:cs typeface="Montserrat"/>
                <a:sym typeface="Montserrat"/>
              </a:rPr>
              <a:t>HS_Weak</a:t>
            </a:r>
            <a:r>
              <a:rPr lang="en-US" sz="1050" dirty="0">
                <a:solidFill>
                  <a:srgbClr val="292929"/>
                </a:solidFill>
                <a:latin typeface="Montserrat"/>
                <a:ea typeface="Montserrat"/>
                <a:cs typeface="Montserrat"/>
                <a:sym typeface="Montserrat"/>
              </a:rPr>
              <a:t> : weak hate speech;</a:t>
            </a:r>
          </a:p>
          <a:p>
            <a:pPr marL="0" lvl="0" indent="0" algn="just" rtl="0">
              <a:spcBef>
                <a:spcPts val="0"/>
              </a:spcBef>
              <a:spcAft>
                <a:spcPts val="0"/>
              </a:spcAft>
              <a:buNone/>
            </a:pPr>
            <a:r>
              <a:rPr lang="en-US" sz="1050" dirty="0" err="1">
                <a:solidFill>
                  <a:srgbClr val="292929"/>
                </a:solidFill>
                <a:latin typeface="Montserrat"/>
                <a:ea typeface="Montserrat"/>
                <a:cs typeface="Montserrat"/>
                <a:sym typeface="Montserrat"/>
              </a:rPr>
              <a:t>HS_Moderate</a:t>
            </a:r>
            <a:r>
              <a:rPr lang="en-US" sz="1050" dirty="0">
                <a:solidFill>
                  <a:srgbClr val="292929"/>
                </a:solidFill>
                <a:latin typeface="Montserrat"/>
                <a:ea typeface="Montserrat"/>
                <a:cs typeface="Montserrat"/>
                <a:sym typeface="Montserrat"/>
              </a:rPr>
              <a:t> : moderate hate speech;</a:t>
            </a:r>
          </a:p>
          <a:p>
            <a:pPr marL="0" lvl="0" indent="0" algn="just" rtl="0">
              <a:spcBef>
                <a:spcPts val="0"/>
              </a:spcBef>
              <a:spcAft>
                <a:spcPts val="0"/>
              </a:spcAft>
              <a:buNone/>
            </a:pPr>
            <a:r>
              <a:rPr lang="en-US" sz="1050" dirty="0" err="1">
                <a:solidFill>
                  <a:srgbClr val="292929"/>
                </a:solidFill>
                <a:latin typeface="Montserrat"/>
                <a:ea typeface="Montserrat"/>
                <a:cs typeface="Montserrat"/>
                <a:sym typeface="Montserrat"/>
              </a:rPr>
              <a:t>HS_Strong</a:t>
            </a:r>
            <a:r>
              <a:rPr lang="en-US" sz="1050" dirty="0">
                <a:solidFill>
                  <a:srgbClr val="292929"/>
                </a:solidFill>
                <a:latin typeface="Montserrat"/>
                <a:ea typeface="Montserrat"/>
                <a:cs typeface="Montserrat"/>
                <a:sym typeface="Montserrat"/>
              </a:rPr>
              <a:t> : strong hate speech.</a:t>
            </a:r>
            <a:endParaRPr sz="1050" dirty="0">
              <a:solidFill>
                <a:srgbClr val="292929"/>
              </a:solidFill>
              <a:latin typeface="Montserrat"/>
              <a:ea typeface="Montserrat"/>
              <a:cs typeface="Montserrat"/>
              <a:sym typeface="Montserrat"/>
            </a:endParaRPr>
          </a:p>
          <a:p>
            <a:pPr marL="0" marR="0" lvl="0" indent="0" algn="just" rtl="0">
              <a:lnSpc>
                <a:spcPct val="115000"/>
              </a:lnSpc>
              <a:spcBef>
                <a:spcPts val="0"/>
              </a:spcBef>
              <a:spcAft>
                <a:spcPts val="1000"/>
              </a:spcAft>
              <a:buNone/>
            </a:pPr>
            <a:endParaRPr sz="1050" dirty="0">
              <a:solidFill>
                <a:srgbClr val="292929"/>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
        <p:cNvGrpSpPr/>
        <p:nvPr/>
      </p:nvGrpSpPr>
      <p:grpSpPr>
        <a:xfrm>
          <a:off x="0" y="0"/>
          <a:ext cx="0" cy="0"/>
          <a:chOff x="0" y="0"/>
          <a:chExt cx="0" cy="0"/>
        </a:xfrm>
      </p:grpSpPr>
      <p:pic>
        <p:nvPicPr>
          <p:cNvPr id="86" name="Google Shape;86;p17"/>
          <p:cNvPicPr preferRelativeResize="0"/>
          <p:nvPr/>
        </p:nvPicPr>
        <p:blipFill rotWithShape="1">
          <a:blip r:embed="rId3">
            <a:alphaModFix/>
          </a:blip>
          <a:srcRect/>
          <a:stretch/>
        </p:blipFill>
        <p:spPr>
          <a:xfrm>
            <a:off x="6773925" y="152400"/>
            <a:ext cx="2370067" cy="4838700"/>
          </a:xfrm>
          <a:prstGeom prst="rect">
            <a:avLst/>
          </a:prstGeom>
          <a:noFill/>
          <a:ln>
            <a:noFill/>
          </a:ln>
        </p:spPr>
      </p:pic>
      <p:cxnSp>
        <p:nvCxnSpPr>
          <p:cNvPr id="87" name="Google Shape;87;p17"/>
          <p:cNvCxnSpPr/>
          <p:nvPr/>
        </p:nvCxnSpPr>
        <p:spPr>
          <a:xfrm flipH="1">
            <a:off x="2630225" y="427100"/>
            <a:ext cx="4894200" cy="12000"/>
          </a:xfrm>
          <a:prstGeom prst="straightConnector1">
            <a:avLst/>
          </a:prstGeom>
          <a:noFill/>
          <a:ln w="19050" cap="flat" cmpd="sng">
            <a:solidFill>
              <a:srgbClr val="761A79"/>
            </a:solidFill>
            <a:prstDash val="solid"/>
            <a:round/>
            <a:headEnd type="none" w="sm" len="sm"/>
            <a:tailEnd type="none" w="sm" len="sm"/>
          </a:ln>
        </p:spPr>
      </p:cxnSp>
      <p:sp>
        <p:nvSpPr>
          <p:cNvPr id="88" name="Google Shape;88;p17"/>
          <p:cNvSpPr txBox="1">
            <a:spLocks noGrp="1"/>
          </p:cNvSpPr>
          <p:nvPr>
            <p:ph type="title"/>
          </p:nvPr>
        </p:nvSpPr>
        <p:spPr>
          <a:xfrm>
            <a:off x="311700" y="144400"/>
            <a:ext cx="26418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89" name="Google Shape;89;p17"/>
          <p:cNvPicPr preferRelativeResize="0"/>
          <p:nvPr/>
        </p:nvPicPr>
        <p:blipFill rotWithShape="1">
          <a:blip r:embed="rId4">
            <a:alphaModFix/>
          </a:blip>
          <a:srcRect/>
          <a:stretch/>
        </p:blipFill>
        <p:spPr>
          <a:xfrm>
            <a:off x="7694225" y="295988"/>
            <a:ext cx="989200" cy="262225"/>
          </a:xfrm>
          <a:prstGeom prst="rect">
            <a:avLst/>
          </a:prstGeom>
          <a:noFill/>
          <a:ln>
            <a:noFill/>
          </a:ln>
        </p:spPr>
      </p:pic>
      <p:sp>
        <p:nvSpPr>
          <p:cNvPr id="90" name="Google Shape;90;p17"/>
          <p:cNvSpPr txBox="1">
            <a:spLocks noGrp="1"/>
          </p:cNvSpPr>
          <p:nvPr>
            <p:ph type="title"/>
          </p:nvPr>
        </p:nvSpPr>
        <p:spPr>
          <a:xfrm>
            <a:off x="454375" y="144400"/>
            <a:ext cx="28287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ID" sz="1000" dirty="0">
                <a:solidFill>
                  <a:srgbClr val="761A79"/>
                </a:solidFill>
                <a:latin typeface="Montserrat ExtraBold"/>
                <a:ea typeface="Montserrat ExtraBold"/>
                <a:cs typeface="Montserrat ExtraBold"/>
                <a:sym typeface="Montserrat ExtraBold"/>
              </a:rPr>
              <a:t>Analysis Report</a:t>
            </a:r>
            <a:endParaRPr sz="1000" dirty="0">
              <a:solidFill>
                <a:srgbClr val="761A79"/>
              </a:solidFill>
              <a:latin typeface="Montserrat ExtraBold"/>
              <a:ea typeface="Montserrat ExtraBold"/>
              <a:cs typeface="Montserrat ExtraBold"/>
              <a:sym typeface="Montserrat ExtraBold"/>
            </a:endParaRPr>
          </a:p>
        </p:txBody>
      </p:sp>
      <p:sp>
        <p:nvSpPr>
          <p:cNvPr id="91" name="Google Shape;91;p17"/>
          <p:cNvSpPr txBox="1"/>
          <p:nvPr/>
        </p:nvSpPr>
        <p:spPr>
          <a:xfrm>
            <a:off x="487625" y="760475"/>
            <a:ext cx="7686600" cy="3964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600" b="1" dirty="0">
                <a:solidFill>
                  <a:srgbClr val="743673"/>
                </a:solidFill>
                <a:highlight>
                  <a:schemeClr val="lt1"/>
                </a:highlight>
                <a:latin typeface="Montserrat"/>
                <a:ea typeface="Montserrat"/>
                <a:cs typeface="Montserrat"/>
                <a:sym typeface="Montserrat"/>
              </a:rPr>
              <a:t>Metode Penelitian</a:t>
            </a:r>
            <a:endParaRPr sz="1600" b="1" dirty="0">
              <a:solidFill>
                <a:srgbClr val="743673"/>
              </a:solidFill>
              <a:highlight>
                <a:schemeClr val="lt1"/>
              </a:highlight>
              <a:latin typeface="Montserrat"/>
              <a:ea typeface="Montserrat"/>
              <a:cs typeface="Montserrat"/>
              <a:sym typeface="Montserrat"/>
            </a:endParaRPr>
          </a:p>
          <a:p>
            <a:pPr marL="0" lvl="0" indent="0" algn="l" rtl="0">
              <a:spcBef>
                <a:spcPts val="0"/>
              </a:spcBef>
              <a:spcAft>
                <a:spcPts val="0"/>
              </a:spcAft>
              <a:buNone/>
            </a:pPr>
            <a:endParaRPr sz="1000" dirty="0">
              <a:solidFill>
                <a:schemeClr val="dk1"/>
              </a:solidFill>
              <a:latin typeface="Montserrat"/>
              <a:ea typeface="Montserrat"/>
              <a:cs typeface="Montserrat"/>
              <a:sym typeface="Montserrat"/>
            </a:endParaRPr>
          </a:p>
          <a:p>
            <a:pPr marL="0" lvl="0" indent="0" algn="just" rtl="0">
              <a:spcBef>
                <a:spcPts val="0"/>
              </a:spcBef>
              <a:spcAft>
                <a:spcPts val="0"/>
              </a:spcAft>
              <a:buNone/>
            </a:pPr>
            <a:r>
              <a:rPr lang="en" sz="1000" dirty="0">
                <a:solidFill>
                  <a:schemeClr val="dk1"/>
                </a:solidFill>
                <a:latin typeface="Montserrat"/>
                <a:ea typeface="Montserrat"/>
                <a:cs typeface="Montserrat"/>
                <a:sym typeface="Montserrat"/>
              </a:rPr>
              <a:t>Data pada penelitian ini bersumber dari </a:t>
            </a:r>
            <a:r>
              <a:rPr lang="en" sz="1000" dirty="0">
                <a:solidFill>
                  <a:schemeClr val="dk1"/>
                </a:solidFill>
                <a:latin typeface="Montserrat"/>
                <a:ea typeface="Montserrat"/>
                <a:cs typeface="Montserrat"/>
                <a:sym typeface="Montserrat"/>
                <a:hlinkClick r:id="rId5"/>
              </a:rPr>
              <a:t>kaggle</a:t>
            </a:r>
            <a:r>
              <a:rPr lang="en" sz="1000" dirty="0">
                <a:solidFill>
                  <a:schemeClr val="dk1"/>
                </a:solidFill>
                <a:latin typeface="Montserrat"/>
                <a:ea typeface="Montserrat"/>
                <a:cs typeface="Montserrat"/>
                <a:sym typeface="Montserrat"/>
              </a:rPr>
              <a:t> yang sudah dipublikasikan dalam </a:t>
            </a:r>
            <a:r>
              <a:rPr lang="en" sz="1000" u="sng" dirty="0">
                <a:solidFill>
                  <a:schemeClr val="hlink"/>
                </a:solidFill>
                <a:latin typeface="Montserrat"/>
                <a:ea typeface="Montserrat"/>
                <a:cs typeface="Montserrat"/>
                <a:sym typeface="Montserrat"/>
                <a:hlinkClick r:id="rId6"/>
              </a:rPr>
              <a:t>paper berikut</a:t>
            </a:r>
            <a:r>
              <a:rPr lang="en" sz="1000" dirty="0">
                <a:solidFill>
                  <a:schemeClr val="dk1"/>
                </a:solidFill>
                <a:latin typeface="Montserrat"/>
                <a:ea typeface="Montserrat"/>
                <a:cs typeface="Montserrat"/>
                <a:sym typeface="Montserrat"/>
              </a:rPr>
              <a:t>. Lebih spesifik lagi data yang dianalisis adalah data yang memuat kumpulan komentar dan ulasan dalam bahasa indonesia diperoleh dari Tweeter.</a:t>
            </a:r>
            <a:endParaRPr sz="1000" dirty="0">
              <a:solidFill>
                <a:schemeClr val="dk1"/>
              </a:solidFill>
              <a:latin typeface="Montserrat"/>
              <a:ea typeface="Montserrat"/>
              <a:cs typeface="Montserrat"/>
              <a:sym typeface="Montserrat"/>
            </a:endParaRPr>
          </a:p>
          <a:p>
            <a:pPr marL="0" lvl="0" indent="0" algn="just" rtl="0">
              <a:spcBef>
                <a:spcPts val="0"/>
              </a:spcBef>
              <a:spcAft>
                <a:spcPts val="0"/>
              </a:spcAft>
              <a:buNone/>
            </a:pPr>
            <a:endParaRPr sz="1000" dirty="0">
              <a:solidFill>
                <a:schemeClr val="dk1"/>
              </a:solidFill>
              <a:latin typeface="Montserrat"/>
              <a:ea typeface="Montserrat"/>
              <a:cs typeface="Montserrat"/>
              <a:sym typeface="Montserrat"/>
            </a:endParaRPr>
          </a:p>
          <a:p>
            <a:pPr marL="0" lvl="0" indent="0" algn="just" rtl="0">
              <a:spcBef>
                <a:spcPts val="0"/>
              </a:spcBef>
              <a:spcAft>
                <a:spcPts val="0"/>
              </a:spcAft>
              <a:buNone/>
            </a:pPr>
            <a:r>
              <a:rPr lang="en" sz="1000" dirty="0">
                <a:solidFill>
                  <a:schemeClr val="dk1"/>
                </a:solidFill>
                <a:latin typeface="Montserrat"/>
                <a:ea typeface="Montserrat"/>
                <a:cs typeface="Montserrat"/>
                <a:sym typeface="Montserrat"/>
              </a:rPr>
              <a:t>Metode analisis yang dipakai dalam penelitian ini menggunakan Descriptive Analytics. Karena bertujuan mendeskripsikan pola dari data. Jenis analisis tersebut dirasa cocok karena fokus pada mencari tahu kondisi data dan mempelajari pola suatu data.</a:t>
            </a:r>
            <a:endParaRPr sz="1000" dirty="0">
              <a:solidFill>
                <a:schemeClr val="dk1"/>
              </a:solidFill>
              <a:latin typeface="Montserrat"/>
              <a:ea typeface="Montserrat"/>
              <a:cs typeface="Montserrat"/>
              <a:sym typeface="Montserrat"/>
            </a:endParaRPr>
          </a:p>
          <a:p>
            <a:pPr marL="0" lvl="0" indent="0" algn="just" rtl="0">
              <a:spcBef>
                <a:spcPts val="0"/>
              </a:spcBef>
              <a:spcAft>
                <a:spcPts val="0"/>
              </a:spcAft>
              <a:buNone/>
            </a:pPr>
            <a:endParaRPr sz="1000" dirty="0">
              <a:solidFill>
                <a:schemeClr val="dk1"/>
              </a:solidFill>
              <a:latin typeface="Montserrat"/>
              <a:ea typeface="Montserrat"/>
              <a:cs typeface="Montserrat"/>
              <a:sym typeface="Montserrat"/>
            </a:endParaRPr>
          </a:p>
          <a:p>
            <a:pPr marL="0" lvl="0" indent="0" algn="just" rtl="0">
              <a:spcBef>
                <a:spcPts val="0"/>
              </a:spcBef>
              <a:spcAft>
                <a:spcPts val="0"/>
              </a:spcAft>
              <a:buNone/>
            </a:pPr>
            <a:r>
              <a:rPr lang="en" sz="1000" dirty="0">
                <a:solidFill>
                  <a:schemeClr val="dk1"/>
                </a:solidFill>
                <a:latin typeface="Montserrat"/>
                <a:ea typeface="Montserrat"/>
                <a:cs typeface="Montserrat"/>
                <a:sym typeface="Montserrat"/>
              </a:rPr>
              <a:t>Analisisnya diproses dengan berdasarkan kolom yang diproses yakni 1 variabel (Univariate Analysis) dan 2 variabel (Bivariate Analysis). Dalam setiap prosesnya menerapkan metode Descriptive Statistic dan Visualisasi.  Descriptive Statistic digunakan untuk mencari tahu persebaran data secara angka sedangkan visualisasi untuk mencari tahu persebaran data secara visual.</a:t>
            </a:r>
            <a:endParaRPr sz="1050" dirty="0">
              <a:solidFill>
                <a:srgbClr val="292929"/>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pic>
        <p:nvPicPr>
          <p:cNvPr id="96" name="Google Shape;96;p18"/>
          <p:cNvPicPr preferRelativeResize="0"/>
          <p:nvPr/>
        </p:nvPicPr>
        <p:blipFill rotWithShape="1">
          <a:blip r:embed="rId3">
            <a:alphaModFix/>
          </a:blip>
          <a:srcRect/>
          <a:stretch/>
        </p:blipFill>
        <p:spPr>
          <a:xfrm>
            <a:off x="6773925" y="152400"/>
            <a:ext cx="2370067" cy="4838700"/>
          </a:xfrm>
          <a:prstGeom prst="rect">
            <a:avLst/>
          </a:prstGeom>
          <a:noFill/>
          <a:ln>
            <a:noFill/>
          </a:ln>
        </p:spPr>
      </p:pic>
      <p:cxnSp>
        <p:nvCxnSpPr>
          <p:cNvPr id="97" name="Google Shape;97;p18"/>
          <p:cNvCxnSpPr/>
          <p:nvPr/>
        </p:nvCxnSpPr>
        <p:spPr>
          <a:xfrm flipH="1">
            <a:off x="2630225" y="427100"/>
            <a:ext cx="4894200" cy="12000"/>
          </a:xfrm>
          <a:prstGeom prst="straightConnector1">
            <a:avLst/>
          </a:prstGeom>
          <a:noFill/>
          <a:ln w="19050" cap="flat" cmpd="sng">
            <a:solidFill>
              <a:srgbClr val="761A79"/>
            </a:solidFill>
            <a:prstDash val="solid"/>
            <a:round/>
            <a:headEnd type="none" w="sm" len="sm"/>
            <a:tailEnd type="none" w="sm" len="sm"/>
          </a:ln>
        </p:spPr>
      </p:cxnSp>
      <p:sp>
        <p:nvSpPr>
          <p:cNvPr id="98" name="Google Shape;98;p18"/>
          <p:cNvSpPr txBox="1">
            <a:spLocks noGrp="1"/>
          </p:cNvSpPr>
          <p:nvPr>
            <p:ph type="title"/>
          </p:nvPr>
        </p:nvSpPr>
        <p:spPr>
          <a:xfrm>
            <a:off x="311700" y="144400"/>
            <a:ext cx="26418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99" name="Google Shape;99;p18"/>
          <p:cNvPicPr preferRelativeResize="0"/>
          <p:nvPr/>
        </p:nvPicPr>
        <p:blipFill rotWithShape="1">
          <a:blip r:embed="rId4">
            <a:alphaModFix/>
          </a:blip>
          <a:srcRect/>
          <a:stretch/>
        </p:blipFill>
        <p:spPr>
          <a:xfrm>
            <a:off x="7694225" y="295988"/>
            <a:ext cx="989200" cy="262225"/>
          </a:xfrm>
          <a:prstGeom prst="rect">
            <a:avLst/>
          </a:prstGeom>
          <a:noFill/>
          <a:ln>
            <a:noFill/>
          </a:ln>
        </p:spPr>
      </p:pic>
      <p:sp>
        <p:nvSpPr>
          <p:cNvPr id="100" name="Google Shape;100;p18"/>
          <p:cNvSpPr txBox="1">
            <a:spLocks noGrp="1"/>
          </p:cNvSpPr>
          <p:nvPr>
            <p:ph type="title"/>
          </p:nvPr>
        </p:nvSpPr>
        <p:spPr>
          <a:xfrm>
            <a:off x="454375" y="144400"/>
            <a:ext cx="28287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ID" sz="1000" dirty="0">
                <a:solidFill>
                  <a:srgbClr val="761A79"/>
                </a:solidFill>
                <a:latin typeface="Montserrat ExtraBold"/>
                <a:ea typeface="Montserrat ExtraBold"/>
                <a:cs typeface="Montserrat ExtraBold"/>
                <a:sym typeface="Montserrat ExtraBold"/>
              </a:rPr>
              <a:t>Analysis Report</a:t>
            </a:r>
            <a:endParaRPr sz="1000" dirty="0">
              <a:solidFill>
                <a:srgbClr val="761A79"/>
              </a:solidFill>
              <a:latin typeface="Montserrat ExtraBold"/>
              <a:ea typeface="Montserrat ExtraBold"/>
              <a:cs typeface="Montserrat ExtraBold"/>
              <a:sym typeface="Montserrat ExtraBold"/>
            </a:endParaRPr>
          </a:p>
        </p:txBody>
      </p:sp>
      <p:sp>
        <p:nvSpPr>
          <p:cNvPr id="101" name="Google Shape;101;p18"/>
          <p:cNvSpPr txBox="1"/>
          <p:nvPr/>
        </p:nvSpPr>
        <p:spPr>
          <a:xfrm>
            <a:off x="487625" y="760475"/>
            <a:ext cx="7809708" cy="3964800"/>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 sz="1600" b="1" dirty="0">
                <a:solidFill>
                  <a:srgbClr val="743673"/>
                </a:solidFill>
                <a:highlight>
                  <a:schemeClr val="lt1"/>
                </a:highlight>
                <a:latin typeface="Montserrat"/>
                <a:ea typeface="Montserrat"/>
                <a:cs typeface="Montserrat"/>
                <a:sym typeface="Montserrat"/>
              </a:rPr>
              <a:t>Hasil dan Kesimpulan</a:t>
            </a:r>
            <a:endParaRPr sz="1600" b="1" dirty="0">
              <a:solidFill>
                <a:srgbClr val="743673"/>
              </a:solidFill>
              <a:highlight>
                <a:schemeClr val="lt1"/>
              </a:highlight>
              <a:latin typeface="Montserrat"/>
              <a:ea typeface="Montserrat"/>
              <a:cs typeface="Montserrat"/>
              <a:sym typeface="Montserrat"/>
            </a:endParaRPr>
          </a:p>
          <a:p>
            <a:pPr marL="0" lvl="0" indent="0" algn="l" rtl="0">
              <a:spcBef>
                <a:spcPts val="0"/>
              </a:spcBef>
              <a:spcAft>
                <a:spcPts val="0"/>
              </a:spcAft>
              <a:buNone/>
            </a:pPr>
            <a:endParaRPr sz="1000" dirty="0">
              <a:solidFill>
                <a:schemeClr val="dk1"/>
              </a:solidFill>
              <a:latin typeface="Montserrat"/>
              <a:ea typeface="Montserrat"/>
              <a:cs typeface="Montserrat"/>
              <a:sym typeface="Montserrat"/>
            </a:endParaRPr>
          </a:p>
          <a:p>
            <a:pPr marL="0" lvl="0" indent="0" algn="l" rtl="0">
              <a:lnSpc>
                <a:spcPct val="135714"/>
              </a:lnSpc>
              <a:spcBef>
                <a:spcPts val="0"/>
              </a:spcBef>
              <a:spcAft>
                <a:spcPts val="0"/>
              </a:spcAft>
              <a:buNone/>
            </a:pPr>
            <a:r>
              <a:rPr lang="en" sz="900" dirty="0">
                <a:solidFill>
                  <a:srgbClr val="292929"/>
                </a:solidFill>
                <a:latin typeface="Montserrat"/>
                <a:ea typeface="Montserrat"/>
                <a:cs typeface="Montserrat"/>
                <a:sym typeface="Montserrat"/>
              </a:rPr>
              <a:t>Berdasarkan analisis yang sudah kita lakukan dapat hasilnya dapat dijabarkan sebagai berikut::</a:t>
            </a:r>
            <a:endParaRPr sz="900" dirty="0">
              <a:solidFill>
                <a:srgbClr val="292929"/>
              </a:solidFill>
              <a:latin typeface="Montserrat"/>
              <a:ea typeface="Montserrat"/>
              <a:cs typeface="Montserrat"/>
              <a:sym typeface="Montserrat"/>
            </a:endParaRPr>
          </a:p>
          <a:p>
            <a:pPr marL="457200" lvl="0" indent="0" algn="l" rtl="0">
              <a:lnSpc>
                <a:spcPct val="135714"/>
              </a:lnSpc>
              <a:spcBef>
                <a:spcPts val="0"/>
              </a:spcBef>
              <a:spcAft>
                <a:spcPts val="0"/>
              </a:spcAft>
              <a:buNone/>
            </a:pPr>
            <a:endParaRPr sz="900" dirty="0">
              <a:solidFill>
                <a:srgbClr val="292929"/>
              </a:solidFill>
              <a:latin typeface="Montserrat"/>
              <a:ea typeface="Montserrat"/>
              <a:cs typeface="Montserrat"/>
              <a:sym typeface="Montserrat"/>
            </a:endParaRPr>
          </a:p>
          <a:p>
            <a:pPr marL="457200" lvl="0" indent="-285750" algn="l" rtl="0">
              <a:lnSpc>
                <a:spcPct val="135714"/>
              </a:lnSpc>
              <a:spcBef>
                <a:spcPts val="0"/>
              </a:spcBef>
              <a:spcAft>
                <a:spcPts val="0"/>
              </a:spcAft>
              <a:buClr>
                <a:srgbClr val="292929"/>
              </a:buClr>
              <a:buSzPts val="900"/>
              <a:buFont typeface="Montserrat"/>
              <a:buChar char="●"/>
            </a:pPr>
            <a:r>
              <a:rPr lang="en" sz="900" dirty="0">
                <a:solidFill>
                  <a:srgbClr val="292929"/>
                </a:solidFill>
                <a:latin typeface="Montserrat"/>
                <a:ea typeface="Montserrat"/>
                <a:cs typeface="Montserrat"/>
                <a:sym typeface="Montserrat"/>
              </a:rPr>
              <a:t> Berdasarkan Univariate Analysis:</a:t>
            </a:r>
            <a:endParaRPr sz="900" dirty="0">
              <a:solidFill>
                <a:srgbClr val="292929"/>
              </a:solidFill>
              <a:latin typeface="Montserrat"/>
              <a:ea typeface="Montserrat"/>
              <a:cs typeface="Montserrat"/>
              <a:sym typeface="Montserrat"/>
            </a:endParaRPr>
          </a:p>
          <a:p>
            <a:pPr marL="914400" lvl="1" indent="-285750" algn="l" rtl="0">
              <a:lnSpc>
                <a:spcPct val="135714"/>
              </a:lnSpc>
              <a:spcBef>
                <a:spcPts val="0"/>
              </a:spcBef>
              <a:spcAft>
                <a:spcPts val="0"/>
              </a:spcAft>
              <a:buClr>
                <a:srgbClr val="292929"/>
              </a:buClr>
              <a:buSzPts val="900"/>
              <a:buFont typeface="Montserrat"/>
              <a:buChar char="○"/>
            </a:pPr>
            <a:r>
              <a:rPr lang="en" sz="900" dirty="0">
                <a:solidFill>
                  <a:srgbClr val="292929"/>
                </a:solidFill>
                <a:latin typeface="Montserrat"/>
                <a:ea typeface="Montserrat"/>
                <a:cs typeface="Montserrat"/>
                <a:sym typeface="Montserrat"/>
              </a:rPr>
              <a:t>Dalam Descriptive Statistic menunjukkan data yang kita olah memiliki outlier namun tidak terlalu signifikan.</a:t>
            </a:r>
            <a:endParaRPr sz="900" dirty="0">
              <a:solidFill>
                <a:srgbClr val="292929"/>
              </a:solidFill>
              <a:latin typeface="Montserrat"/>
              <a:ea typeface="Montserrat"/>
              <a:cs typeface="Montserrat"/>
              <a:sym typeface="Montserrat"/>
            </a:endParaRPr>
          </a:p>
          <a:p>
            <a:pPr marL="914400" lvl="1" indent="-285750" algn="l" rtl="0">
              <a:lnSpc>
                <a:spcPct val="135714"/>
              </a:lnSpc>
              <a:spcBef>
                <a:spcPts val="0"/>
              </a:spcBef>
              <a:spcAft>
                <a:spcPts val="0"/>
              </a:spcAft>
              <a:buClr>
                <a:srgbClr val="292929"/>
              </a:buClr>
              <a:buSzPts val="900"/>
              <a:buFont typeface="Montserrat"/>
              <a:buChar char="○"/>
            </a:pPr>
            <a:r>
              <a:rPr lang="en" sz="900" dirty="0">
                <a:solidFill>
                  <a:srgbClr val="292929"/>
                </a:solidFill>
                <a:latin typeface="Montserrat"/>
                <a:ea typeface="Montserrat"/>
                <a:cs typeface="Montserrat"/>
                <a:sym typeface="Montserrat"/>
              </a:rPr>
              <a:t>Dalam visualisasi menunjukkan:</a:t>
            </a:r>
            <a:endParaRPr sz="900" dirty="0">
              <a:solidFill>
                <a:srgbClr val="292929"/>
              </a:solidFill>
              <a:latin typeface="Montserrat"/>
              <a:ea typeface="Montserrat"/>
              <a:cs typeface="Montserrat"/>
              <a:sym typeface="Montserrat"/>
            </a:endParaRPr>
          </a:p>
          <a:p>
            <a:pPr marL="1252538" lvl="2" indent="-269875" algn="l" rtl="0">
              <a:lnSpc>
                <a:spcPct val="135714"/>
              </a:lnSpc>
              <a:spcBef>
                <a:spcPts val="0"/>
              </a:spcBef>
              <a:spcAft>
                <a:spcPts val="0"/>
              </a:spcAft>
              <a:buClr>
                <a:srgbClr val="292929"/>
              </a:buClr>
              <a:buSzPts val="900"/>
              <a:buFont typeface="Montserrat"/>
              <a:buChar char="■"/>
            </a:pPr>
            <a:r>
              <a:rPr lang="en-US" sz="900" dirty="0" err="1">
                <a:solidFill>
                  <a:srgbClr val="292929"/>
                </a:solidFill>
                <a:latin typeface="Montserrat"/>
                <a:ea typeface="Montserrat"/>
                <a:cs typeface="Montserrat"/>
                <a:sym typeface="Montserrat"/>
              </a:rPr>
              <a:t>Terdapat</a:t>
            </a:r>
            <a:r>
              <a:rPr lang="en-US" sz="900" dirty="0">
                <a:solidFill>
                  <a:srgbClr val="292929"/>
                </a:solidFill>
                <a:latin typeface="Montserrat"/>
                <a:ea typeface="Montserrat"/>
                <a:cs typeface="Montserrat"/>
                <a:sym typeface="Montserrat"/>
              </a:rPr>
              <a:t> Hate Speech (HS) tweet </a:t>
            </a:r>
            <a:r>
              <a:rPr lang="en-US" sz="900" dirty="0" err="1">
                <a:solidFill>
                  <a:srgbClr val="292929"/>
                </a:solidFill>
                <a:latin typeface="Montserrat"/>
                <a:ea typeface="Montserrat"/>
                <a:cs typeface="Montserrat"/>
                <a:sym typeface="Montserrat"/>
              </a:rPr>
              <a:t>sebanyak</a:t>
            </a:r>
            <a:r>
              <a:rPr lang="en-US" sz="900" dirty="0">
                <a:solidFill>
                  <a:srgbClr val="292929"/>
                </a:solidFill>
                <a:latin typeface="Montserrat"/>
                <a:ea typeface="Montserrat"/>
                <a:cs typeface="Montserrat"/>
                <a:sym typeface="Montserrat"/>
              </a:rPr>
              <a:t> ~5500 and Abusive tweet </a:t>
            </a:r>
            <a:r>
              <a:rPr lang="en-US" sz="900" dirty="0" err="1">
                <a:solidFill>
                  <a:srgbClr val="292929"/>
                </a:solidFill>
                <a:latin typeface="Montserrat"/>
                <a:ea typeface="Montserrat"/>
                <a:cs typeface="Montserrat"/>
                <a:sym typeface="Montserrat"/>
              </a:rPr>
              <a:t>sebanyak</a:t>
            </a:r>
            <a:r>
              <a:rPr lang="en-US" sz="900" dirty="0">
                <a:solidFill>
                  <a:srgbClr val="292929"/>
                </a:solidFill>
                <a:latin typeface="Montserrat"/>
                <a:ea typeface="Montserrat"/>
                <a:cs typeface="Montserrat"/>
                <a:sym typeface="Montserrat"/>
              </a:rPr>
              <a:t> ~5000 </a:t>
            </a:r>
            <a:endParaRPr sz="900" dirty="0">
              <a:solidFill>
                <a:srgbClr val="292929"/>
              </a:solidFill>
              <a:latin typeface="Montserrat"/>
              <a:ea typeface="Montserrat"/>
              <a:cs typeface="Montserrat"/>
              <a:sym typeface="Montserrat"/>
            </a:endParaRPr>
          </a:p>
          <a:p>
            <a:pPr marL="1252538" lvl="2" indent="-269875" algn="l" rtl="0">
              <a:lnSpc>
                <a:spcPct val="135714"/>
              </a:lnSpc>
              <a:spcBef>
                <a:spcPts val="0"/>
              </a:spcBef>
              <a:spcAft>
                <a:spcPts val="0"/>
              </a:spcAft>
              <a:buClr>
                <a:srgbClr val="292929"/>
              </a:buClr>
              <a:buSzPts val="900"/>
              <a:buFont typeface="Montserrat"/>
              <a:buChar char="■"/>
            </a:pPr>
            <a:r>
              <a:rPr lang="en-US" sz="900" dirty="0">
                <a:solidFill>
                  <a:srgbClr val="292929"/>
                </a:solidFill>
                <a:latin typeface="Montserrat"/>
                <a:ea typeface="Montserrat"/>
                <a:cs typeface="Montserrat"/>
                <a:sym typeface="Montserrat"/>
              </a:rPr>
              <a:t>Target Hate Speech tweet </a:t>
            </a:r>
            <a:r>
              <a:rPr lang="en-US" sz="900" dirty="0" err="1">
                <a:solidFill>
                  <a:srgbClr val="292929"/>
                </a:solidFill>
                <a:latin typeface="Montserrat"/>
                <a:ea typeface="Montserrat"/>
                <a:cs typeface="Montserrat"/>
                <a:sym typeface="Montserrat"/>
              </a:rPr>
              <a:t>terhadap</a:t>
            </a:r>
            <a:r>
              <a:rPr lang="en-US" sz="900" dirty="0">
                <a:solidFill>
                  <a:srgbClr val="292929"/>
                </a:solidFill>
                <a:latin typeface="Montserrat"/>
                <a:ea typeface="Montserrat"/>
                <a:cs typeface="Montserrat"/>
                <a:sym typeface="Montserrat"/>
              </a:rPr>
              <a:t> </a:t>
            </a:r>
            <a:r>
              <a:rPr lang="en-US" sz="900" dirty="0" err="1">
                <a:solidFill>
                  <a:srgbClr val="292929"/>
                </a:solidFill>
                <a:latin typeface="Montserrat"/>
                <a:ea typeface="Montserrat"/>
                <a:cs typeface="Montserrat"/>
                <a:sym typeface="Montserrat"/>
              </a:rPr>
              <a:t>Individu</a:t>
            </a:r>
            <a:r>
              <a:rPr lang="en-US" sz="900" dirty="0">
                <a:solidFill>
                  <a:srgbClr val="292929"/>
                </a:solidFill>
                <a:latin typeface="Montserrat"/>
                <a:ea typeface="Montserrat"/>
                <a:cs typeface="Montserrat"/>
                <a:sym typeface="Montserrat"/>
              </a:rPr>
              <a:t> (HS_Individual) </a:t>
            </a:r>
            <a:r>
              <a:rPr lang="en-US" sz="900" dirty="0" err="1">
                <a:solidFill>
                  <a:srgbClr val="292929"/>
                </a:solidFill>
                <a:latin typeface="Montserrat"/>
                <a:ea typeface="Montserrat"/>
                <a:cs typeface="Montserrat"/>
                <a:sym typeface="Montserrat"/>
              </a:rPr>
              <a:t>adalah</a:t>
            </a:r>
            <a:r>
              <a:rPr lang="en-US" sz="900" dirty="0">
                <a:solidFill>
                  <a:srgbClr val="292929"/>
                </a:solidFill>
                <a:latin typeface="Montserrat"/>
                <a:ea typeface="Montserrat"/>
                <a:cs typeface="Montserrat"/>
                <a:sym typeface="Montserrat"/>
              </a:rPr>
              <a:t> yang paling </a:t>
            </a:r>
            <a:r>
              <a:rPr lang="en-US" sz="900" dirty="0" err="1">
                <a:solidFill>
                  <a:srgbClr val="292929"/>
                </a:solidFill>
                <a:latin typeface="Montserrat"/>
                <a:ea typeface="Montserrat"/>
                <a:cs typeface="Montserrat"/>
                <a:sym typeface="Montserrat"/>
              </a:rPr>
              <a:t>banyak</a:t>
            </a:r>
            <a:r>
              <a:rPr lang="en-US" sz="900" dirty="0">
                <a:solidFill>
                  <a:srgbClr val="292929"/>
                </a:solidFill>
                <a:latin typeface="Montserrat"/>
                <a:ea typeface="Montserrat"/>
                <a:cs typeface="Montserrat"/>
                <a:sym typeface="Montserrat"/>
              </a:rPr>
              <a:t> ~3500</a:t>
            </a:r>
          </a:p>
          <a:p>
            <a:pPr marL="1252538" lvl="2" indent="-269875" algn="l" rtl="0">
              <a:lnSpc>
                <a:spcPct val="135714"/>
              </a:lnSpc>
              <a:spcBef>
                <a:spcPts val="0"/>
              </a:spcBef>
              <a:spcAft>
                <a:spcPts val="0"/>
              </a:spcAft>
              <a:buClr>
                <a:srgbClr val="292929"/>
              </a:buClr>
              <a:buSzPts val="900"/>
              <a:buFont typeface="Montserrat"/>
              <a:buChar char="■"/>
            </a:pPr>
            <a:r>
              <a:rPr lang="en-US" sz="900" dirty="0">
                <a:solidFill>
                  <a:srgbClr val="292929"/>
                </a:solidFill>
                <a:latin typeface="Montserrat"/>
                <a:ea typeface="Montserrat"/>
                <a:cs typeface="Montserrat"/>
                <a:sym typeface="Montserrat"/>
              </a:rPr>
              <a:t>Target Hate Speech tweet </a:t>
            </a:r>
            <a:r>
              <a:rPr lang="en-US" sz="900" dirty="0" err="1">
                <a:solidFill>
                  <a:srgbClr val="292929"/>
                </a:solidFill>
                <a:latin typeface="Montserrat"/>
                <a:ea typeface="Montserrat"/>
                <a:cs typeface="Montserrat"/>
                <a:sym typeface="Montserrat"/>
              </a:rPr>
              <a:t>terkait</a:t>
            </a:r>
            <a:r>
              <a:rPr lang="en-US" sz="900" dirty="0">
                <a:solidFill>
                  <a:srgbClr val="292929"/>
                </a:solidFill>
                <a:latin typeface="Montserrat"/>
                <a:ea typeface="Montserrat"/>
                <a:cs typeface="Montserrat"/>
                <a:sym typeface="Montserrat"/>
              </a:rPr>
              <a:t> gender (</a:t>
            </a:r>
            <a:r>
              <a:rPr lang="en-US" sz="900" dirty="0" err="1">
                <a:solidFill>
                  <a:srgbClr val="292929"/>
                </a:solidFill>
                <a:latin typeface="Montserrat"/>
                <a:ea typeface="Montserrat"/>
                <a:cs typeface="Montserrat"/>
                <a:sym typeface="Montserrat"/>
              </a:rPr>
              <a:t>HS_Gender</a:t>
            </a:r>
            <a:r>
              <a:rPr lang="en-US" sz="900" dirty="0">
                <a:solidFill>
                  <a:srgbClr val="292929"/>
                </a:solidFill>
                <a:latin typeface="Montserrat"/>
                <a:ea typeface="Montserrat"/>
                <a:cs typeface="Montserrat"/>
                <a:sym typeface="Montserrat"/>
              </a:rPr>
              <a:t>) dan </a:t>
            </a:r>
            <a:r>
              <a:rPr lang="en-US" sz="900" dirty="0" err="1">
                <a:solidFill>
                  <a:srgbClr val="292929"/>
                </a:solidFill>
                <a:latin typeface="Montserrat"/>
                <a:ea typeface="Montserrat"/>
                <a:cs typeface="Montserrat"/>
                <a:sym typeface="Montserrat"/>
              </a:rPr>
              <a:t>fisik</a:t>
            </a:r>
            <a:r>
              <a:rPr lang="en-US" sz="900" dirty="0">
                <a:solidFill>
                  <a:srgbClr val="292929"/>
                </a:solidFill>
                <a:latin typeface="Montserrat"/>
                <a:ea typeface="Montserrat"/>
                <a:cs typeface="Montserrat"/>
                <a:sym typeface="Montserrat"/>
              </a:rPr>
              <a:t> (</a:t>
            </a:r>
            <a:r>
              <a:rPr lang="en-US" sz="900" dirty="0" err="1">
                <a:solidFill>
                  <a:srgbClr val="292929"/>
                </a:solidFill>
                <a:latin typeface="Montserrat"/>
                <a:ea typeface="Montserrat"/>
                <a:cs typeface="Montserrat"/>
                <a:sym typeface="Montserrat"/>
              </a:rPr>
              <a:t>HS_Physical</a:t>
            </a:r>
            <a:r>
              <a:rPr lang="en-US" sz="900" dirty="0">
                <a:solidFill>
                  <a:srgbClr val="292929"/>
                </a:solidFill>
                <a:latin typeface="Montserrat"/>
                <a:ea typeface="Montserrat"/>
                <a:cs typeface="Montserrat"/>
                <a:sym typeface="Montserrat"/>
              </a:rPr>
              <a:t>) </a:t>
            </a:r>
            <a:r>
              <a:rPr lang="en-US" sz="900" dirty="0" err="1">
                <a:solidFill>
                  <a:srgbClr val="292929"/>
                </a:solidFill>
                <a:latin typeface="Montserrat"/>
                <a:ea typeface="Montserrat"/>
                <a:cs typeface="Montserrat"/>
                <a:sym typeface="Montserrat"/>
              </a:rPr>
              <a:t>adalah</a:t>
            </a:r>
            <a:r>
              <a:rPr lang="en-US" sz="900" dirty="0">
                <a:solidFill>
                  <a:srgbClr val="292929"/>
                </a:solidFill>
                <a:latin typeface="Montserrat"/>
                <a:ea typeface="Montserrat"/>
                <a:cs typeface="Montserrat"/>
                <a:sym typeface="Montserrat"/>
              </a:rPr>
              <a:t> yang paling </a:t>
            </a:r>
            <a:r>
              <a:rPr lang="en-US" sz="900" dirty="0" err="1">
                <a:solidFill>
                  <a:srgbClr val="292929"/>
                </a:solidFill>
                <a:latin typeface="Montserrat"/>
                <a:ea typeface="Montserrat"/>
                <a:cs typeface="Montserrat"/>
                <a:sym typeface="Montserrat"/>
              </a:rPr>
              <a:t>sedikit</a:t>
            </a:r>
            <a:r>
              <a:rPr lang="en-US" sz="900" dirty="0">
                <a:solidFill>
                  <a:srgbClr val="292929"/>
                </a:solidFill>
                <a:latin typeface="Montserrat"/>
                <a:ea typeface="Montserrat"/>
                <a:cs typeface="Montserrat"/>
                <a:sym typeface="Montserrat"/>
              </a:rPr>
              <a:t> ~300</a:t>
            </a:r>
          </a:p>
          <a:p>
            <a:pPr marL="1252538" lvl="2" indent="-269875" algn="l" rtl="0">
              <a:lnSpc>
                <a:spcPct val="135714"/>
              </a:lnSpc>
              <a:spcBef>
                <a:spcPts val="0"/>
              </a:spcBef>
              <a:spcAft>
                <a:spcPts val="0"/>
              </a:spcAft>
              <a:buClr>
                <a:srgbClr val="292929"/>
              </a:buClr>
              <a:buSzPts val="900"/>
              <a:buFont typeface="Montserrat"/>
              <a:buChar char="■"/>
            </a:pPr>
            <a:r>
              <a:rPr lang="en-US" sz="900" dirty="0">
                <a:solidFill>
                  <a:srgbClr val="292929"/>
                </a:solidFill>
                <a:latin typeface="Montserrat"/>
                <a:ea typeface="Montserrat"/>
                <a:cs typeface="Montserrat"/>
                <a:sym typeface="Montserrat"/>
              </a:rPr>
              <a:t>Rata-rata jumlah kata dan karakter </a:t>
            </a:r>
            <a:r>
              <a:rPr lang="en-US" sz="900" dirty="0" err="1">
                <a:solidFill>
                  <a:srgbClr val="292929"/>
                </a:solidFill>
                <a:latin typeface="Montserrat"/>
                <a:ea typeface="Montserrat"/>
                <a:cs typeface="Montserrat"/>
                <a:sym typeface="Montserrat"/>
              </a:rPr>
              <a:t>untuk</a:t>
            </a:r>
            <a:r>
              <a:rPr lang="en-US" sz="900" dirty="0">
                <a:solidFill>
                  <a:srgbClr val="292929"/>
                </a:solidFill>
                <a:latin typeface="Montserrat"/>
                <a:ea typeface="Montserrat"/>
                <a:cs typeface="Montserrat"/>
                <a:sym typeface="Montserrat"/>
              </a:rPr>
              <a:t> </a:t>
            </a:r>
            <a:r>
              <a:rPr lang="en-US" sz="900" dirty="0" err="1">
                <a:solidFill>
                  <a:srgbClr val="292929"/>
                </a:solidFill>
                <a:latin typeface="Montserrat"/>
                <a:ea typeface="Montserrat"/>
                <a:cs typeface="Montserrat"/>
                <a:sym typeface="Montserrat"/>
              </a:rPr>
              <a:t>semua</a:t>
            </a:r>
            <a:r>
              <a:rPr lang="en-US" sz="900" dirty="0">
                <a:solidFill>
                  <a:srgbClr val="292929"/>
                </a:solidFill>
                <a:latin typeface="Montserrat"/>
                <a:ea typeface="Montserrat"/>
                <a:cs typeface="Montserrat"/>
                <a:sym typeface="Montserrat"/>
              </a:rPr>
              <a:t> </a:t>
            </a:r>
            <a:r>
              <a:rPr lang="en-US" sz="900" dirty="0" err="1">
                <a:solidFill>
                  <a:srgbClr val="292929"/>
                </a:solidFill>
                <a:latin typeface="Montserrat"/>
                <a:ea typeface="Montserrat"/>
                <a:cs typeface="Montserrat"/>
                <a:sym typeface="Montserrat"/>
              </a:rPr>
              <a:t>kategoti</a:t>
            </a:r>
            <a:r>
              <a:rPr lang="en-US" sz="900" dirty="0">
                <a:solidFill>
                  <a:srgbClr val="292929"/>
                </a:solidFill>
                <a:latin typeface="Montserrat"/>
                <a:ea typeface="Montserrat"/>
                <a:cs typeface="Montserrat"/>
                <a:sym typeface="Montserrat"/>
              </a:rPr>
              <a:t> </a:t>
            </a:r>
            <a:r>
              <a:rPr lang="en-US" sz="900" dirty="0" err="1">
                <a:solidFill>
                  <a:srgbClr val="292929"/>
                </a:solidFill>
                <a:latin typeface="Montserrat"/>
                <a:ea typeface="Montserrat"/>
                <a:cs typeface="Montserrat"/>
                <a:sym typeface="Montserrat"/>
              </a:rPr>
              <a:t>adalah</a:t>
            </a:r>
            <a:r>
              <a:rPr lang="en-US" sz="900" dirty="0">
                <a:solidFill>
                  <a:srgbClr val="292929"/>
                </a:solidFill>
                <a:latin typeface="Montserrat"/>
                <a:ea typeface="Montserrat"/>
                <a:cs typeface="Montserrat"/>
                <a:sym typeface="Montserrat"/>
              </a:rPr>
              <a:t> </a:t>
            </a:r>
            <a:r>
              <a:rPr lang="en-US" sz="900" dirty="0" err="1">
                <a:solidFill>
                  <a:srgbClr val="292929"/>
                </a:solidFill>
                <a:latin typeface="Montserrat"/>
                <a:ea typeface="Montserrat"/>
                <a:cs typeface="Montserrat"/>
                <a:sym typeface="Montserrat"/>
              </a:rPr>
              <a:t>sekitar</a:t>
            </a:r>
            <a:r>
              <a:rPr lang="en-US" sz="900" dirty="0">
                <a:solidFill>
                  <a:srgbClr val="292929"/>
                </a:solidFill>
                <a:latin typeface="Montserrat"/>
                <a:ea typeface="Montserrat"/>
                <a:cs typeface="Montserrat"/>
                <a:sym typeface="Montserrat"/>
              </a:rPr>
              <a:t> 13-17 dan 85 -115</a:t>
            </a:r>
          </a:p>
          <a:p>
            <a:pPr marL="1085850" lvl="2" algn="l" rtl="0">
              <a:lnSpc>
                <a:spcPct val="135714"/>
              </a:lnSpc>
              <a:spcBef>
                <a:spcPts val="0"/>
              </a:spcBef>
              <a:spcAft>
                <a:spcPts val="0"/>
              </a:spcAft>
              <a:buClr>
                <a:srgbClr val="292929"/>
              </a:buClr>
              <a:buSzPts val="900"/>
            </a:pPr>
            <a:endParaRPr sz="900" dirty="0">
              <a:solidFill>
                <a:srgbClr val="292929"/>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pic>
        <p:nvPicPr>
          <p:cNvPr id="106" name="Google Shape;106;p19"/>
          <p:cNvPicPr preferRelativeResize="0"/>
          <p:nvPr/>
        </p:nvPicPr>
        <p:blipFill rotWithShape="1">
          <a:blip r:embed="rId3">
            <a:alphaModFix/>
          </a:blip>
          <a:srcRect/>
          <a:stretch/>
        </p:blipFill>
        <p:spPr>
          <a:xfrm>
            <a:off x="6773925" y="152400"/>
            <a:ext cx="2370067" cy="4838700"/>
          </a:xfrm>
          <a:prstGeom prst="rect">
            <a:avLst/>
          </a:prstGeom>
          <a:noFill/>
          <a:ln>
            <a:noFill/>
          </a:ln>
        </p:spPr>
      </p:pic>
      <p:cxnSp>
        <p:nvCxnSpPr>
          <p:cNvPr id="107" name="Google Shape;107;p19"/>
          <p:cNvCxnSpPr/>
          <p:nvPr/>
        </p:nvCxnSpPr>
        <p:spPr>
          <a:xfrm flipH="1">
            <a:off x="2630225" y="427100"/>
            <a:ext cx="4894200" cy="12000"/>
          </a:xfrm>
          <a:prstGeom prst="straightConnector1">
            <a:avLst/>
          </a:prstGeom>
          <a:noFill/>
          <a:ln w="19050" cap="flat" cmpd="sng">
            <a:solidFill>
              <a:srgbClr val="761A79"/>
            </a:solidFill>
            <a:prstDash val="solid"/>
            <a:round/>
            <a:headEnd type="none" w="sm" len="sm"/>
            <a:tailEnd type="none" w="sm" len="sm"/>
          </a:ln>
        </p:spPr>
      </p:cxnSp>
      <p:sp>
        <p:nvSpPr>
          <p:cNvPr id="108" name="Google Shape;108;p19"/>
          <p:cNvSpPr txBox="1">
            <a:spLocks noGrp="1"/>
          </p:cNvSpPr>
          <p:nvPr>
            <p:ph type="title"/>
          </p:nvPr>
        </p:nvSpPr>
        <p:spPr>
          <a:xfrm>
            <a:off x="311700" y="144400"/>
            <a:ext cx="26418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109" name="Google Shape;109;p19"/>
          <p:cNvPicPr preferRelativeResize="0"/>
          <p:nvPr/>
        </p:nvPicPr>
        <p:blipFill rotWithShape="1">
          <a:blip r:embed="rId4">
            <a:alphaModFix/>
          </a:blip>
          <a:srcRect/>
          <a:stretch/>
        </p:blipFill>
        <p:spPr>
          <a:xfrm>
            <a:off x="7694225" y="295988"/>
            <a:ext cx="989200" cy="262225"/>
          </a:xfrm>
          <a:prstGeom prst="rect">
            <a:avLst/>
          </a:prstGeom>
          <a:noFill/>
          <a:ln>
            <a:noFill/>
          </a:ln>
        </p:spPr>
      </p:pic>
      <p:sp>
        <p:nvSpPr>
          <p:cNvPr id="110" name="Google Shape;110;p19"/>
          <p:cNvSpPr txBox="1">
            <a:spLocks noGrp="1"/>
          </p:cNvSpPr>
          <p:nvPr>
            <p:ph type="title"/>
          </p:nvPr>
        </p:nvSpPr>
        <p:spPr>
          <a:xfrm>
            <a:off x="454375" y="144400"/>
            <a:ext cx="28287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ID" sz="1000" dirty="0">
                <a:solidFill>
                  <a:srgbClr val="761A79"/>
                </a:solidFill>
                <a:latin typeface="Montserrat ExtraBold"/>
                <a:ea typeface="Montserrat ExtraBold"/>
                <a:cs typeface="Montserrat ExtraBold"/>
                <a:sym typeface="Montserrat ExtraBold"/>
              </a:rPr>
              <a:t>Analysis Report</a:t>
            </a:r>
            <a:endParaRPr sz="1000" dirty="0">
              <a:solidFill>
                <a:srgbClr val="761A79"/>
              </a:solidFill>
              <a:latin typeface="Montserrat ExtraBold"/>
              <a:ea typeface="Montserrat ExtraBold"/>
              <a:cs typeface="Montserrat ExtraBold"/>
              <a:sym typeface="Montserrat ExtraBold"/>
            </a:endParaRPr>
          </a:p>
        </p:txBody>
      </p:sp>
      <p:sp>
        <p:nvSpPr>
          <p:cNvPr id="111" name="Google Shape;111;p19"/>
          <p:cNvSpPr txBox="1"/>
          <p:nvPr/>
        </p:nvSpPr>
        <p:spPr>
          <a:xfrm>
            <a:off x="487625" y="760475"/>
            <a:ext cx="7686600" cy="3964800"/>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 sz="1600" b="1" dirty="0">
                <a:solidFill>
                  <a:srgbClr val="743673"/>
                </a:solidFill>
                <a:highlight>
                  <a:schemeClr val="lt1"/>
                </a:highlight>
                <a:latin typeface="Montserrat"/>
                <a:ea typeface="Montserrat"/>
                <a:cs typeface="Montserrat"/>
                <a:sym typeface="Montserrat"/>
              </a:rPr>
              <a:t>Hasil dan Kesimpulan</a:t>
            </a:r>
            <a:endParaRPr sz="900" dirty="0">
              <a:solidFill>
                <a:srgbClr val="292929"/>
              </a:solidFill>
              <a:latin typeface="Montserrat"/>
              <a:ea typeface="Montserrat"/>
              <a:cs typeface="Montserrat"/>
              <a:sym typeface="Montserrat"/>
            </a:endParaRPr>
          </a:p>
          <a:p>
            <a:pPr marL="457200" lvl="0" indent="-285750" algn="l" rtl="0">
              <a:lnSpc>
                <a:spcPct val="135714"/>
              </a:lnSpc>
              <a:spcBef>
                <a:spcPts val="0"/>
              </a:spcBef>
              <a:spcAft>
                <a:spcPts val="0"/>
              </a:spcAft>
              <a:buClr>
                <a:srgbClr val="292929"/>
              </a:buClr>
              <a:buSzPts val="900"/>
              <a:buFont typeface="Montserrat"/>
              <a:buChar char="●"/>
            </a:pPr>
            <a:r>
              <a:rPr lang="en" sz="900" dirty="0">
                <a:solidFill>
                  <a:srgbClr val="292929"/>
                </a:solidFill>
                <a:latin typeface="Montserrat"/>
                <a:ea typeface="Montserrat"/>
                <a:cs typeface="Montserrat"/>
                <a:sym typeface="Montserrat"/>
              </a:rPr>
              <a:t>Berdasarkan Bivariate Analysis:</a:t>
            </a:r>
            <a:endParaRPr sz="900" dirty="0">
              <a:solidFill>
                <a:srgbClr val="292929"/>
              </a:solidFill>
              <a:latin typeface="Montserrat"/>
              <a:ea typeface="Montserrat"/>
              <a:cs typeface="Montserrat"/>
              <a:sym typeface="Montserrat"/>
            </a:endParaRPr>
          </a:p>
          <a:p>
            <a:pPr marL="914400" lvl="1" indent="-285750" algn="l" rtl="0">
              <a:lnSpc>
                <a:spcPct val="135714"/>
              </a:lnSpc>
              <a:spcBef>
                <a:spcPts val="0"/>
              </a:spcBef>
              <a:spcAft>
                <a:spcPts val="0"/>
              </a:spcAft>
              <a:buClr>
                <a:srgbClr val="292929"/>
              </a:buClr>
              <a:buSzPts val="900"/>
              <a:buFont typeface="Montserrat"/>
              <a:buChar char="○"/>
            </a:pPr>
            <a:r>
              <a:rPr lang="en" sz="900" dirty="0">
                <a:solidFill>
                  <a:srgbClr val="292929"/>
                </a:solidFill>
                <a:latin typeface="Montserrat"/>
                <a:ea typeface="Montserrat"/>
                <a:cs typeface="Montserrat"/>
                <a:sym typeface="Montserrat"/>
              </a:rPr>
              <a:t>Dalam Descriptive Statistic menunjukkan variabel total karakter dan total kata memiliki korelasi positif.</a:t>
            </a:r>
            <a:endParaRPr sz="900" dirty="0">
              <a:solidFill>
                <a:srgbClr val="292929"/>
              </a:solidFill>
              <a:latin typeface="Montserrat"/>
              <a:ea typeface="Montserrat"/>
              <a:cs typeface="Montserrat"/>
              <a:sym typeface="Montserrat"/>
            </a:endParaRPr>
          </a:p>
          <a:p>
            <a:pPr marL="914400" lvl="1" indent="-285750" algn="l" rtl="0">
              <a:lnSpc>
                <a:spcPct val="135714"/>
              </a:lnSpc>
              <a:spcBef>
                <a:spcPts val="0"/>
              </a:spcBef>
              <a:spcAft>
                <a:spcPts val="0"/>
              </a:spcAft>
              <a:buClr>
                <a:srgbClr val="292929"/>
              </a:buClr>
              <a:buSzPts val="900"/>
              <a:buFont typeface="Montserrat"/>
              <a:buChar char="○"/>
            </a:pPr>
            <a:r>
              <a:rPr lang="en" sz="900" dirty="0">
                <a:solidFill>
                  <a:srgbClr val="292929"/>
                </a:solidFill>
                <a:latin typeface="Montserrat"/>
                <a:ea typeface="Montserrat"/>
                <a:cs typeface="Montserrat"/>
                <a:sym typeface="Montserrat"/>
              </a:rPr>
              <a:t>Dalam visualisasi menunjukkan:</a:t>
            </a:r>
            <a:endParaRPr sz="900" dirty="0">
              <a:solidFill>
                <a:srgbClr val="292929"/>
              </a:solidFill>
              <a:latin typeface="Montserrat"/>
              <a:ea typeface="Montserrat"/>
              <a:cs typeface="Montserrat"/>
              <a:sym typeface="Montserrat"/>
            </a:endParaRPr>
          </a:p>
          <a:p>
            <a:pPr marL="1371600" lvl="2" indent="-285750" algn="l" rtl="0">
              <a:lnSpc>
                <a:spcPct val="135714"/>
              </a:lnSpc>
              <a:spcBef>
                <a:spcPts val="0"/>
              </a:spcBef>
              <a:spcAft>
                <a:spcPts val="0"/>
              </a:spcAft>
              <a:buClr>
                <a:srgbClr val="292929"/>
              </a:buClr>
              <a:buSzPts val="900"/>
              <a:buFont typeface="Montserrat"/>
              <a:buChar char="■"/>
            </a:pPr>
            <a:r>
              <a:rPr lang="en" sz="900" dirty="0">
                <a:solidFill>
                  <a:srgbClr val="292929"/>
                </a:solidFill>
                <a:latin typeface="Montserrat"/>
                <a:ea typeface="Montserrat"/>
                <a:cs typeface="Montserrat"/>
                <a:sym typeface="Montserrat"/>
              </a:rPr>
              <a:t>Variabel total karakter dan total kata terkonfirmasi memiliki korelasi positif</a:t>
            </a:r>
            <a:endParaRPr sz="900" dirty="0">
              <a:solidFill>
                <a:srgbClr val="292929"/>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pic>
        <p:nvPicPr>
          <p:cNvPr id="106" name="Google Shape;106;p19"/>
          <p:cNvPicPr preferRelativeResize="0"/>
          <p:nvPr/>
        </p:nvPicPr>
        <p:blipFill rotWithShape="1">
          <a:blip r:embed="rId3">
            <a:alphaModFix/>
          </a:blip>
          <a:srcRect/>
          <a:stretch/>
        </p:blipFill>
        <p:spPr>
          <a:xfrm>
            <a:off x="6773925" y="152400"/>
            <a:ext cx="2370067" cy="4838700"/>
          </a:xfrm>
          <a:prstGeom prst="rect">
            <a:avLst/>
          </a:prstGeom>
          <a:noFill/>
          <a:ln>
            <a:noFill/>
          </a:ln>
        </p:spPr>
      </p:pic>
      <p:cxnSp>
        <p:nvCxnSpPr>
          <p:cNvPr id="107" name="Google Shape;107;p19"/>
          <p:cNvCxnSpPr/>
          <p:nvPr/>
        </p:nvCxnSpPr>
        <p:spPr>
          <a:xfrm flipH="1">
            <a:off x="2630225" y="427100"/>
            <a:ext cx="4894200" cy="12000"/>
          </a:xfrm>
          <a:prstGeom prst="straightConnector1">
            <a:avLst/>
          </a:prstGeom>
          <a:noFill/>
          <a:ln w="19050" cap="flat" cmpd="sng">
            <a:solidFill>
              <a:srgbClr val="761A79"/>
            </a:solidFill>
            <a:prstDash val="solid"/>
            <a:round/>
            <a:headEnd type="none" w="sm" len="sm"/>
            <a:tailEnd type="none" w="sm" len="sm"/>
          </a:ln>
        </p:spPr>
      </p:cxnSp>
      <p:sp>
        <p:nvSpPr>
          <p:cNvPr id="108" name="Google Shape;108;p19"/>
          <p:cNvSpPr txBox="1">
            <a:spLocks noGrp="1"/>
          </p:cNvSpPr>
          <p:nvPr>
            <p:ph type="title"/>
          </p:nvPr>
        </p:nvSpPr>
        <p:spPr>
          <a:xfrm>
            <a:off x="311700" y="144400"/>
            <a:ext cx="26418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109" name="Google Shape;109;p19"/>
          <p:cNvPicPr preferRelativeResize="0"/>
          <p:nvPr/>
        </p:nvPicPr>
        <p:blipFill rotWithShape="1">
          <a:blip r:embed="rId4">
            <a:alphaModFix/>
          </a:blip>
          <a:srcRect/>
          <a:stretch/>
        </p:blipFill>
        <p:spPr>
          <a:xfrm>
            <a:off x="7694225" y="295988"/>
            <a:ext cx="989200" cy="262225"/>
          </a:xfrm>
          <a:prstGeom prst="rect">
            <a:avLst/>
          </a:prstGeom>
          <a:noFill/>
          <a:ln>
            <a:noFill/>
          </a:ln>
        </p:spPr>
      </p:pic>
      <p:sp>
        <p:nvSpPr>
          <p:cNvPr id="110" name="Google Shape;110;p19"/>
          <p:cNvSpPr txBox="1">
            <a:spLocks noGrp="1"/>
          </p:cNvSpPr>
          <p:nvPr>
            <p:ph type="title"/>
          </p:nvPr>
        </p:nvSpPr>
        <p:spPr>
          <a:xfrm>
            <a:off x="454375" y="144400"/>
            <a:ext cx="28287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ID" sz="1000" dirty="0">
                <a:solidFill>
                  <a:srgbClr val="761A79"/>
                </a:solidFill>
                <a:latin typeface="Montserrat ExtraBold"/>
                <a:ea typeface="Montserrat ExtraBold"/>
                <a:cs typeface="Montserrat ExtraBold"/>
                <a:sym typeface="Montserrat ExtraBold"/>
              </a:rPr>
              <a:t>Analysis Report</a:t>
            </a:r>
            <a:endParaRPr sz="1000" dirty="0">
              <a:solidFill>
                <a:srgbClr val="761A79"/>
              </a:solidFill>
              <a:latin typeface="Montserrat ExtraBold"/>
              <a:ea typeface="Montserrat ExtraBold"/>
              <a:cs typeface="Montserrat ExtraBold"/>
              <a:sym typeface="Montserrat ExtraBold"/>
            </a:endParaRPr>
          </a:p>
        </p:txBody>
      </p:sp>
      <p:sp>
        <p:nvSpPr>
          <p:cNvPr id="111" name="Google Shape;111;p19"/>
          <p:cNvSpPr txBox="1"/>
          <p:nvPr/>
        </p:nvSpPr>
        <p:spPr>
          <a:xfrm>
            <a:off x="487625" y="760475"/>
            <a:ext cx="7686600" cy="413569"/>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US" sz="1600" b="1" dirty="0">
                <a:solidFill>
                  <a:srgbClr val="743673"/>
                </a:solidFill>
                <a:highlight>
                  <a:schemeClr val="lt1"/>
                </a:highlight>
                <a:latin typeface="Montserrat"/>
                <a:ea typeface="Montserrat"/>
                <a:cs typeface="Montserrat"/>
                <a:sym typeface="Montserrat"/>
              </a:rPr>
              <a:t>Lampiran 1. Analysis Univariate</a:t>
            </a:r>
          </a:p>
          <a:p>
            <a:pPr marL="0" lvl="0" indent="0" algn="just" rtl="0">
              <a:lnSpc>
                <a:spcPct val="115000"/>
              </a:lnSpc>
              <a:spcBef>
                <a:spcPts val="0"/>
              </a:spcBef>
              <a:spcAft>
                <a:spcPts val="0"/>
              </a:spcAft>
              <a:buNone/>
            </a:pPr>
            <a:endParaRPr lang="en-US" sz="1600" b="1" dirty="0">
              <a:solidFill>
                <a:srgbClr val="743673"/>
              </a:solidFill>
              <a:highlight>
                <a:schemeClr val="lt1"/>
              </a:highlight>
              <a:latin typeface="Montserrat"/>
              <a:ea typeface="Montserrat"/>
              <a:cs typeface="Montserrat"/>
              <a:sym typeface="Montserrat"/>
            </a:endParaRPr>
          </a:p>
          <a:p>
            <a:pPr marL="0" lvl="0" indent="0" algn="just" rtl="0">
              <a:lnSpc>
                <a:spcPct val="115000"/>
              </a:lnSpc>
              <a:spcBef>
                <a:spcPts val="0"/>
              </a:spcBef>
              <a:spcAft>
                <a:spcPts val="0"/>
              </a:spcAft>
              <a:buNone/>
            </a:pPr>
            <a:endParaRPr sz="900" dirty="0">
              <a:solidFill>
                <a:srgbClr val="292929"/>
              </a:solidFill>
              <a:latin typeface="Montserrat"/>
              <a:ea typeface="Montserrat"/>
              <a:cs typeface="Montserrat"/>
              <a:sym typeface="Montserrat"/>
            </a:endParaRPr>
          </a:p>
        </p:txBody>
      </p:sp>
      <p:pic>
        <p:nvPicPr>
          <p:cNvPr id="4" name="Picture 3">
            <a:extLst>
              <a:ext uri="{FF2B5EF4-FFF2-40B4-BE49-F238E27FC236}">
                <a16:creationId xmlns:a16="http://schemas.microsoft.com/office/drawing/2014/main" id="{5D0F8FBC-5A50-CBDD-ED5A-36F64F6630F7}"/>
              </a:ext>
            </a:extLst>
          </p:cNvPr>
          <p:cNvPicPr>
            <a:picLocks noChangeAspect="1"/>
          </p:cNvPicPr>
          <p:nvPr/>
        </p:nvPicPr>
        <p:blipFill>
          <a:blip r:embed="rId5"/>
          <a:stretch>
            <a:fillRect/>
          </a:stretch>
        </p:blipFill>
        <p:spPr>
          <a:xfrm>
            <a:off x="1399559" y="919362"/>
            <a:ext cx="5695556" cy="3797038"/>
          </a:xfrm>
          <a:prstGeom prst="rect">
            <a:avLst/>
          </a:prstGeom>
        </p:spPr>
      </p:pic>
      <p:sp>
        <p:nvSpPr>
          <p:cNvPr id="5" name="Google Shape;111;p19">
            <a:extLst>
              <a:ext uri="{FF2B5EF4-FFF2-40B4-BE49-F238E27FC236}">
                <a16:creationId xmlns:a16="http://schemas.microsoft.com/office/drawing/2014/main" id="{338FDBE1-7592-9F6B-37C6-4BB52CFDA081}"/>
              </a:ext>
            </a:extLst>
          </p:cNvPr>
          <p:cNvSpPr txBox="1"/>
          <p:nvPr/>
        </p:nvSpPr>
        <p:spPr>
          <a:xfrm>
            <a:off x="2472180" y="4809642"/>
            <a:ext cx="4406108" cy="154744"/>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US" sz="1000" b="1" dirty="0">
                <a:solidFill>
                  <a:srgbClr val="743673"/>
                </a:solidFill>
                <a:highlight>
                  <a:schemeClr val="lt1"/>
                </a:highlight>
                <a:latin typeface="Montserrat"/>
                <a:ea typeface="Montserrat"/>
                <a:cs typeface="Montserrat"/>
                <a:sym typeface="Montserrat"/>
              </a:rPr>
              <a:t>Chart 1. Jumlah Hate Speech (HS) dan Abusive tweet</a:t>
            </a:r>
            <a:endParaRPr sz="1000" dirty="0">
              <a:solidFill>
                <a:srgbClr val="292929"/>
              </a:solidFill>
              <a:latin typeface="Montserrat"/>
              <a:ea typeface="Montserrat"/>
              <a:cs typeface="Montserrat"/>
              <a:sym typeface="Montserrat"/>
            </a:endParaRPr>
          </a:p>
        </p:txBody>
      </p:sp>
    </p:spTree>
    <p:extLst>
      <p:ext uri="{BB962C8B-B14F-4D97-AF65-F5344CB8AC3E}">
        <p14:creationId xmlns:p14="http://schemas.microsoft.com/office/powerpoint/2010/main" val="1592168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pic>
        <p:nvPicPr>
          <p:cNvPr id="106" name="Google Shape;106;p19"/>
          <p:cNvPicPr preferRelativeResize="0"/>
          <p:nvPr/>
        </p:nvPicPr>
        <p:blipFill rotWithShape="1">
          <a:blip r:embed="rId3">
            <a:alphaModFix/>
          </a:blip>
          <a:srcRect/>
          <a:stretch/>
        </p:blipFill>
        <p:spPr>
          <a:xfrm>
            <a:off x="6773925" y="152400"/>
            <a:ext cx="2370067" cy="4838700"/>
          </a:xfrm>
          <a:prstGeom prst="rect">
            <a:avLst/>
          </a:prstGeom>
          <a:noFill/>
          <a:ln>
            <a:noFill/>
          </a:ln>
        </p:spPr>
      </p:pic>
      <p:cxnSp>
        <p:nvCxnSpPr>
          <p:cNvPr id="107" name="Google Shape;107;p19"/>
          <p:cNvCxnSpPr/>
          <p:nvPr/>
        </p:nvCxnSpPr>
        <p:spPr>
          <a:xfrm flipH="1">
            <a:off x="2630225" y="427100"/>
            <a:ext cx="4894200" cy="12000"/>
          </a:xfrm>
          <a:prstGeom prst="straightConnector1">
            <a:avLst/>
          </a:prstGeom>
          <a:noFill/>
          <a:ln w="19050" cap="flat" cmpd="sng">
            <a:solidFill>
              <a:srgbClr val="761A79"/>
            </a:solidFill>
            <a:prstDash val="solid"/>
            <a:round/>
            <a:headEnd type="none" w="sm" len="sm"/>
            <a:tailEnd type="none" w="sm" len="sm"/>
          </a:ln>
        </p:spPr>
      </p:cxnSp>
      <p:sp>
        <p:nvSpPr>
          <p:cNvPr id="108" name="Google Shape;108;p19"/>
          <p:cNvSpPr txBox="1">
            <a:spLocks noGrp="1"/>
          </p:cNvSpPr>
          <p:nvPr>
            <p:ph type="title"/>
          </p:nvPr>
        </p:nvSpPr>
        <p:spPr>
          <a:xfrm>
            <a:off x="311700" y="144400"/>
            <a:ext cx="26418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109" name="Google Shape;109;p19"/>
          <p:cNvPicPr preferRelativeResize="0"/>
          <p:nvPr/>
        </p:nvPicPr>
        <p:blipFill rotWithShape="1">
          <a:blip r:embed="rId4">
            <a:alphaModFix/>
          </a:blip>
          <a:srcRect/>
          <a:stretch/>
        </p:blipFill>
        <p:spPr>
          <a:xfrm>
            <a:off x="7694225" y="295988"/>
            <a:ext cx="989200" cy="262225"/>
          </a:xfrm>
          <a:prstGeom prst="rect">
            <a:avLst/>
          </a:prstGeom>
          <a:noFill/>
          <a:ln>
            <a:noFill/>
          </a:ln>
        </p:spPr>
      </p:pic>
      <p:sp>
        <p:nvSpPr>
          <p:cNvPr id="110" name="Google Shape;110;p19"/>
          <p:cNvSpPr txBox="1">
            <a:spLocks noGrp="1"/>
          </p:cNvSpPr>
          <p:nvPr>
            <p:ph type="title"/>
          </p:nvPr>
        </p:nvSpPr>
        <p:spPr>
          <a:xfrm>
            <a:off x="454375" y="144400"/>
            <a:ext cx="28287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ID" sz="1000" dirty="0">
                <a:solidFill>
                  <a:srgbClr val="761A79"/>
                </a:solidFill>
                <a:latin typeface="Montserrat ExtraBold"/>
                <a:ea typeface="Montserrat ExtraBold"/>
                <a:cs typeface="Montserrat ExtraBold"/>
                <a:sym typeface="Montserrat ExtraBold"/>
              </a:rPr>
              <a:t>Analysis Report</a:t>
            </a:r>
            <a:endParaRPr sz="1000" dirty="0">
              <a:solidFill>
                <a:srgbClr val="761A79"/>
              </a:solidFill>
              <a:latin typeface="Montserrat ExtraBold"/>
              <a:ea typeface="Montserrat ExtraBold"/>
              <a:cs typeface="Montserrat ExtraBold"/>
              <a:sym typeface="Montserrat ExtraBold"/>
            </a:endParaRPr>
          </a:p>
        </p:txBody>
      </p:sp>
      <p:sp>
        <p:nvSpPr>
          <p:cNvPr id="111" name="Google Shape;111;p19"/>
          <p:cNvSpPr txBox="1"/>
          <p:nvPr/>
        </p:nvSpPr>
        <p:spPr>
          <a:xfrm>
            <a:off x="487625" y="760475"/>
            <a:ext cx="7686600" cy="413569"/>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US" sz="1600" b="1" dirty="0">
                <a:solidFill>
                  <a:srgbClr val="743673"/>
                </a:solidFill>
                <a:highlight>
                  <a:schemeClr val="lt1"/>
                </a:highlight>
                <a:latin typeface="Montserrat"/>
                <a:ea typeface="Montserrat"/>
                <a:cs typeface="Montserrat"/>
                <a:sym typeface="Montserrat"/>
              </a:rPr>
              <a:t>Lampiran 1. Analysis Univariate</a:t>
            </a:r>
          </a:p>
          <a:p>
            <a:pPr marL="0" lvl="0" indent="0" algn="just" rtl="0">
              <a:lnSpc>
                <a:spcPct val="115000"/>
              </a:lnSpc>
              <a:spcBef>
                <a:spcPts val="0"/>
              </a:spcBef>
              <a:spcAft>
                <a:spcPts val="0"/>
              </a:spcAft>
              <a:buNone/>
            </a:pPr>
            <a:endParaRPr lang="en-US" sz="1600" b="1" dirty="0">
              <a:solidFill>
                <a:srgbClr val="743673"/>
              </a:solidFill>
              <a:highlight>
                <a:schemeClr val="lt1"/>
              </a:highlight>
              <a:latin typeface="Montserrat"/>
              <a:ea typeface="Montserrat"/>
              <a:cs typeface="Montserrat"/>
              <a:sym typeface="Montserrat"/>
            </a:endParaRPr>
          </a:p>
          <a:p>
            <a:pPr marL="0" lvl="0" indent="0" algn="just" rtl="0">
              <a:lnSpc>
                <a:spcPct val="115000"/>
              </a:lnSpc>
              <a:spcBef>
                <a:spcPts val="0"/>
              </a:spcBef>
              <a:spcAft>
                <a:spcPts val="0"/>
              </a:spcAft>
              <a:buNone/>
            </a:pPr>
            <a:endParaRPr sz="900" dirty="0">
              <a:solidFill>
                <a:srgbClr val="292929"/>
              </a:solidFill>
              <a:latin typeface="Montserrat"/>
              <a:ea typeface="Montserrat"/>
              <a:cs typeface="Montserrat"/>
              <a:sym typeface="Montserrat"/>
            </a:endParaRPr>
          </a:p>
        </p:txBody>
      </p:sp>
      <p:sp>
        <p:nvSpPr>
          <p:cNvPr id="5" name="Google Shape;111;p19">
            <a:extLst>
              <a:ext uri="{FF2B5EF4-FFF2-40B4-BE49-F238E27FC236}">
                <a16:creationId xmlns:a16="http://schemas.microsoft.com/office/drawing/2014/main" id="{338FDBE1-7592-9F6B-37C6-4BB52CFDA081}"/>
              </a:ext>
            </a:extLst>
          </p:cNvPr>
          <p:cNvSpPr txBox="1"/>
          <p:nvPr/>
        </p:nvSpPr>
        <p:spPr>
          <a:xfrm>
            <a:off x="1632600" y="4792607"/>
            <a:ext cx="5446935" cy="183910"/>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US" sz="1000" b="1" dirty="0">
                <a:solidFill>
                  <a:srgbClr val="743673"/>
                </a:solidFill>
                <a:highlight>
                  <a:schemeClr val="lt1"/>
                </a:highlight>
                <a:latin typeface="Montserrat"/>
                <a:ea typeface="Montserrat"/>
                <a:cs typeface="Montserrat"/>
                <a:sym typeface="Montserrat"/>
              </a:rPr>
              <a:t>Chart 2. Rata-rata jumlah karakter dalam Hate Speech (HS) dan Abusive tweet</a:t>
            </a:r>
            <a:endParaRPr sz="1000" dirty="0">
              <a:solidFill>
                <a:srgbClr val="292929"/>
              </a:solidFill>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77E9F339-013A-FC5E-EEDC-FA0C1ED0F6BE}"/>
              </a:ext>
            </a:extLst>
          </p:cNvPr>
          <p:cNvPicPr>
            <a:picLocks noChangeAspect="1"/>
          </p:cNvPicPr>
          <p:nvPr/>
        </p:nvPicPr>
        <p:blipFill>
          <a:blip r:embed="rId5"/>
          <a:stretch>
            <a:fillRect/>
          </a:stretch>
        </p:blipFill>
        <p:spPr>
          <a:xfrm>
            <a:off x="1453930" y="919362"/>
            <a:ext cx="5709471" cy="3806313"/>
          </a:xfrm>
          <a:prstGeom prst="rect">
            <a:avLst/>
          </a:prstGeom>
        </p:spPr>
      </p:pic>
    </p:spTree>
    <p:extLst>
      <p:ext uri="{BB962C8B-B14F-4D97-AF65-F5344CB8AC3E}">
        <p14:creationId xmlns:p14="http://schemas.microsoft.com/office/powerpoint/2010/main" val="2351006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pic>
        <p:nvPicPr>
          <p:cNvPr id="106" name="Google Shape;106;p19"/>
          <p:cNvPicPr preferRelativeResize="0"/>
          <p:nvPr/>
        </p:nvPicPr>
        <p:blipFill rotWithShape="1">
          <a:blip r:embed="rId3">
            <a:alphaModFix/>
          </a:blip>
          <a:srcRect/>
          <a:stretch/>
        </p:blipFill>
        <p:spPr>
          <a:xfrm>
            <a:off x="6773925" y="152400"/>
            <a:ext cx="2370067" cy="4838700"/>
          </a:xfrm>
          <a:prstGeom prst="rect">
            <a:avLst/>
          </a:prstGeom>
          <a:noFill/>
          <a:ln>
            <a:noFill/>
          </a:ln>
        </p:spPr>
      </p:pic>
      <p:cxnSp>
        <p:nvCxnSpPr>
          <p:cNvPr id="107" name="Google Shape;107;p19"/>
          <p:cNvCxnSpPr/>
          <p:nvPr/>
        </p:nvCxnSpPr>
        <p:spPr>
          <a:xfrm flipH="1">
            <a:off x="2630225" y="427100"/>
            <a:ext cx="4894200" cy="12000"/>
          </a:xfrm>
          <a:prstGeom prst="straightConnector1">
            <a:avLst/>
          </a:prstGeom>
          <a:noFill/>
          <a:ln w="19050" cap="flat" cmpd="sng">
            <a:solidFill>
              <a:srgbClr val="761A79"/>
            </a:solidFill>
            <a:prstDash val="solid"/>
            <a:round/>
            <a:headEnd type="none" w="sm" len="sm"/>
            <a:tailEnd type="none" w="sm" len="sm"/>
          </a:ln>
        </p:spPr>
      </p:cxnSp>
      <p:sp>
        <p:nvSpPr>
          <p:cNvPr id="108" name="Google Shape;108;p19"/>
          <p:cNvSpPr txBox="1">
            <a:spLocks noGrp="1"/>
          </p:cNvSpPr>
          <p:nvPr>
            <p:ph type="title"/>
          </p:nvPr>
        </p:nvSpPr>
        <p:spPr>
          <a:xfrm>
            <a:off x="311700" y="144400"/>
            <a:ext cx="26418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109" name="Google Shape;109;p19"/>
          <p:cNvPicPr preferRelativeResize="0"/>
          <p:nvPr/>
        </p:nvPicPr>
        <p:blipFill rotWithShape="1">
          <a:blip r:embed="rId4">
            <a:alphaModFix/>
          </a:blip>
          <a:srcRect/>
          <a:stretch/>
        </p:blipFill>
        <p:spPr>
          <a:xfrm>
            <a:off x="7694225" y="295988"/>
            <a:ext cx="989200" cy="262225"/>
          </a:xfrm>
          <a:prstGeom prst="rect">
            <a:avLst/>
          </a:prstGeom>
          <a:noFill/>
          <a:ln>
            <a:noFill/>
          </a:ln>
        </p:spPr>
      </p:pic>
      <p:sp>
        <p:nvSpPr>
          <p:cNvPr id="110" name="Google Shape;110;p19"/>
          <p:cNvSpPr txBox="1">
            <a:spLocks noGrp="1"/>
          </p:cNvSpPr>
          <p:nvPr>
            <p:ph type="title"/>
          </p:nvPr>
        </p:nvSpPr>
        <p:spPr>
          <a:xfrm>
            <a:off x="454375" y="144400"/>
            <a:ext cx="28287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ID" sz="1000" dirty="0">
                <a:solidFill>
                  <a:srgbClr val="761A79"/>
                </a:solidFill>
                <a:latin typeface="Montserrat ExtraBold"/>
                <a:ea typeface="Montserrat ExtraBold"/>
                <a:cs typeface="Montserrat ExtraBold"/>
                <a:sym typeface="Montserrat ExtraBold"/>
              </a:rPr>
              <a:t>Analysis Report</a:t>
            </a:r>
            <a:endParaRPr sz="1000" dirty="0">
              <a:solidFill>
                <a:srgbClr val="761A79"/>
              </a:solidFill>
              <a:latin typeface="Montserrat ExtraBold"/>
              <a:ea typeface="Montserrat ExtraBold"/>
              <a:cs typeface="Montserrat ExtraBold"/>
              <a:sym typeface="Montserrat ExtraBold"/>
            </a:endParaRPr>
          </a:p>
        </p:txBody>
      </p:sp>
      <p:sp>
        <p:nvSpPr>
          <p:cNvPr id="111" name="Google Shape;111;p19"/>
          <p:cNvSpPr txBox="1"/>
          <p:nvPr/>
        </p:nvSpPr>
        <p:spPr>
          <a:xfrm>
            <a:off x="487625" y="760475"/>
            <a:ext cx="7686600" cy="413569"/>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US" sz="1600" b="1" dirty="0">
                <a:solidFill>
                  <a:srgbClr val="743673"/>
                </a:solidFill>
                <a:highlight>
                  <a:schemeClr val="lt1"/>
                </a:highlight>
                <a:latin typeface="Montserrat"/>
                <a:ea typeface="Montserrat"/>
                <a:cs typeface="Montserrat"/>
                <a:sym typeface="Montserrat"/>
              </a:rPr>
              <a:t>Lampiran 1. Analysis Univariate</a:t>
            </a:r>
          </a:p>
          <a:p>
            <a:pPr marL="0" lvl="0" indent="0" algn="just" rtl="0">
              <a:lnSpc>
                <a:spcPct val="115000"/>
              </a:lnSpc>
              <a:spcBef>
                <a:spcPts val="0"/>
              </a:spcBef>
              <a:spcAft>
                <a:spcPts val="0"/>
              </a:spcAft>
              <a:buNone/>
            </a:pPr>
            <a:endParaRPr lang="en-US" sz="1600" b="1" dirty="0">
              <a:solidFill>
                <a:srgbClr val="743673"/>
              </a:solidFill>
              <a:highlight>
                <a:schemeClr val="lt1"/>
              </a:highlight>
              <a:latin typeface="Montserrat"/>
              <a:ea typeface="Montserrat"/>
              <a:cs typeface="Montserrat"/>
              <a:sym typeface="Montserrat"/>
            </a:endParaRPr>
          </a:p>
          <a:p>
            <a:pPr marL="0" lvl="0" indent="0" algn="just" rtl="0">
              <a:lnSpc>
                <a:spcPct val="115000"/>
              </a:lnSpc>
              <a:spcBef>
                <a:spcPts val="0"/>
              </a:spcBef>
              <a:spcAft>
                <a:spcPts val="0"/>
              </a:spcAft>
              <a:buNone/>
            </a:pPr>
            <a:endParaRPr sz="900" dirty="0">
              <a:solidFill>
                <a:srgbClr val="292929"/>
              </a:solidFill>
              <a:latin typeface="Montserrat"/>
              <a:ea typeface="Montserrat"/>
              <a:cs typeface="Montserrat"/>
              <a:sym typeface="Montserrat"/>
            </a:endParaRPr>
          </a:p>
        </p:txBody>
      </p:sp>
      <p:sp>
        <p:nvSpPr>
          <p:cNvPr id="5" name="Google Shape;111;p19">
            <a:extLst>
              <a:ext uri="{FF2B5EF4-FFF2-40B4-BE49-F238E27FC236}">
                <a16:creationId xmlns:a16="http://schemas.microsoft.com/office/drawing/2014/main" id="{338FDBE1-7592-9F6B-37C6-4BB52CFDA081}"/>
              </a:ext>
            </a:extLst>
          </p:cNvPr>
          <p:cNvSpPr txBox="1"/>
          <p:nvPr/>
        </p:nvSpPr>
        <p:spPr>
          <a:xfrm>
            <a:off x="1716466" y="4792607"/>
            <a:ext cx="5446935" cy="183910"/>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US" sz="1000" b="1" dirty="0">
                <a:solidFill>
                  <a:srgbClr val="743673"/>
                </a:solidFill>
                <a:highlight>
                  <a:schemeClr val="lt1"/>
                </a:highlight>
                <a:latin typeface="Montserrat"/>
                <a:ea typeface="Montserrat"/>
                <a:cs typeface="Montserrat"/>
                <a:sym typeface="Montserrat"/>
              </a:rPr>
              <a:t>Chart 3. Rata-rata jumlah kata dalam Hate Speech (HS) dan Abusive tweet</a:t>
            </a:r>
            <a:endParaRPr sz="1000" dirty="0">
              <a:solidFill>
                <a:srgbClr val="292929"/>
              </a:solidFill>
              <a:latin typeface="Montserrat"/>
              <a:ea typeface="Montserrat"/>
              <a:cs typeface="Montserrat"/>
              <a:sym typeface="Montserrat"/>
            </a:endParaRPr>
          </a:p>
        </p:txBody>
      </p:sp>
      <p:pic>
        <p:nvPicPr>
          <p:cNvPr id="4" name="Picture 3">
            <a:extLst>
              <a:ext uri="{FF2B5EF4-FFF2-40B4-BE49-F238E27FC236}">
                <a16:creationId xmlns:a16="http://schemas.microsoft.com/office/drawing/2014/main" id="{3ABDC242-9EB1-9C8E-DCBC-8A4C9991E5D3}"/>
              </a:ext>
            </a:extLst>
          </p:cNvPr>
          <p:cNvPicPr>
            <a:picLocks noChangeAspect="1"/>
          </p:cNvPicPr>
          <p:nvPr/>
        </p:nvPicPr>
        <p:blipFill>
          <a:blip r:embed="rId5"/>
          <a:stretch>
            <a:fillRect/>
          </a:stretch>
        </p:blipFill>
        <p:spPr>
          <a:xfrm>
            <a:off x="1478347" y="933392"/>
            <a:ext cx="5692154" cy="3794769"/>
          </a:xfrm>
          <a:prstGeom prst="rect">
            <a:avLst/>
          </a:prstGeom>
        </p:spPr>
      </p:pic>
    </p:spTree>
    <p:extLst>
      <p:ext uri="{BB962C8B-B14F-4D97-AF65-F5344CB8AC3E}">
        <p14:creationId xmlns:p14="http://schemas.microsoft.com/office/powerpoint/2010/main" val="340554431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TotalTime>
  <Words>624</Words>
  <Application>Microsoft Office PowerPoint</Application>
  <PresentationFormat>On-screen Show (16:9)</PresentationFormat>
  <Paragraphs>76</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Montserrat</vt:lpstr>
      <vt:lpstr>Montserrat ExtraBold</vt:lpstr>
      <vt:lpstr>Simple Light</vt:lpstr>
      <vt:lpstr>Pengantar</vt:lpstr>
      <vt:lpstr>Pengantar</vt:lpstr>
      <vt:lpstr>Pengantar</vt:lpstr>
      <vt:lpstr>Pengantar</vt:lpstr>
      <vt:lpstr>Pengantar</vt:lpstr>
      <vt:lpstr>Pengantar</vt:lpstr>
      <vt:lpstr>Pengantar</vt:lpstr>
      <vt:lpstr>Pengantar</vt:lpstr>
      <vt:lpstr>Pengantar</vt:lpstr>
      <vt:lpstr>Pengantar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dc:title>
  <cp:lastModifiedBy>ASUS</cp:lastModifiedBy>
  <cp:revision>2</cp:revision>
  <dcterms:modified xsi:type="dcterms:W3CDTF">2023-03-13T17:55:16Z</dcterms:modified>
</cp:coreProperties>
</file>