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rial Rounded MT Bold" panose="020F0704030504030204" pitchFamily="34" charset="0"/>
      <p:regular r:id="rId18"/>
    </p:embeddedFont>
    <p:embeddedFont>
      <p:font typeface="Calibri" panose="020F0502020204030204" pitchFamily="34" charset="0"/>
      <p:regular r:id="rId19"/>
      <p:bold r:id="rId20"/>
      <p:italic r:id="rId21"/>
      <p:boldItalic r:id="rId22"/>
    </p:embeddedFont>
    <p:embeddedFont>
      <p:font typeface="Now" panose="020B0604020202020204" charset="0"/>
      <p:regular r:id="rId23"/>
    </p:embeddedFont>
    <p:embeddedFont>
      <p:font typeface="Open Sans" panose="020B0604020202020204" charset="0"/>
      <p:regular r:id="rId24"/>
    </p:embeddedFont>
    <p:embeddedFont>
      <p:font typeface="Open Sans Extra Bold" panose="020B0604020202020204" charset="0"/>
      <p:regular r:id="rId25"/>
    </p:embeddedFont>
    <p:embeddedFont>
      <p:font typeface="Open Sans Light"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880839" y="1177499"/>
            <a:ext cx="16526321" cy="5597173"/>
          </a:xfrm>
          <a:prstGeom prst="rect">
            <a:avLst/>
          </a:prstGeom>
        </p:spPr>
        <p:txBody>
          <a:bodyPr lIns="0" tIns="0" rIns="0" bIns="0" rtlCol="0" anchor="t">
            <a:spAutoFit/>
          </a:bodyPr>
          <a:lstStyle/>
          <a:p>
            <a:pPr algn="ctr">
              <a:lnSpc>
                <a:spcPts val="8757"/>
              </a:lnSpc>
            </a:pPr>
            <a:r>
              <a:rPr lang="en-US" sz="6255" dirty="0">
                <a:solidFill>
                  <a:srgbClr val="FFFFFF"/>
                </a:solidFill>
                <a:latin typeface="Now"/>
              </a:rPr>
              <a:t>PENGGUNAAN METODE DISKUSI YESUS MENURUT INJIL MATIUS DALAM MENINGKATKAN HASIL BELAJAR SISWA DI SEKOLAH DASAR NEGERI 02 TUNJUNGREJO</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75273" y="7850083"/>
            <a:ext cx="3612727" cy="2607732"/>
          </a:xfrm>
          <a:prstGeom prst="rect">
            <a:avLst/>
          </a:prstGeom>
        </p:spPr>
      </p:pic>
      <p:sp>
        <p:nvSpPr>
          <p:cNvPr id="4" name="TextBox 4"/>
          <p:cNvSpPr txBox="1"/>
          <p:nvPr/>
        </p:nvSpPr>
        <p:spPr>
          <a:xfrm>
            <a:off x="4101852" y="7447280"/>
            <a:ext cx="10084296" cy="1811020"/>
          </a:xfrm>
          <a:prstGeom prst="rect">
            <a:avLst/>
          </a:prstGeom>
        </p:spPr>
        <p:txBody>
          <a:bodyPr lIns="0" tIns="0" rIns="0" bIns="0" rtlCol="0" anchor="t">
            <a:spAutoFit/>
          </a:bodyPr>
          <a:lstStyle/>
          <a:p>
            <a:pPr algn="ctr">
              <a:lnSpc>
                <a:spcPts val="7279"/>
              </a:lnSpc>
            </a:pPr>
            <a:r>
              <a:rPr lang="en-US" sz="5199" dirty="0">
                <a:solidFill>
                  <a:srgbClr val="FFFFFF"/>
                </a:solidFill>
                <a:latin typeface="Open Sans"/>
              </a:rPr>
              <a:t>KORNELIUS VALENTINO NAGATA</a:t>
            </a:r>
          </a:p>
          <a:p>
            <a:pPr algn="ctr">
              <a:lnSpc>
                <a:spcPts val="7279"/>
              </a:lnSpc>
            </a:pPr>
            <a:r>
              <a:rPr lang="en-US" sz="5199" dirty="0">
                <a:solidFill>
                  <a:srgbClr val="FFFFFF"/>
                </a:solidFill>
                <a:latin typeface="Open Sans"/>
              </a:rPr>
              <a:t>NIM : 1803031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006906" y="2176567"/>
            <a:ext cx="8516231" cy="6689113"/>
          </a:xfrm>
          <a:prstGeom prst="rect">
            <a:avLst/>
          </a:prstGeom>
        </p:spPr>
      </p:pic>
      <p:sp>
        <p:nvSpPr>
          <p:cNvPr id="3" name="TextBox 3"/>
          <p:cNvSpPr txBox="1"/>
          <p:nvPr/>
        </p:nvSpPr>
        <p:spPr>
          <a:xfrm>
            <a:off x="1028700" y="933450"/>
            <a:ext cx="3535412"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sub </a:t>
            </a:r>
            <a:r>
              <a:rPr lang="en-US" sz="5199" dirty="0" err="1">
                <a:solidFill>
                  <a:srgbClr val="FFFFFF"/>
                </a:solidFill>
                <a:latin typeface="Open Sans"/>
              </a:rPr>
              <a:t>fokus</a:t>
            </a:r>
            <a:r>
              <a:rPr lang="en-US" sz="5199" dirty="0">
                <a:solidFill>
                  <a:srgbClr val="FFFFFF"/>
                </a:solidFill>
                <a:latin typeface="Open Sans"/>
              </a:rPr>
              <a:t> 2</a:t>
            </a:r>
          </a:p>
        </p:txBody>
      </p:sp>
      <p:sp>
        <p:nvSpPr>
          <p:cNvPr id="4" name="TextBox 4"/>
          <p:cNvSpPr txBox="1"/>
          <p:nvPr/>
        </p:nvSpPr>
        <p:spPr>
          <a:xfrm>
            <a:off x="1028700" y="2119417"/>
            <a:ext cx="15627328" cy="3250185"/>
          </a:xfrm>
          <a:prstGeom prst="rect">
            <a:avLst/>
          </a:prstGeom>
        </p:spPr>
        <p:txBody>
          <a:bodyPr lIns="0" tIns="0" rIns="0" bIns="0" rtlCol="0" anchor="t">
            <a:spAutoFit/>
          </a:bodyPr>
          <a:lstStyle/>
          <a:p>
            <a:pPr algn="just">
              <a:lnSpc>
                <a:spcPts val="4284"/>
              </a:lnSpc>
              <a:spcBef>
                <a:spcPct val="0"/>
              </a:spcBef>
            </a:pPr>
            <a:r>
              <a:rPr lang="en-US" sz="2400" dirty="0">
                <a:solidFill>
                  <a:srgbClr val="FFFFFF"/>
                </a:solidFill>
                <a:latin typeface="Open Sans"/>
              </a:rPr>
              <a:t>Kedua, metode diskusi Yesus menurut Injil </a:t>
            </a:r>
            <a:r>
              <a:rPr lang="en-US" sz="2400" dirty="0" err="1">
                <a:solidFill>
                  <a:srgbClr val="FFFFFF"/>
                </a:solidFill>
                <a:latin typeface="Open Sans"/>
              </a:rPr>
              <a:t>Matius</a:t>
            </a:r>
            <a:r>
              <a:rPr lang="en-US" sz="2400" dirty="0">
                <a:solidFill>
                  <a:srgbClr val="FFFFFF"/>
                </a:solidFill>
                <a:latin typeface="Open Sans"/>
              </a:rPr>
              <a:t>. Metode diskusi menurut Injil </a:t>
            </a:r>
            <a:r>
              <a:rPr lang="en-US" sz="2400" dirty="0" err="1">
                <a:solidFill>
                  <a:srgbClr val="FFFFFF"/>
                </a:solidFill>
                <a:latin typeface="Open Sans"/>
              </a:rPr>
              <a:t>Matius</a:t>
            </a:r>
            <a:r>
              <a:rPr lang="en-US" sz="2400" dirty="0">
                <a:solidFill>
                  <a:srgbClr val="FFFFFF"/>
                </a:solidFill>
                <a:latin typeface="Open Sans"/>
              </a:rPr>
              <a:t> adalah metode diskusi yang berlandaskan pada kasih dan ketegasan Yesus dalam menjawab setiap pertanyaan diskusi yang ada. Sehingga diskusi dapat diarahkan oleh Yesus dan pendengarnya mendapat sesuatu yang baru. Metode diskusi yang diajarkan Yesus juga merujuk kepada suatu kebenaran pola berpikir. Dimana ketika ada pola pikir yang salah maka pola pikir itulah yang harus dibenarkan. Berdiskusi berarti menyelesaikan sebuah masalah bersama-sama untuk menemukan sebuah penyelesaian dari suatu masalah.</a:t>
            </a:r>
          </a:p>
        </p:txBody>
      </p:sp>
      <p:sp>
        <p:nvSpPr>
          <p:cNvPr id="5" name="TextBox 5"/>
          <p:cNvSpPr txBox="1"/>
          <p:nvPr/>
        </p:nvSpPr>
        <p:spPr>
          <a:xfrm>
            <a:off x="1028700" y="5599779"/>
            <a:ext cx="3535412"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sub </a:t>
            </a:r>
            <a:r>
              <a:rPr lang="en-US" sz="5199" dirty="0" err="1">
                <a:solidFill>
                  <a:srgbClr val="FFFFFF"/>
                </a:solidFill>
                <a:latin typeface="Open Sans"/>
              </a:rPr>
              <a:t>fokus</a:t>
            </a:r>
            <a:r>
              <a:rPr lang="en-US" sz="5199" dirty="0">
                <a:solidFill>
                  <a:srgbClr val="FFFFFF"/>
                </a:solidFill>
                <a:latin typeface="Open Sans"/>
              </a:rPr>
              <a:t> 3</a:t>
            </a:r>
          </a:p>
        </p:txBody>
      </p:sp>
      <p:sp>
        <p:nvSpPr>
          <p:cNvPr id="6" name="TextBox 6"/>
          <p:cNvSpPr txBox="1"/>
          <p:nvPr/>
        </p:nvSpPr>
        <p:spPr>
          <a:xfrm>
            <a:off x="1028700" y="6439249"/>
            <a:ext cx="16230600" cy="3555973"/>
          </a:xfrm>
          <a:prstGeom prst="rect">
            <a:avLst/>
          </a:prstGeom>
        </p:spPr>
        <p:txBody>
          <a:bodyPr lIns="0" tIns="0" rIns="0" bIns="0" rtlCol="0" anchor="t">
            <a:spAutoFit/>
          </a:bodyPr>
          <a:lstStyle/>
          <a:p>
            <a:pPr algn="just">
              <a:lnSpc>
                <a:spcPts val="3953"/>
              </a:lnSpc>
              <a:spcBef>
                <a:spcPct val="0"/>
              </a:spcBef>
            </a:pPr>
            <a:r>
              <a:rPr lang="en-US" sz="2824" dirty="0">
                <a:solidFill>
                  <a:srgbClr val="FFFFFF"/>
                </a:solidFill>
                <a:latin typeface="Open Sans"/>
              </a:rPr>
              <a:t>Ketiga, Penggunaan metode diskusi Yesus menurut Injil </a:t>
            </a:r>
            <a:r>
              <a:rPr lang="en-US" sz="2824" dirty="0" err="1">
                <a:solidFill>
                  <a:srgbClr val="FFFFFF"/>
                </a:solidFill>
                <a:latin typeface="Open Sans"/>
              </a:rPr>
              <a:t>Matius</a:t>
            </a:r>
            <a:r>
              <a:rPr lang="en-US" sz="2824" dirty="0">
                <a:solidFill>
                  <a:srgbClr val="FFFFFF"/>
                </a:solidFill>
                <a:latin typeface="Open Sans"/>
              </a:rPr>
              <a:t> dalam meningkatkan hasil belajar siswa di Sekolah Dasar Negeri 2 </a:t>
            </a:r>
            <a:r>
              <a:rPr lang="en-US" sz="2824" dirty="0" err="1">
                <a:solidFill>
                  <a:srgbClr val="FFFFFF"/>
                </a:solidFill>
                <a:latin typeface="Open Sans"/>
              </a:rPr>
              <a:t>Tunjungrejo</a:t>
            </a:r>
            <a:r>
              <a:rPr lang="en-US" sz="2824" dirty="0">
                <a:solidFill>
                  <a:srgbClr val="FFFFFF"/>
                </a:solidFill>
                <a:latin typeface="Open Sans"/>
              </a:rPr>
              <a:t>. Metode diskusi yang dilandaskan dengan kasih dan ketegasan, hal ini berarti diskusi yang ada dilakukan dengan penuh cinta kasih tanpa adanya pemaksaan untuk dapat menerima pendapat orang lain yang tidak sama. Juga menjelaskan pendapat pribadi dengan tegas kepada para peserta diskusi yang lain dengan penuh ketegasan dan percaya diri. Memberikan kesempatan untuk siswa dapat menyampaikan apa yang ada di pikirannya.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3956920"/>
            <a:ext cx="16230600" cy="5301380"/>
          </a:xfrm>
          <a:prstGeom prst="rect">
            <a:avLst/>
          </a:prstGeom>
        </p:spPr>
        <p:txBody>
          <a:bodyPr lIns="0" tIns="0" rIns="0" bIns="0" rtlCol="0" anchor="t">
            <a:spAutoFit/>
          </a:bodyPr>
          <a:lstStyle/>
          <a:p>
            <a:pPr algn="just">
              <a:lnSpc>
                <a:spcPts val="5250"/>
              </a:lnSpc>
              <a:spcBef>
                <a:spcPct val="0"/>
              </a:spcBef>
            </a:pPr>
            <a:r>
              <a:rPr lang="en-US" sz="3750" dirty="0" err="1">
                <a:solidFill>
                  <a:srgbClr val="FFFFFF"/>
                </a:solidFill>
                <a:latin typeface="Open Sans"/>
              </a:rPr>
              <a:t>bagi</a:t>
            </a:r>
            <a:r>
              <a:rPr lang="en-US" sz="3750" dirty="0">
                <a:solidFill>
                  <a:srgbClr val="FFFFFF"/>
                </a:solidFill>
                <a:latin typeface="Open Sans"/>
              </a:rPr>
              <a:t> </a:t>
            </a:r>
            <a:r>
              <a:rPr lang="en-US" sz="3750" dirty="0" err="1">
                <a:solidFill>
                  <a:srgbClr val="FFFFFF"/>
                </a:solidFill>
                <a:latin typeface="Open Sans"/>
              </a:rPr>
              <a:t>Kepala</a:t>
            </a:r>
            <a:r>
              <a:rPr lang="en-US" sz="3750" dirty="0">
                <a:solidFill>
                  <a:srgbClr val="FFFFFF"/>
                </a:solidFill>
                <a:latin typeface="Open Sans"/>
              </a:rPr>
              <a:t> </a:t>
            </a:r>
            <a:r>
              <a:rPr lang="en-US" sz="3750" dirty="0" err="1">
                <a:solidFill>
                  <a:srgbClr val="FFFFFF"/>
                </a:solidFill>
                <a:latin typeface="Open Sans"/>
              </a:rPr>
              <a:t>Sekolah</a:t>
            </a:r>
            <a:r>
              <a:rPr lang="en-US" sz="3750" dirty="0">
                <a:solidFill>
                  <a:srgbClr val="FFFFFF"/>
                </a:solidFill>
                <a:latin typeface="Open Sans"/>
              </a:rPr>
              <a:t> Dasar Negeri 2 </a:t>
            </a:r>
            <a:r>
              <a:rPr lang="en-US" sz="3750" dirty="0" err="1">
                <a:solidFill>
                  <a:srgbClr val="FFFFFF"/>
                </a:solidFill>
                <a:latin typeface="Open Sans"/>
              </a:rPr>
              <a:t>Tunjungrejo</a:t>
            </a:r>
            <a:r>
              <a:rPr lang="en-US" sz="3750" dirty="0">
                <a:solidFill>
                  <a:srgbClr val="FFFFFF"/>
                </a:solidFill>
                <a:latin typeface="Open Sans"/>
              </a:rPr>
              <a:t> </a:t>
            </a:r>
            <a:r>
              <a:rPr lang="en-US" sz="3750" dirty="0" err="1">
                <a:solidFill>
                  <a:srgbClr val="FFFFFF"/>
                </a:solidFill>
                <a:latin typeface="Open Sans"/>
              </a:rPr>
              <a:t>rekomendasiyang</a:t>
            </a:r>
            <a:r>
              <a:rPr lang="en-US" sz="3750" dirty="0">
                <a:solidFill>
                  <a:srgbClr val="FFFFFF"/>
                </a:solidFill>
                <a:latin typeface="Open Sans"/>
              </a:rPr>
              <a:t> </a:t>
            </a:r>
            <a:r>
              <a:rPr lang="en-US" sz="3750" dirty="0" err="1">
                <a:solidFill>
                  <a:srgbClr val="FFFFFF"/>
                </a:solidFill>
                <a:latin typeface="Open Sans"/>
              </a:rPr>
              <a:t>diberikan</a:t>
            </a:r>
            <a:r>
              <a:rPr lang="en-US" sz="3750" dirty="0">
                <a:solidFill>
                  <a:srgbClr val="FFFFFF"/>
                </a:solidFill>
                <a:latin typeface="Open Sans"/>
              </a:rPr>
              <a:t> </a:t>
            </a:r>
            <a:r>
              <a:rPr lang="en-US" sz="3750" dirty="0" err="1">
                <a:solidFill>
                  <a:srgbClr val="FFFFFF"/>
                </a:solidFill>
                <a:latin typeface="Open Sans"/>
              </a:rPr>
              <a:t>penulis</a:t>
            </a:r>
            <a:r>
              <a:rPr lang="en-US" sz="3750" dirty="0">
                <a:solidFill>
                  <a:srgbClr val="FFFFFF"/>
                </a:solidFill>
                <a:latin typeface="Open Sans"/>
              </a:rPr>
              <a:t>: (1) Hasil </a:t>
            </a:r>
            <a:r>
              <a:rPr lang="en-US" sz="3750" dirty="0" err="1">
                <a:solidFill>
                  <a:srgbClr val="FFFFFF"/>
                </a:solidFill>
                <a:latin typeface="Open Sans"/>
              </a:rPr>
              <a:t>penelitian</a:t>
            </a:r>
            <a:r>
              <a:rPr lang="en-US" sz="3750" dirty="0">
                <a:solidFill>
                  <a:srgbClr val="FFFFFF"/>
                </a:solidFill>
                <a:latin typeface="Open Sans"/>
              </a:rPr>
              <a:t> </a:t>
            </a:r>
            <a:r>
              <a:rPr lang="en-US" sz="3750" dirty="0" err="1">
                <a:solidFill>
                  <a:srgbClr val="FFFFFF"/>
                </a:solidFill>
                <a:latin typeface="Open Sans"/>
              </a:rPr>
              <a:t>ini</a:t>
            </a:r>
            <a:r>
              <a:rPr lang="en-US" sz="3750" dirty="0">
                <a:solidFill>
                  <a:srgbClr val="FFFFFF"/>
                </a:solidFill>
                <a:latin typeface="Open Sans"/>
              </a:rPr>
              <a:t> </a:t>
            </a:r>
            <a:r>
              <a:rPr lang="en-US" sz="3750" dirty="0" err="1">
                <a:solidFill>
                  <a:srgbClr val="FFFFFF"/>
                </a:solidFill>
                <a:latin typeface="Open Sans"/>
              </a:rPr>
              <a:t>dapat</a:t>
            </a:r>
            <a:r>
              <a:rPr lang="en-US" sz="3750" dirty="0">
                <a:solidFill>
                  <a:srgbClr val="FFFFFF"/>
                </a:solidFill>
                <a:latin typeface="Open Sans"/>
              </a:rPr>
              <a:t> </a:t>
            </a:r>
            <a:r>
              <a:rPr lang="en-US" sz="3750" dirty="0" err="1">
                <a:solidFill>
                  <a:srgbClr val="FFFFFF"/>
                </a:solidFill>
                <a:latin typeface="Open Sans"/>
              </a:rPr>
              <a:t>dijadikan</a:t>
            </a:r>
            <a:r>
              <a:rPr lang="en-US" sz="3750" dirty="0">
                <a:solidFill>
                  <a:srgbClr val="FFFFFF"/>
                </a:solidFill>
                <a:latin typeface="Open Sans"/>
              </a:rPr>
              <a:t> </a:t>
            </a:r>
            <a:r>
              <a:rPr lang="en-US" sz="3750" dirty="0" err="1">
                <a:solidFill>
                  <a:srgbClr val="FFFFFF"/>
                </a:solidFill>
                <a:latin typeface="Open Sans"/>
              </a:rPr>
              <a:t>dasar</a:t>
            </a:r>
            <a:r>
              <a:rPr lang="en-US" sz="3750" dirty="0">
                <a:solidFill>
                  <a:srgbClr val="FFFFFF"/>
                </a:solidFill>
                <a:latin typeface="Open Sans"/>
              </a:rPr>
              <a:t> </a:t>
            </a:r>
            <a:r>
              <a:rPr lang="en-US" sz="3750" dirty="0" err="1">
                <a:solidFill>
                  <a:srgbClr val="FFFFFF"/>
                </a:solidFill>
                <a:latin typeface="Open Sans"/>
              </a:rPr>
              <a:t>untuk</a:t>
            </a:r>
            <a:r>
              <a:rPr lang="en-US" sz="3750" dirty="0">
                <a:solidFill>
                  <a:srgbClr val="FFFFFF"/>
                </a:solidFill>
                <a:latin typeface="Open Sans"/>
              </a:rPr>
              <a:t> </a:t>
            </a:r>
            <a:r>
              <a:rPr lang="en-US" sz="3750" dirty="0" err="1">
                <a:solidFill>
                  <a:srgbClr val="FFFFFF"/>
                </a:solidFill>
                <a:latin typeface="Open Sans"/>
              </a:rPr>
              <a:t>memperluas</a:t>
            </a:r>
            <a:r>
              <a:rPr lang="en-US" sz="3750" dirty="0">
                <a:solidFill>
                  <a:srgbClr val="FFFFFF"/>
                </a:solidFill>
                <a:latin typeface="Open Sans"/>
              </a:rPr>
              <a:t> </a:t>
            </a:r>
            <a:r>
              <a:rPr lang="en-US" sz="3750" dirty="0" err="1">
                <a:solidFill>
                  <a:srgbClr val="FFFFFF"/>
                </a:solidFill>
                <a:latin typeface="Open Sans"/>
              </a:rPr>
              <a:t>pemahaman</a:t>
            </a:r>
            <a:r>
              <a:rPr lang="en-US" sz="3750" dirty="0">
                <a:solidFill>
                  <a:srgbClr val="FFFFFF"/>
                </a:solidFill>
                <a:latin typeface="Open Sans"/>
              </a:rPr>
              <a:t> para guru </a:t>
            </a:r>
            <a:r>
              <a:rPr lang="en-US" sz="3750" dirty="0" err="1">
                <a:solidFill>
                  <a:srgbClr val="FFFFFF"/>
                </a:solidFill>
                <a:latin typeface="Open Sans"/>
              </a:rPr>
              <a:t>untuk</a:t>
            </a:r>
            <a:r>
              <a:rPr lang="en-US" sz="3750" dirty="0">
                <a:solidFill>
                  <a:srgbClr val="FFFFFF"/>
                </a:solidFill>
                <a:latin typeface="Open Sans"/>
              </a:rPr>
              <a:t> </a:t>
            </a:r>
            <a:r>
              <a:rPr lang="en-US" sz="3750" dirty="0" err="1">
                <a:solidFill>
                  <a:srgbClr val="FFFFFF"/>
                </a:solidFill>
                <a:latin typeface="Open Sans"/>
              </a:rPr>
              <a:t>menggunakan</a:t>
            </a:r>
            <a:r>
              <a:rPr lang="en-US" sz="3750" dirty="0">
                <a:solidFill>
                  <a:srgbClr val="FFFFFF"/>
                </a:solidFill>
                <a:latin typeface="Open Sans"/>
              </a:rPr>
              <a:t> </a:t>
            </a:r>
            <a:r>
              <a:rPr lang="en-US" sz="3750" dirty="0" err="1">
                <a:solidFill>
                  <a:srgbClr val="FFFFFF"/>
                </a:solidFill>
                <a:latin typeface="Open Sans"/>
              </a:rPr>
              <a:t>metode</a:t>
            </a:r>
            <a:r>
              <a:rPr lang="en-US" sz="3750" dirty="0">
                <a:solidFill>
                  <a:srgbClr val="FFFFFF"/>
                </a:solidFill>
                <a:latin typeface="Open Sans"/>
              </a:rPr>
              <a:t> </a:t>
            </a:r>
            <a:r>
              <a:rPr lang="en-US" sz="3750" dirty="0" err="1">
                <a:solidFill>
                  <a:srgbClr val="FFFFFF"/>
                </a:solidFill>
                <a:latin typeface="Open Sans"/>
              </a:rPr>
              <a:t>diskusi</a:t>
            </a:r>
            <a:r>
              <a:rPr lang="en-US" sz="3750" dirty="0">
                <a:solidFill>
                  <a:srgbClr val="FFFFFF"/>
                </a:solidFill>
                <a:latin typeface="Open Sans"/>
              </a:rPr>
              <a:t> yang </a:t>
            </a:r>
            <a:r>
              <a:rPr lang="en-US" sz="3750" dirty="0" err="1">
                <a:solidFill>
                  <a:srgbClr val="FFFFFF"/>
                </a:solidFill>
                <a:latin typeface="Open Sans"/>
              </a:rPr>
              <a:t>beraneka</a:t>
            </a:r>
            <a:r>
              <a:rPr lang="en-US" sz="3750" dirty="0">
                <a:solidFill>
                  <a:srgbClr val="FFFFFF"/>
                </a:solidFill>
                <a:latin typeface="Open Sans"/>
              </a:rPr>
              <a:t> </a:t>
            </a:r>
            <a:r>
              <a:rPr lang="en-US" sz="3750" dirty="0" err="1">
                <a:solidFill>
                  <a:srgbClr val="FFFFFF"/>
                </a:solidFill>
                <a:latin typeface="Open Sans"/>
              </a:rPr>
              <a:t>macam</a:t>
            </a:r>
            <a:r>
              <a:rPr lang="en-US" sz="3750" dirty="0">
                <a:solidFill>
                  <a:srgbClr val="FFFFFF"/>
                </a:solidFill>
                <a:latin typeface="Open Sans"/>
              </a:rPr>
              <a:t> </a:t>
            </a:r>
            <a:r>
              <a:rPr lang="en-US" sz="3750" dirty="0" err="1">
                <a:solidFill>
                  <a:srgbClr val="FFFFFF"/>
                </a:solidFill>
                <a:latin typeface="Open Sans"/>
              </a:rPr>
              <a:t>serta</a:t>
            </a:r>
            <a:r>
              <a:rPr lang="en-US" sz="3750" dirty="0">
                <a:solidFill>
                  <a:srgbClr val="FFFFFF"/>
                </a:solidFill>
                <a:latin typeface="Open Sans"/>
              </a:rPr>
              <a:t> </a:t>
            </a:r>
            <a:r>
              <a:rPr lang="en-US" sz="3750" dirty="0" err="1">
                <a:solidFill>
                  <a:srgbClr val="FFFFFF"/>
                </a:solidFill>
                <a:latin typeface="Open Sans"/>
              </a:rPr>
              <a:t>metode</a:t>
            </a:r>
            <a:r>
              <a:rPr lang="en-US" sz="3750" dirty="0">
                <a:solidFill>
                  <a:srgbClr val="FFFFFF"/>
                </a:solidFill>
                <a:latin typeface="Open Sans"/>
              </a:rPr>
              <a:t> </a:t>
            </a:r>
            <a:r>
              <a:rPr lang="en-US" sz="3750" dirty="0" err="1">
                <a:solidFill>
                  <a:srgbClr val="FFFFFF"/>
                </a:solidFill>
                <a:latin typeface="Open Sans"/>
              </a:rPr>
              <a:t>diskusi</a:t>
            </a:r>
            <a:r>
              <a:rPr lang="en-US" sz="3750" dirty="0">
                <a:solidFill>
                  <a:srgbClr val="FFFFFF"/>
                </a:solidFill>
                <a:latin typeface="Open Sans"/>
              </a:rPr>
              <a:t> yang </a:t>
            </a:r>
            <a:r>
              <a:rPr lang="en-US" sz="3750" dirty="0" err="1">
                <a:solidFill>
                  <a:srgbClr val="FFFFFF"/>
                </a:solidFill>
                <a:latin typeface="Open Sans"/>
              </a:rPr>
              <a:t>sesuai</a:t>
            </a:r>
            <a:r>
              <a:rPr lang="en-US" sz="3750" dirty="0">
                <a:solidFill>
                  <a:srgbClr val="FFFFFF"/>
                </a:solidFill>
                <a:latin typeface="Open Sans"/>
              </a:rPr>
              <a:t> </a:t>
            </a:r>
            <a:r>
              <a:rPr lang="en-US" sz="3750" dirty="0" err="1">
                <a:solidFill>
                  <a:srgbClr val="FFFFFF"/>
                </a:solidFill>
                <a:latin typeface="Open Sans"/>
              </a:rPr>
              <a:t>dengan</a:t>
            </a:r>
            <a:r>
              <a:rPr lang="en-US" sz="3750" dirty="0">
                <a:solidFill>
                  <a:srgbClr val="FFFFFF"/>
                </a:solidFill>
                <a:latin typeface="Open Sans"/>
              </a:rPr>
              <a:t> </a:t>
            </a:r>
            <a:r>
              <a:rPr lang="en-US" sz="3750" dirty="0" err="1">
                <a:solidFill>
                  <a:srgbClr val="FFFFFF"/>
                </a:solidFill>
                <a:latin typeface="Open Sans"/>
              </a:rPr>
              <a:t>firman</a:t>
            </a:r>
            <a:r>
              <a:rPr lang="en-US" sz="3750" dirty="0">
                <a:solidFill>
                  <a:srgbClr val="FFFFFF"/>
                </a:solidFill>
                <a:latin typeface="Open Sans"/>
              </a:rPr>
              <a:t> </a:t>
            </a:r>
            <a:r>
              <a:rPr lang="en-US" sz="3750" dirty="0" err="1">
                <a:solidFill>
                  <a:srgbClr val="FFFFFF"/>
                </a:solidFill>
                <a:latin typeface="Open Sans"/>
              </a:rPr>
              <a:t>Tuhan</a:t>
            </a:r>
            <a:r>
              <a:rPr lang="en-US" sz="3750" dirty="0">
                <a:solidFill>
                  <a:srgbClr val="FFFFFF"/>
                </a:solidFill>
                <a:latin typeface="Open Sans"/>
              </a:rPr>
              <a:t>, </a:t>
            </a:r>
            <a:r>
              <a:rPr lang="en-US" sz="3750" dirty="0" err="1">
                <a:solidFill>
                  <a:srgbClr val="FFFFFF"/>
                </a:solidFill>
                <a:latin typeface="Open Sans"/>
              </a:rPr>
              <a:t>sehingga</a:t>
            </a:r>
            <a:r>
              <a:rPr lang="en-US" sz="3750" dirty="0">
                <a:solidFill>
                  <a:srgbClr val="FFFFFF"/>
                </a:solidFill>
                <a:latin typeface="Open Sans"/>
              </a:rPr>
              <a:t> </a:t>
            </a:r>
            <a:r>
              <a:rPr lang="en-US" sz="3750" dirty="0" err="1">
                <a:solidFill>
                  <a:srgbClr val="FFFFFF"/>
                </a:solidFill>
                <a:latin typeface="Open Sans"/>
              </a:rPr>
              <a:t>hasil</a:t>
            </a:r>
            <a:r>
              <a:rPr lang="en-US" sz="3750" dirty="0">
                <a:solidFill>
                  <a:srgbClr val="FFFFFF"/>
                </a:solidFill>
                <a:latin typeface="Open Sans"/>
              </a:rPr>
              <a:t> </a:t>
            </a:r>
            <a:r>
              <a:rPr lang="en-US" sz="3750" dirty="0" err="1">
                <a:solidFill>
                  <a:srgbClr val="FFFFFF"/>
                </a:solidFill>
                <a:latin typeface="Open Sans"/>
              </a:rPr>
              <a:t>belajar</a:t>
            </a:r>
            <a:r>
              <a:rPr lang="en-US" sz="3750" dirty="0">
                <a:solidFill>
                  <a:srgbClr val="FFFFFF"/>
                </a:solidFill>
                <a:latin typeface="Open Sans"/>
              </a:rPr>
              <a:t> </a:t>
            </a:r>
            <a:r>
              <a:rPr lang="en-US" sz="3750" dirty="0" err="1">
                <a:solidFill>
                  <a:srgbClr val="FFFFFF"/>
                </a:solidFill>
                <a:latin typeface="Open Sans"/>
              </a:rPr>
              <a:t>siswa</a:t>
            </a:r>
            <a:r>
              <a:rPr lang="en-US" sz="3750" dirty="0">
                <a:solidFill>
                  <a:srgbClr val="FFFFFF"/>
                </a:solidFill>
                <a:latin typeface="Open Sans"/>
              </a:rPr>
              <a:t> </a:t>
            </a:r>
            <a:r>
              <a:rPr lang="en-US" sz="3750" dirty="0" err="1">
                <a:solidFill>
                  <a:srgbClr val="FFFFFF"/>
                </a:solidFill>
                <a:latin typeface="Open Sans"/>
              </a:rPr>
              <a:t>menjadi</a:t>
            </a:r>
            <a:r>
              <a:rPr lang="en-US" sz="3750" dirty="0">
                <a:solidFill>
                  <a:srgbClr val="FFFFFF"/>
                </a:solidFill>
                <a:latin typeface="Open Sans"/>
              </a:rPr>
              <a:t> </a:t>
            </a:r>
            <a:r>
              <a:rPr lang="en-US" sz="3750" dirty="0" err="1">
                <a:solidFill>
                  <a:srgbClr val="FFFFFF"/>
                </a:solidFill>
                <a:latin typeface="Open Sans"/>
              </a:rPr>
              <a:t>lebih</a:t>
            </a:r>
            <a:r>
              <a:rPr lang="en-US" sz="3750" dirty="0">
                <a:solidFill>
                  <a:srgbClr val="FFFFFF"/>
                </a:solidFill>
                <a:latin typeface="Open Sans"/>
              </a:rPr>
              <a:t> </a:t>
            </a:r>
            <a:r>
              <a:rPr lang="en-US" sz="3750" dirty="0" err="1">
                <a:solidFill>
                  <a:srgbClr val="FFFFFF"/>
                </a:solidFill>
                <a:latin typeface="Open Sans"/>
              </a:rPr>
              <a:t>maksimal</a:t>
            </a:r>
            <a:r>
              <a:rPr lang="en-US" sz="3750" dirty="0">
                <a:solidFill>
                  <a:srgbClr val="FFFFFF"/>
                </a:solidFill>
                <a:latin typeface="Open Sans"/>
              </a:rPr>
              <a:t>. (2) </a:t>
            </a:r>
            <a:r>
              <a:rPr lang="en-US" sz="3750" dirty="0" err="1">
                <a:solidFill>
                  <a:srgbClr val="FFFFFF"/>
                </a:solidFill>
                <a:latin typeface="Open Sans"/>
              </a:rPr>
              <a:t>Kemudian</a:t>
            </a:r>
            <a:r>
              <a:rPr lang="en-US" sz="3750" dirty="0">
                <a:solidFill>
                  <a:srgbClr val="FFFFFF"/>
                </a:solidFill>
                <a:latin typeface="Open Sans"/>
              </a:rPr>
              <a:t> </a:t>
            </a:r>
            <a:r>
              <a:rPr lang="en-US" sz="3750" dirty="0" err="1">
                <a:solidFill>
                  <a:srgbClr val="FFFFFF"/>
                </a:solidFill>
                <a:latin typeface="Open Sans"/>
              </a:rPr>
              <a:t>dapat</a:t>
            </a:r>
            <a:r>
              <a:rPr lang="en-US" sz="3750" dirty="0">
                <a:solidFill>
                  <a:srgbClr val="FFFFFF"/>
                </a:solidFill>
                <a:latin typeface="Open Sans"/>
              </a:rPr>
              <a:t> juga </a:t>
            </a:r>
            <a:r>
              <a:rPr lang="en-US" sz="3750" dirty="0" err="1">
                <a:solidFill>
                  <a:srgbClr val="FFFFFF"/>
                </a:solidFill>
                <a:latin typeface="Open Sans"/>
              </a:rPr>
              <a:t>sebagai</a:t>
            </a:r>
            <a:r>
              <a:rPr lang="en-US" sz="3750" dirty="0">
                <a:solidFill>
                  <a:srgbClr val="FFFFFF"/>
                </a:solidFill>
                <a:latin typeface="Open Sans"/>
              </a:rPr>
              <a:t> </a:t>
            </a:r>
            <a:r>
              <a:rPr lang="en-US" sz="3750" dirty="0" err="1">
                <a:solidFill>
                  <a:srgbClr val="FFFFFF"/>
                </a:solidFill>
                <a:latin typeface="Open Sans"/>
              </a:rPr>
              <a:t>referensi</a:t>
            </a:r>
            <a:r>
              <a:rPr lang="en-US" sz="3750" dirty="0">
                <a:solidFill>
                  <a:srgbClr val="FFFFFF"/>
                </a:solidFill>
                <a:latin typeface="Open Sans"/>
              </a:rPr>
              <a:t> </a:t>
            </a:r>
            <a:r>
              <a:rPr lang="en-US" sz="3750" dirty="0" err="1">
                <a:solidFill>
                  <a:srgbClr val="FFFFFF"/>
                </a:solidFill>
                <a:latin typeface="Open Sans"/>
              </a:rPr>
              <a:t>tentang</a:t>
            </a:r>
            <a:r>
              <a:rPr lang="en-US" sz="3750" dirty="0">
                <a:solidFill>
                  <a:srgbClr val="FFFFFF"/>
                </a:solidFill>
                <a:latin typeface="Open Sans"/>
              </a:rPr>
              <a:t> </a:t>
            </a:r>
            <a:r>
              <a:rPr lang="en-US" sz="3750" dirty="0" err="1">
                <a:solidFill>
                  <a:srgbClr val="FFFFFF"/>
                </a:solidFill>
                <a:latin typeface="Open Sans"/>
              </a:rPr>
              <a:t>jenis-jenis</a:t>
            </a:r>
            <a:r>
              <a:rPr lang="en-US" sz="3750" dirty="0">
                <a:solidFill>
                  <a:srgbClr val="FFFFFF"/>
                </a:solidFill>
                <a:latin typeface="Open Sans"/>
              </a:rPr>
              <a:t> </a:t>
            </a:r>
            <a:r>
              <a:rPr lang="en-US" sz="3750" dirty="0" err="1">
                <a:solidFill>
                  <a:srgbClr val="FFFFFF"/>
                </a:solidFill>
                <a:latin typeface="Open Sans"/>
              </a:rPr>
              <a:t>diskusi</a:t>
            </a:r>
            <a:r>
              <a:rPr lang="en-US" sz="3750" dirty="0">
                <a:solidFill>
                  <a:srgbClr val="FFFFFF"/>
                </a:solidFill>
                <a:latin typeface="Open Sans"/>
              </a:rPr>
              <a:t> yang lain </a:t>
            </a:r>
            <a:r>
              <a:rPr lang="en-US" sz="3750" dirty="0" err="1">
                <a:solidFill>
                  <a:srgbClr val="FFFFFF"/>
                </a:solidFill>
                <a:latin typeface="Open Sans"/>
              </a:rPr>
              <a:t>sehingga</a:t>
            </a:r>
            <a:r>
              <a:rPr lang="en-US" sz="3750" dirty="0">
                <a:solidFill>
                  <a:srgbClr val="FFFFFF"/>
                </a:solidFill>
                <a:latin typeface="Open Sans"/>
              </a:rPr>
              <a:t> </a:t>
            </a:r>
            <a:r>
              <a:rPr lang="en-US" sz="3750" dirty="0" err="1">
                <a:solidFill>
                  <a:srgbClr val="FFFFFF"/>
                </a:solidFill>
                <a:latin typeface="Open Sans"/>
              </a:rPr>
              <a:t>nantinya</a:t>
            </a:r>
            <a:r>
              <a:rPr lang="en-US" sz="3750" dirty="0">
                <a:solidFill>
                  <a:srgbClr val="FFFFFF"/>
                </a:solidFill>
                <a:latin typeface="Open Sans"/>
              </a:rPr>
              <a:t> juga </a:t>
            </a:r>
            <a:r>
              <a:rPr lang="en-US" sz="3750" dirty="0" err="1">
                <a:solidFill>
                  <a:srgbClr val="FFFFFF"/>
                </a:solidFill>
                <a:latin typeface="Open Sans"/>
              </a:rPr>
              <a:t>dapat</a:t>
            </a:r>
            <a:r>
              <a:rPr lang="en-US" sz="3750" dirty="0">
                <a:solidFill>
                  <a:srgbClr val="FFFFFF"/>
                </a:solidFill>
                <a:latin typeface="Open Sans"/>
              </a:rPr>
              <a:t> </a:t>
            </a:r>
            <a:r>
              <a:rPr lang="en-US" sz="3750" dirty="0" err="1">
                <a:solidFill>
                  <a:srgbClr val="FFFFFF"/>
                </a:solidFill>
                <a:latin typeface="Open Sans"/>
              </a:rPr>
              <a:t>diterapkan</a:t>
            </a:r>
            <a:r>
              <a:rPr lang="en-US" sz="3750" dirty="0">
                <a:solidFill>
                  <a:srgbClr val="FFFFFF"/>
                </a:solidFill>
                <a:latin typeface="Open Sans"/>
              </a:rPr>
              <a:t> di </a:t>
            </a:r>
            <a:r>
              <a:rPr lang="en-US" sz="3750" dirty="0" err="1">
                <a:solidFill>
                  <a:srgbClr val="FFFFFF"/>
                </a:solidFill>
                <a:latin typeface="Open Sans"/>
              </a:rPr>
              <a:t>Sekolah</a:t>
            </a:r>
            <a:r>
              <a:rPr lang="en-US" sz="3750" dirty="0">
                <a:solidFill>
                  <a:srgbClr val="FFFFFF"/>
                </a:solidFill>
                <a:latin typeface="Open Sans"/>
              </a:rPr>
              <a:t> Dasar Negeri 2 </a:t>
            </a:r>
            <a:r>
              <a:rPr lang="en-US" sz="3750" dirty="0" err="1">
                <a:solidFill>
                  <a:srgbClr val="FFFFFF"/>
                </a:solidFill>
                <a:latin typeface="Open Sans"/>
              </a:rPr>
              <a:t>Tunjungrejo</a:t>
            </a:r>
            <a:endParaRPr lang="en-US" sz="3750" dirty="0">
              <a:solidFill>
                <a:srgbClr val="FFFFFF"/>
              </a:solidFill>
              <a:latin typeface="Open Sans"/>
            </a:endParaRP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589658" y="-81680"/>
            <a:ext cx="4698342" cy="3929522"/>
          </a:xfrm>
          <a:prstGeom prst="rect">
            <a:avLst/>
          </a:prstGeom>
        </p:spPr>
      </p:pic>
      <p:sp>
        <p:nvSpPr>
          <p:cNvPr id="4" name="TextBox 4"/>
          <p:cNvSpPr txBox="1"/>
          <p:nvPr/>
        </p:nvSpPr>
        <p:spPr>
          <a:xfrm>
            <a:off x="1028700" y="933450"/>
            <a:ext cx="4168378" cy="887095"/>
          </a:xfrm>
          <a:prstGeom prst="rect">
            <a:avLst/>
          </a:prstGeom>
        </p:spPr>
        <p:txBody>
          <a:bodyPr lIns="0" tIns="0" rIns="0" bIns="0" rtlCol="0" anchor="t">
            <a:spAutoFit/>
          </a:bodyPr>
          <a:lstStyle/>
          <a:p>
            <a:pPr algn="ctr">
              <a:lnSpc>
                <a:spcPts val="7279"/>
              </a:lnSpc>
              <a:spcBef>
                <a:spcPct val="0"/>
              </a:spcBef>
            </a:pPr>
            <a:r>
              <a:rPr lang="en-US" sz="5199" dirty="0" err="1">
                <a:solidFill>
                  <a:srgbClr val="FFFFFF"/>
                </a:solidFill>
                <a:latin typeface="Open Sans"/>
              </a:rPr>
              <a:t>Rekomendasi</a:t>
            </a:r>
            <a:endParaRPr lang="en-US" sz="5199" dirty="0">
              <a:solidFill>
                <a:srgbClr val="FFFFFF"/>
              </a:solidFill>
              <a:latin typeface="Open Sans"/>
            </a:endParaRPr>
          </a:p>
        </p:txBody>
      </p:sp>
      <p:sp>
        <p:nvSpPr>
          <p:cNvPr id="5" name="TextBox 5"/>
          <p:cNvSpPr txBox="1"/>
          <p:nvPr/>
        </p:nvSpPr>
        <p:spPr>
          <a:xfrm>
            <a:off x="1028700" y="2555941"/>
            <a:ext cx="2619673" cy="887095"/>
          </a:xfrm>
          <a:prstGeom prst="rect">
            <a:avLst/>
          </a:prstGeom>
        </p:spPr>
        <p:txBody>
          <a:bodyPr lIns="0" tIns="0" rIns="0" bIns="0" rtlCol="0" anchor="t">
            <a:spAutoFit/>
          </a:bodyPr>
          <a:lstStyle/>
          <a:p>
            <a:pPr algn="ctr">
              <a:lnSpc>
                <a:spcPts val="7279"/>
              </a:lnSpc>
              <a:spcBef>
                <a:spcPct val="0"/>
              </a:spcBef>
            </a:pPr>
            <a:r>
              <a:rPr lang="en-US" sz="5199" dirty="0" err="1">
                <a:solidFill>
                  <a:srgbClr val="FFFFFF"/>
                </a:solidFill>
                <a:latin typeface="Open Sans"/>
              </a:rPr>
              <a:t>Pertama</a:t>
            </a:r>
            <a:endParaRPr lang="en-US" sz="5199" dirty="0">
              <a:solidFill>
                <a:srgbClr val="FFFFFF"/>
              </a:solidFill>
              <a:latin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1997384"/>
            <a:ext cx="16230600" cy="6235083"/>
          </a:xfrm>
          <a:prstGeom prst="rect">
            <a:avLst/>
          </a:prstGeom>
        </p:spPr>
        <p:txBody>
          <a:bodyPr lIns="0" tIns="0" rIns="0" bIns="0" rtlCol="0" anchor="t">
            <a:spAutoFit/>
          </a:bodyPr>
          <a:lstStyle/>
          <a:p>
            <a:pPr algn="just">
              <a:lnSpc>
                <a:spcPts val="4998"/>
              </a:lnSpc>
              <a:spcBef>
                <a:spcPct val="0"/>
              </a:spcBef>
            </a:pPr>
            <a:r>
              <a:rPr lang="en-US" sz="3570" dirty="0" err="1">
                <a:solidFill>
                  <a:srgbClr val="FFFFFF"/>
                </a:solidFill>
                <a:latin typeface="Open Sans"/>
              </a:rPr>
              <a:t>bagi</a:t>
            </a:r>
            <a:r>
              <a:rPr lang="en-US" sz="3570" dirty="0">
                <a:solidFill>
                  <a:srgbClr val="FFFFFF"/>
                </a:solidFill>
                <a:latin typeface="Open Sans"/>
              </a:rPr>
              <a:t> para </a:t>
            </a:r>
            <a:r>
              <a:rPr lang="en-US" sz="3570" dirty="0" err="1">
                <a:solidFill>
                  <a:srgbClr val="FFFFFF"/>
                </a:solidFill>
                <a:latin typeface="Open Sans"/>
              </a:rPr>
              <a:t>mahasiswa</a:t>
            </a:r>
            <a:r>
              <a:rPr lang="en-US" sz="3570" dirty="0">
                <a:solidFill>
                  <a:srgbClr val="FFFFFF"/>
                </a:solidFill>
                <a:latin typeface="Open Sans"/>
              </a:rPr>
              <a:t> </a:t>
            </a:r>
            <a:r>
              <a:rPr lang="en-US" sz="3570" dirty="0" err="1">
                <a:solidFill>
                  <a:srgbClr val="FFFFFF"/>
                </a:solidFill>
                <a:latin typeface="Open Sans"/>
              </a:rPr>
              <a:t>Teologi</a:t>
            </a:r>
            <a:r>
              <a:rPr lang="en-US" sz="3570" dirty="0">
                <a:solidFill>
                  <a:srgbClr val="FFFFFF"/>
                </a:solidFill>
                <a:latin typeface="Open Sans"/>
              </a:rPr>
              <a:t> dan </a:t>
            </a:r>
            <a:r>
              <a:rPr lang="en-US" sz="3570" dirty="0" err="1">
                <a:solidFill>
                  <a:srgbClr val="FFFFFF"/>
                </a:solidFill>
                <a:latin typeface="Open Sans"/>
              </a:rPr>
              <a:t>pendidikan</a:t>
            </a:r>
            <a:r>
              <a:rPr lang="en-US" sz="3570" dirty="0">
                <a:solidFill>
                  <a:srgbClr val="FFFFFF"/>
                </a:solidFill>
                <a:latin typeface="Open Sans"/>
              </a:rPr>
              <a:t> agama Kristen </a:t>
            </a:r>
            <a:r>
              <a:rPr lang="en-US" sz="3570" dirty="0" err="1">
                <a:solidFill>
                  <a:srgbClr val="FFFFFF"/>
                </a:solidFill>
                <a:latin typeface="Open Sans"/>
              </a:rPr>
              <a:t>rekomendasi</a:t>
            </a:r>
            <a:r>
              <a:rPr lang="en-US" sz="3570" dirty="0">
                <a:solidFill>
                  <a:srgbClr val="FFFFFF"/>
                </a:solidFill>
                <a:latin typeface="Open Sans"/>
              </a:rPr>
              <a:t> yang </a:t>
            </a:r>
            <a:r>
              <a:rPr lang="en-US" sz="3570" dirty="0" err="1">
                <a:solidFill>
                  <a:srgbClr val="FFFFFF"/>
                </a:solidFill>
                <a:latin typeface="Open Sans"/>
              </a:rPr>
              <a:t>diberikan</a:t>
            </a:r>
            <a:r>
              <a:rPr lang="en-US" sz="3570" dirty="0">
                <a:solidFill>
                  <a:srgbClr val="FFFFFF"/>
                </a:solidFill>
                <a:latin typeface="Open Sans"/>
              </a:rPr>
              <a:t> </a:t>
            </a:r>
            <a:r>
              <a:rPr lang="en-US" sz="3570" dirty="0" err="1">
                <a:solidFill>
                  <a:srgbClr val="FFFFFF"/>
                </a:solidFill>
                <a:latin typeface="Open Sans"/>
              </a:rPr>
              <a:t>penulis</a:t>
            </a:r>
            <a:r>
              <a:rPr lang="en-US" sz="3570" dirty="0">
                <a:solidFill>
                  <a:srgbClr val="FFFFFF"/>
                </a:solidFill>
                <a:latin typeface="Open Sans"/>
              </a:rPr>
              <a:t> (1) </a:t>
            </a:r>
            <a:r>
              <a:rPr lang="en-US" sz="3570" dirty="0" err="1">
                <a:solidFill>
                  <a:srgbClr val="FFFFFF"/>
                </a:solidFill>
                <a:latin typeface="Open Sans"/>
              </a:rPr>
              <a:t>dapat</a:t>
            </a:r>
            <a:r>
              <a:rPr lang="en-US" sz="3570" dirty="0">
                <a:solidFill>
                  <a:srgbClr val="FFFFFF"/>
                </a:solidFill>
                <a:latin typeface="Open Sans"/>
              </a:rPr>
              <a:t> </a:t>
            </a:r>
            <a:r>
              <a:rPr lang="en-US" sz="3570" dirty="0" err="1">
                <a:solidFill>
                  <a:srgbClr val="FFFFFF"/>
                </a:solidFill>
                <a:latin typeface="Open Sans"/>
              </a:rPr>
              <a:t>dijadikan</a:t>
            </a:r>
            <a:r>
              <a:rPr lang="en-US" sz="3570" dirty="0">
                <a:solidFill>
                  <a:srgbClr val="FFFFFF"/>
                </a:solidFill>
                <a:latin typeface="Open Sans"/>
              </a:rPr>
              <a:t> </a:t>
            </a:r>
            <a:r>
              <a:rPr lang="en-US" sz="3570" dirty="0" err="1">
                <a:solidFill>
                  <a:srgbClr val="FFFFFF"/>
                </a:solidFill>
                <a:latin typeface="Open Sans"/>
              </a:rPr>
              <a:t>acuan</a:t>
            </a:r>
            <a:r>
              <a:rPr lang="en-US" sz="3570" dirty="0">
                <a:solidFill>
                  <a:srgbClr val="FFFFFF"/>
                </a:solidFill>
                <a:latin typeface="Open Sans"/>
              </a:rPr>
              <a:t> </a:t>
            </a:r>
            <a:r>
              <a:rPr lang="en-US" sz="3570" dirty="0" err="1">
                <a:solidFill>
                  <a:srgbClr val="FFFFFF"/>
                </a:solidFill>
                <a:latin typeface="Open Sans"/>
              </a:rPr>
              <a:t>dalam</a:t>
            </a:r>
            <a:r>
              <a:rPr lang="en-US" sz="3570" dirty="0">
                <a:solidFill>
                  <a:srgbClr val="FFFFFF"/>
                </a:solidFill>
                <a:latin typeface="Open Sans"/>
              </a:rPr>
              <a:t> </a:t>
            </a:r>
            <a:r>
              <a:rPr lang="en-US" sz="3570" dirty="0" err="1">
                <a:solidFill>
                  <a:srgbClr val="FFFFFF"/>
                </a:solidFill>
                <a:latin typeface="Open Sans"/>
              </a:rPr>
              <a:t>praktek</a:t>
            </a:r>
            <a:r>
              <a:rPr lang="en-US" sz="3570" dirty="0">
                <a:solidFill>
                  <a:srgbClr val="FFFFFF"/>
                </a:solidFill>
                <a:latin typeface="Open Sans"/>
              </a:rPr>
              <a:t> </a:t>
            </a:r>
            <a:r>
              <a:rPr lang="en-US" sz="3570" dirty="0" err="1">
                <a:solidFill>
                  <a:srgbClr val="FFFFFF"/>
                </a:solidFill>
                <a:latin typeface="Open Sans"/>
              </a:rPr>
              <a:t>mengajar</a:t>
            </a:r>
            <a:r>
              <a:rPr lang="en-US" sz="3570" dirty="0">
                <a:solidFill>
                  <a:srgbClr val="FFFFFF"/>
                </a:solidFill>
                <a:latin typeface="Open Sans"/>
              </a:rPr>
              <a:t> </a:t>
            </a:r>
            <a:r>
              <a:rPr lang="en-US" sz="3570" dirty="0" err="1">
                <a:solidFill>
                  <a:srgbClr val="FFFFFF"/>
                </a:solidFill>
                <a:latin typeface="Open Sans"/>
              </a:rPr>
              <a:t>dikelas</a:t>
            </a:r>
            <a:r>
              <a:rPr lang="en-US" sz="3570" dirty="0">
                <a:solidFill>
                  <a:srgbClr val="FFFFFF"/>
                </a:solidFill>
                <a:latin typeface="Open Sans"/>
              </a:rPr>
              <a:t> </a:t>
            </a:r>
            <a:r>
              <a:rPr lang="en-US" sz="3570" dirty="0" err="1">
                <a:solidFill>
                  <a:srgbClr val="FFFFFF"/>
                </a:solidFill>
                <a:latin typeface="Open Sans"/>
              </a:rPr>
              <a:t>kecil</a:t>
            </a:r>
            <a:r>
              <a:rPr lang="en-US" sz="3570" dirty="0">
                <a:solidFill>
                  <a:srgbClr val="FFFFFF"/>
                </a:solidFill>
                <a:latin typeface="Open Sans"/>
              </a:rPr>
              <a:t> </a:t>
            </a:r>
            <a:r>
              <a:rPr lang="en-US" sz="3570" dirty="0" err="1">
                <a:solidFill>
                  <a:srgbClr val="FFFFFF"/>
                </a:solidFill>
                <a:latin typeface="Open Sans"/>
              </a:rPr>
              <a:t>atau</a:t>
            </a:r>
            <a:r>
              <a:rPr lang="en-US" sz="3570" dirty="0">
                <a:solidFill>
                  <a:srgbClr val="FFFFFF"/>
                </a:solidFill>
                <a:latin typeface="Open Sans"/>
              </a:rPr>
              <a:t> </a:t>
            </a:r>
            <a:r>
              <a:rPr lang="en-US" sz="3570" dirty="0" err="1">
                <a:solidFill>
                  <a:srgbClr val="FFFFFF"/>
                </a:solidFill>
                <a:latin typeface="Open Sans"/>
              </a:rPr>
              <a:t>kelas</a:t>
            </a:r>
            <a:r>
              <a:rPr lang="en-US" sz="3570" dirty="0">
                <a:solidFill>
                  <a:srgbClr val="FFFFFF"/>
                </a:solidFill>
                <a:latin typeface="Open Sans"/>
              </a:rPr>
              <a:t> </a:t>
            </a:r>
            <a:r>
              <a:rPr lang="en-US" sz="3570" dirty="0" err="1">
                <a:solidFill>
                  <a:srgbClr val="FFFFFF"/>
                </a:solidFill>
                <a:latin typeface="Open Sans"/>
              </a:rPr>
              <a:t>besar</a:t>
            </a:r>
            <a:r>
              <a:rPr lang="en-US" sz="3570" dirty="0">
                <a:solidFill>
                  <a:srgbClr val="FFFFFF"/>
                </a:solidFill>
                <a:latin typeface="Open Sans"/>
              </a:rPr>
              <a:t> </a:t>
            </a:r>
            <a:r>
              <a:rPr lang="en-US" sz="3570" dirty="0" err="1">
                <a:solidFill>
                  <a:srgbClr val="FFFFFF"/>
                </a:solidFill>
                <a:latin typeface="Open Sans"/>
              </a:rPr>
              <a:t>seperti</a:t>
            </a:r>
            <a:r>
              <a:rPr lang="en-US" sz="3570" dirty="0">
                <a:solidFill>
                  <a:srgbClr val="FFFFFF"/>
                </a:solidFill>
                <a:latin typeface="Open Sans"/>
              </a:rPr>
              <a:t> </a:t>
            </a:r>
            <a:r>
              <a:rPr lang="en-US" sz="3570" dirty="0" err="1">
                <a:solidFill>
                  <a:srgbClr val="FFFFFF"/>
                </a:solidFill>
                <a:latin typeface="Open Sans"/>
              </a:rPr>
              <a:t>praktek</a:t>
            </a:r>
            <a:r>
              <a:rPr lang="en-US" sz="3570" dirty="0">
                <a:solidFill>
                  <a:srgbClr val="FFFFFF"/>
                </a:solidFill>
                <a:latin typeface="Open Sans"/>
              </a:rPr>
              <a:t> </a:t>
            </a:r>
            <a:r>
              <a:rPr lang="en-US" sz="3570" dirty="0" err="1">
                <a:solidFill>
                  <a:srgbClr val="FFFFFF"/>
                </a:solidFill>
                <a:latin typeface="Open Sans"/>
              </a:rPr>
              <a:t>mengajar</a:t>
            </a:r>
            <a:r>
              <a:rPr lang="en-US" sz="3570" dirty="0">
                <a:solidFill>
                  <a:srgbClr val="FFFFFF"/>
                </a:solidFill>
                <a:latin typeface="Open Sans"/>
              </a:rPr>
              <a:t> </a:t>
            </a:r>
            <a:r>
              <a:rPr lang="en-US" sz="3570" dirty="0" err="1">
                <a:solidFill>
                  <a:srgbClr val="FFFFFF"/>
                </a:solidFill>
                <a:latin typeface="Open Sans"/>
              </a:rPr>
              <a:t>sekolah</a:t>
            </a:r>
            <a:r>
              <a:rPr lang="en-US" sz="3570" dirty="0">
                <a:solidFill>
                  <a:srgbClr val="FFFFFF"/>
                </a:solidFill>
                <a:latin typeface="Open Sans"/>
              </a:rPr>
              <a:t> </a:t>
            </a:r>
            <a:r>
              <a:rPr lang="en-US" sz="3570" dirty="0" err="1">
                <a:solidFill>
                  <a:srgbClr val="FFFFFF"/>
                </a:solidFill>
                <a:latin typeface="Open Sans"/>
              </a:rPr>
              <a:t>minggu</a:t>
            </a:r>
            <a:r>
              <a:rPr lang="en-US" sz="3570" dirty="0">
                <a:solidFill>
                  <a:srgbClr val="FFFFFF"/>
                </a:solidFill>
                <a:latin typeface="Open Sans"/>
              </a:rPr>
              <a:t> </a:t>
            </a:r>
            <a:r>
              <a:rPr lang="en-US" sz="3570" dirty="0" err="1">
                <a:solidFill>
                  <a:srgbClr val="FFFFFF"/>
                </a:solidFill>
                <a:latin typeface="Open Sans"/>
              </a:rPr>
              <a:t>atau</a:t>
            </a:r>
            <a:r>
              <a:rPr lang="en-US" sz="3570" dirty="0">
                <a:solidFill>
                  <a:srgbClr val="FFFFFF"/>
                </a:solidFill>
                <a:latin typeface="Open Sans"/>
              </a:rPr>
              <a:t> </a:t>
            </a:r>
            <a:r>
              <a:rPr lang="en-US" sz="3570" dirty="0" err="1">
                <a:solidFill>
                  <a:srgbClr val="FFFFFF"/>
                </a:solidFill>
                <a:latin typeface="Open Sans"/>
              </a:rPr>
              <a:t>bahkan</a:t>
            </a:r>
            <a:r>
              <a:rPr lang="en-US" sz="3570" dirty="0">
                <a:solidFill>
                  <a:srgbClr val="FFFFFF"/>
                </a:solidFill>
                <a:latin typeface="Open Sans"/>
              </a:rPr>
              <a:t> </a:t>
            </a:r>
            <a:r>
              <a:rPr lang="en-US" sz="3570" dirty="0" err="1">
                <a:solidFill>
                  <a:srgbClr val="FFFFFF"/>
                </a:solidFill>
                <a:latin typeface="Open Sans"/>
              </a:rPr>
              <a:t>ketika</a:t>
            </a:r>
            <a:r>
              <a:rPr lang="en-US" sz="3570" dirty="0">
                <a:solidFill>
                  <a:srgbClr val="FFFFFF"/>
                </a:solidFill>
                <a:latin typeface="Open Sans"/>
              </a:rPr>
              <a:t> </a:t>
            </a:r>
            <a:r>
              <a:rPr lang="en-US" sz="3570" dirty="0" err="1">
                <a:solidFill>
                  <a:srgbClr val="FFFFFF"/>
                </a:solidFill>
                <a:latin typeface="Open Sans"/>
              </a:rPr>
              <a:t>melakukan</a:t>
            </a:r>
            <a:r>
              <a:rPr lang="en-US" sz="3570" dirty="0">
                <a:solidFill>
                  <a:srgbClr val="FFFFFF"/>
                </a:solidFill>
                <a:latin typeface="Open Sans"/>
              </a:rPr>
              <a:t> </a:t>
            </a:r>
            <a:r>
              <a:rPr lang="en-US" sz="3570" dirty="0" err="1">
                <a:solidFill>
                  <a:srgbClr val="FFFFFF"/>
                </a:solidFill>
                <a:latin typeface="Open Sans"/>
              </a:rPr>
              <a:t>praktek</a:t>
            </a:r>
            <a:r>
              <a:rPr lang="en-US" sz="3570" dirty="0">
                <a:solidFill>
                  <a:srgbClr val="FFFFFF"/>
                </a:solidFill>
                <a:latin typeface="Open Sans"/>
              </a:rPr>
              <a:t> </a:t>
            </a:r>
            <a:r>
              <a:rPr lang="en-US" sz="3570" dirty="0" err="1">
                <a:solidFill>
                  <a:srgbClr val="FFFFFF"/>
                </a:solidFill>
                <a:latin typeface="Open Sans"/>
              </a:rPr>
              <a:t>mengajar</a:t>
            </a:r>
            <a:r>
              <a:rPr lang="en-US" sz="3570" dirty="0">
                <a:solidFill>
                  <a:srgbClr val="FFFFFF"/>
                </a:solidFill>
                <a:latin typeface="Open Sans"/>
              </a:rPr>
              <a:t> </a:t>
            </a:r>
            <a:r>
              <a:rPr lang="en-US" sz="3570" dirty="0" err="1">
                <a:solidFill>
                  <a:srgbClr val="FFFFFF"/>
                </a:solidFill>
                <a:latin typeface="Open Sans"/>
              </a:rPr>
              <a:t>disekolah</a:t>
            </a:r>
            <a:r>
              <a:rPr lang="en-US" sz="3570" dirty="0">
                <a:solidFill>
                  <a:srgbClr val="FFFFFF"/>
                </a:solidFill>
                <a:latin typeface="Open Sans"/>
              </a:rPr>
              <a:t> </a:t>
            </a:r>
            <a:r>
              <a:rPr lang="en-US" sz="3570" dirty="0" err="1">
                <a:solidFill>
                  <a:srgbClr val="FFFFFF"/>
                </a:solidFill>
                <a:latin typeface="Open Sans"/>
              </a:rPr>
              <a:t>umum</a:t>
            </a:r>
            <a:r>
              <a:rPr lang="en-US" sz="3570" dirty="0">
                <a:solidFill>
                  <a:srgbClr val="FFFFFF"/>
                </a:solidFill>
                <a:latin typeface="Open Sans"/>
              </a:rPr>
              <a:t> </a:t>
            </a:r>
            <a:r>
              <a:rPr lang="en-US" sz="3570" dirty="0" err="1">
                <a:solidFill>
                  <a:srgbClr val="FFFFFF"/>
                </a:solidFill>
                <a:latin typeface="Open Sans"/>
              </a:rPr>
              <a:t>untuk</a:t>
            </a:r>
            <a:r>
              <a:rPr lang="en-US" sz="3570" dirty="0">
                <a:solidFill>
                  <a:srgbClr val="FFFFFF"/>
                </a:solidFill>
                <a:latin typeface="Open Sans"/>
              </a:rPr>
              <a:t> </a:t>
            </a:r>
            <a:r>
              <a:rPr lang="en-US" sz="3570" dirty="0" err="1">
                <a:solidFill>
                  <a:srgbClr val="FFFFFF"/>
                </a:solidFill>
                <a:latin typeface="Open Sans"/>
              </a:rPr>
              <a:t>memenuhi</a:t>
            </a:r>
            <a:r>
              <a:rPr lang="en-US" sz="3570" dirty="0">
                <a:solidFill>
                  <a:srgbClr val="FFFFFF"/>
                </a:solidFill>
                <a:latin typeface="Open Sans"/>
              </a:rPr>
              <a:t> </a:t>
            </a:r>
            <a:r>
              <a:rPr lang="en-US" sz="3570" dirty="0" err="1">
                <a:solidFill>
                  <a:srgbClr val="FFFFFF"/>
                </a:solidFill>
                <a:latin typeface="Open Sans"/>
              </a:rPr>
              <a:t>tugas</a:t>
            </a:r>
            <a:r>
              <a:rPr lang="en-US" sz="3570" dirty="0">
                <a:solidFill>
                  <a:srgbClr val="FFFFFF"/>
                </a:solidFill>
                <a:latin typeface="Open Sans"/>
              </a:rPr>
              <a:t> </a:t>
            </a:r>
            <a:r>
              <a:rPr lang="en-US" sz="3570" dirty="0" err="1">
                <a:solidFill>
                  <a:srgbClr val="FFFFFF"/>
                </a:solidFill>
                <a:latin typeface="Open Sans"/>
              </a:rPr>
              <a:t>kuliah</a:t>
            </a:r>
            <a:r>
              <a:rPr lang="en-US" sz="3570" dirty="0">
                <a:solidFill>
                  <a:srgbClr val="FFFFFF"/>
                </a:solidFill>
                <a:latin typeface="Open Sans"/>
              </a:rPr>
              <a:t>. </a:t>
            </a:r>
            <a:r>
              <a:rPr lang="en-US" sz="3570" dirty="0" err="1">
                <a:solidFill>
                  <a:srgbClr val="FFFFFF"/>
                </a:solidFill>
                <a:latin typeface="Open Sans"/>
              </a:rPr>
              <a:t>Sehingga</a:t>
            </a:r>
            <a:r>
              <a:rPr lang="en-US" sz="3570" dirty="0">
                <a:solidFill>
                  <a:srgbClr val="FFFFFF"/>
                </a:solidFill>
                <a:latin typeface="Open Sans"/>
              </a:rPr>
              <a:t> </a:t>
            </a:r>
            <a:r>
              <a:rPr lang="en-US" sz="3570" dirty="0" err="1">
                <a:solidFill>
                  <a:srgbClr val="FFFFFF"/>
                </a:solidFill>
                <a:latin typeface="Open Sans"/>
              </a:rPr>
              <a:t>penyampaian</a:t>
            </a:r>
            <a:r>
              <a:rPr lang="en-US" sz="3570" dirty="0">
                <a:solidFill>
                  <a:srgbClr val="FFFFFF"/>
                </a:solidFill>
                <a:latin typeface="Open Sans"/>
              </a:rPr>
              <a:t> </a:t>
            </a:r>
            <a:r>
              <a:rPr lang="en-US" sz="3570" dirty="0" err="1">
                <a:solidFill>
                  <a:srgbClr val="FFFFFF"/>
                </a:solidFill>
                <a:latin typeface="Open Sans"/>
              </a:rPr>
              <a:t>materi</a:t>
            </a:r>
            <a:r>
              <a:rPr lang="en-US" sz="3570" dirty="0">
                <a:solidFill>
                  <a:srgbClr val="FFFFFF"/>
                </a:solidFill>
                <a:latin typeface="Open Sans"/>
              </a:rPr>
              <a:t> </a:t>
            </a:r>
            <a:r>
              <a:rPr lang="en-US" sz="3570" dirty="0" err="1">
                <a:solidFill>
                  <a:srgbClr val="FFFFFF"/>
                </a:solidFill>
                <a:latin typeface="Open Sans"/>
              </a:rPr>
              <a:t>dalam</a:t>
            </a:r>
            <a:r>
              <a:rPr lang="en-US" sz="3570" dirty="0">
                <a:solidFill>
                  <a:srgbClr val="FFFFFF"/>
                </a:solidFill>
                <a:latin typeface="Open Sans"/>
              </a:rPr>
              <a:t> </a:t>
            </a:r>
            <a:r>
              <a:rPr lang="en-US" sz="3570" dirty="0" err="1">
                <a:solidFill>
                  <a:srgbClr val="FFFFFF"/>
                </a:solidFill>
                <a:latin typeface="Open Sans"/>
              </a:rPr>
              <a:t>kelas</a:t>
            </a:r>
            <a:r>
              <a:rPr lang="en-US" sz="3570" dirty="0">
                <a:solidFill>
                  <a:srgbClr val="FFFFFF"/>
                </a:solidFill>
                <a:latin typeface="Open Sans"/>
              </a:rPr>
              <a:t> </a:t>
            </a:r>
            <a:r>
              <a:rPr lang="en-US" sz="3570" dirty="0" err="1">
                <a:solidFill>
                  <a:srgbClr val="FFFFFF"/>
                </a:solidFill>
                <a:latin typeface="Open Sans"/>
              </a:rPr>
              <a:t>dapat</a:t>
            </a:r>
            <a:r>
              <a:rPr lang="en-US" sz="3570" dirty="0">
                <a:solidFill>
                  <a:srgbClr val="FFFFFF"/>
                </a:solidFill>
                <a:latin typeface="Open Sans"/>
              </a:rPr>
              <a:t> </a:t>
            </a:r>
            <a:r>
              <a:rPr lang="en-US" sz="3570" dirty="0" err="1">
                <a:solidFill>
                  <a:srgbClr val="FFFFFF"/>
                </a:solidFill>
                <a:latin typeface="Open Sans"/>
              </a:rPr>
              <a:t>berjalan</a:t>
            </a:r>
            <a:r>
              <a:rPr lang="en-US" sz="3570" dirty="0">
                <a:solidFill>
                  <a:srgbClr val="FFFFFF"/>
                </a:solidFill>
                <a:latin typeface="Open Sans"/>
              </a:rPr>
              <a:t> </a:t>
            </a:r>
            <a:r>
              <a:rPr lang="en-US" sz="3570" dirty="0" err="1">
                <a:solidFill>
                  <a:srgbClr val="FFFFFF"/>
                </a:solidFill>
                <a:latin typeface="Open Sans"/>
              </a:rPr>
              <a:t>baik</a:t>
            </a:r>
            <a:r>
              <a:rPr lang="en-US" sz="3570" dirty="0">
                <a:solidFill>
                  <a:srgbClr val="FFFFFF"/>
                </a:solidFill>
                <a:latin typeface="Open Sans"/>
              </a:rPr>
              <a:t> </a:t>
            </a:r>
            <a:r>
              <a:rPr lang="en-US" sz="3570" dirty="0" err="1">
                <a:solidFill>
                  <a:srgbClr val="FFFFFF"/>
                </a:solidFill>
                <a:latin typeface="Open Sans"/>
              </a:rPr>
              <a:t>dengan</a:t>
            </a:r>
            <a:r>
              <a:rPr lang="en-US" sz="3570" dirty="0">
                <a:solidFill>
                  <a:srgbClr val="FFFFFF"/>
                </a:solidFill>
                <a:latin typeface="Open Sans"/>
              </a:rPr>
              <a:t> </a:t>
            </a:r>
            <a:r>
              <a:rPr lang="en-US" sz="3570" dirty="0" err="1">
                <a:solidFill>
                  <a:srgbClr val="FFFFFF"/>
                </a:solidFill>
                <a:latin typeface="Open Sans"/>
              </a:rPr>
              <a:t>digunakannya</a:t>
            </a:r>
            <a:r>
              <a:rPr lang="en-US" sz="3570" dirty="0">
                <a:solidFill>
                  <a:srgbClr val="FFFFFF"/>
                </a:solidFill>
                <a:latin typeface="Open Sans"/>
              </a:rPr>
              <a:t> </a:t>
            </a:r>
            <a:r>
              <a:rPr lang="en-US" sz="3570" dirty="0" err="1">
                <a:solidFill>
                  <a:srgbClr val="FFFFFF"/>
                </a:solidFill>
                <a:latin typeface="Open Sans"/>
              </a:rPr>
              <a:t>metode</a:t>
            </a:r>
            <a:r>
              <a:rPr lang="en-US" sz="3570" dirty="0">
                <a:solidFill>
                  <a:srgbClr val="FFFFFF"/>
                </a:solidFill>
                <a:latin typeface="Open Sans"/>
              </a:rPr>
              <a:t> </a:t>
            </a:r>
            <a:r>
              <a:rPr lang="en-US" sz="3570" dirty="0" err="1">
                <a:solidFill>
                  <a:srgbClr val="FFFFFF"/>
                </a:solidFill>
                <a:latin typeface="Open Sans"/>
              </a:rPr>
              <a:t>diskusi</a:t>
            </a:r>
            <a:r>
              <a:rPr lang="en-US" sz="3570" dirty="0">
                <a:solidFill>
                  <a:srgbClr val="FFFFFF"/>
                </a:solidFill>
                <a:latin typeface="Open Sans"/>
              </a:rPr>
              <a:t>. (2) </a:t>
            </a:r>
            <a:r>
              <a:rPr lang="en-US" sz="3570" dirty="0" err="1">
                <a:solidFill>
                  <a:srgbClr val="FFFFFF"/>
                </a:solidFill>
                <a:latin typeface="Open Sans"/>
              </a:rPr>
              <a:t>Diharapkan</a:t>
            </a:r>
            <a:r>
              <a:rPr lang="en-US" sz="3570" dirty="0">
                <a:solidFill>
                  <a:srgbClr val="FFFFFF"/>
                </a:solidFill>
                <a:latin typeface="Open Sans"/>
              </a:rPr>
              <a:t> </a:t>
            </a:r>
            <a:r>
              <a:rPr lang="en-US" sz="3570" dirty="0" err="1">
                <a:solidFill>
                  <a:srgbClr val="FFFFFF"/>
                </a:solidFill>
                <a:latin typeface="Open Sans"/>
              </a:rPr>
              <a:t>membangun</a:t>
            </a:r>
            <a:r>
              <a:rPr lang="en-US" sz="3570" dirty="0">
                <a:solidFill>
                  <a:srgbClr val="FFFFFF"/>
                </a:solidFill>
                <a:latin typeface="Open Sans"/>
              </a:rPr>
              <a:t> </a:t>
            </a:r>
            <a:r>
              <a:rPr lang="en-US" sz="3570" dirty="0" err="1">
                <a:solidFill>
                  <a:srgbClr val="FFFFFF"/>
                </a:solidFill>
                <a:latin typeface="Open Sans"/>
              </a:rPr>
              <a:t>pengetahuan</a:t>
            </a:r>
            <a:r>
              <a:rPr lang="en-US" sz="3570" dirty="0">
                <a:solidFill>
                  <a:srgbClr val="FFFFFF"/>
                </a:solidFill>
                <a:latin typeface="Open Sans"/>
              </a:rPr>
              <a:t> </a:t>
            </a:r>
            <a:r>
              <a:rPr lang="en-US" sz="3570" dirty="0" err="1">
                <a:solidFill>
                  <a:srgbClr val="FFFFFF"/>
                </a:solidFill>
                <a:latin typeface="Open Sans"/>
              </a:rPr>
              <a:t>tentang</a:t>
            </a:r>
            <a:r>
              <a:rPr lang="en-US" sz="3570" dirty="0">
                <a:solidFill>
                  <a:srgbClr val="FFFFFF"/>
                </a:solidFill>
                <a:latin typeface="Open Sans"/>
              </a:rPr>
              <a:t> </a:t>
            </a:r>
            <a:r>
              <a:rPr lang="en-US" sz="3570" dirty="0" err="1">
                <a:solidFill>
                  <a:srgbClr val="FFFFFF"/>
                </a:solidFill>
                <a:latin typeface="Open Sans"/>
              </a:rPr>
              <a:t>metode</a:t>
            </a:r>
            <a:r>
              <a:rPr lang="en-US" sz="3570" dirty="0">
                <a:solidFill>
                  <a:srgbClr val="FFFFFF"/>
                </a:solidFill>
                <a:latin typeface="Open Sans"/>
              </a:rPr>
              <a:t> </a:t>
            </a:r>
            <a:r>
              <a:rPr lang="en-US" sz="3570" dirty="0" err="1">
                <a:solidFill>
                  <a:srgbClr val="FFFFFF"/>
                </a:solidFill>
                <a:latin typeface="Open Sans"/>
              </a:rPr>
              <a:t>diskusi</a:t>
            </a:r>
            <a:r>
              <a:rPr lang="en-US" sz="3570" dirty="0">
                <a:solidFill>
                  <a:srgbClr val="FFFFFF"/>
                </a:solidFill>
                <a:latin typeface="Open Sans"/>
              </a:rPr>
              <a:t> yang </a:t>
            </a:r>
            <a:r>
              <a:rPr lang="en-US" sz="3570" dirty="0" err="1">
                <a:solidFill>
                  <a:srgbClr val="FFFFFF"/>
                </a:solidFill>
                <a:latin typeface="Open Sans"/>
              </a:rPr>
              <a:t>benar</a:t>
            </a:r>
            <a:r>
              <a:rPr lang="en-US" sz="3570" dirty="0">
                <a:solidFill>
                  <a:srgbClr val="FFFFFF"/>
                </a:solidFill>
                <a:latin typeface="Open Sans"/>
              </a:rPr>
              <a:t>, </a:t>
            </a:r>
            <a:r>
              <a:rPr lang="en-US" sz="3570" dirty="0" err="1">
                <a:solidFill>
                  <a:srgbClr val="FFFFFF"/>
                </a:solidFill>
                <a:latin typeface="Open Sans"/>
              </a:rPr>
              <a:t>sesuai</a:t>
            </a:r>
            <a:r>
              <a:rPr lang="en-US" sz="3570" dirty="0">
                <a:solidFill>
                  <a:srgbClr val="FFFFFF"/>
                </a:solidFill>
                <a:latin typeface="Open Sans"/>
              </a:rPr>
              <a:t> </a:t>
            </a:r>
            <a:r>
              <a:rPr lang="en-US" sz="3570" dirty="0" err="1">
                <a:solidFill>
                  <a:srgbClr val="FFFFFF"/>
                </a:solidFill>
                <a:latin typeface="Open Sans"/>
              </a:rPr>
              <a:t>dengan</a:t>
            </a:r>
            <a:r>
              <a:rPr lang="en-US" sz="3570" dirty="0">
                <a:solidFill>
                  <a:srgbClr val="FFFFFF"/>
                </a:solidFill>
                <a:latin typeface="Open Sans"/>
              </a:rPr>
              <a:t> </a:t>
            </a:r>
            <a:r>
              <a:rPr lang="en-US" sz="3570" dirty="0" err="1">
                <a:solidFill>
                  <a:srgbClr val="FFFFFF"/>
                </a:solidFill>
                <a:latin typeface="Open Sans"/>
              </a:rPr>
              <a:t>metode</a:t>
            </a:r>
            <a:r>
              <a:rPr lang="en-US" sz="3570" dirty="0">
                <a:solidFill>
                  <a:srgbClr val="FFFFFF"/>
                </a:solidFill>
                <a:latin typeface="Open Sans"/>
              </a:rPr>
              <a:t> </a:t>
            </a:r>
            <a:r>
              <a:rPr lang="en-US" sz="3570" dirty="0" err="1">
                <a:solidFill>
                  <a:srgbClr val="FFFFFF"/>
                </a:solidFill>
                <a:latin typeface="Open Sans"/>
              </a:rPr>
              <a:t>diskusi</a:t>
            </a:r>
            <a:r>
              <a:rPr lang="en-US" sz="3570" dirty="0">
                <a:solidFill>
                  <a:srgbClr val="FFFFFF"/>
                </a:solidFill>
                <a:latin typeface="Open Sans"/>
              </a:rPr>
              <a:t> yang </a:t>
            </a:r>
            <a:r>
              <a:rPr lang="en-US" sz="3570" dirty="0" err="1">
                <a:solidFill>
                  <a:srgbClr val="FFFFFF"/>
                </a:solidFill>
                <a:latin typeface="Open Sans"/>
              </a:rPr>
              <a:t>Yesus</a:t>
            </a:r>
            <a:r>
              <a:rPr lang="en-US" sz="3570" dirty="0">
                <a:solidFill>
                  <a:srgbClr val="FFFFFF"/>
                </a:solidFill>
                <a:latin typeface="Open Sans"/>
              </a:rPr>
              <a:t> </a:t>
            </a:r>
            <a:r>
              <a:rPr lang="en-US" sz="3570" dirty="0" err="1">
                <a:solidFill>
                  <a:srgbClr val="FFFFFF"/>
                </a:solidFill>
                <a:latin typeface="Open Sans"/>
              </a:rPr>
              <a:t>pakai</a:t>
            </a:r>
            <a:r>
              <a:rPr lang="en-US" sz="3570" dirty="0">
                <a:solidFill>
                  <a:srgbClr val="FFFFFF"/>
                </a:solidFill>
                <a:latin typeface="Open Sans"/>
              </a:rPr>
              <a:t>. </a:t>
            </a:r>
            <a:r>
              <a:rPr lang="en-US" sz="3570" dirty="0" err="1">
                <a:solidFill>
                  <a:srgbClr val="FFFFFF"/>
                </a:solidFill>
                <a:latin typeface="Open Sans"/>
              </a:rPr>
              <a:t>Sehingga</a:t>
            </a:r>
            <a:r>
              <a:rPr lang="en-US" sz="3570" dirty="0">
                <a:solidFill>
                  <a:srgbClr val="FFFFFF"/>
                </a:solidFill>
                <a:latin typeface="Open Sans"/>
              </a:rPr>
              <a:t> </a:t>
            </a:r>
            <a:r>
              <a:rPr lang="en-US" sz="3570" dirty="0" err="1">
                <a:solidFill>
                  <a:srgbClr val="FFFFFF"/>
                </a:solidFill>
                <a:latin typeface="Open Sans"/>
              </a:rPr>
              <a:t>nilai-nilai</a:t>
            </a:r>
            <a:r>
              <a:rPr lang="en-US" sz="3570" dirty="0">
                <a:solidFill>
                  <a:srgbClr val="FFFFFF"/>
                </a:solidFill>
                <a:latin typeface="Open Sans"/>
              </a:rPr>
              <a:t> yang </a:t>
            </a:r>
            <a:r>
              <a:rPr lang="en-US" sz="3570" dirty="0" err="1">
                <a:solidFill>
                  <a:srgbClr val="FFFFFF"/>
                </a:solidFill>
                <a:latin typeface="Open Sans"/>
              </a:rPr>
              <a:t>benar</a:t>
            </a:r>
            <a:r>
              <a:rPr lang="en-US" sz="3570" dirty="0">
                <a:solidFill>
                  <a:srgbClr val="FFFFFF"/>
                </a:solidFill>
                <a:latin typeface="Open Sans"/>
              </a:rPr>
              <a:t> </a:t>
            </a:r>
            <a:r>
              <a:rPr lang="en-US" sz="3570" dirty="0" err="1">
                <a:solidFill>
                  <a:srgbClr val="FFFFFF"/>
                </a:solidFill>
                <a:latin typeface="Open Sans"/>
              </a:rPr>
              <a:t>dalam</a:t>
            </a:r>
            <a:r>
              <a:rPr lang="en-US" sz="3570" dirty="0">
                <a:solidFill>
                  <a:srgbClr val="FFFFFF"/>
                </a:solidFill>
                <a:latin typeface="Open Sans"/>
              </a:rPr>
              <a:t> </a:t>
            </a:r>
            <a:r>
              <a:rPr lang="en-US" sz="3570" dirty="0" err="1">
                <a:solidFill>
                  <a:srgbClr val="FFFFFF"/>
                </a:solidFill>
                <a:latin typeface="Open Sans"/>
              </a:rPr>
              <a:t>metode</a:t>
            </a:r>
            <a:r>
              <a:rPr lang="en-US" sz="3570" dirty="0">
                <a:solidFill>
                  <a:srgbClr val="FFFFFF"/>
                </a:solidFill>
                <a:latin typeface="Open Sans"/>
              </a:rPr>
              <a:t> </a:t>
            </a:r>
            <a:r>
              <a:rPr lang="en-US" sz="3570" dirty="0" err="1">
                <a:solidFill>
                  <a:srgbClr val="FFFFFF"/>
                </a:solidFill>
                <a:latin typeface="Open Sans"/>
              </a:rPr>
              <a:t>diskusi</a:t>
            </a:r>
            <a:r>
              <a:rPr lang="en-US" sz="3570" dirty="0">
                <a:solidFill>
                  <a:srgbClr val="FFFFFF"/>
                </a:solidFill>
                <a:latin typeface="Open Sans"/>
              </a:rPr>
              <a:t> yang </a:t>
            </a:r>
            <a:r>
              <a:rPr lang="en-US" sz="3570" dirty="0" err="1">
                <a:solidFill>
                  <a:srgbClr val="FFFFFF"/>
                </a:solidFill>
                <a:latin typeface="Open Sans"/>
              </a:rPr>
              <a:t>dipakai</a:t>
            </a:r>
            <a:r>
              <a:rPr lang="en-US" sz="3570" dirty="0">
                <a:solidFill>
                  <a:srgbClr val="FFFFFF"/>
                </a:solidFill>
                <a:latin typeface="Open Sans"/>
              </a:rPr>
              <a:t> </a:t>
            </a:r>
            <a:r>
              <a:rPr lang="en-US" sz="3570" dirty="0" err="1">
                <a:solidFill>
                  <a:srgbClr val="FFFFFF"/>
                </a:solidFill>
                <a:latin typeface="Open Sans"/>
              </a:rPr>
              <a:t>Yesus</a:t>
            </a:r>
            <a:r>
              <a:rPr lang="en-US" sz="3570" dirty="0">
                <a:solidFill>
                  <a:srgbClr val="FFFFFF"/>
                </a:solidFill>
                <a:latin typeface="Open Sans"/>
              </a:rPr>
              <a:t> juga </a:t>
            </a:r>
            <a:r>
              <a:rPr lang="en-US" sz="3570" dirty="0" err="1">
                <a:solidFill>
                  <a:srgbClr val="FFFFFF"/>
                </a:solidFill>
                <a:latin typeface="Open Sans"/>
              </a:rPr>
              <a:t>dapat</a:t>
            </a:r>
            <a:r>
              <a:rPr lang="en-US" sz="3570" dirty="0">
                <a:solidFill>
                  <a:srgbClr val="FFFFFF"/>
                </a:solidFill>
                <a:latin typeface="Open Sans"/>
              </a:rPr>
              <a:t> </a:t>
            </a:r>
            <a:r>
              <a:rPr lang="en-US" sz="3570" dirty="0" err="1">
                <a:solidFill>
                  <a:srgbClr val="FFFFFF"/>
                </a:solidFill>
                <a:latin typeface="Open Sans"/>
              </a:rPr>
              <a:t>dimunculkan</a:t>
            </a:r>
            <a:r>
              <a:rPr lang="en-US" sz="3570" dirty="0">
                <a:solidFill>
                  <a:srgbClr val="FFFFFF"/>
                </a:solidFill>
                <a:latin typeface="Open Sans"/>
              </a:rPr>
              <a:t> dan </a:t>
            </a:r>
            <a:r>
              <a:rPr lang="en-US" sz="3570" dirty="0" err="1">
                <a:solidFill>
                  <a:srgbClr val="FFFFFF"/>
                </a:solidFill>
                <a:latin typeface="Open Sans"/>
              </a:rPr>
              <a:t>diterapkan</a:t>
            </a:r>
            <a:r>
              <a:rPr lang="en-US" sz="3570" dirty="0">
                <a:solidFill>
                  <a:srgbClr val="FFFFFF"/>
                </a:solidFill>
                <a:latin typeface="Open Sans"/>
              </a:rPr>
              <a:t> </a:t>
            </a:r>
            <a:r>
              <a:rPr lang="en-US" sz="3570" dirty="0" err="1">
                <a:solidFill>
                  <a:srgbClr val="FFFFFF"/>
                </a:solidFill>
                <a:latin typeface="Open Sans"/>
              </a:rPr>
              <a:t>dalam</a:t>
            </a:r>
            <a:r>
              <a:rPr lang="en-US" sz="3570" dirty="0">
                <a:solidFill>
                  <a:srgbClr val="FFFFFF"/>
                </a:solidFill>
                <a:latin typeface="Open Sans"/>
              </a:rPr>
              <a:t> </a:t>
            </a:r>
            <a:r>
              <a:rPr lang="en-US" sz="3570" dirty="0" err="1">
                <a:solidFill>
                  <a:srgbClr val="FFFFFF"/>
                </a:solidFill>
                <a:latin typeface="Open Sans"/>
              </a:rPr>
              <a:t>kehidupan</a:t>
            </a:r>
            <a:r>
              <a:rPr lang="en-US" sz="3570" dirty="0">
                <a:solidFill>
                  <a:srgbClr val="FFFFFF"/>
                </a:solidFill>
                <a:latin typeface="Open Sans"/>
              </a:rPr>
              <a:t> </a:t>
            </a:r>
            <a:r>
              <a:rPr lang="en-US" sz="3570" dirty="0" err="1">
                <a:solidFill>
                  <a:srgbClr val="FFFFFF"/>
                </a:solidFill>
                <a:latin typeface="Open Sans"/>
              </a:rPr>
              <a:t>mahasiswa</a:t>
            </a:r>
            <a:r>
              <a:rPr lang="en-US" sz="3570" dirty="0">
                <a:solidFill>
                  <a:srgbClr val="FFFFFF"/>
                </a:solidFill>
                <a:latin typeface="Open Sans"/>
              </a:rPr>
              <a:t>.</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564126" y="7806389"/>
            <a:ext cx="4723874" cy="2679725"/>
          </a:xfrm>
          <a:prstGeom prst="rect">
            <a:avLst/>
          </a:prstGeom>
        </p:spPr>
      </p:pic>
      <p:sp>
        <p:nvSpPr>
          <p:cNvPr id="4" name="TextBox 4"/>
          <p:cNvSpPr txBox="1"/>
          <p:nvPr/>
        </p:nvSpPr>
        <p:spPr>
          <a:xfrm>
            <a:off x="1028700" y="933450"/>
            <a:ext cx="1953071" cy="887095"/>
          </a:xfrm>
          <a:prstGeom prst="rect">
            <a:avLst/>
          </a:prstGeom>
        </p:spPr>
        <p:txBody>
          <a:bodyPr lIns="0" tIns="0" rIns="0" bIns="0" rtlCol="0" anchor="t">
            <a:spAutoFit/>
          </a:bodyPr>
          <a:lstStyle/>
          <a:p>
            <a:pPr algn="ctr">
              <a:lnSpc>
                <a:spcPts val="7279"/>
              </a:lnSpc>
              <a:spcBef>
                <a:spcPct val="0"/>
              </a:spcBef>
            </a:pPr>
            <a:r>
              <a:rPr lang="en-US" sz="5199" dirty="0" err="1">
                <a:solidFill>
                  <a:srgbClr val="FFFFFF"/>
                </a:solidFill>
                <a:latin typeface="Open Sans"/>
              </a:rPr>
              <a:t>Kedua</a:t>
            </a:r>
            <a:endParaRPr lang="en-US" sz="5199" dirty="0">
              <a:solidFill>
                <a:srgbClr val="FFFFFF"/>
              </a:solidFill>
              <a:latin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2357227"/>
            <a:ext cx="16230600" cy="5505871"/>
          </a:xfrm>
          <a:prstGeom prst="rect">
            <a:avLst/>
          </a:prstGeom>
        </p:spPr>
        <p:txBody>
          <a:bodyPr lIns="0" tIns="0" rIns="0" bIns="0" rtlCol="0" anchor="t">
            <a:spAutoFit/>
          </a:bodyPr>
          <a:lstStyle/>
          <a:p>
            <a:pPr algn="just">
              <a:lnSpc>
                <a:spcPts val="4838"/>
              </a:lnSpc>
              <a:spcBef>
                <a:spcPct val="0"/>
              </a:spcBef>
            </a:pPr>
            <a:r>
              <a:rPr lang="en-US" sz="3456" dirty="0" err="1">
                <a:solidFill>
                  <a:srgbClr val="FFFFFF"/>
                </a:solidFill>
                <a:latin typeface="Open Sans"/>
              </a:rPr>
              <a:t>Bagi</a:t>
            </a:r>
            <a:r>
              <a:rPr lang="en-US" sz="3456" dirty="0">
                <a:solidFill>
                  <a:srgbClr val="FFFFFF"/>
                </a:solidFill>
                <a:latin typeface="Open Sans"/>
              </a:rPr>
              <a:t> </a:t>
            </a:r>
            <a:r>
              <a:rPr lang="en-US" sz="3456" dirty="0" err="1">
                <a:solidFill>
                  <a:srgbClr val="FFFFFF"/>
                </a:solidFill>
                <a:latin typeface="Open Sans"/>
              </a:rPr>
              <a:t>sekolah</a:t>
            </a:r>
            <a:r>
              <a:rPr lang="en-US" sz="3456" dirty="0">
                <a:solidFill>
                  <a:srgbClr val="FFFFFF"/>
                </a:solidFill>
                <a:latin typeface="Open Sans"/>
              </a:rPr>
              <a:t> </a:t>
            </a:r>
            <a:r>
              <a:rPr lang="en-US" sz="3456" dirty="0" err="1">
                <a:solidFill>
                  <a:srgbClr val="FFFFFF"/>
                </a:solidFill>
                <a:latin typeface="Open Sans"/>
              </a:rPr>
              <a:t>tinggi</a:t>
            </a:r>
            <a:r>
              <a:rPr lang="en-US" sz="3456" dirty="0">
                <a:solidFill>
                  <a:srgbClr val="FFFFFF"/>
                </a:solidFill>
                <a:latin typeface="Open Sans"/>
              </a:rPr>
              <a:t> </a:t>
            </a:r>
            <a:r>
              <a:rPr lang="en-US" sz="3456" dirty="0" err="1">
                <a:solidFill>
                  <a:srgbClr val="FFFFFF"/>
                </a:solidFill>
                <a:latin typeface="Open Sans"/>
              </a:rPr>
              <a:t>Teologi</a:t>
            </a:r>
            <a:r>
              <a:rPr lang="en-US" sz="3456" dirty="0">
                <a:solidFill>
                  <a:srgbClr val="FFFFFF"/>
                </a:solidFill>
                <a:latin typeface="Open Sans"/>
              </a:rPr>
              <a:t> </a:t>
            </a:r>
            <a:r>
              <a:rPr lang="en-US" sz="3456" dirty="0" err="1">
                <a:solidFill>
                  <a:srgbClr val="FFFFFF"/>
                </a:solidFill>
                <a:latin typeface="Open Sans"/>
              </a:rPr>
              <a:t>rekomendasi</a:t>
            </a:r>
            <a:r>
              <a:rPr lang="en-US" sz="3456" dirty="0">
                <a:solidFill>
                  <a:srgbClr val="FFFFFF"/>
                </a:solidFill>
                <a:latin typeface="Open Sans"/>
              </a:rPr>
              <a:t> yang </a:t>
            </a:r>
            <a:r>
              <a:rPr lang="en-US" sz="3456" dirty="0" err="1">
                <a:solidFill>
                  <a:srgbClr val="FFFFFF"/>
                </a:solidFill>
                <a:latin typeface="Open Sans"/>
              </a:rPr>
              <a:t>diberikan</a:t>
            </a:r>
            <a:r>
              <a:rPr lang="en-US" sz="3456" dirty="0">
                <a:solidFill>
                  <a:srgbClr val="FFFFFF"/>
                </a:solidFill>
                <a:latin typeface="Open Sans"/>
              </a:rPr>
              <a:t> </a:t>
            </a:r>
            <a:r>
              <a:rPr lang="en-US" sz="3456" dirty="0" err="1">
                <a:solidFill>
                  <a:srgbClr val="FFFFFF"/>
                </a:solidFill>
                <a:latin typeface="Open Sans"/>
              </a:rPr>
              <a:t>penulis</a:t>
            </a:r>
            <a:r>
              <a:rPr lang="en-US" sz="3456" dirty="0">
                <a:solidFill>
                  <a:srgbClr val="FFFFFF"/>
                </a:solidFill>
                <a:latin typeface="Open Sans"/>
              </a:rPr>
              <a:t>: (1) </a:t>
            </a:r>
            <a:r>
              <a:rPr lang="en-US" sz="3456" dirty="0" err="1">
                <a:solidFill>
                  <a:srgbClr val="FFFFFF"/>
                </a:solidFill>
                <a:latin typeface="Open Sans"/>
              </a:rPr>
              <a:t>mempertajam</a:t>
            </a:r>
            <a:r>
              <a:rPr lang="en-US" sz="3456" dirty="0">
                <a:solidFill>
                  <a:srgbClr val="FFFFFF"/>
                </a:solidFill>
                <a:latin typeface="Open Sans"/>
              </a:rPr>
              <a:t> </a:t>
            </a:r>
            <a:r>
              <a:rPr lang="en-US" sz="3456" dirty="0" err="1">
                <a:solidFill>
                  <a:srgbClr val="FFFFFF"/>
                </a:solidFill>
                <a:latin typeface="Open Sans"/>
              </a:rPr>
              <a:t>pengetahuan</a:t>
            </a:r>
            <a:r>
              <a:rPr lang="en-US" sz="3456" dirty="0">
                <a:solidFill>
                  <a:srgbClr val="FFFFFF"/>
                </a:solidFill>
                <a:latin typeface="Open Sans"/>
              </a:rPr>
              <a:t> </a:t>
            </a:r>
            <a:r>
              <a:rPr lang="en-US" sz="3456" dirty="0" err="1">
                <a:solidFill>
                  <a:srgbClr val="FFFFFF"/>
                </a:solidFill>
                <a:latin typeface="Open Sans"/>
              </a:rPr>
              <a:t>mengenai</a:t>
            </a:r>
            <a:r>
              <a:rPr lang="en-US" sz="3456" dirty="0">
                <a:solidFill>
                  <a:srgbClr val="FFFFFF"/>
                </a:solidFill>
                <a:latin typeface="Open Sans"/>
              </a:rPr>
              <a:t> </a:t>
            </a:r>
            <a:r>
              <a:rPr lang="en-US" sz="3456" dirty="0" err="1">
                <a:solidFill>
                  <a:srgbClr val="FFFFFF"/>
                </a:solidFill>
                <a:latin typeface="Open Sans"/>
              </a:rPr>
              <a:t>metode</a:t>
            </a:r>
            <a:r>
              <a:rPr lang="en-US" sz="3456" dirty="0">
                <a:solidFill>
                  <a:srgbClr val="FFFFFF"/>
                </a:solidFill>
                <a:latin typeface="Open Sans"/>
              </a:rPr>
              <a:t> </a:t>
            </a:r>
            <a:r>
              <a:rPr lang="en-US" sz="3456" dirty="0" err="1">
                <a:solidFill>
                  <a:srgbClr val="FFFFFF"/>
                </a:solidFill>
                <a:latin typeface="Open Sans"/>
              </a:rPr>
              <a:t>diskusi</a:t>
            </a:r>
            <a:r>
              <a:rPr lang="en-US" sz="3456" dirty="0">
                <a:solidFill>
                  <a:srgbClr val="FFFFFF"/>
                </a:solidFill>
                <a:latin typeface="Open Sans"/>
              </a:rPr>
              <a:t> dan </a:t>
            </a:r>
            <a:r>
              <a:rPr lang="en-US" sz="3456" dirty="0" err="1">
                <a:solidFill>
                  <a:srgbClr val="FFFFFF"/>
                </a:solidFill>
                <a:latin typeface="Open Sans"/>
              </a:rPr>
              <a:t>untuk</a:t>
            </a:r>
            <a:r>
              <a:rPr lang="en-US" sz="3456" dirty="0">
                <a:solidFill>
                  <a:srgbClr val="FFFFFF"/>
                </a:solidFill>
                <a:latin typeface="Open Sans"/>
              </a:rPr>
              <a:t> </a:t>
            </a:r>
            <a:r>
              <a:rPr lang="en-US" sz="3456" dirty="0" err="1">
                <a:solidFill>
                  <a:srgbClr val="FFFFFF"/>
                </a:solidFill>
                <a:latin typeface="Open Sans"/>
              </a:rPr>
              <a:t>diterapkan</a:t>
            </a:r>
            <a:r>
              <a:rPr lang="en-US" sz="3456" dirty="0">
                <a:solidFill>
                  <a:srgbClr val="FFFFFF"/>
                </a:solidFill>
                <a:latin typeface="Open Sans"/>
              </a:rPr>
              <a:t> </a:t>
            </a:r>
            <a:r>
              <a:rPr lang="en-US" sz="3456" dirty="0" err="1">
                <a:solidFill>
                  <a:srgbClr val="FFFFFF"/>
                </a:solidFill>
                <a:latin typeface="Open Sans"/>
              </a:rPr>
              <a:t>dalam</a:t>
            </a:r>
            <a:r>
              <a:rPr lang="en-US" sz="3456" dirty="0">
                <a:solidFill>
                  <a:srgbClr val="FFFFFF"/>
                </a:solidFill>
                <a:latin typeface="Open Sans"/>
              </a:rPr>
              <a:t> </a:t>
            </a:r>
            <a:r>
              <a:rPr lang="en-US" sz="3456" dirty="0" err="1">
                <a:solidFill>
                  <a:srgbClr val="FFFFFF"/>
                </a:solidFill>
                <a:latin typeface="Open Sans"/>
              </a:rPr>
              <a:t>pembelajaran</a:t>
            </a:r>
            <a:r>
              <a:rPr lang="en-US" sz="3456" dirty="0">
                <a:solidFill>
                  <a:srgbClr val="FFFFFF"/>
                </a:solidFill>
                <a:latin typeface="Open Sans"/>
              </a:rPr>
              <a:t> </a:t>
            </a:r>
            <a:r>
              <a:rPr lang="en-US" sz="3456" dirty="0" err="1">
                <a:solidFill>
                  <a:srgbClr val="FFFFFF"/>
                </a:solidFill>
                <a:latin typeface="Open Sans"/>
              </a:rPr>
              <a:t>didalam</a:t>
            </a:r>
            <a:r>
              <a:rPr lang="en-US" sz="3456" dirty="0">
                <a:solidFill>
                  <a:srgbClr val="FFFFFF"/>
                </a:solidFill>
                <a:latin typeface="Open Sans"/>
              </a:rPr>
              <a:t> </a:t>
            </a:r>
            <a:r>
              <a:rPr lang="en-US" sz="3456" dirty="0" err="1">
                <a:solidFill>
                  <a:srgbClr val="FFFFFF"/>
                </a:solidFill>
                <a:latin typeface="Open Sans"/>
              </a:rPr>
              <a:t>kelas</a:t>
            </a:r>
            <a:r>
              <a:rPr lang="en-US" sz="3456" dirty="0">
                <a:solidFill>
                  <a:srgbClr val="FFFFFF"/>
                </a:solidFill>
                <a:latin typeface="Open Sans"/>
              </a:rPr>
              <a:t> </a:t>
            </a:r>
            <a:r>
              <a:rPr lang="en-US" sz="3456" dirty="0" err="1">
                <a:solidFill>
                  <a:srgbClr val="FFFFFF"/>
                </a:solidFill>
                <a:latin typeface="Open Sans"/>
              </a:rPr>
              <a:t>atau</a:t>
            </a:r>
            <a:r>
              <a:rPr lang="en-US" sz="3456" dirty="0">
                <a:solidFill>
                  <a:srgbClr val="FFFFFF"/>
                </a:solidFill>
                <a:latin typeface="Open Sans"/>
              </a:rPr>
              <a:t> </a:t>
            </a:r>
            <a:r>
              <a:rPr lang="en-US" sz="3456" dirty="0" err="1">
                <a:solidFill>
                  <a:srgbClr val="FFFFFF"/>
                </a:solidFill>
                <a:latin typeface="Open Sans"/>
              </a:rPr>
              <a:t>bahkan</a:t>
            </a:r>
            <a:r>
              <a:rPr lang="en-US" sz="3456" dirty="0">
                <a:solidFill>
                  <a:srgbClr val="FFFFFF"/>
                </a:solidFill>
                <a:latin typeface="Open Sans"/>
              </a:rPr>
              <a:t> </a:t>
            </a:r>
            <a:r>
              <a:rPr lang="en-US" sz="3456" dirty="0" err="1">
                <a:solidFill>
                  <a:srgbClr val="FFFFFF"/>
                </a:solidFill>
                <a:latin typeface="Open Sans"/>
              </a:rPr>
              <a:t>dalam</a:t>
            </a:r>
            <a:r>
              <a:rPr lang="en-US" sz="3456" dirty="0">
                <a:solidFill>
                  <a:srgbClr val="FFFFFF"/>
                </a:solidFill>
                <a:latin typeface="Open Sans"/>
              </a:rPr>
              <a:t> </a:t>
            </a:r>
            <a:r>
              <a:rPr lang="en-US" sz="3456" dirty="0" err="1">
                <a:solidFill>
                  <a:srgbClr val="FFFFFF"/>
                </a:solidFill>
                <a:latin typeface="Open Sans"/>
              </a:rPr>
              <a:t>lingkungan</a:t>
            </a:r>
            <a:r>
              <a:rPr lang="en-US" sz="3456" dirty="0">
                <a:solidFill>
                  <a:srgbClr val="FFFFFF"/>
                </a:solidFill>
                <a:latin typeface="Open Sans"/>
              </a:rPr>
              <a:t> </a:t>
            </a:r>
            <a:r>
              <a:rPr lang="en-US" sz="3456" dirty="0" err="1">
                <a:solidFill>
                  <a:srgbClr val="FFFFFF"/>
                </a:solidFill>
                <a:latin typeface="Open Sans"/>
              </a:rPr>
              <a:t>sekolah</a:t>
            </a:r>
            <a:r>
              <a:rPr lang="en-US" sz="3456" dirty="0">
                <a:solidFill>
                  <a:srgbClr val="FFFFFF"/>
                </a:solidFill>
                <a:latin typeface="Open Sans"/>
              </a:rPr>
              <a:t> </a:t>
            </a:r>
            <a:r>
              <a:rPr lang="en-US" sz="3456" dirty="0" err="1">
                <a:solidFill>
                  <a:srgbClr val="FFFFFF"/>
                </a:solidFill>
                <a:latin typeface="Open Sans"/>
              </a:rPr>
              <a:t>tinggi</a:t>
            </a:r>
            <a:r>
              <a:rPr lang="en-US" sz="3456" dirty="0">
                <a:solidFill>
                  <a:srgbClr val="FFFFFF"/>
                </a:solidFill>
                <a:latin typeface="Open Sans"/>
              </a:rPr>
              <a:t> </a:t>
            </a:r>
            <a:r>
              <a:rPr lang="en-US" sz="3456" dirty="0" err="1">
                <a:solidFill>
                  <a:srgbClr val="FFFFFF"/>
                </a:solidFill>
                <a:latin typeface="Open Sans"/>
              </a:rPr>
              <a:t>Teologi</a:t>
            </a:r>
            <a:r>
              <a:rPr lang="en-US" sz="3456" dirty="0">
                <a:solidFill>
                  <a:srgbClr val="FFFFFF"/>
                </a:solidFill>
                <a:latin typeface="Open Sans"/>
              </a:rPr>
              <a:t>. </a:t>
            </a:r>
            <a:r>
              <a:rPr lang="en-US" sz="3456" dirty="0" err="1">
                <a:solidFill>
                  <a:srgbClr val="FFFFFF"/>
                </a:solidFill>
                <a:latin typeface="Open Sans"/>
              </a:rPr>
              <a:t>Sehingga</a:t>
            </a:r>
            <a:r>
              <a:rPr lang="en-US" sz="3456" dirty="0">
                <a:solidFill>
                  <a:srgbClr val="FFFFFF"/>
                </a:solidFill>
                <a:latin typeface="Open Sans"/>
              </a:rPr>
              <a:t> </a:t>
            </a:r>
            <a:r>
              <a:rPr lang="en-US" sz="3456" dirty="0" err="1">
                <a:solidFill>
                  <a:srgbClr val="FFFFFF"/>
                </a:solidFill>
                <a:latin typeface="Open Sans"/>
              </a:rPr>
              <a:t>ada</a:t>
            </a:r>
            <a:r>
              <a:rPr lang="en-US" sz="3456" dirty="0">
                <a:solidFill>
                  <a:srgbClr val="FFFFFF"/>
                </a:solidFill>
                <a:latin typeface="Open Sans"/>
              </a:rPr>
              <a:t> </a:t>
            </a:r>
            <a:r>
              <a:rPr lang="en-US" sz="3456" dirty="0" err="1">
                <a:solidFill>
                  <a:srgbClr val="FFFFFF"/>
                </a:solidFill>
                <a:latin typeface="Open Sans"/>
              </a:rPr>
              <a:t>diskusi</a:t>
            </a:r>
            <a:r>
              <a:rPr lang="en-US" sz="3456" dirty="0">
                <a:solidFill>
                  <a:srgbClr val="FFFFFF"/>
                </a:solidFill>
                <a:latin typeface="Open Sans"/>
              </a:rPr>
              <a:t> yang </a:t>
            </a:r>
            <a:r>
              <a:rPr lang="en-US" sz="3456" dirty="0" err="1">
                <a:solidFill>
                  <a:srgbClr val="FFFFFF"/>
                </a:solidFill>
                <a:latin typeface="Open Sans"/>
              </a:rPr>
              <a:t>baik</a:t>
            </a:r>
            <a:r>
              <a:rPr lang="en-US" sz="3456" dirty="0">
                <a:solidFill>
                  <a:srgbClr val="FFFFFF"/>
                </a:solidFill>
                <a:latin typeface="Open Sans"/>
              </a:rPr>
              <a:t> </a:t>
            </a:r>
            <a:r>
              <a:rPr lang="en-US" sz="3456" dirty="0" err="1">
                <a:solidFill>
                  <a:srgbClr val="FFFFFF"/>
                </a:solidFill>
                <a:latin typeface="Open Sans"/>
              </a:rPr>
              <a:t>antara</a:t>
            </a:r>
            <a:r>
              <a:rPr lang="en-US" sz="3456" dirty="0">
                <a:solidFill>
                  <a:srgbClr val="FFFFFF"/>
                </a:solidFill>
                <a:latin typeface="Open Sans"/>
              </a:rPr>
              <a:t> </a:t>
            </a:r>
            <a:r>
              <a:rPr lang="en-US" sz="3456" dirty="0" err="1">
                <a:solidFill>
                  <a:srgbClr val="FFFFFF"/>
                </a:solidFill>
                <a:latin typeface="Open Sans"/>
              </a:rPr>
              <a:t>dosen</a:t>
            </a:r>
            <a:r>
              <a:rPr lang="en-US" sz="3456" dirty="0">
                <a:solidFill>
                  <a:srgbClr val="FFFFFF"/>
                </a:solidFill>
                <a:latin typeface="Open Sans"/>
              </a:rPr>
              <a:t> </a:t>
            </a:r>
            <a:r>
              <a:rPr lang="en-US" sz="3456" dirty="0" err="1">
                <a:solidFill>
                  <a:srgbClr val="FFFFFF"/>
                </a:solidFill>
                <a:latin typeface="Open Sans"/>
              </a:rPr>
              <a:t>dengan</a:t>
            </a:r>
            <a:r>
              <a:rPr lang="en-US" sz="3456" dirty="0">
                <a:solidFill>
                  <a:srgbClr val="FFFFFF"/>
                </a:solidFill>
                <a:latin typeface="Open Sans"/>
              </a:rPr>
              <a:t> </a:t>
            </a:r>
            <a:r>
              <a:rPr lang="en-US" sz="3456" dirty="0" err="1">
                <a:solidFill>
                  <a:srgbClr val="FFFFFF"/>
                </a:solidFill>
                <a:latin typeface="Open Sans"/>
              </a:rPr>
              <a:t>dosen</a:t>
            </a:r>
            <a:r>
              <a:rPr lang="en-US" sz="3456" dirty="0">
                <a:solidFill>
                  <a:srgbClr val="FFFFFF"/>
                </a:solidFill>
                <a:latin typeface="Open Sans"/>
              </a:rPr>
              <a:t>, </a:t>
            </a:r>
            <a:r>
              <a:rPr lang="en-US" sz="3456" dirty="0" err="1">
                <a:solidFill>
                  <a:srgbClr val="FFFFFF"/>
                </a:solidFill>
                <a:latin typeface="Open Sans"/>
              </a:rPr>
              <a:t>dosen</a:t>
            </a:r>
            <a:r>
              <a:rPr lang="en-US" sz="3456" dirty="0">
                <a:solidFill>
                  <a:srgbClr val="FFFFFF"/>
                </a:solidFill>
                <a:latin typeface="Open Sans"/>
              </a:rPr>
              <a:t> </a:t>
            </a:r>
            <a:r>
              <a:rPr lang="en-US" sz="3456" dirty="0" err="1">
                <a:solidFill>
                  <a:srgbClr val="FFFFFF"/>
                </a:solidFill>
                <a:latin typeface="Open Sans"/>
              </a:rPr>
              <a:t>dengan</a:t>
            </a:r>
            <a:r>
              <a:rPr lang="en-US" sz="3456" dirty="0">
                <a:solidFill>
                  <a:srgbClr val="FFFFFF"/>
                </a:solidFill>
                <a:latin typeface="Open Sans"/>
              </a:rPr>
              <a:t> </a:t>
            </a:r>
            <a:r>
              <a:rPr lang="en-US" sz="3456" dirty="0" err="1">
                <a:solidFill>
                  <a:srgbClr val="FFFFFF"/>
                </a:solidFill>
                <a:latin typeface="Open Sans"/>
              </a:rPr>
              <a:t>mahasiswa</a:t>
            </a:r>
            <a:r>
              <a:rPr lang="en-US" sz="3456" dirty="0">
                <a:solidFill>
                  <a:srgbClr val="FFFFFF"/>
                </a:solidFill>
                <a:latin typeface="Open Sans"/>
              </a:rPr>
              <a:t> dan </a:t>
            </a:r>
            <a:r>
              <a:rPr lang="en-US" sz="3456" dirty="0" err="1">
                <a:solidFill>
                  <a:srgbClr val="FFFFFF"/>
                </a:solidFill>
                <a:latin typeface="Open Sans"/>
              </a:rPr>
              <a:t>mahasiswa</a:t>
            </a:r>
            <a:r>
              <a:rPr lang="en-US" sz="3456" dirty="0">
                <a:solidFill>
                  <a:srgbClr val="FFFFFF"/>
                </a:solidFill>
                <a:latin typeface="Open Sans"/>
              </a:rPr>
              <a:t> </a:t>
            </a:r>
            <a:r>
              <a:rPr lang="en-US" sz="3456" dirty="0" err="1">
                <a:solidFill>
                  <a:srgbClr val="FFFFFF"/>
                </a:solidFill>
                <a:latin typeface="Open Sans"/>
              </a:rPr>
              <a:t>dengan</a:t>
            </a:r>
            <a:r>
              <a:rPr lang="en-US" sz="3456" dirty="0">
                <a:solidFill>
                  <a:srgbClr val="FFFFFF"/>
                </a:solidFill>
                <a:latin typeface="Open Sans"/>
              </a:rPr>
              <a:t> </a:t>
            </a:r>
            <a:r>
              <a:rPr lang="en-US" sz="3456" dirty="0" err="1">
                <a:solidFill>
                  <a:srgbClr val="FFFFFF"/>
                </a:solidFill>
                <a:latin typeface="Open Sans"/>
              </a:rPr>
              <a:t>mahasiswa</a:t>
            </a:r>
            <a:r>
              <a:rPr lang="en-US" sz="3456" dirty="0">
                <a:solidFill>
                  <a:srgbClr val="FFFFFF"/>
                </a:solidFill>
                <a:latin typeface="Open Sans"/>
              </a:rPr>
              <a:t>. (2) </a:t>
            </a:r>
            <a:r>
              <a:rPr lang="en-US" sz="3456" dirty="0" err="1">
                <a:solidFill>
                  <a:srgbClr val="FFFFFF"/>
                </a:solidFill>
                <a:latin typeface="Open Sans"/>
              </a:rPr>
              <a:t>hasil</a:t>
            </a:r>
            <a:r>
              <a:rPr lang="en-US" sz="3456" dirty="0">
                <a:solidFill>
                  <a:srgbClr val="FFFFFF"/>
                </a:solidFill>
                <a:latin typeface="Open Sans"/>
              </a:rPr>
              <a:t> </a:t>
            </a:r>
            <a:r>
              <a:rPr lang="en-US" sz="3456" dirty="0" err="1">
                <a:solidFill>
                  <a:srgbClr val="FFFFFF"/>
                </a:solidFill>
                <a:latin typeface="Open Sans"/>
              </a:rPr>
              <a:t>penelitian</a:t>
            </a:r>
            <a:r>
              <a:rPr lang="en-US" sz="3456" dirty="0">
                <a:solidFill>
                  <a:srgbClr val="FFFFFF"/>
                </a:solidFill>
                <a:latin typeface="Open Sans"/>
              </a:rPr>
              <a:t> </a:t>
            </a:r>
            <a:r>
              <a:rPr lang="en-US" sz="3456" dirty="0" err="1">
                <a:solidFill>
                  <a:srgbClr val="FFFFFF"/>
                </a:solidFill>
                <a:latin typeface="Open Sans"/>
              </a:rPr>
              <a:t>tentang</a:t>
            </a:r>
            <a:r>
              <a:rPr lang="en-US" sz="3456" dirty="0">
                <a:solidFill>
                  <a:srgbClr val="FFFFFF"/>
                </a:solidFill>
                <a:latin typeface="Open Sans"/>
              </a:rPr>
              <a:t> </a:t>
            </a:r>
            <a:r>
              <a:rPr lang="en-US" sz="3456" dirty="0" err="1">
                <a:solidFill>
                  <a:srgbClr val="FFFFFF"/>
                </a:solidFill>
                <a:latin typeface="Open Sans"/>
              </a:rPr>
              <a:t>metode</a:t>
            </a:r>
            <a:r>
              <a:rPr lang="en-US" sz="3456" dirty="0">
                <a:solidFill>
                  <a:srgbClr val="FFFFFF"/>
                </a:solidFill>
                <a:latin typeface="Open Sans"/>
              </a:rPr>
              <a:t> </a:t>
            </a:r>
            <a:r>
              <a:rPr lang="en-US" sz="3456" dirty="0" err="1">
                <a:solidFill>
                  <a:srgbClr val="FFFFFF"/>
                </a:solidFill>
                <a:latin typeface="Open Sans"/>
              </a:rPr>
              <a:t>diskusi</a:t>
            </a:r>
            <a:r>
              <a:rPr lang="en-US" sz="3456" dirty="0">
                <a:solidFill>
                  <a:srgbClr val="FFFFFF"/>
                </a:solidFill>
                <a:latin typeface="Open Sans"/>
              </a:rPr>
              <a:t> </a:t>
            </a:r>
            <a:r>
              <a:rPr lang="en-US" sz="3456" dirty="0" err="1">
                <a:solidFill>
                  <a:srgbClr val="FFFFFF"/>
                </a:solidFill>
                <a:latin typeface="Open Sans"/>
              </a:rPr>
              <a:t>berdasarkan</a:t>
            </a:r>
            <a:r>
              <a:rPr lang="en-US" sz="3456" dirty="0">
                <a:solidFill>
                  <a:srgbClr val="FFFFFF"/>
                </a:solidFill>
                <a:latin typeface="Open Sans"/>
              </a:rPr>
              <a:t> </a:t>
            </a:r>
            <a:r>
              <a:rPr lang="en-US" sz="3456" dirty="0" err="1">
                <a:solidFill>
                  <a:srgbClr val="FFFFFF"/>
                </a:solidFill>
                <a:latin typeface="Open Sans"/>
              </a:rPr>
              <a:t>injil</a:t>
            </a:r>
            <a:r>
              <a:rPr lang="en-US" sz="3456" dirty="0">
                <a:solidFill>
                  <a:srgbClr val="FFFFFF"/>
                </a:solidFill>
                <a:latin typeface="Open Sans"/>
              </a:rPr>
              <a:t> </a:t>
            </a:r>
            <a:r>
              <a:rPr lang="en-US" sz="3456" dirty="0" err="1">
                <a:solidFill>
                  <a:srgbClr val="FFFFFF"/>
                </a:solidFill>
                <a:latin typeface="Open Sans"/>
              </a:rPr>
              <a:t>matius</a:t>
            </a:r>
            <a:r>
              <a:rPr lang="en-US" sz="3456" dirty="0">
                <a:solidFill>
                  <a:srgbClr val="FFFFFF"/>
                </a:solidFill>
                <a:latin typeface="Open Sans"/>
              </a:rPr>
              <a:t> </a:t>
            </a:r>
            <a:r>
              <a:rPr lang="en-US" sz="3456" dirty="0" err="1">
                <a:solidFill>
                  <a:srgbClr val="FFFFFF"/>
                </a:solidFill>
                <a:latin typeface="Open Sans"/>
              </a:rPr>
              <a:t>bagi</a:t>
            </a:r>
            <a:r>
              <a:rPr lang="en-US" sz="3456" dirty="0">
                <a:solidFill>
                  <a:srgbClr val="FFFFFF"/>
                </a:solidFill>
                <a:latin typeface="Open Sans"/>
              </a:rPr>
              <a:t> </a:t>
            </a:r>
            <a:r>
              <a:rPr lang="en-US" sz="3456" dirty="0" err="1">
                <a:solidFill>
                  <a:srgbClr val="FFFFFF"/>
                </a:solidFill>
                <a:latin typeface="Open Sans"/>
              </a:rPr>
              <a:t>hasil</a:t>
            </a:r>
            <a:r>
              <a:rPr lang="en-US" sz="3456" dirty="0">
                <a:solidFill>
                  <a:srgbClr val="FFFFFF"/>
                </a:solidFill>
                <a:latin typeface="Open Sans"/>
              </a:rPr>
              <a:t> </a:t>
            </a:r>
            <a:r>
              <a:rPr lang="en-US" sz="3456" dirty="0" err="1">
                <a:solidFill>
                  <a:srgbClr val="FFFFFF"/>
                </a:solidFill>
                <a:latin typeface="Open Sans"/>
              </a:rPr>
              <a:t>belajar</a:t>
            </a:r>
            <a:r>
              <a:rPr lang="en-US" sz="3456" dirty="0">
                <a:solidFill>
                  <a:srgbClr val="FFFFFF"/>
                </a:solidFill>
                <a:latin typeface="Open Sans"/>
              </a:rPr>
              <a:t> </a:t>
            </a:r>
            <a:r>
              <a:rPr lang="en-US" sz="3456" dirty="0" err="1">
                <a:solidFill>
                  <a:srgbClr val="FFFFFF"/>
                </a:solidFill>
                <a:latin typeface="Open Sans"/>
              </a:rPr>
              <a:t>siswa</a:t>
            </a:r>
            <a:r>
              <a:rPr lang="en-US" sz="3456" dirty="0">
                <a:solidFill>
                  <a:srgbClr val="FFFFFF"/>
                </a:solidFill>
                <a:latin typeface="Open Sans"/>
              </a:rPr>
              <a:t> </a:t>
            </a:r>
            <a:r>
              <a:rPr lang="en-US" sz="3456" dirty="0" err="1">
                <a:solidFill>
                  <a:srgbClr val="FFFFFF"/>
                </a:solidFill>
                <a:latin typeface="Open Sans"/>
              </a:rPr>
              <a:t>ini</a:t>
            </a:r>
            <a:r>
              <a:rPr lang="en-US" sz="3456" dirty="0">
                <a:solidFill>
                  <a:srgbClr val="FFFFFF"/>
                </a:solidFill>
                <a:latin typeface="Open Sans"/>
              </a:rPr>
              <a:t> juga </a:t>
            </a:r>
            <a:r>
              <a:rPr lang="en-US" sz="3456" dirty="0" err="1">
                <a:solidFill>
                  <a:srgbClr val="FFFFFF"/>
                </a:solidFill>
                <a:latin typeface="Open Sans"/>
              </a:rPr>
              <a:t>diharapkan</a:t>
            </a:r>
            <a:r>
              <a:rPr lang="en-US" sz="3456" dirty="0">
                <a:solidFill>
                  <a:srgbClr val="FFFFFF"/>
                </a:solidFill>
                <a:latin typeface="Open Sans"/>
              </a:rPr>
              <a:t> </a:t>
            </a:r>
            <a:r>
              <a:rPr lang="en-US" sz="3456" dirty="0" err="1">
                <a:solidFill>
                  <a:srgbClr val="FFFFFF"/>
                </a:solidFill>
                <a:latin typeface="Open Sans"/>
              </a:rPr>
              <a:t>menjadi</a:t>
            </a:r>
            <a:r>
              <a:rPr lang="en-US" sz="3456" dirty="0">
                <a:solidFill>
                  <a:srgbClr val="FFFFFF"/>
                </a:solidFill>
                <a:latin typeface="Open Sans"/>
              </a:rPr>
              <a:t> </a:t>
            </a:r>
            <a:r>
              <a:rPr lang="en-US" sz="3456" dirty="0" err="1">
                <a:solidFill>
                  <a:srgbClr val="FFFFFF"/>
                </a:solidFill>
                <a:latin typeface="Open Sans"/>
              </a:rPr>
              <a:t>wacana</a:t>
            </a:r>
            <a:r>
              <a:rPr lang="en-US" sz="3456" dirty="0">
                <a:solidFill>
                  <a:srgbClr val="FFFFFF"/>
                </a:solidFill>
                <a:latin typeface="Open Sans"/>
              </a:rPr>
              <a:t> </a:t>
            </a:r>
            <a:r>
              <a:rPr lang="en-US" sz="3456" dirty="0" err="1">
                <a:solidFill>
                  <a:srgbClr val="FFFFFF"/>
                </a:solidFill>
                <a:latin typeface="Open Sans"/>
              </a:rPr>
              <a:t>baru</a:t>
            </a:r>
            <a:r>
              <a:rPr lang="en-US" sz="3456" dirty="0">
                <a:solidFill>
                  <a:srgbClr val="FFFFFF"/>
                </a:solidFill>
                <a:latin typeface="Open Sans"/>
              </a:rPr>
              <a:t> </a:t>
            </a:r>
            <a:r>
              <a:rPr lang="en-US" sz="3456" dirty="0" err="1">
                <a:solidFill>
                  <a:srgbClr val="FFFFFF"/>
                </a:solidFill>
                <a:latin typeface="Open Sans"/>
              </a:rPr>
              <a:t>mengenai</a:t>
            </a:r>
            <a:r>
              <a:rPr lang="en-US" sz="3456" dirty="0">
                <a:solidFill>
                  <a:srgbClr val="FFFFFF"/>
                </a:solidFill>
                <a:latin typeface="Open Sans"/>
              </a:rPr>
              <a:t> </a:t>
            </a:r>
            <a:r>
              <a:rPr lang="en-US" sz="3456" dirty="0" err="1">
                <a:solidFill>
                  <a:srgbClr val="FFFFFF"/>
                </a:solidFill>
                <a:latin typeface="Open Sans"/>
              </a:rPr>
              <a:t>mata</a:t>
            </a:r>
            <a:r>
              <a:rPr lang="en-US" sz="3456" dirty="0">
                <a:solidFill>
                  <a:srgbClr val="FFFFFF"/>
                </a:solidFill>
                <a:latin typeface="Open Sans"/>
              </a:rPr>
              <a:t> </a:t>
            </a:r>
            <a:r>
              <a:rPr lang="en-US" sz="3456" dirty="0" err="1">
                <a:solidFill>
                  <a:srgbClr val="FFFFFF"/>
                </a:solidFill>
                <a:latin typeface="Open Sans"/>
              </a:rPr>
              <a:t>kuliah</a:t>
            </a:r>
            <a:r>
              <a:rPr lang="en-US" sz="3456" dirty="0">
                <a:solidFill>
                  <a:srgbClr val="FFFFFF"/>
                </a:solidFill>
                <a:latin typeface="Open Sans"/>
              </a:rPr>
              <a:t> </a:t>
            </a:r>
            <a:r>
              <a:rPr lang="en-US" sz="3456" dirty="0" err="1">
                <a:solidFill>
                  <a:srgbClr val="FFFFFF"/>
                </a:solidFill>
                <a:latin typeface="Open Sans"/>
              </a:rPr>
              <a:t>praktik</a:t>
            </a:r>
            <a:r>
              <a:rPr lang="en-US" sz="3456" dirty="0">
                <a:solidFill>
                  <a:srgbClr val="FFFFFF"/>
                </a:solidFill>
                <a:latin typeface="Open Sans"/>
              </a:rPr>
              <a:t> </a:t>
            </a:r>
            <a:r>
              <a:rPr lang="en-US" sz="3456" dirty="0" err="1">
                <a:solidFill>
                  <a:srgbClr val="FFFFFF"/>
                </a:solidFill>
                <a:latin typeface="Open Sans"/>
              </a:rPr>
              <a:t>metode</a:t>
            </a:r>
            <a:r>
              <a:rPr lang="en-US" sz="3456" dirty="0">
                <a:solidFill>
                  <a:srgbClr val="FFFFFF"/>
                </a:solidFill>
                <a:latin typeface="Open Sans"/>
              </a:rPr>
              <a:t> </a:t>
            </a:r>
            <a:r>
              <a:rPr lang="en-US" sz="3456" dirty="0" err="1">
                <a:solidFill>
                  <a:srgbClr val="FFFFFF"/>
                </a:solidFill>
                <a:latin typeface="Open Sans"/>
              </a:rPr>
              <a:t>pembelajaran</a:t>
            </a:r>
            <a:r>
              <a:rPr lang="en-US" sz="3456" dirty="0">
                <a:solidFill>
                  <a:srgbClr val="FFFFFF"/>
                </a:solidFill>
                <a:latin typeface="Open Sans"/>
              </a:rPr>
              <a:t>, </a:t>
            </a:r>
            <a:r>
              <a:rPr lang="en-US" sz="3456" dirty="0" err="1">
                <a:solidFill>
                  <a:srgbClr val="FFFFFF"/>
                </a:solidFill>
                <a:latin typeface="Open Sans"/>
              </a:rPr>
              <a:t>perencanaan</a:t>
            </a:r>
            <a:r>
              <a:rPr lang="en-US" sz="3456" dirty="0">
                <a:solidFill>
                  <a:srgbClr val="FFFFFF"/>
                </a:solidFill>
                <a:latin typeface="Open Sans"/>
              </a:rPr>
              <a:t> </a:t>
            </a:r>
            <a:r>
              <a:rPr lang="en-US" sz="3456" dirty="0" err="1">
                <a:solidFill>
                  <a:srgbClr val="FFFFFF"/>
                </a:solidFill>
                <a:latin typeface="Open Sans"/>
              </a:rPr>
              <a:t>pembelajaran</a:t>
            </a:r>
            <a:r>
              <a:rPr lang="en-US" sz="3456" dirty="0">
                <a:solidFill>
                  <a:srgbClr val="FFFFFF"/>
                </a:solidFill>
                <a:latin typeface="Open Sans"/>
              </a:rPr>
              <a:t>, dan </a:t>
            </a:r>
            <a:r>
              <a:rPr lang="en-US" sz="3456" dirty="0" err="1">
                <a:solidFill>
                  <a:srgbClr val="FFFFFF"/>
                </a:solidFill>
                <a:latin typeface="Open Sans"/>
              </a:rPr>
              <a:t>dasar-dasar</a:t>
            </a:r>
            <a:r>
              <a:rPr lang="en-US" sz="3456" dirty="0">
                <a:solidFill>
                  <a:srgbClr val="FFFFFF"/>
                </a:solidFill>
                <a:latin typeface="Open Sans"/>
              </a:rPr>
              <a:t> Pendidikan.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8184717"/>
            <a:ext cx="3341780" cy="2102283"/>
          </a:xfrm>
          <a:prstGeom prst="rect">
            <a:avLst/>
          </a:prstGeom>
        </p:spPr>
      </p:pic>
      <p:sp>
        <p:nvSpPr>
          <p:cNvPr id="4" name="TextBox 4"/>
          <p:cNvSpPr txBox="1"/>
          <p:nvPr/>
        </p:nvSpPr>
        <p:spPr>
          <a:xfrm>
            <a:off x="1028700" y="933450"/>
            <a:ext cx="1905149" cy="887095"/>
          </a:xfrm>
          <a:prstGeom prst="rect">
            <a:avLst/>
          </a:prstGeom>
        </p:spPr>
        <p:txBody>
          <a:bodyPr lIns="0" tIns="0" rIns="0" bIns="0" rtlCol="0" anchor="t">
            <a:spAutoFit/>
          </a:bodyPr>
          <a:lstStyle/>
          <a:p>
            <a:pPr algn="ctr">
              <a:lnSpc>
                <a:spcPts val="7279"/>
              </a:lnSpc>
              <a:spcBef>
                <a:spcPct val="0"/>
              </a:spcBef>
            </a:pPr>
            <a:r>
              <a:rPr lang="en-US" sz="5199" dirty="0" err="1">
                <a:solidFill>
                  <a:srgbClr val="FFFFFF"/>
                </a:solidFill>
                <a:latin typeface="Open Sans"/>
              </a:rPr>
              <a:t>Ketiga</a:t>
            </a:r>
            <a:endParaRPr lang="en-US" sz="5199" dirty="0">
              <a:solidFill>
                <a:srgbClr val="FFFFFF"/>
              </a:solidFill>
              <a:latin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2390692"/>
            <a:ext cx="16164226" cy="4377054"/>
          </a:xfrm>
          <a:prstGeom prst="rect">
            <a:avLst/>
          </a:prstGeom>
        </p:spPr>
        <p:txBody>
          <a:bodyPr lIns="0" tIns="0" rIns="0" bIns="0" rtlCol="0" anchor="t">
            <a:spAutoFit/>
          </a:bodyPr>
          <a:lstStyle/>
          <a:p>
            <a:pPr algn="just">
              <a:lnSpc>
                <a:spcPts val="4970"/>
              </a:lnSpc>
              <a:spcBef>
                <a:spcPct val="0"/>
              </a:spcBef>
            </a:pPr>
            <a:r>
              <a:rPr lang="en-US" sz="3550" dirty="0" err="1">
                <a:solidFill>
                  <a:srgbClr val="FFFFFF"/>
                </a:solidFill>
                <a:latin typeface="Open Sans"/>
              </a:rPr>
              <a:t>Bagi</a:t>
            </a:r>
            <a:r>
              <a:rPr lang="en-US" sz="3550" dirty="0">
                <a:solidFill>
                  <a:srgbClr val="FFFFFF"/>
                </a:solidFill>
                <a:latin typeface="Open Sans"/>
              </a:rPr>
              <a:t> para </a:t>
            </a:r>
            <a:r>
              <a:rPr lang="en-US" sz="3550" dirty="0" err="1">
                <a:solidFill>
                  <a:srgbClr val="FFFFFF"/>
                </a:solidFill>
                <a:latin typeface="Open Sans"/>
              </a:rPr>
              <a:t>peneliti</a:t>
            </a:r>
            <a:r>
              <a:rPr lang="en-US" sz="3550" dirty="0">
                <a:solidFill>
                  <a:srgbClr val="FFFFFF"/>
                </a:solidFill>
                <a:latin typeface="Open Sans"/>
              </a:rPr>
              <a:t> lain </a:t>
            </a:r>
            <a:r>
              <a:rPr lang="en-US" sz="3550" dirty="0" err="1">
                <a:solidFill>
                  <a:srgbClr val="FFFFFF"/>
                </a:solidFill>
                <a:latin typeface="Open Sans"/>
              </a:rPr>
              <a:t>rekomendasi</a:t>
            </a:r>
            <a:r>
              <a:rPr lang="en-US" sz="3550" dirty="0">
                <a:solidFill>
                  <a:srgbClr val="FFFFFF"/>
                </a:solidFill>
                <a:latin typeface="Open Sans"/>
              </a:rPr>
              <a:t> yang </a:t>
            </a:r>
            <a:r>
              <a:rPr lang="en-US" sz="3550" dirty="0" err="1">
                <a:solidFill>
                  <a:srgbClr val="FFFFFF"/>
                </a:solidFill>
                <a:latin typeface="Open Sans"/>
              </a:rPr>
              <a:t>diberikan</a:t>
            </a:r>
            <a:r>
              <a:rPr lang="en-US" sz="3550" dirty="0">
                <a:solidFill>
                  <a:srgbClr val="FFFFFF"/>
                </a:solidFill>
                <a:latin typeface="Open Sans"/>
              </a:rPr>
              <a:t> </a:t>
            </a:r>
            <a:r>
              <a:rPr lang="en-US" sz="3550" dirty="0" err="1">
                <a:solidFill>
                  <a:srgbClr val="FFFFFF"/>
                </a:solidFill>
                <a:latin typeface="Open Sans"/>
              </a:rPr>
              <a:t>penulis</a:t>
            </a:r>
            <a:r>
              <a:rPr lang="en-US" sz="3550" dirty="0">
                <a:solidFill>
                  <a:srgbClr val="FFFFFF"/>
                </a:solidFill>
                <a:latin typeface="Open Sans"/>
              </a:rPr>
              <a:t>: (1) </a:t>
            </a:r>
            <a:r>
              <a:rPr lang="en-US" sz="3550" dirty="0" err="1">
                <a:solidFill>
                  <a:srgbClr val="FFFFFF"/>
                </a:solidFill>
                <a:latin typeface="Open Sans"/>
              </a:rPr>
              <a:t>sebagai</a:t>
            </a:r>
            <a:r>
              <a:rPr lang="en-US" sz="3550" dirty="0">
                <a:solidFill>
                  <a:srgbClr val="FFFFFF"/>
                </a:solidFill>
                <a:latin typeface="Open Sans"/>
              </a:rPr>
              <a:t> </a:t>
            </a:r>
            <a:r>
              <a:rPr lang="en-US" sz="3550" dirty="0" err="1">
                <a:solidFill>
                  <a:srgbClr val="FFFFFF"/>
                </a:solidFill>
                <a:latin typeface="Open Sans"/>
              </a:rPr>
              <a:t>dasar</a:t>
            </a:r>
            <a:r>
              <a:rPr lang="en-US" sz="3550" dirty="0">
                <a:solidFill>
                  <a:srgbClr val="FFFFFF"/>
                </a:solidFill>
                <a:latin typeface="Open Sans"/>
              </a:rPr>
              <a:t> </a:t>
            </a:r>
            <a:r>
              <a:rPr lang="en-US" sz="3550" dirty="0" err="1">
                <a:solidFill>
                  <a:srgbClr val="FFFFFF"/>
                </a:solidFill>
                <a:latin typeface="Open Sans"/>
              </a:rPr>
              <a:t>untuk</a:t>
            </a:r>
            <a:r>
              <a:rPr lang="en-US" sz="3550" dirty="0">
                <a:solidFill>
                  <a:srgbClr val="FFFFFF"/>
                </a:solidFill>
                <a:latin typeface="Open Sans"/>
              </a:rPr>
              <a:t> </a:t>
            </a:r>
            <a:r>
              <a:rPr lang="en-US" sz="3550" dirty="0" err="1">
                <a:solidFill>
                  <a:srgbClr val="FFFFFF"/>
                </a:solidFill>
                <a:latin typeface="Open Sans"/>
              </a:rPr>
              <a:t>melakukan</a:t>
            </a:r>
            <a:r>
              <a:rPr lang="en-US" sz="3550" dirty="0">
                <a:solidFill>
                  <a:srgbClr val="FFFFFF"/>
                </a:solidFill>
                <a:latin typeface="Open Sans"/>
              </a:rPr>
              <a:t> </a:t>
            </a:r>
            <a:r>
              <a:rPr lang="en-US" sz="3550" dirty="0" err="1">
                <a:solidFill>
                  <a:srgbClr val="FFFFFF"/>
                </a:solidFill>
                <a:latin typeface="Open Sans"/>
              </a:rPr>
              <a:t>penelitian</a:t>
            </a:r>
            <a:r>
              <a:rPr lang="en-US" sz="3550" dirty="0">
                <a:solidFill>
                  <a:srgbClr val="FFFFFF"/>
                </a:solidFill>
                <a:latin typeface="Open Sans"/>
              </a:rPr>
              <a:t> </a:t>
            </a:r>
            <a:r>
              <a:rPr lang="en-US" sz="3550" dirty="0" err="1">
                <a:solidFill>
                  <a:srgbClr val="FFFFFF"/>
                </a:solidFill>
                <a:latin typeface="Open Sans"/>
              </a:rPr>
              <a:t>lebih</a:t>
            </a:r>
            <a:r>
              <a:rPr lang="en-US" sz="3550" dirty="0">
                <a:solidFill>
                  <a:srgbClr val="FFFFFF"/>
                </a:solidFill>
                <a:latin typeface="Open Sans"/>
              </a:rPr>
              <a:t> </a:t>
            </a:r>
            <a:r>
              <a:rPr lang="en-US" sz="3550" dirty="0" err="1">
                <a:solidFill>
                  <a:srgbClr val="FFFFFF"/>
                </a:solidFill>
                <a:latin typeface="Open Sans"/>
              </a:rPr>
              <a:t>lanjut</a:t>
            </a:r>
            <a:r>
              <a:rPr lang="en-US" sz="3550" dirty="0">
                <a:solidFill>
                  <a:srgbClr val="FFFFFF"/>
                </a:solidFill>
                <a:latin typeface="Open Sans"/>
              </a:rPr>
              <a:t> </a:t>
            </a:r>
            <a:r>
              <a:rPr lang="en-US" sz="3550" dirty="0" err="1">
                <a:solidFill>
                  <a:srgbClr val="FFFFFF"/>
                </a:solidFill>
                <a:latin typeface="Open Sans"/>
              </a:rPr>
              <a:t>tentang</a:t>
            </a:r>
            <a:r>
              <a:rPr lang="en-US" sz="3550" dirty="0">
                <a:solidFill>
                  <a:srgbClr val="FFFFFF"/>
                </a:solidFill>
                <a:latin typeface="Open Sans"/>
              </a:rPr>
              <a:t> </a:t>
            </a:r>
            <a:r>
              <a:rPr lang="en-US" sz="3550" dirty="0" err="1">
                <a:solidFill>
                  <a:srgbClr val="FFFFFF"/>
                </a:solidFill>
                <a:latin typeface="Open Sans"/>
              </a:rPr>
              <a:t>penerapan</a:t>
            </a:r>
            <a:r>
              <a:rPr lang="en-US" sz="3550" dirty="0">
                <a:solidFill>
                  <a:srgbClr val="FFFFFF"/>
                </a:solidFill>
                <a:latin typeface="Open Sans"/>
              </a:rPr>
              <a:t> </a:t>
            </a:r>
            <a:r>
              <a:rPr lang="en-US" sz="3550" dirty="0" err="1">
                <a:solidFill>
                  <a:srgbClr val="FFFFFF"/>
                </a:solidFill>
                <a:latin typeface="Open Sans"/>
              </a:rPr>
              <a:t>metode</a:t>
            </a:r>
            <a:r>
              <a:rPr lang="en-US" sz="3550" dirty="0">
                <a:solidFill>
                  <a:srgbClr val="FFFFFF"/>
                </a:solidFill>
                <a:latin typeface="Open Sans"/>
              </a:rPr>
              <a:t> </a:t>
            </a:r>
            <a:r>
              <a:rPr lang="en-US" sz="3550" dirty="0" err="1">
                <a:solidFill>
                  <a:srgbClr val="FFFFFF"/>
                </a:solidFill>
                <a:latin typeface="Open Sans"/>
              </a:rPr>
              <a:t>diskusi</a:t>
            </a:r>
            <a:r>
              <a:rPr lang="en-US" sz="3550" dirty="0">
                <a:solidFill>
                  <a:srgbClr val="FFFFFF"/>
                </a:solidFill>
                <a:latin typeface="Open Sans"/>
              </a:rPr>
              <a:t> dan </a:t>
            </a:r>
            <a:r>
              <a:rPr lang="en-US" sz="3550" dirty="0" err="1">
                <a:solidFill>
                  <a:srgbClr val="FFFFFF"/>
                </a:solidFill>
                <a:latin typeface="Open Sans"/>
              </a:rPr>
              <a:t>efektifitasnya</a:t>
            </a:r>
            <a:r>
              <a:rPr lang="en-US" sz="3550" dirty="0">
                <a:solidFill>
                  <a:srgbClr val="FFFFFF"/>
                </a:solidFill>
                <a:latin typeface="Open Sans"/>
              </a:rPr>
              <a:t> </a:t>
            </a:r>
            <a:r>
              <a:rPr lang="en-US" sz="3550" dirty="0" err="1">
                <a:solidFill>
                  <a:srgbClr val="FFFFFF"/>
                </a:solidFill>
                <a:latin typeface="Open Sans"/>
              </a:rPr>
              <a:t>dalam</a:t>
            </a:r>
            <a:r>
              <a:rPr lang="en-US" sz="3550" dirty="0">
                <a:solidFill>
                  <a:srgbClr val="FFFFFF"/>
                </a:solidFill>
                <a:latin typeface="Open Sans"/>
              </a:rPr>
              <a:t> </a:t>
            </a:r>
            <a:r>
              <a:rPr lang="en-US" sz="3550" dirty="0" err="1">
                <a:solidFill>
                  <a:srgbClr val="FFFFFF"/>
                </a:solidFill>
                <a:latin typeface="Open Sans"/>
              </a:rPr>
              <a:t>meningkatakan</a:t>
            </a:r>
            <a:r>
              <a:rPr lang="en-US" sz="3550" dirty="0">
                <a:solidFill>
                  <a:srgbClr val="FFFFFF"/>
                </a:solidFill>
                <a:latin typeface="Open Sans"/>
              </a:rPr>
              <a:t> </a:t>
            </a:r>
            <a:r>
              <a:rPr lang="en-US" sz="3550" dirty="0" err="1">
                <a:solidFill>
                  <a:srgbClr val="FFFFFF"/>
                </a:solidFill>
                <a:latin typeface="Open Sans"/>
              </a:rPr>
              <a:t>hasil</a:t>
            </a:r>
            <a:r>
              <a:rPr lang="en-US" sz="3550" dirty="0">
                <a:solidFill>
                  <a:srgbClr val="FFFFFF"/>
                </a:solidFill>
                <a:latin typeface="Open Sans"/>
              </a:rPr>
              <a:t> </a:t>
            </a:r>
            <a:r>
              <a:rPr lang="en-US" sz="3550" dirty="0" err="1">
                <a:solidFill>
                  <a:srgbClr val="FFFFFF"/>
                </a:solidFill>
                <a:latin typeface="Open Sans"/>
              </a:rPr>
              <a:t>pembelajaran</a:t>
            </a:r>
            <a:r>
              <a:rPr lang="en-US" sz="3550" dirty="0">
                <a:solidFill>
                  <a:srgbClr val="FFFFFF"/>
                </a:solidFill>
                <a:latin typeface="Open Sans"/>
              </a:rPr>
              <a:t>. (2) </a:t>
            </a:r>
            <a:r>
              <a:rPr lang="en-US" sz="3550" dirty="0" err="1">
                <a:solidFill>
                  <a:srgbClr val="FFFFFF"/>
                </a:solidFill>
                <a:latin typeface="Open Sans"/>
              </a:rPr>
              <a:t>penelitian</a:t>
            </a:r>
            <a:r>
              <a:rPr lang="en-US" sz="3550" dirty="0">
                <a:solidFill>
                  <a:srgbClr val="FFFFFF"/>
                </a:solidFill>
                <a:latin typeface="Open Sans"/>
              </a:rPr>
              <a:t> </a:t>
            </a:r>
            <a:r>
              <a:rPr lang="en-US" sz="3550" dirty="0" err="1">
                <a:solidFill>
                  <a:srgbClr val="FFFFFF"/>
                </a:solidFill>
                <a:latin typeface="Open Sans"/>
              </a:rPr>
              <a:t>ini</a:t>
            </a:r>
            <a:r>
              <a:rPr lang="en-US" sz="3550" dirty="0">
                <a:solidFill>
                  <a:srgbClr val="FFFFFF"/>
                </a:solidFill>
                <a:latin typeface="Open Sans"/>
              </a:rPr>
              <a:t> juga </a:t>
            </a:r>
            <a:r>
              <a:rPr lang="en-US" sz="3550" dirty="0" err="1">
                <a:solidFill>
                  <a:srgbClr val="FFFFFF"/>
                </a:solidFill>
                <a:latin typeface="Open Sans"/>
              </a:rPr>
              <a:t>diharapkan</a:t>
            </a:r>
            <a:r>
              <a:rPr lang="en-US" sz="3550" dirty="0">
                <a:solidFill>
                  <a:srgbClr val="FFFFFF"/>
                </a:solidFill>
                <a:latin typeface="Open Sans"/>
              </a:rPr>
              <a:t> </a:t>
            </a:r>
            <a:r>
              <a:rPr lang="en-US" sz="3550" dirty="0" err="1">
                <a:solidFill>
                  <a:srgbClr val="FFFFFF"/>
                </a:solidFill>
                <a:latin typeface="Open Sans"/>
              </a:rPr>
              <a:t>dapat</a:t>
            </a:r>
            <a:r>
              <a:rPr lang="en-US" sz="3550" dirty="0">
                <a:solidFill>
                  <a:srgbClr val="FFFFFF"/>
                </a:solidFill>
                <a:latin typeface="Open Sans"/>
              </a:rPr>
              <a:t> </a:t>
            </a:r>
            <a:r>
              <a:rPr lang="en-US" sz="3550" dirty="0" err="1">
                <a:solidFill>
                  <a:srgbClr val="FFFFFF"/>
                </a:solidFill>
                <a:latin typeface="Open Sans"/>
              </a:rPr>
              <a:t>menjadi</a:t>
            </a:r>
            <a:r>
              <a:rPr lang="en-US" sz="3550" dirty="0">
                <a:solidFill>
                  <a:srgbClr val="FFFFFF"/>
                </a:solidFill>
                <a:latin typeface="Open Sans"/>
              </a:rPr>
              <a:t> </a:t>
            </a:r>
            <a:r>
              <a:rPr lang="en-US" sz="3550" dirty="0" err="1">
                <a:solidFill>
                  <a:srgbClr val="FFFFFF"/>
                </a:solidFill>
                <a:latin typeface="Open Sans"/>
              </a:rPr>
              <a:t>peluang</a:t>
            </a:r>
            <a:r>
              <a:rPr lang="en-US" sz="3550" dirty="0">
                <a:solidFill>
                  <a:srgbClr val="FFFFFF"/>
                </a:solidFill>
                <a:latin typeface="Open Sans"/>
              </a:rPr>
              <a:t> </a:t>
            </a:r>
            <a:r>
              <a:rPr lang="en-US" sz="3550" dirty="0" err="1">
                <a:solidFill>
                  <a:srgbClr val="FFFFFF"/>
                </a:solidFill>
                <a:latin typeface="Open Sans"/>
              </a:rPr>
              <a:t>bagi</a:t>
            </a:r>
            <a:r>
              <a:rPr lang="en-US" sz="3550" dirty="0">
                <a:solidFill>
                  <a:srgbClr val="FFFFFF"/>
                </a:solidFill>
                <a:latin typeface="Open Sans"/>
              </a:rPr>
              <a:t> </a:t>
            </a:r>
            <a:r>
              <a:rPr lang="en-US" sz="3550" dirty="0" err="1">
                <a:solidFill>
                  <a:srgbClr val="FFFFFF"/>
                </a:solidFill>
                <a:latin typeface="Open Sans"/>
              </a:rPr>
              <a:t>penelitian-penelitian</a:t>
            </a:r>
            <a:r>
              <a:rPr lang="en-US" sz="3550" dirty="0">
                <a:solidFill>
                  <a:srgbClr val="FFFFFF"/>
                </a:solidFill>
                <a:latin typeface="Open Sans"/>
              </a:rPr>
              <a:t> </a:t>
            </a:r>
            <a:r>
              <a:rPr lang="en-US" sz="3550" dirty="0" err="1">
                <a:solidFill>
                  <a:srgbClr val="FFFFFF"/>
                </a:solidFill>
                <a:latin typeface="Open Sans"/>
              </a:rPr>
              <a:t>selanjutnya</a:t>
            </a:r>
            <a:r>
              <a:rPr lang="en-US" sz="3550" dirty="0">
                <a:solidFill>
                  <a:srgbClr val="FFFFFF"/>
                </a:solidFill>
                <a:latin typeface="Open Sans"/>
              </a:rPr>
              <a:t> dan </a:t>
            </a:r>
            <a:r>
              <a:rPr lang="en-US" sz="3550" dirty="0" err="1">
                <a:solidFill>
                  <a:srgbClr val="FFFFFF"/>
                </a:solidFill>
                <a:latin typeface="Open Sans"/>
              </a:rPr>
              <a:t>dikembangkan</a:t>
            </a:r>
            <a:r>
              <a:rPr lang="en-US" sz="3550" dirty="0">
                <a:solidFill>
                  <a:srgbClr val="FFFFFF"/>
                </a:solidFill>
                <a:latin typeface="Open Sans"/>
              </a:rPr>
              <a:t> </a:t>
            </a:r>
            <a:r>
              <a:rPr lang="en-US" sz="3550" dirty="0" err="1">
                <a:solidFill>
                  <a:srgbClr val="FFFFFF"/>
                </a:solidFill>
                <a:latin typeface="Open Sans"/>
              </a:rPr>
              <a:t>menjadi</a:t>
            </a:r>
            <a:r>
              <a:rPr lang="en-US" sz="3550" dirty="0">
                <a:solidFill>
                  <a:srgbClr val="FFFFFF"/>
                </a:solidFill>
                <a:latin typeface="Open Sans"/>
              </a:rPr>
              <a:t> </a:t>
            </a:r>
            <a:r>
              <a:rPr lang="en-US" sz="3550" dirty="0" err="1">
                <a:solidFill>
                  <a:srgbClr val="FFFFFF"/>
                </a:solidFill>
                <a:latin typeface="Open Sans"/>
              </a:rPr>
              <a:t>lebih</a:t>
            </a:r>
            <a:r>
              <a:rPr lang="en-US" sz="3550" dirty="0">
                <a:solidFill>
                  <a:srgbClr val="FFFFFF"/>
                </a:solidFill>
                <a:latin typeface="Open Sans"/>
              </a:rPr>
              <a:t> </a:t>
            </a:r>
            <a:r>
              <a:rPr lang="en-US" sz="3550" dirty="0" err="1">
                <a:solidFill>
                  <a:srgbClr val="FFFFFF"/>
                </a:solidFill>
                <a:latin typeface="Open Sans"/>
              </a:rPr>
              <a:t>luas</a:t>
            </a:r>
            <a:r>
              <a:rPr lang="en-US" sz="3550" dirty="0">
                <a:solidFill>
                  <a:srgbClr val="FFFFFF"/>
                </a:solidFill>
                <a:latin typeface="Open Sans"/>
              </a:rPr>
              <a:t>, </a:t>
            </a:r>
            <a:r>
              <a:rPr lang="en-US" sz="3550" dirty="0" err="1">
                <a:solidFill>
                  <a:srgbClr val="FFFFFF"/>
                </a:solidFill>
                <a:latin typeface="Open Sans"/>
              </a:rPr>
              <a:t>misalnya</a:t>
            </a:r>
            <a:r>
              <a:rPr lang="en-US" sz="3550" dirty="0">
                <a:solidFill>
                  <a:srgbClr val="FFFFFF"/>
                </a:solidFill>
                <a:latin typeface="Open Sans"/>
              </a:rPr>
              <a:t> </a:t>
            </a:r>
            <a:r>
              <a:rPr lang="en-US" sz="3550" dirty="0" err="1">
                <a:solidFill>
                  <a:srgbClr val="FFFFFF"/>
                </a:solidFill>
                <a:latin typeface="Open Sans"/>
              </a:rPr>
              <a:t>tentang</a:t>
            </a:r>
            <a:r>
              <a:rPr lang="en-US" sz="3550" dirty="0">
                <a:solidFill>
                  <a:srgbClr val="FFFFFF"/>
                </a:solidFill>
                <a:latin typeface="Open Sans"/>
              </a:rPr>
              <a:t> </a:t>
            </a:r>
            <a:r>
              <a:rPr lang="en-US" sz="3550" dirty="0" err="1">
                <a:solidFill>
                  <a:srgbClr val="FFFFFF"/>
                </a:solidFill>
                <a:latin typeface="Open Sans"/>
              </a:rPr>
              <a:t>bagaimana</a:t>
            </a:r>
            <a:r>
              <a:rPr lang="en-US" sz="3550" dirty="0">
                <a:solidFill>
                  <a:srgbClr val="FFFFFF"/>
                </a:solidFill>
                <a:latin typeface="Open Sans"/>
              </a:rPr>
              <a:t> </a:t>
            </a:r>
            <a:r>
              <a:rPr lang="en-US" sz="3550" dirty="0" err="1">
                <a:solidFill>
                  <a:srgbClr val="FFFFFF"/>
                </a:solidFill>
                <a:latin typeface="Open Sans"/>
              </a:rPr>
              <a:t>metode</a:t>
            </a:r>
            <a:r>
              <a:rPr lang="en-US" sz="3550" dirty="0">
                <a:solidFill>
                  <a:srgbClr val="FFFFFF"/>
                </a:solidFill>
                <a:latin typeface="Open Sans"/>
              </a:rPr>
              <a:t> </a:t>
            </a:r>
            <a:r>
              <a:rPr lang="en-US" sz="3550" dirty="0" err="1">
                <a:solidFill>
                  <a:srgbClr val="FFFFFF"/>
                </a:solidFill>
                <a:latin typeface="Open Sans"/>
              </a:rPr>
              <a:t>diskusi</a:t>
            </a:r>
            <a:r>
              <a:rPr lang="en-US" sz="3550" dirty="0">
                <a:solidFill>
                  <a:srgbClr val="FFFFFF"/>
                </a:solidFill>
                <a:latin typeface="Open Sans"/>
              </a:rPr>
              <a:t> </a:t>
            </a:r>
            <a:r>
              <a:rPr lang="en-US" sz="3550" dirty="0" err="1">
                <a:solidFill>
                  <a:srgbClr val="FFFFFF"/>
                </a:solidFill>
                <a:latin typeface="Open Sans"/>
              </a:rPr>
              <a:t>mempengaruhi</a:t>
            </a:r>
            <a:r>
              <a:rPr lang="en-US" sz="3550" dirty="0">
                <a:solidFill>
                  <a:srgbClr val="FFFFFF"/>
                </a:solidFill>
                <a:latin typeface="Open Sans"/>
              </a:rPr>
              <a:t> </a:t>
            </a:r>
            <a:r>
              <a:rPr lang="en-US" sz="3550" dirty="0" err="1">
                <a:solidFill>
                  <a:srgbClr val="FFFFFF"/>
                </a:solidFill>
                <a:latin typeface="Open Sans"/>
              </a:rPr>
              <a:t>kepercayaan</a:t>
            </a:r>
            <a:r>
              <a:rPr lang="en-US" sz="3550" dirty="0">
                <a:solidFill>
                  <a:srgbClr val="FFFFFF"/>
                </a:solidFill>
                <a:latin typeface="Open Sans"/>
              </a:rPr>
              <a:t> </a:t>
            </a:r>
            <a:r>
              <a:rPr lang="en-US" sz="3550" dirty="0" err="1">
                <a:solidFill>
                  <a:srgbClr val="FFFFFF"/>
                </a:solidFill>
                <a:latin typeface="Open Sans"/>
              </a:rPr>
              <a:t>anak</a:t>
            </a:r>
            <a:r>
              <a:rPr lang="en-US" sz="3550" dirty="0">
                <a:solidFill>
                  <a:srgbClr val="FFFFFF"/>
                </a:solidFill>
                <a:latin typeface="Open Sans"/>
              </a:rPr>
              <a:t> </a:t>
            </a:r>
            <a:r>
              <a:rPr lang="en-US" sz="3550" dirty="0" err="1">
                <a:solidFill>
                  <a:srgbClr val="FFFFFF"/>
                </a:solidFill>
                <a:latin typeface="Open Sans"/>
              </a:rPr>
              <a:t>tentang</a:t>
            </a:r>
            <a:r>
              <a:rPr lang="en-US" sz="3550" dirty="0">
                <a:solidFill>
                  <a:srgbClr val="FFFFFF"/>
                </a:solidFill>
                <a:latin typeface="Open Sans"/>
              </a:rPr>
              <a:t> </a:t>
            </a:r>
            <a:r>
              <a:rPr lang="en-US" sz="3550" dirty="0" err="1">
                <a:solidFill>
                  <a:srgbClr val="FFFFFF"/>
                </a:solidFill>
                <a:latin typeface="Open Sans"/>
              </a:rPr>
              <a:t>iman</a:t>
            </a:r>
            <a:r>
              <a:rPr lang="en-US" sz="3550" dirty="0">
                <a:solidFill>
                  <a:srgbClr val="FFFFFF"/>
                </a:solidFill>
                <a:latin typeface="Open Sans"/>
              </a:rPr>
              <a:t> yang </a:t>
            </a:r>
            <a:r>
              <a:rPr lang="en-US" sz="3550" dirty="0" err="1">
                <a:solidFill>
                  <a:srgbClr val="FFFFFF"/>
                </a:solidFill>
                <a:latin typeface="Open Sans"/>
              </a:rPr>
              <a:t>benar</a:t>
            </a:r>
            <a:r>
              <a:rPr lang="en-US" sz="3550" dirty="0">
                <a:solidFill>
                  <a:srgbClr val="FFFFFF"/>
                </a:solidFill>
                <a:latin typeface="Open Sans"/>
              </a:rPr>
              <a:t>.</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962323" y="6404498"/>
            <a:ext cx="4325677" cy="4114800"/>
          </a:xfrm>
          <a:prstGeom prst="rect">
            <a:avLst/>
          </a:prstGeom>
        </p:spPr>
      </p:pic>
      <p:sp>
        <p:nvSpPr>
          <p:cNvPr id="4" name="TextBox 4"/>
          <p:cNvSpPr txBox="1"/>
          <p:nvPr/>
        </p:nvSpPr>
        <p:spPr>
          <a:xfrm>
            <a:off x="1109662" y="933450"/>
            <a:ext cx="2765673" cy="887095"/>
          </a:xfrm>
          <a:prstGeom prst="rect">
            <a:avLst/>
          </a:prstGeom>
        </p:spPr>
        <p:txBody>
          <a:bodyPr lIns="0" tIns="0" rIns="0" bIns="0" rtlCol="0" anchor="t">
            <a:spAutoFit/>
          </a:bodyPr>
          <a:lstStyle/>
          <a:p>
            <a:pPr algn="ctr">
              <a:lnSpc>
                <a:spcPts val="7279"/>
              </a:lnSpc>
              <a:spcBef>
                <a:spcPct val="0"/>
              </a:spcBef>
            </a:pPr>
            <a:r>
              <a:rPr lang="en-US" sz="5199" dirty="0" err="1">
                <a:solidFill>
                  <a:srgbClr val="FFFFFF"/>
                </a:solidFill>
                <a:latin typeface="Open Sans"/>
              </a:rPr>
              <a:t>Keempat</a:t>
            </a:r>
            <a:endParaRPr lang="en-US" sz="5199" dirty="0">
              <a:solidFill>
                <a:srgbClr val="FFFFFF"/>
              </a:solidFill>
              <a:latin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2343126"/>
            <a:ext cx="16230600" cy="4235914"/>
          </a:xfrm>
          <a:prstGeom prst="rect">
            <a:avLst/>
          </a:prstGeom>
        </p:spPr>
        <p:txBody>
          <a:bodyPr lIns="0" tIns="0" rIns="0" bIns="0" rtlCol="0" anchor="t">
            <a:spAutoFit/>
          </a:bodyPr>
          <a:lstStyle/>
          <a:p>
            <a:pPr algn="just">
              <a:lnSpc>
                <a:spcPts val="4812"/>
              </a:lnSpc>
              <a:spcBef>
                <a:spcPct val="0"/>
              </a:spcBef>
            </a:pPr>
            <a:r>
              <a:rPr lang="en-US" sz="3437" dirty="0" err="1">
                <a:solidFill>
                  <a:srgbClr val="FFFFFF"/>
                </a:solidFill>
                <a:latin typeface="Open Sans"/>
              </a:rPr>
              <a:t>bagi</a:t>
            </a:r>
            <a:r>
              <a:rPr lang="en-US" sz="3437" dirty="0">
                <a:solidFill>
                  <a:srgbClr val="FFFFFF"/>
                </a:solidFill>
                <a:latin typeface="Open Sans"/>
              </a:rPr>
              <a:t> para guru Kristen </a:t>
            </a:r>
            <a:r>
              <a:rPr lang="en-US" sz="3437" dirty="0" err="1">
                <a:solidFill>
                  <a:srgbClr val="FFFFFF"/>
                </a:solidFill>
                <a:latin typeface="Open Sans"/>
              </a:rPr>
              <a:t>rekomendasi</a:t>
            </a:r>
            <a:r>
              <a:rPr lang="en-US" sz="3437" dirty="0">
                <a:solidFill>
                  <a:srgbClr val="FFFFFF"/>
                </a:solidFill>
                <a:latin typeface="Open Sans"/>
              </a:rPr>
              <a:t> yang </a:t>
            </a:r>
            <a:r>
              <a:rPr lang="en-US" sz="3437" dirty="0" err="1">
                <a:solidFill>
                  <a:srgbClr val="FFFFFF"/>
                </a:solidFill>
                <a:latin typeface="Open Sans"/>
              </a:rPr>
              <a:t>diberikan</a:t>
            </a:r>
            <a:r>
              <a:rPr lang="en-US" sz="3437" dirty="0">
                <a:solidFill>
                  <a:srgbClr val="FFFFFF"/>
                </a:solidFill>
                <a:latin typeface="Open Sans"/>
              </a:rPr>
              <a:t> </a:t>
            </a:r>
            <a:r>
              <a:rPr lang="en-US" sz="3437" dirty="0" err="1">
                <a:solidFill>
                  <a:srgbClr val="FFFFFF"/>
                </a:solidFill>
                <a:latin typeface="Open Sans"/>
              </a:rPr>
              <a:t>penulis</a:t>
            </a:r>
            <a:r>
              <a:rPr lang="en-US" sz="3437" dirty="0">
                <a:solidFill>
                  <a:srgbClr val="FFFFFF"/>
                </a:solidFill>
                <a:latin typeface="Open Sans"/>
              </a:rPr>
              <a:t>: (1) </a:t>
            </a:r>
            <a:r>
              <a:rPr lang="en-US" sz="3437" dirty="0" err="1">
                <a:solidFill>
                  <a:srgbClr val="FFFFFF"/>
                </a:solidFill>
                <a:latin typeface="Open Sans"/>
              </a:rPr>
              <a:t>hasil</a:t>
            </a:r>
            <a:r>
              <a:rPr lang="en-US" sz="3437" dirty="0">
                <a:solidFill>
                  <a:srgbClr val="FFFFFF"/>
                </a:solidFill>
                <a:latin typeface="Open Sans"/>
              </a:rPr>
              <a:t> </a:t>
            </a:r>
            <a:r>
              <a:rPr lang="en-US" sz="3437" dirty="0" err="1">
                <a:solidFill>
                  <a:srgbClr val="FFFFFF"/>
                </a:solidFill>
                <a:latin typeface="Open Sans"/>
              </a:rPr>
              <a:t>penelitian</a:t>
            </a:r>
            <a:r>
              <a:rPr lang="en-US" sz="3437" dirty="0">
                <a:solidFill>
                  <a:srgbClr val="FFFFFF"/>
                </a:solidFill>
                <a:latin typeface="Open Sans"/>
              </a:rPr>
              <a:t> </a:t>
            </a:r>
            <a:r>
              <a:rPr lang="en-US" sz="3437" dirty="0" err="1">
                <a:solidFill>
                  <a:srgbClr val="FFFFFF"/>
                </a:solidFill>
                <a:latin typeface="Open Sans"/>
              </a:rPr>
              <a:t>ini</a:t>
            </a:r>
            <a:r>
              <a:rPr lang="en-US" sz="3437" dirty="0">
                <a:solidFill>
                  <a:srgbClr val="FFFFFF"/>
                </a:solidFill>
                <a:latin typeface="Open Sans"/>
              </a:rPr>
              <a:t> </a:t>
            </a:r>
            <a:r>
              <a:rPr lang="en-US" sz="3437" dirty="0" err="1">
                <a:solidFill>
                  <a:srgbClr val="FFFFFF"/>
                </a:solidFill>
                <a:latin typeface="Open Sans"/>
              </a:rPr>
              <a:t>dapat</a:t>
            </a:r>
            <a:r>
              <a:rPr lang="en-US" sz="3437" dirty="0">
                <a:solidFill>
                  <a:srgbClr val="FFFFFF"/>
                </a:solidFill>
                <a:latin typeface="Open Sans"/>
              </a:rPr>
              <a:t> </a:t>
            </a:r>
            <a:r>
              <a:rPr lang="en-US" sz="3437" dirty="0" err="1">
                <a:solidFill>
                  <a:srgbClr val="FFFFFF"/>
                </a:solidFill>
                <a:latin typeface="Open Sans"/>
              </a:rPr>
              <a:t>dijadikan</a:t>
            </a:r>
            <a:r>
              <a:rPr lang="en-US" sz="3437" dirty="0">
                <a:solidFill>
                  <a:srgbClr val="FFFFFF"/>
                </a:solidFill>
                <a:latin typeface="Open Sans"/>
              </a:rPr>
              <a:t> </a:t>
            </a:r>
            <a:r>
              <a:rPr lang="en-US" sz="3437" dirty="0" err="1">
                <a:solidFill>
                  <a:srgbClr val="FFFFFF"/>
                </a:solidFill>
                <a:latin typeface="Open Sans"/>
              </a:rPr>
              <a:t>untuk</a:t>
            </a:r>
            <a:r>
              <a:rPr lang="en-US" sz="3437" dirty="0">
                <a:solidFill>
                  <a:srgbClr val="FFFFFF"/>
                </a:solidFill>
                <a:latin typeface="Open Sans"/>
              </a:rPr>
              <a:t> </a:t>
            </a:r>
            <a:r>
              <a:rPr lang="en-US" sz="3437" dirty="0" err="1">
                <a:solidFill>
                  <a:srgbClr val="FFFFFF"/>
                </a:solidFill>
                <a:latin typeface="Open Sans"/>
              </a:rPr>
              <a:t>pedoman</a:t>
            </a:r>
            <a:r>
              <a:rPr lang="en-US" sz="3437" dirty="0">
                <a:solidFill>
                  <a:srgbClr val="FFFFFF"/>
                </a:solidFill>
                <a:latin typeface="Open Sans"/>
              </a:rPr>
              <a:t> </a:t>
            </a:r>
            <a:r>
              <a:rPr lang="en-US" sz="3437" dirty="0" err="1">
                <a:solidFill>
                  <a:srgbClr val="FFFFFF"/>
                </a:solidFill>
                <a:latin typeface="Open Sans"/>
              </a:rPr>
              <a:t>dalam</a:t>
            </a:r>
            <a:r>
              <a:rPr lang="en-US" sz="3437" dirty="0">
                <a:solidFill>
                  <a:srgbClr val="FFFFFF"/>
                </a:solidFill>
                <a:latin typeface="Open Sans"/>
              </a:rPr>
              <a:t> </a:t>
            </a:r>
            <a:r>
              <a:rPr lang="en-US" sz="3437" dirty="0" err="1">
                <a:solidFill>
                  <a:srgbClr val="FFFFFF"/>
                </a:solidFill>
                <a:latin typeface="Open Sans"/>
              </a:rPr>
              <a:t>menerapkan</a:t>
            </a:r>
            <a:r>
              <a:rPr lang="en-US" sz="3437" dirty="0">
                <a:solidFill>
                  <a:srgbClr val="FFFFFF"/>
                </a:solidFill>
                <a:latin typeface="Open Sans"/>
              </a:rPr>
              <a:t> </a:t>
            </a:r>
            <a:r>
              <a:rPr lang="en-US" sz="3437" dirty="0" err="1">
                <a:solidFill>
                  <a:srgbClr val="FFFFFF"/>
                </a:solidFill>
                <a:latin typeface="Open Sans"/>
              </a:rPr>
              <a:t>metode</a:t>
            </a:r>
            <a:r>
              <a:rPr lang="en-US" sz="3437" dirty="0">
                <a:solidFill>
                  <a:srgbClr val="FFFFFF"/>
                </a:solidFill>
                <a:latin typeface="Open Sans"/>
              </a:rPr>
              <a:t> </a:t>
            </a:r>
            <a:r>
              <a:rPr lang="en-US" sz="3437" dirty="0" err="1">
                <a:solidFill>
                  <a:srgbClr val="FFFFFF"/>
                </a:solidFill>
                <a:latin typeface="Open Sans"/>
              </a:rPr>
              <a:t>diskusi</a:t>
            </a:r>
            <a:r>
              <a:rPr lang="en-US" sz="3437" dirty="0">
                <a:solidFill>
                  <a:srgbClr val="FFFFFF"/>
                </a:solidFill>
                <a:latin typeface="Open Sans"/>
              </a:rPr>
              <a:t> di </a:t>
            </a:r>
            <a:r>
              <a:rPr lang="en-US" sz="3437" dirty="0" err="1">
                <a:solidFill>
                  <a:srgbClr val="FFFFFF"/>
                </a:solidFill>
                <a:latin typeface="Open Sans"/>
              </a:rPr>
              <a:t>kelas</a:t>
            </a:r>
            <a:r>
              <a:rPr lang="en-US" sz="3437" dirty="0">
                <a:solidFill>
                  <a:srgbClr val="FFFFFF"/>
                </a:solidFill>
                <a:latin typeface="Open Sans"/>
              </a:rPr>
              <a:t>. </a:t>
            </a:r>
            <a:r>
              <a:rPr lang="en-US" sz="3437" dirty="0" err="1">
                <a:solidFill>
                  <a:srgbClr val="FFFFFF"/>
                </a:solidFill>
                <a:latin typeface="Open Sans"/>
              </a:rPr>
              <a:t>Sehingga</a:t>
            </a:r>
            <a:r>
              <a:rPr lang="en-US" sz="3437" dirty="0">
                <a:solidFill>
                  <a:srgbClr val="FFFFFF"/>
                </a:solidFill>
                <a:latin typeface="Open Sans"/>
              </a:rPr>
              <a:t> guru </a:t>
            </a:r>
            <a:r>
              <a:rPr lang="en-US" sz="3437" dirty="0" err="1">
                <a:solidFill>
                  <a:srgbClr val="FFFFFF"/>
                </a:solidFill>
                <a:latin typeface="Open Sans"/>
              </a:rPr>
              <a:t>dapat</a:t>
            </a:r>
            <a:r>
              <a:rPr lang="en-US" sz="3437" dirty="0">
                <a:solidFill>
                  <a:srgbClr val="FFFFFF"/>
                </a:solidFill>
                <a:latin typeface="Open Sans"/>
              </a:rPr>
              <a:t> </a:t>
            </a:r>
            <a:r>
              <a:rPr lang="en-US" sz="3437" dirty="0" err="1">
                <a:solidFill>
                  <a:srgbClr val="FFFFFF"/>
                </a:solidFill>
                <a:latin typeface="Open Sans"/>
              </a:rPr>
              <a:t>lebih</a:t>
            </a:r>
            <a:r>
              <a:rPr lang="en-US" sz="3437" dirty="0">
                <a:solidFill>
                  <a:srgbClr val="FFFFFF"/>
                </a:solidFill>
                <a:latin typeface="Open Sans"/>
              </a:rPr>
              <a:t> </a:t>
            </a:r>
            <a:r>
              <a:rPr lang="en-US" sz="3437" dirty="0" err="1">
                <a:solidFill>
                  <a:srgbClr val="FFFFFF"/>
                </a:solidFill>
                <a:latin typeface="Open Sans"/>
              </a:rPr>
              <a:t>maksimal</a:t>
            </a:r>
            <a:r>
              <a:rPr lang="en-US" sz="3437" dirty="0">
                <a:solidFill>
                  <a:srgbClr val="FFFFFF"/>
                </a:solidFill>
                <a:latin typeface="Open Sans"/>
              </a:rPr>
              <a:t> </a:t>
            </a:r>
            <a:r>
              <a:rPr lang="en-US" sz="3437" dirty="0" err="1">
                <a:solidFill>
                  <a:srgbClr val="FFFFFF"/>
                </a:solidFill>
                <a:latin typeface="Open Sans"/>
              </a:rPr>
              <a:t>dalam</a:t>
            </a:r>
            <a:r>
              <a:rPr lang="en-US" sz="3437" dirty="0">
                <a:solidFill>
                  <a:srgbClr val="FFFFFF"/>
                </a:solidFill>
                <a:latin typeface="Open Sans"/>
              </a:rPr>
              <a:t> </a:t>
            </a:r>
            <a:r>
              <a:rPr lang="en-US" sz="3437" dirty="0" err="1">
                <a:solidFill>
                  <a:srgbClr val="FFFFFF"/>
                </a:solidFill>
                <a:latin typeface="Open Sans"/>
              </a:rPr>
              <a:t>menerapkan</a:t>
            </a:r>
            <a:r>
              <a:rPr lang="en-US" sz="3437" dirty="0">
                <a:solidFill>
                  <a:srgbClr val="FFFFFF"/>
                </a:solidFill>
                <a:latin typeface="Open Sans"/>
              </a:rPr>
              <a:t> </a:t>
            </a:r>
            <a:r>
              <a:rPr lang="en-US" sz="3437" dirty="0" err="1">
                <a:solidFill>
                  <a:srgbClr val="FFFFFF"/>
                </a:solidFill>
                <a:latin typeface="Open Sans"/>
              </a:rPr>
              <a:t>metode</a:t>
            </a:r>
            <a:r>
              <a:rPr lang="en-US" sz="3437" dirty="0">
                <a:solidFill>
                  <a:srgbClr val="FFFFFF"/>
                </a:solidFill>
                <a:latin typeface="Open Sans"/>
              </a:rPr>
              <a:t> </a:t>
            </a:r>
            <a:r>
              <a:rPr lang="en-US" sz="3437" dirty="0" err="1">
                <a:solidFill>
                  <a:srgbClr val="FFFFFF"/>
                </a:solidFill>
                <a:latin typeface="Open Sans"/>
              </a:rPr>
              <a:t>diskusi</a:t>
            </a:r>
            <a:r>
              <a:rPr lang="en-US" sz="3437" dirty="0">
                <a:solidFill>
                  <a:srgbClr val="FFFFFF"/>
                </a:solidFill>
                <a:latin typeface="Open Sans"/>
              </a:rPr>
              <a:t> </a:t>
            </a:r>
            <a:r>
              <a:rPr lang="en-US" sz="3437" dirty="0" err="1">
                <a:solidFill>
                  <a:srgbClr val="FFFFFF"/>
                </a:solidFill>
                <a:latin typeface="Open Sans"/>
              </a:rPr>
              <a:t>dikelas</a:t>
            </a:r>
            <a:r>
              <a:rPr lang="en-US" sz="3437" dirty="0">
                <a:solidFill>
                  <a:srgbClr val="FFFFFF"/>
                </a:solidFill>
                <a:latin typeface="Open Sans"/>
              </a:rPr>
              <a:t>. (2) </a:t>
            </a:r>
            <a:r>
              <a:rPr lang="en-US" sz="3437" dirty="0" err="1">
                <a:solidFill>
                  <a:srgbClr val="FFFFFF"/>
                </a:solidFill>
                <a:latin typeface="Open Sans"/>
              </a:rPr>
              <a:t>Kemudian</a:t>
            </a:r>
            <a:r>
              <a:rPr lang="en-US" sz="3437" dirty="0">
                <a:solidFill>
                  <a:srgbClr val="FFFFFF"/>
                </a:solidFill>
                <a:latin typeface="Open Sans"/>
              </a:rPr>
              <a:t> </a:t>
            </a:r>
            <a:r>
              <a:rPr lang="en-US" sz="3437" dirty="0" err="1">
                <a:solidFill>
                  <a:srgbClr val="FFFFFF"/>
                </a:solidFill>
                <a:latin typeface="Open Sans"/>
              </a:rPr>
              <a:t>dapat</a:t>
            </a:r>
            <a:r>
              <a:rPr lang="en-US" sz="3437" dirty="0">
                <a:solidFill>
                  <a:srgbClr val="FFFFFF"/>
                </a:solidFill>
                <a:latin typeface="Open Sans"/>
              </a:rPr>
              <a:t> </a:t>
            </a:r>
            <a:r>
              <a:rPr lang="en-US" sz="3437" dirty="0" err="1">
                <a:solidFill>
                  <a:srgbClr val="FFFFFF"/>
                </a:solidFill>
                <a:latin typeface="Open Sans"/>
              </a:rPr>
              <a:t>dijadikan</a:t>
            </a:r>
            <a:r>
              <a:rPr lang="en-US" sz="3437" dirty="0">
                <a:solidFill>
                  <a:srgbClr val="FFFFFF"/>
                </a:solidFill>
                <a:latin typeface="Open Sans"/>
              </a:rPr>
              <a:t> juga </a:t>
            </a:r>
            <a:r>
              <a:rPr lang="en-US" sz="3437" dirty="0" err="1">
                <a:solidFill>
                  <a:srgbClr val="FFFFFF"/>
                </a:solidFill>
                <a:latin typeface="Open Sans"/>
              </a:rPr>
              <a:t>untuk</a:t>
            </a:r>
            <a:r>
              <a:rPr lang="en-US" sz="3437" dirty="0">
                <a:solidFill>
                  <a:srgbClr val="FFFFFF"/>
                </a:solidFill>
                <a:latin typeface="Open Sans"/>
              </a:rPr>
              <a:t> </a:t>
            </a:r>
            <a:r>
              <a:rPr lang="en-US" sz="3437" dirty="0" err="1">
                <a:solidFill>
                  <a:srgbClr val="FFFFFF"/>
                </a:solidFill>
                <a:latin typeface="Open Sans"/>
              </a:rPr>
              <a:t>melihat</a:t>
            </a:r>
            <a:r>
              <a:rPr lang="en-US" sz="3437" dirty="0">
                <a:solidFill>
                  <a:srgbClr val="FFFFFF"/>
                </a:solidFill>
                <a:latin typeface="Open Sans"/>
              </a:rPr>
              <a:t> </a:t>
            </a:r>
            <a:r>
              <a:rPr lang="en-US" sz="3437" dirty="0" err="1">
                <a:solidFill>
                  <a:srgbClr val="FFFFFF"/>
                </a:solidFill>
                <a:latin typeface="Open Sans"/>
              </a:rPr>
              <a:t>referensi</a:t>
            </a:r>
            <a:r>
              <a:rPr lang="en-US" sz="3437" dirty="0">
                <a:solidFill>
                  <a:srgbClr val="FFFFFF"/>
                </a:solidFill>
                <a:latin typeface="Open Sans"/>
              </a:rPr>
              <a:t> lain </a:t>
            </a:r>
            <a:r>
              <a:rPr lang="en-US" sz="3437" dirty="0" err="1">
                <a:solidFill>
                  <a:srgbClr val="FFFFFF"/>
                </a:solidFill>
                <a:latin typeface="Open Sans"/>
              </a:rPr>
              <a:t>mengenai</a:t>
            </a:r>
            <a:r>
              <a:rPr lang="en-US" sz="3437" dirty="0">
                <a:solidFill>
                  <a:srgbClr val="FFFFFF"/>
                </a:solidFill>
                <a:latin typeface="Open Sans"/>
              </a:rPr>
              <a:t> </a:t>
            </a:r>
            <a:r>
              <a:rPr lang="en-US" sz="3437" dirty="0" err="1">
                <a:solidFill>
                  <a:srgbClr val="FFFFFF"/>
                </a:solidFill>
                <a:latin typeface="Open Sans"/>
              </a:rPr>
              <a:t>jenis</a:t>
            </a:r>
            <a:r>
              <a:rPr lang="en-US" sz="3437" dirty="0">
                <a:solidFill>
                  <a:srgbClr val="FFFFFF"/>
                </a:solidFill>
                <a:latin typeface="Open Sans"/>
              </a:rPr>
              <a:t> </a:t>
            </a:r>
            <a:r>
              <a:rPr lang="en-US" sz="3437" dirty="0" err="1">
                <a:solidFill>
                  <a:srgbClr val="FFFFFF"/>
                </a:solidFill>
                <a:latin typeface="Open Sans"/>
              </a:rPr>
              <a:t>metode</a:t>
            </a:r>
            <a:r>
              <a:rPr lang="en-US" sz="3437" dirty="0">
                <a:solidFill>
                  <a:srgbClr val="FFFFFF"/>
                </a:solidFill>
                <a:latin typeface="Open Sans"/>
              </a:rPr>
              <a:t> </a:t>
            </a:r>
            <a:r>
              <a:rPr lang="en-US" sz="3437" dirty="0" err="1">
                <a:solidFill>
                  <a:srgbClr val="FFFFFF"/>
                </a:solidFill>
                <a:latin typeface="Open Sans"/>
              </a:rPr>
              <a:t>diskusi</a:t>
            </a:r>
            <a:r>
              <a:rPr lang="en-US" sz="3437" dirty="0">
                <a:solidFill>
                  <a:srgbClr val="FFFFFF"/>
                </a:solidFill>
                <a:latin typeface="Open Sans"/>
              </a:rPr>
              <a:t> yang </a:t>
            </a:r>
            <a:r>
              <a:rPr lang="en-US" sz="3437" dirty="0" err="1">
                <a:solidFill>
                  <a:srgbClr val="FFFFFF"/>
                </a:solidFill>
                <a:latin typeface="Open Sans"/>
              </a:rPr>
              <a:t>dapat</a:t>
            </a:r>
            <a:r>
              <a:rPr lang="en-US" sz="3437" dirty="0">
                <a:solidFill>
                  <a:srgbClr val="FFFFFF"/>
                </a:solidFill>
                <a:latin typeface="Open Sans"/>
              </a:rPr>
              <a:t> </a:t>
            </a:r>
            <a:r>
              <a:rPr lang="en-US" sz="3437" dirty="0" err="1">
                <a:solidFill>
                  <a:srgbClr val="FFFFFF"/>
                </a:solidFill>
                <a:latin typeface="Open Sans"/>
              </a:rPr>
              <a:t>digunakan</a:t>
            </a:r>
            <a:r>
              <a:rPr lang="en-US" sz="3437" dirty="0">
                <a:solidFill>
                  <a:srgbClr val="FFFFFF"/>
                </a:solidFill>
                <a:latin typeface="Open Sans"/>
              </a:rPr>
              <a:t> </a:t>
            </a:r>
            <a:r>
              <a:rPr lang="en-US" sz="3437" dirty="0" err="1">
                <a:solidFill>
                  <a:srgbClr val="FFFFFF"/>
                </a:solidFill>
                <a:latin typeface="Open Sans"/>
              </a:rPr>
              <a:t>dikelas</a:t>
            </a:r>
            <a:r>
              <a:rPr lang="en-US" sz="3437" dirty="0">
                <a:solidFill>
                  <a:srgbClr val="FFFFFF"/>
                </a:solidFill>
                <a:latin typeface="Open Sans"/>
              </a:rPr>
              <a:t> </a:t>
            </a:r>
            <a:r>
              <a:rPr lang="en-US" sz="3437" dirty="0" err="1">
                <a:solidFill>
                  <a:srgbClr val="FFFFFF"/>
                </a:solidFill>
                <a:latin typeface="Open Sans"/>
              </a:rPr>
              <a:t>sehingga</a:t>
            </a:r>
            <a:r>
              <a:rPr lang="en-US" sz="3437" dirty="0">
                <a:solidFill>
                  <a:srgbClr val="FFFFFF"/>
                </a:solidFill>
                <a:latin typeface="Open Sans"/>
              </a:rPr>
              <a:t> </a:t>
            </a:r>
            <a:r>
              <a:rPr lang="en-US" sz="3437" dirty="0" err="1">
                <a:solidFill>
                  <a:srgbClr val="FFFFFF"/>
                </a:solidFill>
                <a:latin typeface="Open Sans"/>
              </a:rPr>
              <a:t>metode</a:t>
            </a:r>
            <a:r>
              <a:rPr lang="en-US" sz="3437" dirty="0">
                <a:solidFill>
                  <a:srgbClr val="FFFFFF"/>
                </a:solidFill>
                <a:latin typeface="Open Sans"/>
              </a:rPr>
              <a:t> </a:t>
            </a:r>
            <a:r>
              <a:rPr lang="en-US" sz="3437" dirty="0" err="1">
                <a:solidFill>
                  <a:srgbClr val="FFFFFF"/>
                </a:solidFill>
                <a:latin typeface="Open Sans"/>
              </a:rPr>
              <a:t>diskusi</a:t>
            </a:r>
            <a:r>
              <a:rPr lang="en-US" sz="3437" dirty="0">
                <a:solidFill>
                  <a:srgbClr val="FFFFFF"/>
                </a:solidFill>
                <a:latin typeface="Open Sans"/>
              </a:rPr>
              <a:t> </a:t>
            </a:r>
            <a:r>
              <a:rPr lang="en-US" sz="3437" dirty="0" err="1">
                <a:solidFill>
                  <a:srgbClr val="FFFFFF"/>
                </a:solidFill>
                <a:latin typeface="Open Sans"/>
              </a:rPr>
              <a:t>tidak</a:t>
            </a:r>
            <a:r>
              <a:rPr lang="en-US" sz="3437" dirty="0">
                <a:solidFill>
                  <a:srgbClr val="FFFFFF"/>
                </a:solidFill>
                <a:latin typeface="Open Sans"/>
              </a:rPr>
              <a:t> </a:t>
            </a:r>
            <a:r>
              <a:rPr lang="en-US" sz="3437" dirty="0" err="1">
                <a:solidFill>
                  <a:srgbClr val="FFFFFF"/>
                </a:solidFill>
                <a:latin typeface="Open Sans"/>
              </a:rPr>
              <a:t>monoton</a:t>
            </a:r>
            <a:r>
              <a:rPr lang="en-US" sz="3437" dirty="0">
                <a:solidFill>
                  <a:srgbClr val="FFFFFF"/>
                </a:solidFill>
                <a:latin typeface="Open Sans"/>
              </a:rPr>
              <a:t> dan guru </a:t>
            </a:r>
            <a:r>
              <a:rPr lang="en-US" sz="3437" dirty="0" err="1">
                <a:solidFill>
                  <a:srgbClr val="FFFFFF"/>
                </a:solidFill>
                <a:latin typeface="Open Sans"/>
              </a:rPr>
              <a:t>dapat</a:t>
            </a:r>
            <a:r>
              <a:rPr lang="en-US" sz="3437" dirty="0">
                <a:solidFill>
                  <a:srgbClr val="FFFFFF"/>
                </a:solidFill>
                <a:latin typeface="Open Sans"/>
              </a:rPr>
              <a:t> </a:t>
            </a:r>
            <a:r>
              <a:rPr lang="en-US" sz="3437" dirty="0" err="1">
                <a:solidFill>
                  <a:srgbClr val="FFFFFF"/>
                </a:solidFill>
                <a:latin typeface="Open Sans"/>
              </a:rPr>
              <a:t>menyesuaikan</a:t>
            </a:r>
            <a:r>
              <a:rPr lang="en-US" sz="3437" dirty="0">
                <a:solidFill>
                  <a:srgbClr val="FFFFFF"/>
                </a:solidFill>
                <a:latin typeface="Open Sans"/>
              </a:rPr>
              <a:t> </a:t>
            </a:r>
            <a:r>
              <a:rPr lang="en-US" sz="3437" dirty="0" err="1">
                <a:solidFill>
                  <a:srgbClr val="FFFFFF"/>
                </a:solidFill>
                <a:latin typeface="Open Sans"/>
              </a:rPr>
              <a:t>jenis</a:t>
            </a:r>
            <a:r>
              <a:rPr lang="en-US" sz="3437" dirty="0">
                <a:solidFill>
                  <a:srgbClr val="FFFFFF"/>
                </a:solidFill>
                <a:latin typeface="Open Sans"/>
              </a:rPr>
              <a:t> </a:t>
            </a:r>
            <a:r>
              <a:rPr lang="en-US" sz="3437" dirty="0" err="1">
                <a:solidFill>
                  <a:srgbClr val="FFFFFF"/>
                </a:solidFill>
                <a:latin typeface="Open Sans"/>
              </a:rPr>
              <a:t>diskusi</a:t>
            </a:r>
            <a:r>
              <a:rPr lang="en-US" sz="3437" dirty="0">
                <a:solidFill>
                  <a:srgbClr val="FFFFFF"/>
                </a:solidFill>
                <a:latin typeface="Open Sans"/>
              </a:rPr>
              <a:t> dan </a:t>
            </a:r>
            <a:r>
              <a:rPr lang="en-US" sz="3437" dirty="0" err="1">
                <a:solidFill>
                  <a:srgbClr val="FFFFFF"/>
                </a:solidFill>
                <a:latin typeface="Open Sans"/>
              </a:rPr>
              <a:t>tema</a:t>
            </a:r>
            <a:r>
              <a:rPr lang="en-US" sz="3437" dirty="0">
                <a:solidFill>
                  <a:srgbClr val="FFFFFF"/>
                </a:solidFill>
                <a:latin typeface="Open Sans"/>
              </a:rPr>
              <a:t> </a:t>
            </a:r>
            <a:r>
              <a:rPr lang="en-US" sz="3437" dirty="0" err="1">
                <a:solidFill>
                  <a:srgbClr val="FFFFFF"/>
                </a:solidFill>
                <a:latin typeface="Open Sans"/>
              </a:rPr>
              <a:t>pembelajaran</a:t>
            </a:r>
            <a:r>
              <a:rPr lang="en-US" sz="3437" dirty="0">
                <a:solidFill>
                  <a:srgbClr val="FFFFFF"/>
                </a:solidFill>
                <a:latin typeface="Open Sans"/>
              </a:rPr>
              <a:t> </a:t>
            </a:r>
            <a:r>
              <a:rPr lang="en-US" sz="3437" dirty="0" err="1">
                <a:solidFill>
                  <a:srgbClr val="FFFFFF"/>
                </a:solidFill>
                <a:latin typeface="Open Sans"/>
              </a:rPr>
              <a:t>dengan</a:t>
            </a:r>
            <a:r>
              <a:rPr lang="en-US" sz="3437" dirty="0">
                <a:solidFill>
                  <a:srgbClr val="FFFFFF"/>
                </a:solidFill>
                <a:latin typeface="Open Sans"/>
              </a:rPr>
              <a:t> </a:t>
            </a:r>
            <a:r>
              <a:rPr lang="en-US" sz="3437" dirty="0" err="1">
                <a:solidFill>
                  <a:srgbClr val="FFFFFF"/>
                </a:solidFill>
                <a:latin typeface="Open Sans"/>
              </a:rPr>
              <a:t>tepat</a:t>
            </a:r>
            <a:r>
              <a:rPr lang="en-US" sz="3437" dirty="0">
                <a:solidFill>
                  <a:srgbClr val="FFFFFF"/>
                </a:solidFill>
                <a:latin typeface="Open Sans"/>
              </a:rPr>
              <a:t>.</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75368" y="6172200"/>
            <a:ext cx="4812632" cy="4114800"/>
          </a:xfrm>
          <a:prstGeom prst="rect">
            <a:avLst/>
          </a:prstGeom>
        </p:spPr>
      </p:pic>
      <p:sp>
        <p:nvSpPr>
          <p:cNvPr id="4" name="TextBox 4"/>
          <p:cNvSpPr txBox="1"/>
          <p:nvPr/>
        </p:nvSpPr>
        <p:spPr>
          <a:xfrm>
            <a:off x="1028700" y="933450"/>
            <a:ext cx="2263080" cy="887095"/>
          </a:xfrm>
          <a:prstGeom prst="rect">
            <a:avLst/>
          </a:prstGeom>
        </p:spPr>
        <p:txBody>
          <a:bodyPr lIns="0" tIns="0" rIns="0" bIns="0" rtlCol="0" anchor="t">
            <a:spAutoFit/>
          </a:bodyPr>
          <a:lstStyle/>
          <a:p>
            <a:pPr algn="ctr">
              <a:lnSpc>
                <a:spcPts val="7279"/>
              </a:lnSpc>
              <a:spcBef>
                <a:spcPct val="0"/>
              </a:spcBef>
            </a:pPr>
            <a:r>
              <a:rPr lang="en-US" sz="5199" dirty="0" err="1">
                <a:solidFill>
                  <a:srgbClr val="FFFFFF"/>
                </a:solidFill>
                <a:latin typeface="Open Sans"/>
              </a:rPr>
              <a:t>Kelima</a:t>
            </a:r>
            <a:r>
              <a:rPr lang="en-US" sz="5199" dirty="0">
                <a:solidFill>
                  <a:srgbClr val="FFFFFF"/>
                </a:solidFill>
                <a:latin typeface="Open San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314450" y="1943100"/>
            <a:ext cx="15659100" cy="4596515"/>
          </a:xfrm>
          <a:prstGeom prst="rect">
            <a:avLst/>
          </a:prstGeom>
        </p:spPr>
        <p:txBody>
          <a:bodyPr wrap="square" lIns="0" tIns="0" rIns="0" bIns="0" rtlCol="0" anchor="t">
            <a:spAutoFit/>
          </a:bodyPr>
          <a:lstStyle/>
          <a:p>
            <a:pPr algn="ctr">
              <a:lnSpc>
                <a:spcPts val="4812"/>
              </a:lnSpc>
              <a:spcBef>
                <a:spcPct val="0"/>
              </a:spcBef>
            </a:pPr>
            <a:endParaRPr lang="en-US" sz="9600" dirty="0">
              <a:solidFill>
                <a:srgbClr val="FFFFFF"/>
              </a:solidFill>
              <a:latin typeface="Arial Rounded MT Bold" panose="020F0704030504030204" pitchFamily="34" charset="0"/>
            </a:endParaRPr>
          </a:p>
          <a:p>
            <a:pPr algn="ctr">
              <a:lnSpc>
                <a:spcPts val="4812"/>
              </a:lnSpc>
              <a:spcBef>
                <a:spcPct val="0"/>
              </a:spcBef>
            </a:pPr>
            <a:endParaRPr lang="en-US" sz="9600" dirty="0">
              <a:solidFill>
                <a:srgbClr val="FFFFFF"/>
              </a:solidFill>
              <a:latin typeface="Arial Rounded MT Bold" panose="020F0704030504030204" pitchFamily="34" charset="0"/>
            </a:endParaRPr>
          </a:p>
          <a:p>
            <a:pPr algn="ctr">
              <a:lnSpc>
                <a:spcPts val="4812"/>
              </a:lnSpc>
              <a:spcBef>
                <a:spcPct val="0"/>
              </a:spcBef>
            </a:pPr>
            <a:r>
              <a:rPr lang="en-US" sz="9600" dirty="0">
                <a:solidFill>
                  <a:srgbClr val="FFFFFF"/>
                </a:solidFill>
                <a:latin typeface="Arial Rounded MT Bold" panose="020F0704030504030204" pitchFamily="34" charset="0"/>
              </a:rPr>
              <a:t>TUHAN YESUS</a:t>
            </a:r>
          </a:p>
          <a:p>
            <a:pPr algn="ctr">
              <a:lnSpc>
                <a:spcPts val="4812"/>
              </a:lnSpc>
              <a:spcBef>
                <a:spcPct val="0"/>
              </a:spcBef>
            </a:pPr>
            <a:endParaRPr lang="en-US" sz="9600" dirty="0">
              <a:solidFill>
                <a:srgbClr val="FFFFFF"/>
              </a:solidFill>
              <a:latin typeface="Arial Rounded MT Bold" panose="020F0704030504030204" pitchFamily="34" charset="0"/>
            </a:endParaRPr>
          </a:p>
          <a:p>
            <a:pPr algn="ctr">
              <a:lnSpc>
                <a:spcPts val="4812"/>
              </a:lnSpc>
              <a:spcBef>
                <a:spcPct val="0"/>
              </a:spcBef>
            </a:pPr>
            <a:endParaRPr lang="en-US" sz="9600" dirty="0">
              <a:solidFill>
                <a:srgbClr val="FFFFFF"/>
              </a:solidFill>
              <a:latin typeface="Arial Rounded MT Bold" panose="020F0704030504030204" pitchFamily="34" charset="0"/>
            </a:endParaRPr>
          </a:p>
          <a:p>
            <a:pPr algn="ctr">
              <a:lnSpc>
                <a:spcPts val="4812"/>
              </a:lnSpc>
              <a:spcBef>
                <a:spcPct val="0"/>
              </a:spcBef>
            </a:pPr>
            <a:endParaRPr lang="en-US" sz="9600" dirty="0">
              <a:solidFill>
                <a:srgbClr val="FFFFFF"/>
              </a:solidFill>
              <a:latin typeface="Arial Rounded MT Bold" panose="020F0704030504030204" pitchFamily="34" charset="0"/>
            </a:endParaRPr>
          </a:p>
          <a:p>
            <a:pPr algn="ctr">
              <a:lnSpc>
                <a:spcPts val="4812"/>
              </a:lnSpc>
              <a:spcBef>
                <a:spcPct val="0"/>
              </a:spcBef>
            </a:pPr>
            <a:r>
              <a:rPr lang="en-US" sz="9600" dirty="0">
                <a:solidFill>
                  <a:srgbClr val="FFFFFF"/>
                </a:solidFill>
                <a:latin typeface="Arial Rounded MT Bold" panose="020F0704030504030204" pitchFamily="34" charset="0"/>
              </a:rPr>
              <a:t>MEMBERKATI</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75368" y="6172200"/>
            <a:ext cx="4812632" cy="4114800"/>
          </a:xfrm>
          <a:prstGeom prst="rect">
            <a:avLst/>
          </a:prstGeom>
        </p:spPr>
      </p:pic>
      <p:pic>
        <p:nvPicPr>
          <p:cNvPr id="5" name="Picture 3">
            <a:extLst>
              <a:ext uri="{FF2B5EF4-FFF2-40B4-BE49-F238E27FC236}">
                <a16:creationId xmlns:a16="http://schemas.microsoft.com/office/drawing/2014/main" id="{6D232DB5-5DA5-84D0-DF26-79DBBD8DA9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7878" y="6172200"/>
            <a:ext cx="4325677" cy="4114800"/>
          </a:xfrm>
          <a:prstGeom prst="rect">
            <a:avLst/>
          </a:prstGeom>
        </p:spPr>
      </p:pic>
    </p:spTree>
    <p:extLst>
      <p:ext uri="{BB962C8B-B14F-4D97-AF65-F5344CB8AC3E}">
        <p14:creationId xmlns:p14="http://schemas.microsoft.com/office/powerpoint/2010/main" val="380144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214203" y="760179"/>
            <a:ext cx="10484457" cy="8540067"/>
          </a:xfrm>
          <a:prstGeom prst="rect">
            <a:avLst/>
          </a:prstGeom>
        </p:spPr>
      </p:pic>
      <p:sp>
        <p:nvSpPr>
          <p:cNvPr id="3" name="TextBox 3"/>
          <p:cNvSpPr txBox="1"/>
          <p:nvPr/>
        </p:nvSpPr>
        <p:spPr>
          <a:xfrm>
            <a:off x="697060" y="3675010"/>
            <a:ext cx="17093184" cy="5625236"/>
          </a:xfrm>
          <a:prstGeom prst="rect">
            <a:avLst/>
          </a:prstGeom>
        </p:spPr>
        <p:txBody>
          <a:bodyPr lIns="0" tIns="0" rIns="0" bIns="0" rtlCol="0" anchor="t">
            <a:spAutoFit/>
          </a:bodyPr>
          <a:lstStyle/>
          <a:p>
            <a:pPr algn="just">
              <a:lnSpc>
                <a:spcPts val="5612"/>
              </a:lnSpc>
            </a:pPr>
            <a:r>
              <a:rPr lang="en-US" sz="4009" dirty="0" err="1">
                <a:solidFill>
                  <a:srgbClr val="FFFFFF"/>
                </a:solidFill>
                <a:latin typeface="Open Sans Light"/>
              </a:rPr>
              <a:t>Penulis</a:t>
            </a:r>
            <a:r>
              <a:rPr lang="en-US" sz="4009" dirty="0">
                <a:solidFill>
                  <a:srgbClr val="FFFFFF"/>
                </a:solidFill>
                <a:latin typeface="Open Sans Light"/>
              </a:rPr>
              <a:t> </a:t>
            </a:r>
            <a:r>
              <a:rPr lang="en-US" sz="4009" dirty="0" err="1">
                <a:solidFill>
                  <a:srgbClr val="FFFFFF"/>
                </a:solidFill>
                <a:latin typeface="Open Sans Light"/>
              </a:rPr>
              <a:t>ingin</a:t>
            </a:r>
            <a:r>
              <a:rPr lang="en-US" sz="4009" dirty="0">
                <a:solidFill>
                  <a:srgbClr val="FFFFFF"/>
                </a:solidFill>
                <a:latin typeface="Open Sans Light"/>
              </a:rPr>
              <a:t> </a:t>
            </a:r>
            <a:r>
              <a:rPr lang="en-US" sz="4009" dirty="0" err="1">
                <a:solidFill>
                  <a:srgbClr val="FFFFFF"/>
                </a:solidFill>
                <a:latin typeface="Open Sans Light"/>
              </a:rPr>
              <a:t>memberitahukan</a:t>
            </a:r>
            <a:r>
              <a:rPr lang="en-US" sz="4009" dirty="0">
                <a:solidFill>
                  <a:srgbClr val="FFFFFF"/>
                </a:solidFill>
                <a:latin typeface="Open Sans Light"/>
              </a:rPr>
              <a:t> </a:t>
            </a:r>
            <a:r>
              <a:rPr lang="en-US" sz="4009" dirty="0" err="1">
                <a:solidFill>
                  <a:srgbClr val="FFFFFF"/>
                </a:solidFill>
                <a:latin typeface="Open Sans Light"/>
              </a:rPr>
              <a:t>kepada</a:t>
            </a:r>
            <a:r>
              <a:rPr lang="en-US" sz="4009" dirty="0">
                <a:solidFill>
                  <a:srgbClr val="FFFFFF"/>
                </a:solidFill>
                <a:latin typeface="Open Sans Light"/>
              </a:rPr>
              <a:t> </a:t>
            </a:r>
            <a:r>
              <a:rPr lang="en-US" sz="4009" dirty="0" err="1">
                <a:solidFill>
                  <a:srgbClr val="FFFFFF"/>
                </a:solidFill>
                <a:latin typeface="Open Sans Light"/>
              </a:rPr>
              <a:t>pembaca</a:t>
            </a:r>
            <a:r>
              <a:rPr lang="en-US" sz="4009" dirty="0">
                <a:solidFill>
                  <a:srgbClr val="FFFFFF"/>
                </a:solidFill>
                <a:latin typeface="Open Sans Light"/>
              </a:rPr>
              <a:t> </a:t>
            </a:r>
            <a:r>
              <a:rPr lang="en-US" sz="4009" dirty="0" err="1">
                <a:solidFill>
                  <a:srgbClr val="FFFFFF"/>
                </a:solidFill>
                <a:latin typeface="Open Sans Light"/>
              </a:rPr>
              <a:t>tentang</a:t>
            </a:r>
            <a:r>
              <a:rPr lang="en-US" sz="4009" dirty="0">
                <a:solidFill>
                  <a:srgbClr val="FFFFFF"/>
                </a:solidFill>
                <a:latin typeface="Open Sans Light"/>
              </a:rPr>
              <a:t> </a:t>
            </a:r>
            <a:r>
              <a:rPr lang="en-US" sz="4009" dirty="0" err="1">
                <a:solidFill>
                  <a:srgbClr val="FFFFFF"/>
                </a:solidFill>
                <a:latin typeface="Open Sans Light"/>
              </a:rPr>
              <a:t>pentingnya</a:t>
            </a:r>
            <a:r>
              <a:rPr lang="en-US" sz="4009" dirty="0">
                <a:solidFill>
                  <a:srgbClr val="FFFFFF"/>
                </a:solidFill>
                <a:latin typeface="Open Sans Light"/>
              </a:rPr>
              <a:t> </a:t>
            </a:r>
            <a:r>
              <a:rPr lang="en-US" sz="4009" dirty="0" err="1">
                <a:solidFill>
                  <a:srgbClr val="FFFFFF"/>
                </a:solidFill>
                <a:latin typeface="Open Sans Light"/>
              </a:rPr>
              <a:t>metode</a:t>
            </a:r>
            <a:r>
              <a:rPr lang="en-US" sz="4009" dirty="0">
                <a:solidFill>
                  <a:srgbClr val="FFFFFF"/>
                </a:solidFill>
                <a:latin typeface="Open Sans Light"/>
              </a:rPr>
              <a:t> </a:t>
            </a:r>
            <a:r>
              <a:rPr lang="en-US" sz="4009" dirty="0" err="1">
                <a:solidFill>
                  <a:srgbClr val="FFFFFF"/>
                </a:solidFill>
                <a:latin typeface="Open Sans Light"/>
              </a:rPr>
              <a:t>diskusi</a:t>
            </a:r>
            <a:r>
              <a:rPr lang="en-US" sz="4009" dirty="0">
                <a:solidFill>
                  <a:srgbClr val="FFFFFF"/>
                </a:solidFill>
                <a:latin typeface="Open Sans Light"/>
              </a:rPr>
              <a:t> </a:t>
            </a:r>
            <a:r>
              <a:rPr lang="en-US" sz="4009" dirty="0" err="1">
                <a:solidFill>
                  <a:srgbClr val="FFFFFF"/>
                </a:solidFill>
                <a:latin typeface="Open Sans Light"/>
              </a:rPr>
              <a:t>dalam</a:t>
            </a:r>
            <a:r>
              <a:rPr lang="en-US" sz="4009" dirty="0">
                <a:solidFill>
                  <a:srgbClr val="FFFFFF"/>
                </a:solidFill>
                <a:latin typeface="Open Sans Light"/>
              </a:rPr>
              <a:t> proses </a:t>
            </a:r>
            <a:r>
              <a:rPr lang="en-US" sz="4009" dirty="0" err="1">
                <a:solidFill>
                  <a:srgbClr val="FFFFFF"/>
                </a:solidFill>
                <a:latin typeface="Open Sans Light"/>
              </a:rPr>
              <a:t>pembelajaran</a:t>
            </a:r>
            <a:r>
              <a:rPr lang="en-US" sz="4009" dirty="0">
                <a:solidFill>
                  <a:srgbClr val="FFFFFF"/>
                </a:solidFill>
                <a:latin typeface="Open Sans Light"/>
              </a:rPr>
              <a:t> </a:t>
            </a:r>
            <a:r>
              <a:rPr lang="en-US" sz="4009" dirty="0" err="1">
                <a:solidFill>
                  <a:srgbClr val="FFFFFF"/>
                </a:solidFill>
                <a:latin typeface="Open Sans Light"/>
              </a:rPr>
              <a:t>untuk</a:t>
            </a:r>
            <a:r>
              <a:rPr lang="en-US" sz="4009" dirty="0">
                <a:solidFill>
                  <a:srgbClr val="FFFFFF"/>
                </a:solidFill>
                <a:latin typeface="Open Sans Light"/>
              </a:rPr>
              <a:t> </a:t>
            </a:r>
            <a:r>
              <a:rPr lang="en-US" sz="4009" dirty="0" err="1">
                <a:solidFill>
                  <a:srgbClr val="FFFFFF"/>
                </a:solidFill>
                <a:latin typeface="Open Sans Light"/>
              </a:rPr>
              <a:t>meningkatkan</a:t>
            </a:r>
            <a:r>
              <a:rPr lang="en-US" sz="4009" dirty="0">
                <a:solidFill>
                  <a:srgbClr val="FFFFFF"/>
                </a:solidFill>
                <a:latin typeface="Open Sans Light"/>
              </a:rPr>
              <a:t> </a:t>
            </a:r>
            <a:r>
              <a:rPr lang="en-US" sz="4009" dirty="0" err="1">
                <a:solidFill>
                  <a:srgbClr val="FFFFFF"/>
                </a:solidFill>
                <a:latin typeface="Open Sans Light"/>
              </a:rPr>
              <a:t>pemahaman</a:t>
            </a:r>
            <a:r>
              <a:rPr lang="en-US" sz="4009" dirty="0">
                <a:solidFill>
                  <a:srgbClr val="FFFFFF"/>
                </a:solidFill>
                <a:latin typeface="Open Sans Light"/>
              </a:rPr>
              <a:t> </a:t>
            </a:r>
            <a:r>
              <a:rPr lang="en-US" sz="4009" dirty="0" err="1">
                <a:solidFill>
                  <a:srgbClr val="FFFFFF"/>
                </a:solidFill>
                <a:latin typeface="Open Sans Light"/>
              </a:rPr>
              <a:t>siswa</a:t>
            </a:r>
            <a:r>
              <a:rPr lang="en-US" sz="4009" dirty="0">
                <a:solidFill>
                  <a:srgbClr val="FFFFFF"/>
                </a:solidFill>
                <a:latin typeface="Open Sans Light"/>
              </a:rPr>
              <a:t> </a:t>
            </a:r>
            <a:r>
              <a:rPr lang="en-US" sz="4009" dirty="0" err="1">
                <a:solidFill>
                  <a:srgbClr val="FFFFFF"/>
                </a:solidFill>
                <a:latin typeface="Open Sans Light"/>
              </a:rPr>
              <a:t>tentang</a:t>
            </a:r>
            <a:r>
              <a:rPr lang="en-US" sz="4009" dirty="0">
                <a:solidFill>
                  <a:srgbClr val="FFFFFF"/>
                </a:solidFill>
                <a:latin typeface="Open Sans Light"/>
              </a:rPr>
              <a:t> </a:t>
            </a:r>
            <a:r>
              <a:rPr lang="en-US" sz="4009" dirty="0" err="1">
                <a:solidFill>
                  <a:srgbClr val="FFFFFF"/>
                </a:solidFill>
                <a:latin typeface="Open Sans Light"/>
              </a:rPr>
              <a:t>materi</a:t>
            </a:r>
            <a:r>
              <a:rPr lang="en-US" sz="4009" dirty="0">
                <a:solidFill>
                  <a:srgbClr val="FFFFFF"/>
                </a:solidFill>
                <a:latin typeface="Open Sans Light"/>
              </a:rPr>
              <a:t> </a:t>
            </a:r>
            <a:r>
              <a:rPr lang="en-US" sz="4009" dirty="0" err="1">
                <a:solidFill>
                  <a:srgbClr val="FFFFFF"/>
                </a:solidFill>
                <a:latin typeface="Open Sans Light"/>
              </a:rPr>
              <a:t>pembelajaran</a:t>
            </a:r>
            <a:r>
              <a:rPr lang="en-US" sz="4009" dirty="0">
                <a:solidFill>
                  <a:srgbClr val="FFFFFF"/>
                </a:solidFill>
                <a:latin typeface="Open Sans Light"/>
              </a:rPr>
              <a:t> Pendidikan Agama Kristen, </a:t>
            </a:r>
            <a:r>
              <a:rPr lang="en-US" sz="4009" dirty="0" err="1">
                <a:solidFill>
                  <a:srgbClr val="FFFFFF"/>
                </a:solidFill>
                <a:latin typeface="Open Sans Light"/>
              </a:rPr>
              <a:t>karena</a:t>
            </a:r>
            <a:r>
              <a:rPr lang="en-US" sz="4009" dirty="0">
                <a:solidFill>
                  <a:srgbClr val="FFFFFF"/>
                </a:solidFill>
                <a:latin typeface="Open Sans Light"/>
              </a:rPr>
              <a:t> </a:t>
            </a:r>
            <a:r>
              <a:rPr lang="en-US" sz="4009" dirty="0" err="1">
                <a:solidFill>
                  <a:srgbClr val="FFFFFF"/>
                </a:solidFill>
                <a:latin typeface="Open Sans Light"/>
              </a:rPr>
              <a:t>ketika</a:t>
            </a:r>
            <a:r>
              <a:rPr lang="en-US" sz="4009" dirty="0">
                <a:solidFill>
                  <a:srgbClr val="FFFFFF"/>
                </a:solidFill>
                <a:latin typeface="Open Sans Light"/>
              </a:rPr>
              <a:t> </a:t>
            </a:r>
            <a:r>
              <a:rPr lang="en-US" sz="4009" dirty="0" err="1">
                <a:solidFill>
                  <a:srgbClr val="FFFFFF"/>
                </a:solidFill>
                <a:latin typeface="Open Sans Light"/>
              </a:rPr>
              <a:t>pemahaman</a:t>
            </a:r>
            <a:r>
              <a:rPr lang="en-US" sz="4009" dirty="0">
                <a:solidFill>
                  <a:srgbClr val="FFFFFF"/>
                </a:solidFill>
                <a:latin typeface="Open Sans Light"/>
              </a:rPr>
              <a:t> </a:t>
            </a:r>
            <a:r>
              <a:rPr lang="en-US" sz="4009" dirty="0" err="1">
                <a:solidFill>
                  <a:srgbClr val="FFFFFF"/>
                </a:solidFill>
                <a:latin typeface="Open Sans Light"/>
              </a:rPr>
              <a:t>siswa</a:t>
            </a:r>
            <a:r>
              <a:rPr lang="en-US" sz="4009" dirty="0">
                <a:solidFill>
                  <a:srgbClr val="FFFFFF"/>
                </a:solidFill>
                <a:latin typeface="Open Sans Light"/>
              </a:rPr>
              <a:t> </a:t>
            </a:r>
            <a:r>
              <a:rPr lang="en-US" sz="4009" dirty="0" err="1">
                <a:solidFill>
                  <a:srgbClr val="FFFFFF"/>
                </a:solidFill>
                <a:latin typeface="Open Sans Light"/>
              </a:rPr>
              <a:t>tentang</a:t>
            </a:r>
            <a:r>
              <a:rPr lang="en-US" sz="4009" dirty="0">
                <a:solidFill>
                  <a:srgbClr val="FFFFFF"/>
                </a:solidFill>
                <a:latin typeface="Open Sans Light"/>
              </a:rPr>
              <a:t> </a:t>
            </a:r>
            <a:r>
              <a:rPr lang="en-US" sz="4009" dirty="0" err="1">
                <a:solidFill>
                  <a:srgbClr val="FFFFFF"/>
                </a:solidFill>
                <a:latin typeface="Open Sans Light"/>
              </a:rPr>
              <a:t>materi</a:t>
            </a:r>
            <a:r>
              <a:rPr lang="en-US" sz="4009" dirty="0">
                <a:solidFill>
                  <a:srgbClr val="FFFFFF"/>
                </a:solidFill>
                <a:latin typeface="Open Sans Light"/>
              </a:rPr>
              <a:t> </a:t>
            </a:r>
            <a:r>
              <a:rPr lang="en-US" sz="4009" dirty="0" err="1">
                <a:solidFill>
                  <a:srgbClr val="FFFFFF"/>
                </a:solidFill>
                <a:latin typeface="Open Sans Light"/>
              </a:rPr>
              <a:t>itu</a:t>
            </a:r>
            <a:r>
              <a:rPr lang="en-US" sz="4009" dirty="0">
                <a:solidFill>
                  <a:srgbClr val="FFFFFF"/>
                </a:solidFill>
                <a:latin typeface="Open Sans Light"/>
              </a:rPr>
              <a:t> </a:t>
            </a:r>
            <a:r>
              <a:rPr lang="en-US" sz="4009" dirty="0" err="1">
                <a:solidFill>
                  <a:srgbClr val="FFFFFF"/>
                </a:solidFill>
                <a:latin typeface="Open Sans Light"/>
              </a:rPr>
              <a:t>baik</a:t>
            </a:r>
            <a:r>
              <a:rPr lang="en-US" sz="4009" dirty="0">
                <a:solidFill>
                  <a:srgbClr val="FFFFFF"/>
                </a:solidFill>
                <a:latin typeface="Open Sans Light"/>
              </a:rPr>
              <a:t> </a:t>
            </a:r>
            <a:r>
              <a:rPr lang="en-US" sz="4009" dirty="0" err="1">
                <a:solidFill>
                  <a:srgbClr val="FFFFFF"/>
                </a:solidFill>
                <a:latin typeface="Open Sans Light"/>
              </a:rPr>
              <a:t>maka</a:t>
            </a:r>
            <a:r>
              <a:rPr lang="en-US" sz="4009" dirty="0">
                <a:solidFill>
                  <a:srgbClr val="FFFFFF"/>
                </a:solidFill>
                <a:latin typeface="Open Sans Light"/>
              </a:rPr>
              <a:t> </a:t>
            </a:r>
            <a:r>
              <a:rPr lang="en-US" sz="4009" dirty="0" err="1">
                <a:solidFill>
                  <a:srgbClr val="FFFFFF"/>
                </a:solidFill>
                <a:latin typeface="Open Sans Light"/>
              </a:rPr>
              <a:t>hasil</a:t>
            </a:r>
            <a:r>
              <a:rPr lang="en-US" sz="4009" dirty="0">
                <a:solidFill>
                  <a:srgbClr val="FFFFFF"/>
                </a:solidFill>
                <a:latin typeface="Open Sans Light"/>
              </a:rPr>
              <a:t> </a:t>
            </a:r>
            <a:r>
              <a:rPr lang="en-US" sz="4009" dirty="0" err="1">
                <a:solidFill>
                  <a:srgbClr val="FFFFFF"/>
                </a:solidFill>
                <a:latin typeface="Open Sans Light"/>
              </a:rPr>
              <a:t>belajar</a:t>
            </a:r>
            <a:r>
              <a:rPr lang="en-US" sz="4009" dirty="0">
                <a:solidFill>
                  <a:srgbClr val="FFFFFF"/>
                </a:solidFill>
                <a:latin typeface="Open Sans Light"/>
              </a:rPr>
              <a:t> </a:t>
            </a:r>
            <a:r>
              <a:rPr lang="en-US" sz="4009" dirty="0" err="1">
                <a:solidFill>
                  <a:srgbClr val="FFFFFF"/>
                </a:solidFill>
                <a:latin typeface="Open Sans Light"/>
              </a:rPr>
              <a:t>siswa</a:t>
            </a:r>
            <a:r>
              <a:rPr lang="en-US" sz="4009" dirty="0">
                <a:solidFill>
                  <a:srgbClr val="FFFFFF"/>
                </a:solidFill>
                <a:latin typeface="Open Sans Light"/>
              </a:rPr>
              <a:t> pun </a:t>
            </a:r>
            <a:r>
              <a:rPr lang="en-US" sz="4009" dirty="0" err="1">
                <a:solidFill>
                  <a:srgbClr val="FFFFFF"/>
                </a:solidFill>
                <a:latin typeface="Open Sans Light"/>
              </a:rPr>
              <a:t>akan</a:t>
            </a:r>
            <a:r>
              <a:rPr lang="en-US" sz="4009" dirty="0">
                <a:solidFill>
                  <a:srgbClr val="FFFFFF"/>
                </a:solidFill>
                <a:latin typeface="Open Sans Light"/>
              </a:rPr>
              <a:t> </a:t>
            </a:r>
            <a:r>
              <a:rPr lang="en-US" sz="4009" dirty="0" err="1">
                <a:solidFill>
                  <a:srgbClr val="FFFFFF"/>
                </a:solidFill>
                <a:latin typeface="Open Sans Light"/>
              </a:rPr>
              <a:t>mendapatkan</a:t>
            </a:r>
            <a:r>
              <a:rPr lang="en-US" sz="4009" dirty="0">
                <a:solidFill>
                  <a:srgbClr val="FFFFFF"/>
                </a:solidFill>
                <a:latin typeface="Open Sans Light"/>
              </a:rPr>
              <a:t> </a:t>
            </a:r>
            <a:r>
              <a:rPr lang="en-US" sz="4009" dirty="0" err="1">
                <a:solidFill>
                  <a:srgbClr val="FFFFFF"/>
                </a:solidFill>
                <a:latin typeface="Open Sans Light"/>
              </a:rPr>
              <a:t>hasil</a:t>
            </a:r>
            <a:r>
              <a:rPr lang="en-US" sz="4009" dirty="0">
                <a:solidFill>
                  <a:srgbClr val="FFFFFF"/>
                </a:solidFill>
                <a:latin typeface="Open Sans Light"/>
              </a:rPr>
              <a:t> yang </a:t>
            </a:r>
            <a:r>
              <a:rPr lang="en-US" sz="4009" dirty="0" err="1">
                <a:solidFill>
                  <a:srgbClr val="FFFFFF"/>
                </a:solidFill>
                <a:latin typeface="Open Sans Light"/>
              </a:rPr>
              <a:t>baik</a:t>
            </a:r>
            <a:r>
              <a:rPr lang="en-US" sz="4009" dirty="0">
                <a:solidFill>
                  <a:srgbClr val="FFFFFF"/>
                </a:solidFill>
                <a:latin typeface="Open Sans Light"/>
              </a:rPr>
              <a:t> pula </a:t>
            </a:r>
            <a:r>
              <a:rPr lang="en-US" sz="4009" dirty="0" err="1">
                <a:solidFill>
                  <a:srgbClr val="FFFFFF"/>
                </a:solidFill>
                <a:latin typeface="Open Sans Light"/>
              </a:rPr>
              <a:t>Meskipun</a:t>
            </a:r>
            <a:r>
              <a:rPr lang="en-US" sz="4009" dirty="0">
                <a:solidFill>
                  <a:srgbClr val="FFFFFF"/>
                </a:solidFill>
                <a:latin typeface="Open Sans Light"/>
              </a:rPr>
              <a:t> </a:t>
            </a:r>
            <a:r>
              <a:rPr lang="en-US" sz="4009" dirty="0" err="1">
                <a:solidFill>
                  <a:srgbClr val="FFFFFF"/>
                </a:solidFill>
                <a:latin typeface="Open Sans Light"/>
              </a:rPr>
              <a:t>memang</a:t>
            </a:r>
            <a:r>
              <a:rPr lang="en-US" sz="4009" dirty="0">
                <a:solidFill>
                  <a:srgbClr val="FFFFFF"/>
                </a:solidFill>
                <a:latin typeface="Open Sans Light"/>
              </a:rPr>
              <a:t> </a:t>
            </a:r>
            <a:r>
              <a:rPr lang="en-US" sz="4009" dirty="0" err="1">
                <a:solidFill>
                  <a:srgbClr val="FFFFFF"/>
                </a:solidFill>
                <a:latin typeface="Open Sans Light"/>
              </a:rPr>
              <a:t>telah</a:t>
            </a:r>
            <a:r>
              <a:rPr lang="en-US" sz="4009" dirty="0">
                <a:solidFill>
                  <a:srgbClr val="FFFFFF"/>
                </a:solidFill>
                <a:latin typeface="Open Sans Light"/>
              </a:rPr>
              <a:t> </a:t>
            </a:r>
            <a:r>
              <a:rPr lang="en-US" sz="4009" dirty="0" err="1">
                <a:solidFill>
                  <a:srgbClr val="FFFFFF"/>
                </a:solidFill>
                <a:latin typeface="Open Sans Light"/>
              </a:rPr>
              <a:t>banyak</a:t>
            </a:r>
            <a:r>
              <a:rPr lang="en-US" sz="4009" dirty="0">
                <a:solidFill>
                  <a:srgbClr val="FFFFFF"/>
                </a:solidFill>
                <a:latin typeface="Open Sans Light"/>
              </a:rPr>
              <a:t> guru yang </a:t>
            </a:r>
            <a:r>
              <a:rPr lang="en-US" sz="4009" dirty="0" err="1">
                <a:solidFill>
                  <a:srgbClr val="FFFFFF"/>
                </a:solidFill>
                <a:latin typeface="Open Sans Light"/>
              </a:rPr>
              <a:t>menyadari</a:t>
            </a:r>
            <a:r>
              <a:rPr lang="en-US" sz="4009" dirty="0">
                <a:solidFill>
                  <a:srgbClr val="FFFFFF"/>
                </a:solidFill>
                <a:latin typeface="Open Sans Light"/>
              </a:rPr>
              <a:t> </a:t>
            </a:r>
            <a:r>
              <a:rPr lang="en-US" sz="4009" dirty="0" err="1">
                <a:solidFill>
                  <a:srgbClr val="FFFFFF"/>
                </a:solidFill>
                <a:latin typeface="Open Sans Light"/>
              </a:rPr>
              <a:t>bahwa</a:t>
            </a:r>
            <a:r>
              <a:rPr lang="en-US" sz="4009" dirty="0">
                <a:solidFill>
                  <a:srgbClr val="FFFFFF"/>
                </a:solidFill>
                <a:latin typeface="Open Sans Light"/>
              </a:rPr>
              <a:t> </a:t>
            </a:r>
            <a:r>
              <a:rPr lang="en-US" sz="4009" dirty="0" err="1">
                <a:solidFill>
                  <a:srgbClr val="FFFFFF"/>
                </a:solidFill>
                <a:latin typeface="Open Sans Light"/>
              </a:rPr>
              <a:t>metode</a:t>
            </a:r>
            <a:r>
              <a:rPr lang="en-US" sz="4009" dirty="0">
                <a:solidFill>
                  <a:srgbClr val="FFFFFF"/>
                </a:solidFill>
                <a:latin typeface="Open Sans Light"/>
              </a:rPr>
              <a:t> </a:t>
            </a:r>
            <a:r>
              <a:rPr lang="en-US" sz="4009" dirty="0" err="1">
                <a:solidFill>
                  <a:srgbClr val="FFFFFF"/>
                </a:solidFill>
                <a:latin typeface="Open Sans Light"/>
              </a:rPr>
              <a:t>diskusi</a:t>
            </a:r>
            <a:r>
              <a:rPr lang="en-US" sz="4009" dirty="0">
                <a:solidFill>
                  <a:srgbClr val="FFFFFF"/>
                </a:solidFill>
                <a:latin typeface="Open Sans Light"/>
              </a:rPr>
              <a:t> </a:t>
            </a:r>
            <a:r>
              <a:rPr lang="en-US" sz="4009" dirty="0" err="1">
                <a:solidFill>
                  <a:srgbClr val="FFFFFF"/>
                </a:solidFill>
                <a:latin typeface="Open Sans Light"/>
              </a:rPr>
              <a:t>ini</a:t>
            </a:r>
            <a:r>
              <a:rPr lang="en-US" sz="4009" dirty="0">
                <a:solidFill>
                  <a:srgbClr val="FFFFFF"/>
                </a:solidFill>
                <a:latin typeface="Open Sans Light"/>
              </a:rPr>
              <a:t> </a:t>
            </a:r>
            <a:r>
              <a:rPr lang="en-US" sz="4009" dirty="0" err="1">
                <a:solidFill>
                  <a:srgbClr val="FFFFFF"/>
                </a:solidFill>
                <a:latin typeface="Open Sans Light"/>
              </a:rPr>
              <a:t>cukup</a:t>
            </a:r>
            <a:r>
              <a:rPr lang="en-US" sz="4009" dirty="0">
                <a:solidFill>
                  <a:srgbClr val="FFFFFF"/>
                </a:solidFill>
                <a:latin typeface="Open Sans Light"/>
              </a:rPr>
              <a:t> </a:t>
            </a:r>
            <a:r>
              <a:rPr lang="en-US" sz="4009" dirty="0" err="1">
                <a:solidFill>
                  <a:srgbClr val="FFFFFF"/>
                </a:solidFill>
                <a:latin typeface="Open Sans Light"/>
              </a:rPr>
              <a:t>efektif</a:t>
            </a:r>
            <a:r>
              <a:rPr lang="en-US" sz="4009" dirty="0">
                <a:solidFill>
                  <a:srgbClr val="FFFFFF"/>
                </a:solidFill>
                <a:latin typeface="Open Sans Light"/>
              </a:rPr>
              <a:t> </a:t>
            </a:r>
            <a:r>
              <a:rPr lang="en-US" sz="4009" dirty="0" err="1">
                <a:solidFill>
                  <a:srgbClr val="FFFFFF"/>
                </a:solidFill>
                <a:latin typeface="Open Sans Light"/>
              </a:rPr>
              <a:t>untuk</a:t>
            </a:r>
            <a:r>
              <a:rPr lang="en-US" sz="4009" dirty="0">
                <a:solidFill>
                  <a:srgbClr val="FFFFFF"/>
                </a:solidFill>
                <a:latin typeface="Open Sans Light"/>
              </a:rPr>
              <a:t> </a:t>
            </a:r>
            <a:r>
              <a:rPr lang="en-US" sz="4009" dirty="0" err="1">
                <a:solidFill>
                  <a:srgbClr val="FFFFFF"/>
                </a:solidFill>
                <a:latin typeface="Open Sans Light"/>
              </a:rPr>
              <a:t>memperkuat</a:t>
            </a:r>
            <a:r>
              <a:rPr lang="en-US" sz="4009" dirty="0">
                <a:solidFill>
                  <a:srgbClr val="FFFFFF"/>
                </a:solidFill>
                <a:latin typeface="Open Sans Light"/>
              </a:rPr>
              <a:t> </a:t>
            </a:r>
            <a:r>
              <a:rPr lang="en-US" sz="4009" dirty="0" err="1">
                <a:solidFill>
                  <a:srgbClr val="FFFFFF"/>
                </a:solidFill>
                <a:latin typeface="Open Sans Light"/>
              </a:rPr>
              <a:t>pemahaman</a:t>
            </a:r>
            <a:r>
              <a:rPr lang="en-US" sz="4009" dirty="0">
                <a:solidFill>
                  <a:srgbClr val="FFFFFF"/>
                </a:solidFill>
                <a:latin typeface="Open Sans Light"/>
              </a:rPr>
              <a:t> </a:t>
            </a:r>
            <a:r>
              <a:rPr lang="en-US" sz="4009" dirty="0" err="1">
                <a:solidFill>
                  <a:srgbClr val="FFFFFF"/>
                </a:solidFill>
                <a:latin typeface="Open Sans Light"/>
              </a:rPr>
              <a:t>siswa</a:t>
            </a:r>
            <a:r>
              <a:rPr lang="en-US" sz="4009" dirty="0">
                <a:solidFill>
                  <a:srgbClr val="FFFFFF"/>
                </a:solidFill>
                <a:latin typeface="Open Sans Light"/>
              </a:rPr>
              <a:t>. </a:t>
            </a:r>
            <a:r>
              <a:rPr lang="en-US" sz="4009" dirty="0" err="1">
                <a:solidFill>
                  <a:srgbClr val="FFFFFF"/>
                </a:solidFill>
                <a:latin typeface="Open Sans Light"/>
              </a:rPr>
              <a:t>Namun</a:t>
            </a:r>
            <a:r>
              <a:rPr lang="en-US" sz="4009" dirty="0">
                <a:solidFill>
                  <a:srgbClr val="FFFFFF"/>
                </a:solidFill>
                <a:latin typeface="Open Sans Light"/>
              </a:rPr>
              <a:t> </a:t>
            </a:r>
            <a:r>
              <a:rPr lang="en-US" sz="4009" dirty="0" err="1">
                <a:solidFill>
                  <a:srgbClr val="FFFFFF"/>
                </a:solidFill>
                <a:latin typeface="Open Sans Light"/>
              </a:rPr>
              <a:t>masih</a:t>
            </a:r>
            <a:r>
              <a:rPr lang="en-US" sz="4009" dirty="0">
                <a:solidFill>
                  <a:srgbClr val="FFFFFF"/>
                </a:solidFill>
                <a:latin typeface="Open Sans Light"/>
              </a:rPr>
              <a:t> </a:t>
            </a:r>
            <a:r>
              <a:rPr lang="en-US" sz="4009" dirty="0" err="1">
                <a:solidFill>
                  <a:srgbClr val="FFFFFF"/>
                </a:solidFill>
                <a:latin typeface="Open Sans Light"/>
              </a:rPr>
              <a:t>banyak</a:t>
            </a:r>
            <a:r>
              <a:rPr lang="en-US" sz="4009" dirty="0">
                <a:solidFill>
                  <a:srgbClr val="FFFFFF"/>
                </a:solidFill>
                <a:latin typeface="Open Sans Light"/>
              </a:rPr>
              <a:t> juga orang yang </a:t>
            </a:r>
            <a:r>
              <a:rPr lang="en-US" sz="4009" dirty="0" err="1">
                <a:solidFill>
                  <a:srgbClr val="FFFFFF"/>
                </a:solidFill>
                <a:latin typeface="Open Sans Light"/>
              </a:rPr>
              <a:t>belum</a:t>
            </a:r>
            <a:r>
              <a:rPr lang="en-US" sz="4009" dirty="0">
                <a:solidFill>
                  <a:srgbClr val="FFFFFF"/>
                </a:solidFill>
                <a:latin typeface="Open Sans Light"/>
              </a:rPr>
              <a:t> </a:t>
            </a:r>
            <a:r>
              <a:rPr lang="en-US" sz="4009" dirty="0" err="1">
                <a:solidFill>
                  <a:srgbClr val="FFFFFF"/>
                </a:solidFill>
                <a:latin typeface="Open Sans Light"/>
              </a:rPr>
              <a:t>memahami</a:t>
            </a:r>
            <a:r>
              <a:rPr lang="en-US" sz="4009" dirty="0">
                <a:solidFill>
                  <a:srgbClr val="FFFFFF"/>
                </a:solidFill>
                <a:latin typeface="Open Sans Light"/>
              </a:rPr>
              <a:t> </a:t>
            </a:r>
            <a:r>
              <a:rPr lang="en-US" sz="4009" dirty="0" err="1">
                <a:solidFill>
                  <a:srgbClr val="FFFFFF"/>
                </a:solidFill>
                <a:latin typeface="Open Sans Light"/>
              </a:rPr>
              <a:t>metode</a:t>
            </a:r>
            <a:r>
              <a:rPr lang="en-US" sz="4009" dirty="0">
                <a:solidFill>
                  <a:srgbClr val="FFFFFF"/>
                </a:solidFill>
                <a:latin typeface="Open Sans Light"/>
              </a:rPr>
              <a:t> </a:t>
            </a:r>
            <a:r>
              <a:rPr lang="en-US" sz="4009" dirty="0" err="1">
                <a:solidFill>
                  <a:srgbClr val="FFFFFF"/>
                </a:solidFill>
                <a:latin typeface="Open Sans Light"/>
              </a:rPr>
              <a:t>ini</a:t>
            </a:r>
            <a:r>
              <a:rPr lang="en-US" sz="4009" dirty="0">
                <a:solidFill>
                  <a:srgbClr val="FFFFFF"/>
                </a:solidFill>
                <a:latin typeface="Open Sans Light"/>
              </a:rPr>
              <a:t> </a:t>
            </a:r>
            <a:r>
              <a:rPr lang="en-US" sz="4009" dirty="0" err="1">
                <a:solidFill>
                  <a:srgbClr val="FFFFFF"/>
                </a:solidFill>
                <a:latin typeface="Open Sans Light"/>
              </a:rPr>
              <a:t>dengan</a:t>
            </a:r>
            <a:r>
              <a:rPr lang="en-US" sz="4009" dirty="0">
                <a:solidFill>
                  <a:srgbClr val="FFFFFF"/>
                </a:solidFill>
                <a:latin typeface="Open Sans Light"/>
              </a:rPr>
              <a:t> </a:t>
            </a:r>
            <a:r>
              <a:rPr lang="en-US" sz="4009" dirty="0" err="1">
                <a:solidFill>
                  <a:srgbClr val="FFFFFF"/>
                </a:solidFill>
                <a:latin typeface="Open Sans Light"/>
              </a:rPr>
              <a:t>baik</a:t>
            </a:r>
            <a:r>
              <a:rPr lang="en-US" sz="4009" dirty="0">
                <a:solidFill>
                  <a:srgbClr val="FFFFFF"/>
                </a:solidFill>
                <a:latin typeface="Open Sans Light"/>
              </a:rPr>
              <a:t>. </a:t>
            </a:r>
          </a:p>
        </p:txBody>
      </p:sp>
      <p:sp>
        <p:nvSpPr>
          <p:cNvPr id="4" name="TextBox 4"/>
          <p:cNvSpPr txBox="1"/>
          <p:nvPr/>
        </p:nvSpPr>
        <p:spPr>
          <a:xfrm>
            <a:off x="0" y="391158"/>
            <a:ext cx="3722540" cy="1281889"/>
          </a:xfrm>
          <a:prstGeom prst="rect">
            <a:avLst/>
          </a:prstGeom>
        </p:spPr>
        <p:txBody>
          <a:bodyPr wrap="square" lIns="0" tIns="0" rIns="0" bIns="0" rtlCol="0" anchor="t">
            <a:spAutoFit/>
          </a:bodyPr>
          <a:lstStyle/>
          <a:p>
            <a:pPr algn="ctr">
              <a:lnSpc>
                <a:spcPts val="10689"/>
              </a:lnSpc>
            </a:pPr>
            <a:r>
              <a:rPr lang="en-US" sz="7635" dirty="0">
                <a:solidFill>
                  <a:srgbClr val="FFFFFF"/>
                </a:solidFill>
                <a:latin typeface="Open Sans"/>
              </a:rPr>
              <a:t>BAB I</a:t>
            </a:r>
          </a:p>
        </p:txBody>
      </p:sp>
      <p:sp>
        <p:nvSpPr>
          <p:cNvPr id="5" name="TextBox 5"/>
          <p:cNvSpPr txBox="1"/>
          <p:nvPr/>
        </p:nvSpPr>
        <p:spPr>
          <a:xfrm>
            <a:off x="697060" y="2577561"/>
            <a:ext cx="4565303" cy="887095"/>
          </a:xfrm>
          <a:prstGeom prst="rect">
            <a:avLst/>
          </a:prstGeom>
        </p:spPr>
        <p:txBody>
          <a:bodyPr lIns="0" tIns="0" rIns="0" bIns="0" rtlCol="0" anchor="t">
            <a:spAutoFit/>
          </a:bodyPr>
          <a:lstStyle/>
          <a:p>
            <a:pPr algn="ctr">
              <a:lnSpc>
                <a:spcPts val="7279"/>
              </a:lnSpc>
            </a:pPr>
            <a:r>
              <a:rPr lang="en-US" sz="5199" dirty="0" err="1">
                <a:solidFill>
                  <a:srgbClr val="FFFFFF"/>
                </a:solidFill>
                <a:latin typeface="Open Sans"/>
              </a:rPr>
              <a:t>Latar</a:t>
            </a:r>
            <a:r>
              <a:rPr lang="en-US" sz="5199" dirty="0">
                <a:solidFill>
                  <a:srgbClr val="FFFFFF"/>
                </a:solidFill>
                <a:latin typeface="Open Sans"/>
              </a:rPr>
              <a:t> </a:t>
            </a:r>
            <a:r>
              <a:rPr lang="en-US" sz="5199" dirty="0" err="1">
                <a:solidFill>
                  <a:srgbClr val="FFFFFF"/>
                </a:solidFill>
                <a:latin typeface="Open Sans"/>
              </a:rPr>
              <a:t>Belakang</a:t>
            </a:r>
            <a:endParaRPr lang="en-US" sz="5199" dirty="0">
              <a:solidFill>
                <a:srgbClr val="FFFFFF"/>
              </a:solidFill>
              <a:latin typeface="Open Sans"/>
            </a:endParaRPr>
          </a:p>
        </p:txBody>
      </p:sp>
      <p:sp>
        <p:nvSpPr>
          <p:cNvPr id="6" name="TextBox 6"/>
          <p:cNvSpPr txBox="1"/>
          <p:nvPr/>
        </p:nvSpPr>
        <p:spPr>
          <a:xfrm>
            <a:off x="697060" y="1591988"/>
            <a:ext cx="4869359" cy="887095"/>
          </a:xfrm>
          <a:prstGeom prst="rect">
            <a:avLst/>
          </a:prstGeom>
        </p:spPr>
        <p:txBody>
          <a:bodyPr lIns="0" tIns="0" rIns="0" bIns="0" rtlCol="0" anchor="t">
            <a:spAutoFit/>
          </a:bodyPr>
          <a:lstStyle/>
          <a:p>
            <a:pPr algn="ctr">
              <a:lnSpc>
                <a:spcPts val="7279"/>
              </a:lnSpc>
            </a:pPr>
            <a:r>
              <a:rPr lang="en-US" sz="5199" dirty="0">
                <a:solidFill>
                  <a:srgbClr val="FFFFFF"/>
                </a:solidFill>
                <a:latin typeface="Open Sans"/>
              </a:rPr>
              <a:t>PENDAHULUAN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214203" y="760179"/>
            <a:ext cx="10484457" cy="8540067"/>
          </a:xfrm>
          <a:prstGeom prst="rect">
            <a:avLst/>
          </a:prstGeom>
        </p:spPr>
      </p:pic>
      <p:grpSp>
        <p:nvGrpSpPr>
          <p:cNvPr id="3" name="Group 3"/>
          <p:cNvGrpSpPr/>
          <p:nvPr/>
        </p:nvGrpSpPr>
        <p:grpSpPr>
          <a:xfrm>
            <a:off x="121438" y="7808959"/>
            <a:ext cx="6935803" cy="157196"/>
            <a:chOff x="0" y="0"/>
            <a:chExt cx="1826714" cy="41402"/>
          </a:xfrm>
        </p:grpSpPr>
        <p:sp>
          <p:nvSpPr>
            <p:cNvPr id="4" name="Freeform 4"/>
            <p:cNvSpPr/>
            <p:nvPr/>
          </p:nvSpPr>
          <p:spPr>
            <a:xfrm>
              <a:off x="0" y="0"/>
              <a:ext cx="1826713" cy="41402"/>
            </a:xfrm>
            <a:custGeom>
              <a:avLst/>
              <a:gdLst/>
              <a:ahLst/>
              <a:cxnLst/>
              <a:rect l="l" t="t" r="r" b="b"/>
              <a:pathLst>
                <a:path w="1826713" h="41402">
                  <a:moveTo>
                    <a:pt x="0" y="0"/>
                  </a:moveTo>
                  <a:lnTo>
                    <a:pt x="1826713" y="0"/>
                  </a:lnTo>
                  <a:lnTo>
                    <a:pt x="1826713" y="41402"/>
                  </a:lnTo>
                  <a:lnTo>
                    <a:pt x="0" y="41402"/>
                  </a:lnTo>
                  <a:close/>
                </a:path>
              </a:pathLst>
            </a:custGeom>
            <a:solidFill>
              <a:srgbClr val="5E17EB"/>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751122" y="180975"/>
            <a:ext cx="4354278" cy="1533525"/>
          </a:xfrm>
          <a:prstGeom prst="rect">
            <a:avLst/>
          </a:prstGeom>
        </p:spPr>
        <p:txBody>
          <a:bodyPr wrap="square" lIns="0" tIns="0" rIns="0" bIns="0" rtlCol="0" anchor="t">
            <a:spAutoFit/>
          </a:bodyPr>
          <a:lstStyle/>
          <a:p>
            <a:pPr algn="ctr">
              <a:lnSpc>
                <a:spcPts val="12599"/>
              </a:lnSpc>
            </a:pPr>
            <a:r>
              <a:rPr lang="en-US" sz="9000" dirty="0">
                <a:solidFill>
                  <a:srgbClr val="FFFFFF"/>
                </a:solidFill>
                <a:latin typeface="Open Sans Extra Bold"/>
              </a:rPr>
              <a:t>BAB II</a:t>
            </a:r>
          </a:p>
        </p:txBody>
      </p:sp>
      <p:sp>
        <p:nvSpPr>
          <p:cNvPr id="7" name="TextBox 7"/>
          <p:cNvSpPr txBox="1"/>
          <p:nvPr/>
        </p:nvSpPr>
        <p:spPr>
          <a:xfrm>
            <a:off x="675165" y="1619250"/>
            <a:ext cx="5830193" cy="887095"/>
          </a:xfrm>
          <a:prstGeom prst="rect">
            <a:avLst/>
          </a:prstGeom>
        </p:spPr>
        <p:txBody>
          <a:bodyPr lIns="0" tIns="0" rIns="0" bIns="0" rtlCol="0" anchor="t">
            <a:spAutoFit/>
          </a:bodyPr>
          <a:lstStyle/>
          <a:p>
            <a:pPr algn="ctr">
              <a:lnSpc>
                <a:spcPts val="7279"/>
              </a:lnSpc>
            </a:pPr>
            <a:r>
              <a:rPr lang="en-US" sz="5199" dirty="0">
                <a:solidFill>
                  <a:srgbClr val="FFFFFF"/>
                </a:solidFill>
                <a:latin typeface="Open Sans"/>
              </a:rPr>
              <a:t>KAJIAN TEORITIK</a:t>
            </a:r>
          </a:p>
        </p:txBody>
      </p:sp>
      <p:grpSp>
        <p:nvGrpSpPr>
          <p:cNvPr id="8" name="Group 8"/>
          <p:cNvGrpSpPr/>
          <p:nvPr/>
        </p:nvGrpSpPr>
        <p:grpSpPr>
          <a:xfrm>
            <a:off x="8246386" y="5288153"/>
            <a:ext cx="9731593" cy="195210"/>
            <a:chOff x="0" y="0"/>
            <a:chExt cx="2563053" cy="51413"/>
          </a:xfrm>
        </p:grpSpPr>
        <p:sp>
          <p:nvSpPr>
            <p:cNvPr id="9" name="Freeform 9"/>
            <p:cNvSpPr/>
            <p:nvPr/>
          </p:nvSpPr>
          <p:spPr>
            <a:xfrm>
              <a:off x="0" y="0"/>
              <a:ext cx="2563053" cy="51413"/>
            </a:xfrm>
            <a:custGeom>
              <a:avLst/>
              <a:gdLst/>
              <a:ahLst/>
              <a:cxnLst/>
              <a:rect l="l" t="t" r="r" b="b"/>
              <a:pathLst>
                <a:path w="2563053" h="51413">
                  <a:moveTo>
                    <a:pt x="0" y="0"/>
                  </a:moveTo>
                  <a:lnTo>
                    <a:pt x="2563053" y="0"/>
                  </a:lnTo>
                  <a:lnTo>
                    <a:pt x="2563053" y="51413"/>
                  </a:lnTo>
                  <a:lnTo>
                    <a:pt x="0" y="51413"/>
                  </a:lnTo>
                  <a:close/>
                </a:path>
              </a:pathLst>
            </a:custGeom>
            <a:solidFill>
              <a:srgbClr val="FF66C4"/>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7699756" y="1470787"/>
            <a:ext cx="10278223" cy="834524"/>
          </a:xfrm>
          <a:prstGeom prst="rect">
            <a:avLst/>
          </a:prstGeom>
        </p:spPr>
        <p:txBody>
          <a:bodyPr wrap="square" lIns="0" tIns="0" rIns="0" bIns="0" rtlCol="0" anchor="t">
            <a:spAutoFit/>
          </a:bodyPr>
          <a:lstStyle/>
          <a:p>
            <a:pPr algn="ctr">
              <a:lnSpc>
                <a:spcPts val="7279"/>
              </a:lnSpc>
            </a:pPr>
            <a:r>
              <a:rPr lang="it-IT" sz="3600" dirty="0">
                <a:solidFill>
                  <a:srgbClr val="FFFFFF"/>
                </a:solidFill>
                <a:latin typeface="Open Sans"/>
              </a:rPr>
              <a:t>1. Definisi Metode Diskusi Secara umum</a:t>
            </a:r>
            <a:endParaRPr lang="en-US" sz="3600" dirty="0">
              <a:solidFill>
                <a:srgbClr val="FFFFFF"/>
              </a:solidFill>
              <a:latin typeface="Open Sans"/>
            </a:endParaRPr>
          </a:p>
        </p:txBody>
      </p:sp>
      <p:sp>
        <p:nvSpPr>
          <p:cNvPr id="12" name="TextBox 12"/>
          <p:cNvSpPr txBox="1"/>
          <p:nvPr/>
        </p:nvSpPr>
        <p:spPr>
          <a:xfrm>
            <a:off x="193657" y="2469302"/>
            <a:ext cx="6924625" cy="2746521"/>
          </a:xfrm>
          <a:prstGeom prst="rect">
            <a:avLst/>
          </a:prstGeom>
        </p:spPr>
        <p:txBody>
          <a:bodyPr wrap="square" lIns="0" tIns="0" rIns="0" bIns="0" rtlCol="0" anchor="t">
            <a:spAutoFit/>
          </a:bodyPr>
          <a:lstStyle/>
          <a:p>
            <a:pPr algn="ctr">
              <a:lnSpc>
                <a:spcPts val="7279"/>
              </a:lnSpc>
            </a:pPr>
            <a:r>
              <a:rPr lang="en-US" sz="5199" dirty="0">
                <a:solidFill>
                  <a:srgbClr val="FFFFFF"/>
                </a:solidFill>
                <a:latin typeface="Open Sans"/>
              </a:rPr>
              <a:t>A. Metode diskusi dalam meningkatkan hasil belajar siswa</a:t>
            </a:r>
          </a:p>
        </p:txBody>
      </p:sp>
      <p:sp>
        <p:nvSpPr>
          <p:cNvPr id="13" name="TextBox 13"/>
          <p:cNvSpPr txBox="1"/>
          <p:nvPr/>
        </p:nvSpPr>
        <p:spPr>
          <a:xfrm>
            <a:off x="5410200" y="2517620"/>
            <a:ext cx="9497318" cy="847796"/>
          </a:xfrm>
          <a:prstGeom prst="rect">
            <a:avLst/>
          </a:prstGeom>
        </p:spPr>
        <p:txBody>
          <a:bodyPr lIns="0" tIns="0" rIns="0" bIns="0" rtlCol="0" anchor="t">
            <a:spAutoFit/>
          </a:bodyPr>
          <a:lstStyle/>
          <a:p>
            <a:pPr algn="ctr">
              <a:lnSpc>
                <a:spcPts val="7279"/>
              </a:lnSpc>
              <a:spcBef>
                <a:spcPct val="0"/>
              </a:spcBef>
            </a:pPr>
            <a:r>
              <a:rPr lang="en-US" sz="3600" dirty="0">
                <a:solidFill>
                  <a:srgbClr val="FFFFFF"/>
                </a:solidFill>
                <a:latin typeface="Open Sans"/>
              </a:rPr>
              <a:t>2. Hasil Belajar</a:t>
            </a:r>
          </a:p>
        </p:txBody>
      </p:sp>
      <p:sp>
        <p:nvSpPr>
          <p:cNvPr id="15" name="TextBox 15"/>
          <p:cNvSpPr txBox="1"/>
          <p:nvPr/>
        </p:nvSpPr>
        <p:spPr>
          <a:xfrm>
            <a:off x="93048" y="5714314"/>
            <a:ext cx="7198239" cy="1797223"/>
          </a:xfrm>
          <a:prstGeom prst="rect">
            <a:avLst/>
          </a:prstGeom>
        </p:spPr>
        <p:txBody>
          <a:bodyPr wrap="square" lIns="0" tIns="0" rIns="0" bIns="0" rtlCol="0" anchor="t">
            <a:spAutoFit/>
          </a:bodyPr>
          <a:lstStyle/>
          <a:p>
            <a:pPr algn="ctr">
              <a:lnSpc>
                <a:spcPts val="7279"/>
              </a:lnSpc>
              <a:spcBef>
                <a:spcPct val="0"/>
              </a:spcBef>
            </a:pPr>
            <a:r>
              <a:rPr lang="en-US" sz="4400" dirty="0">
                <a:solidFill>
                  <a:srgbClr val="FFFFFF"/>
                </a:solidFill>
                <a:latin typeface="Open Sans"/>
              </a:rPr>
              <a:t>B. Metode diskusi Yesus Menurut Injil </a:t>
            </a:r>
            <a:r>
              <a:rPr lang="en-US" sz="4400" dirty="0" err="1">
                <a:solidFill>
                  <a:srgbClr val="FFFFFF"/>
                </a:solidFill>
                <a:latin typeface="Open Sans"/>
              </a:rPr>
              <a:t>Matius</a:t>
            </a:r>
            <a:endParaRPr lang="en-US" sz="4400" dirty="0">
              <a:solidFill>
                <a:srgbClr val="FFFFFF"/>
              </a:solidFill>
              <a:latin typeface="Open Sans"/>
            </a:endParaRPr>
          </a:p>
        </p:txBody>
      </p:sp>
      <p:sp>
        <p:nvSpPr>
          <p:cNvPr id="16" name="TextBox 16"/>
          <p:cNvSpPr txBox="1"/>
          <p:nvPr/>
        </p:nvSpPr>
        <p:spPr>
          <a:xfrm>
            <a:off x="7847637" y="5581761"/>
            <a:ext cx="7923243" cy="847796"/>
          </a:xfrm>
          <a:prstGeom prst="rect">
            <a:avLst/>
          </a:prstGeom>
        </p:spPr>
        <p:txBody>
          <a:bodyPr wrap="square" lIns="0" tIns="0" rIns="0" bIns="0" rtlCol="0" anchor="t">
            <a:spAutoFit/>
          </a:bodyPr>
          <a:lstStyle/>
          <a:p>
            <a:pPr algn="ctr">
              <a:lnSpc>
                <a:spcPts val="7279"/>
              </a:lnSpc>
              <a:spcBef>
                <a:spcPct val="0"/>
              </a:spcBef>
            </a:pPr>
            <a:r>
              <a:rPr lang="sv-SE" sz="3600" dirty="0">
                <a:solidFill>
                  <a:srgbClr val="FFFFFF"/>
                </a:solidFill>
                <a:latin typeface="Open Sans"/>
              </a:rPr>
              <a:t>1. Latar Belakang Kitab Matius</a:t>
            </a:r>
            <a:endParaRPr lang="en-US" sz="3600" dirty="0">
              <a:solidFill>
                <a:srgbClr val="FFFFFF"/>
              </a:solidFill>
              <a:latin typeface="Open Sans"/>
            </a:endParaRPr>
          </a:p>
        </p:txBody>
      </p:sp>
      <p:sp>
        <p:nvSpPr>
          <p:cNvPr id="17" name="TextBox 17"/>
          <p:cNvSpPr txBox="1"/>
          <p:nvPr/>
        </p:nvSpPr>
        <p:spPr>
          <a:xfrm>
            <a:off x="7291287" y="6261488"/>
            <a:ext cx="7511802" cy="847796"/>
          </a:xfrm>
          <a:prstGeom prst="rect">
            <a:avLst/>
          </a:prstGeom>
        </p:spPr>
        <p:txBody>
          <a:bodyPr lIns="0" tIns="0" rIns="0" bIns="0" rtlCol="0" anchor="t">
            <a:spAutoFit/>
          </a:bodyPr>
          <a:lstStyle/>
          <a:p>
            <a:pPr algn="ctr">
              <a:lnSpc>
                <a:spcPts val="7279"/>
              </a:lnSpc>
              <a:spcBef>
                <a:spcPct val="0"/>
              </a:spcBef>
            </a:pPr>
            <a:r>
              <a:rPr lang="en-US" sz="3600" dirty="0">
                <a:solidFill>
                  <a:srgbClr val="FFFFFF"/>
                </a:solidFill>
                <a:latin typeface="Open Sans"/>
              </a:rPr>
              <a:t>a. Konteks Historis</a:t>
            </a:r>
          </a:p>
        </p:txBody>
      </p:sp>
      <p:sp>
        <p:nvSpPr>
          <p:cNvPr id="18" name="TextBox 18"/>
          <p:cNvSpPr txBox="1"/>
          <p:nvPr/>
        </p:nvSpPr>
        <p:spPr>
          <a:xfrm>
            <a:off x="6505358" y="6806149"/>
            <a:ext cx="8769259" cy="834524"/>
          </a:xfrm>
          <a:prstGeom prst="rect">
            <a:avLst/>
          </a:prstGeom>
        </p:spPr>
        <p:txBody>
          <a:bodyPr lIns="0" tIns="0" rIns="0" bIns="0" rtlCol="0" anchor="t">
            <a:spAutoFit/>
          </a:bodyPr>
          <a:lstStyle/>
          <a:p>
            <a:pPr algn="ctr">
              <a:lnSpc>
                <a:spcPts val="7279"/>
              </a:lnSpc>
              <a:spcBef>
                <a:spcPct val="0"/>
              </a:spcBef>
            </a:pPr>
            <a:r>
              <a:rPr lang="en-US" sz="3600" dirty="0" err="1">
                <a:solidFill>
                  <a:srgbClr val="FFFFFF"/>
                </a:solidFill>
                <a:latin typeface="Open Sans"/>
              </a:rPr>
              <a:t>b.</a:t>
            </a:r>
            <a:r>
              <a:rPr lang="en-US" sz="3600" dirty="0">
                <a:solidFill>
                  <a:srgbClr val="FFFFFF"/>
                </a:solidFill>
                <a:latin typeface="Open Sans"/>
              </a:rPr>
              <a:t> Konteks Sastra</a:t>
            </a:r>
          </a:p>
        </p:txBody>
      </p:sp>
      <p:sp>
        <p:nvSpPr>
          <p:cNvPr id="19" name="TextBox 19"/>
          <p:cNvSpPr txBox="1"/>
          <p:nvPr/>
        </p:nvSpPr>
        <p:spPr>
          <a:xfrm>
            <a:off x="224966" y="8147584"/>
            <a:ext cx="6400172" cy="1810367"/>
          </a:xfrm>
          <a:prstGeom prst="rect">
            <a:avLst/>
          </a:prstGeom>
        </p:spPr>
        <p:txBody>
          <a:bodyPr wrap="square" lIns="0" tIns="0" rIns="0" bIns="0" rtlCol="0" anchor="t">
            <a:spAutoFit/>
          </a:bodyPr>
          <a:lstStyle/>
          <a:p>
            <a:pPr algn="ctr">
              <a:lnSpc>
                <a:spcPts val="7279"/>
              </a:lnSpc>
              <a:spcBef>
                <a:spcPct val="0"/>
              </a:spcBef>
            </a:pPr>
            <a:r>
              <a:rPr lang="en-US" sz="5199" dirty="0">
                <a:solidFill>
                  <a:srgbClr val="FFFFFF"/>
                </a:solidFill>
                <a:latin typeface="Open Sans"/>
              </a:rPr>
              <a:t>C. Penelitian Yang Relevan</a:t>
            </a:r>
          </a:p>
        </p:txBody>
      </p:sp>
      <p:grpSp>
        <p:nvGrpSpPr>
          <p:cNvPr id="21" name="Group 3">
            <a:extLst>
              <a:ext uri="{FF2B5EF4-FFF2-40B4-BE49-F238E27FC236}">
                <a16:creationId xmlns:a16="http://schemas.microsoft.com/office/drawing/2014/main" id="{F29CB6E6-39DA-E551-88DD-6AC240782D3A}"/>
              </a:ext>
            </a:extLst>
          </p:cNvPr>
          <p:cNvGrpSpPr/>
          <p:nvPr/>
        </p:nvGrpSpPr>
        <p:grpSpPr>
          <a:xfrm>
            <a:off x="152400" y="5440553"/>
            <a:ext cx="6935803" cy="157196"/>
            <a:chOff x="0" y="0"/>
            <a:chExt cx="1826714" cy="41402"/>
          </a:xfrm>
        </p:grpSpPr>
        <p:sp>
          <p:nvSpPr>
            <p:cNvPr id="22" name="Freeform 4">
              <a:extLst>
                <a:ext uri="{FF2B5EF4-FFF2-40B4-BE49-F238E27FC236}">
                  <a16:creationId xmlns:a16="http://schemas.microsoft.com/office/drawing/2014/main" id="{B717E0E6-0475-8971-BE5A-447643DEC31D}"/>
                </a:ext>
              </a:extLst>
            </p:cNvPr>
            <p:cNvSpPr/>
            <p:nvPr/>
          </p:nvSpPr>
          <p:spPr>
            <a:xfrm>
              <a:off x="0" y="0"/>
              <a:ext cx="1826713" cy="41402"/>
            </a:xfrm>
            <a:custGeom>
              <a:avLst/>
              <a:gdLst/>
              <a:ahLst/>
              <a:cxnLst/>
              <a:rect l="l" t="t" r="r" b="b"/>
              <a:pathLst>
                <a:path w="1826713" h="41402">
                  <a:moveTo>
                    <a:pt x="0" y="0"/>
                  </a:moveTo>
                  <a:lnTo>
                    <a:pt x="1826713" y="0"/>
                  </a:lnTo>
                  <a:lnTo>
                    <a:pt x="1826713" y="41402"/>
                  </a:lnTo>
                  <a:lnTo>
                    <a:pt x="0" y="41402"/>
                  </a:lnTo>
                  <a:close/>
                </a:path>
              </a:pathLst>
            </a:custGeom>
            <a:solidFill>
              <a:srgbClr val="5E17EB"/>
            </a:solidFill>
          </p:spPr>
        </p:sp>
        <p:sp>
          <p:nvSpPr>
            <p:cNvPr id="23" name="TextBox 5">
              <a:extLst>
                <a:ext uri="{FF2B5EF4-FFF2-40B4-BE49-F238E27FC236}">
                  <a16:creationId xmlns:a16="http://schemas.microsoft.com/office/drawing/2014/main" id="{5C259CD1-9424-E2B7-48DF-7CA7926F2B1E}"/>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18">
            <a:extLst>
              <a:ext uri="{FF2B5EF4-FFF2-40B4-BE49-F238E27FC236}">
                <a16:creationId xmlns:a16="http://schemas.microsoft.com/office/drawing/2014/main" id="{02DA85CC-0F7E-8DD1-1BAD-1CB2C28E7D6A}"/>
              </a:ext>
            </a:extLst>
          </p:cNvPr>
          <p:cNvSpPr txBox="1"/>
          <p:nvPr/>
        </p:nvSpPr>
        <p:spPr>
          <a:xfrm>
            <a:off x="9067367" y="7744407"/>
            <a:ext cx="9068233" cy="1107996"/>
          </a:xfrm>
          <a:prstGeom prst="rect">
            <a:avLst/>
          </a:prstGeom>
        </p:spPr>
        <p:txBody>
          <a:bodyPr wrap="square" lIns="0" tIns="0" rIns="0" bIns="0" rtlCol="0" anchor="t">
            <a:spAutoFit/>
          </a:bodyPr>
          <a:lstStyle/>
          <a:p>
            <a:pPr>
              <a:spcBef>
                <a:spcPct val="0"/>
              </a:spcBef>
            </a:pPr>
            <a:r>
              <a:rPr lang="en-US" sz="3600" dirty="0" err="1">
                <a:solidFill>
                  <a:srgbClr val="FFFFFF"/>
                </a:solidFill>
                <a:latin typeface="Open Sans"/>
              </a:rPr>
              <a:t>c.</a:t>
            </a:r>
            <a:r>
              <a:rPr lang="en-US" sz="3600" dirty="0">
                <a:solidFill>
                  <a:srgbClr val="FFFFFF"/>
                </a:solidFill>
                <a:latin typeface="Open Sans"/>
              </a:rPr>
              <a:t> Metode Diskusi yang Terdapat Dalam Injil </a:t>
            </a:r>
            <a:r>
              <a:rPr lang="en-US" sz="3600" dirty="0" err="1">
                <a:solidFill>
                  <a:srgbClr val="FFFFFF"/>
                </a:solidFill>
                <a:latin typeface="Open Sans"/>
              </a:rPr>
              <a:t>Matius</a:t>
            </a:r>
            <a:endParaRPr lang="en-US" sz="3600" dirty="0">
              <a:solidFill>
                <a:srgbClr val="FFFFFF"/>
              </a:solidFill>
              <a:latin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13" grpId="0"/>
      <p:bldP spid="15" grpId="0"/>
      <p:bldP spid="16" grpId="0"/>
      <p:bldP spid="17" grpId="0"/>
      <p:bldP spid="18" grpId="0"/>
      <p:bldP spid="19"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361674" y="3925082"/>
            <a:ext cx="10468032" cy="2118337"/>
          </a:xfrm>
          <a:prstGeom prst="rect">
            <a:avLst/>
          </a:prstGeom>
        </p:spPr>
        <p:txBody>
          <a:bodyPr lIns="0" tIns="0" rIns="0" bIns="0" rtlCol="0" anchor="t">
            <a:spAutoFit/>
          </a:bodyPr>
          <a:lstStyle/>
          <a:p>
            <a:pPr algn="just">
              <a:lnSpc>
                <a:spcPts val="4167"/>
              </a:lnSpc>
              <a:spcBef>
                <a:spcPct val="0"/>
              </a:spcBef>
            </a:pPr>
            <a:r>
              <a:rPr lang="en-US" sz="2976" dirty="0" err="1">
                <a:solidFill>
                  <a:srgbClr val="FFFFFF"/>
                </a:solidFill>
                <a:latin typeface="Open Sans"/>
              </a:rPr>
              <a:t>metode</a:t>
            </a:r>
            <a:r>
              <a:rPr lang="en-US" sz="2976" dirty="0">
                <a:solidFill>
                  <a:srgbClr val="FFFFFF"/>
                </a:solidFill>
                <a:latin typeface="Open Sans"/>
              </a:rPr>
              <a:t> </a:t>
            </a:r>
            <a:r>
              <a:rPr lang="en-US" sz="2976" dirty="0" err="1">
                <a:solidFill>
                  <a:srgbClr val="FFFFFF"/>
                </a:solidFill>
                <a:latin typeface="Open Sans"/>
              </a:rPr>
              <a:t>kualitatif</a:t>
            </a:r>
            <a:endParaRPr lang="en-US" sz="2976" dirty="0">
              <a:solidFill>
                <a:srgbClr val="FFFFFF"/>
              </a:solidFill>
              <a:latin typeface="Open Sans"/>
            </a:endParaRPr>
          </a:p>
          <a:p>
            <a:pPr algn="just">
              <a:lnSpc>
                <a:spcPts val="4167"/>
              </a:lnSpc>
              <a:spcBef>
                <a:spcPct val="0"/>
              </a:spcBef>
            </a:pPr>
            <a:r>
              <a:rPr lang="en-US" sz="2976" dirty="0" err="1">
                <a:solidFill>
                  <a:srgbClr val="FFFFFF"/>
                </a:solidFill>
                <a:latin typeface="Open Sans"/>
              </a:rPr>
              <a:t>merupakan</a:t>
            </a:r>
            <a:r>
              <a:rPr lang="en-US" sz="2976" dirty="0">
                <a:solidFill>
                  <a:srgbClr val="FFFFFF"/>
                </a:solidFill>
                <a:latin typeface="Open Sans"/>
              </a:rPr>
              <a:t> </a:t>
            </a:r>
            <a:r>
              <a:rPr lang="en-US" sz="2976" dirty="0" err="1">
                <a:solidFill>
                  <a:srgbClr val="FFFFFF"/>
                </a:solidFill>
                <a:latin typeface="Open Sans"/>
              </a:rPr>
              <a:t>suatu</a:t>
            </a:r>
            <a:r>
              <a:rPr lang="en-US" sz="2976" dirty="0">
                <a:solidFill>
                  <a:srgbClr val="FFFFFF"/>
                </a:solidFill>
                <a:latin typeface="Open Sans"/>
              </a:rPr>
              <a:t> </a:t>
            </a:r>
            <a:r>
              <a:rPr lang="en-US" sz="2976" dirty="0" err="1">
                <a:solidFill>
                  <a:srgbClr val="FFFFFF"/>
                </a:solidFill>
                <a:latin typeface="Open Sans"/>
              </a:rPr>
              <a:t>pengamatan</a:t>
            </a:r>
            <a:r>
              <a:rPr lang="en-US" sz="2976" dirty="0">
                <a:solidFill>
                  <a:srgbClr val="FFFFFF"/>
                </a:solidFill>
                <a:latin typeface="Open Sans"/>
              </a:rPr>
              <a:t> </a:t>
            </a:r>
            <a:r>
              <a:rPr lang="en-US" sz="2976" dirty="0" err="1">
                <a:solidFill>
                  <a:srgbClr val="FFFFFF"/>
                </a:solidFill>
                <a:latin typeface="Open Sans"/>
              </a:rPr>
              <a:t>tentang</a:t>
            </a:r>
            <a:r>
              <a:rPr lang="en-US" sz="2976" dirty="0">
                <a:solidFill>
                  <a:srgbClr val="FFFFFF"/>
                </a:solidFill>
                <a:latin typeface="Open Sans"/>
              </a:rPr>
              <a:t> </a:t>
            </a:r>
            <a:r>
              <a:rPr lang="en-US" sz="2976" dirty="0" err="1">
                <a:solidFill>
                  <a:srgbClr val="FFFFFF"/>
                </a:solidFill>
                <a:latin typeface="Open Sans"/>
              </a:rPr>
              <a:t>suatu</a:t>
            </a:r>
            <a:r>
              <a:rPr lang="en-US" sz="2976" dirty="0">
                <a:solidFill>
                  <a:srgbClr val="FFFFFF"/>
                </a:solidFill>
                <a:latin typeface="Open Sans"/>
              </a:rPr>
              <a:t> </a:t>
            </a:r>
            <a:r>
              <a:rPr lang="en-US" sz="2976" dirty="0" err="1">
                <a:solidFill>
                  <a:srgbClr val="FFFFFF"/>
                </a:solidFill>
                <a:latin typeface="Open Sans"/>
              </a:rPr>
              <a:t>hal</a:t>
            </a:r>
            <a:r>
              <a:rPr lang="en-US" sz="2976" dirty="0">
                <a:solidFill>
                  <a:srgbClr val="FFFFFF"/>
                </a:solidFill>
                <a:latin typeface="Open Sans"/>
              </a:rPr>
              <a:t> yang </a:t>
            </a:r>
            <a:r>
              <a:rPr lang="en-US" sz="2976" dirty="0" err="1">
                <a:solidFill>
                  <a:srgbClr val="FFFFFF"/>
                </a:solidFill>
                <a:latin typeface="Open Sans"/>
              </a:rPr>
              <a:t>kemudian</a:t>
            </a:r>
            <a:r>
              <a:rPr lang="en-US" sz="2976" dirty="0">
                <a:solidFill>
                  <a:srgbClr val="FFFFFF"/>
                </a:solidFill>
                <a:latin typeface="Open Sans"/>
              </a:rPr>
              <a:t> </a:t>
            </a:r>
            <a:r>
              <a:rPr lang="en-US" sz="2976" dirty="0" err="1">
                <a:solidFill>
                  <a:srgbClr val="FFFFFF"/>
                </a:solidFill>
                <a:latin typeface="Open Sans"/>
              </a:rPr>
              <a:t>hasil</a:t>
            </a:r>
            <a:r>
              <a:rPr lang="en-US" sz="2976" dirty="0">
                <a:solidFill>
                  <a:srgbClr val="FFFFFF"/>
                </a:solidFill>
                <a:latin typeface="Open Sans"/>
              </a:rPr>
              <a:t> </a:t>
            </a:r>
            <a:r>
              <a:rPr lang="en-US" sz="2976" dirty="0" err="1">
                <a:solidFill>
                  <a:srgbClr val="FFFFFF"/>
                </a:solidFill>
                <a:latin typeface="Open Sans"/>
              </a:rPr>
              <a:t>dari</a:t>
            </a:r>
            <a:r>
              <a:rPr lang="en-US" sz="2976" dirty="0">
                <a:solidFill>
                  <a:srgbClr val="FFFFFF"/>
                </a:solidFill>
                <a:latin typeface="Open Sans"/>
              </a:rPr>
              <a:t> </a:t>
            </a:r>
            <a:r>
              <a:rPr lang="en-US" sz="2976" dirty="0" err="1">
                <a:solidFill>
                  <a:srgbClr val="FFFFFF"/>
                </a:solidFill>
                <a:latin typeface="Open Sans"/>
              </a:rPr>
              <a:t>pengamatan</a:t>
            </a:r>
            <a:r>
              <a:rPr lang="en-US" sz="2976" dirty="0">
                <a:solidFill>
                  <a:srgbClr val="FFFFFF"/>
                </a:solidFill>
                <a:latin typeface="Open Sans"/>
              </a:rPr>
              <a:t> </a:t>
            </a:r>
            <a:r>
              <a:rPr lang="en-US" sz="2976" dirty="0" err="1">
                <a:solidFill>
                  <a:srgbClr val="FFFFFF"/>
                </a:solidFill>
                <a:latin typeface="Open Sans"/>
              </a:rPr>
              <a:t>tersebut</a:t>
            </a:r>
            <a:r>
              <a:rPr lang="en-US" sz="2976" dirty="0">
                <a:solidFill>
                  <a:srgbClr val="FFFFFF"/>
                </a:solidFill>
                <a:latin typeface="Open Sans"/>
              </a:rPr>
              <a:t> di </a:t>
            </a:r>
            <a:r>
              <a:rPr lang="en-US" sz="2976" dirty="0" err="1">
                <a:solidFill>
                  <a:srgbClr val="FFFFFF"/>
                </a:solidFill>
                <a:latin typeface="Open Sans"/>
              </a:rPr>
              <a:t>tuliskan</a:t>
            </a:r>
            <a:r>
              <a:rPr lang="en-US" sz="2976" dirty="0">
                <a:solidFill>
                  <a:srgbClr val="FFFFFF"/>
                </a:solidFill>
                <a:latin typeface="Open Sans"/>
              </a:rPr>
              <a:t> </a:t>
            </a:r>
            <a:r>
              <a:rPr lang="en-US" sz="2976" dirty="0" err="1">
                <a:solidFill>
                  <a:srgbClr val="FFFFFF"/>
                </a:solidFill>
                <a:latin typeface="Open Sans"/>
              </a:rPr>
              <a:t>secara</a:t>
            </a:r>
            <a:r>
              <a:rPr lang="en-US" sz="2976" dirty="0">
                <a:solidFill>
                  <a:srgbClr val="FFFFFF"/>
                </a:solidFill>
                <a:latin typeface="Open Sans"/>
              </a:rPr>
              <a:t> </a:t>
            </a:r>
            <a:r>
              <a:rPr lang="en-US" sz="2976" dirty="0" err="1">
                <a:solidFill>
                  <a:srgbClr val="FFFFFF"/>
                </a:solidFill>
                <a:latin typeface="Open Sans"/>
              </a:rPr>
              <a:t>sistematis</a:t>
            </a:r>
            <a:r>
              <a:rPr lang="en-US" sz="2976" dirty="0">
                <a:solidFill>
                  <a:srgbClr val="FFFFFF"/>
                </a:solidFill>
                <a:latin typeface="Open Sans"/>
              </a:rPr>
              <a:t> </a:t>
            </a:r>
            <a:r>
              <a:rPr lang="en-US" sz="2976" dirty="0" err="1">
                <a:solidFill>
                  <a:srgbClr val="FFFFFF"/>
                </a:solidFill>
                <a:latin typeface="Open Sans"/>
              </a:rPr>
              <a:t>menjadi</a:t>
            </a:r>
            <a:r>
              <a:rPr lang="en-US" sz="2976" dirty="0">
                <a:solidFill>
                  <a:srgbClr val="FFFFFF"/>
                </a:solidFill>
                <a:latin typeface="Open Sans"/>
              </a:rPr>
              <a:t> </a:t>
            </a:r>
            <a:r>
              <a:rPr lang="en-US" sz="2976" dirty="0" err="1">
                <a:solidFill>
                  <a:srgbClr val="FFFFFF"/>
                </a:solidFill>
                <a:latin typeface="Open Sans"/>
              </a:rPr>
              <a:t>sebuah</a:t>
            </a:r>
            <a:r>
              <a:rPr lang="en-US" sz="2976" dirty="0">
                <a:solidFill>
                  <a:srgbClr val="FFFFFF"/>
                </a:solidFill>
                <a:latin typeface="Open Sans"/>
              </a:rPr>
              <a:t> </a:t>
            </a:r>
            <a:r>
              <a:rPr lang="en-US" sz="2976" dirty="0" err="1">
                <a:solidFill>
                  <a:srgbClr val="FFFFFF"/>
                </a:solidFill>
                <a:latin typeface="Open Sans"/>
              </a:rPr>
              <a:t>hasil</a:t>
            </a:r>
            <a:r>
              <a:rPr lang="en-US" sz="2976" dirty="0">
                <a:solidFill>
                  <a:srgbClr val="FFFFFF"/>
                </a:solidFill>
                <a:latin typeface="Open Sans"/>
              </a:rPr>
              <a:t> </a:t>
            </a:r>
            <a:r>
              <a:rPr lang="en-US" sz="2976" dirty="0" err="1">
                <a:solidFill>
                  <a:srgbClr val="FFFFFF"/>
                </a:solidFill>
                <a:latin typeface="Open Sans"/>
              </a:rPr>
              <a:t>penelitian</a:t>
            </a:r>
            <a:endParaRPr lang="en-US" sz="2976" dirty="0">
              <a:solidFill>
                <a:srgbClr val="FFFFFF"/>
              </a:solidFill>
              <a:latin typeface="Open Sans"/>
            </a:endParaRP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962365" y="4293460"/>
            <a:ext cx="6325635" cy="5993540"/>
          </a:xfrm>
          <a:prstGeom prst="rect">
            <a:avLst/>
          </a:prstGeom>
        </p:spPr>
      </p:pic>
      <p:sp>
        <p:nvSpPr>
          <p:cNvPr id="4" name="TextBox 4"/>
          <p:cNvSpPr txBox="1"/>
          <p:nvPr/>
        </p:nvSpPr>
        <p:spPr>
          <a:xfrm>
            <a:off x="5066779" y="537527"/>
            <a:ext cx="8154442" cy="1811020"/>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BAB III </a:t>
            </a:r>
          </a:p>
          <a:p>
            <a:pPr algn="ctr">
              <a:lnSpc>
                <a:spcPts val="7279"/>
              </a:lnSpc>
              <a:spcBef>
                <a:spcPct val="0"/>
              </a:spcBef>
            </a:pPr>
            <a:r>
              <a:rPr lang="en-US" sz="5199" dirty="0">
                <a:solidFill>
                  <a:srgbClr val="FFFFFF"/>
                </a:solidFill>
                <a:latin typeface="Open Sans"/>
              </a:rPr>
              <a:t>METODOLOGI PENELITIAN</a:t>
            </a:r>
          </a:p>
        </p:txBody>
      </p:sp>
      <p:sp>
        <p:nvSpPr>
          <p:cNvPr id="5" name="TextBox 5"/>
          <p:cNvSpPr txBox="1"/>
          <p:nvPr/>
        </p:nvSpPr>
        <p:spPr>
          <a:xfrm>
            <a:off x="339372" y="2895112"/>
            <a:ext cx="8583216"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A. </a:t>
            </a:r>
            <a:r>
              <a:rPr lang="en-US" sz="5199" dirty="0" err="1">
                <a:solidFill>
                  <a:srgbClr val="FFFFFF"/>
                </a:solidFill>
                <a:latin typeface="Open Sans"/>
              </a:rPr>
              <a:t>Alasan</a:t>
            </a:r>
            <a:r>
              <a:rPr lang="en-US" sz="5199" dirty="0">
                <a:solidFill>
                  <a:srgbClr val="FFFFFF"/>
                </a:solidFill>
                <a:latin typeface="Open Sans"/>
              </a:rPr>
              <a:t> </a:t>
            </a:r>
            <a:r>
              <a:rPr lang="en-US" sz="5199" dirty="0" err="1">
                <a:solidFill>
                  <a:srgbClr val="FFFFFF"/>
                </a:solidFill>
                <a:latin typeface="Open Sans"/>
              </a:rPr>
              <a:t>Pemilihan</a:t>
            </a:r>
            <a:r>
              <a:rPr lang="en-US" sz="5199" dirty="0">
                <a:solidFill>
                  <a:srgbClr val="FFFFFF"/>
                </a:solidFill>
                <a:latin typeface="Open Sans"/>
              </a:rPr>
              <a:t> </a:t>
            </a:r>
            <a:r>
              <a:rPr lang="en-US" sz="5199" dirty="0" err="1">
                <a:solidFill>
                  <a:srgbClr val="FFFFFF"/>
                </a:solidFill>
                <a:latin typeface="Open Sans"/>
              </a:rPr>
              <a:t>Metode</a:t>
            </a:r>
            <a:endParaRPr lang="en-US" sz="5199" dirty="0">
              <a:solidFill>
                <a:srgbClr val="FFFFFF"/>
              </a:solidFill>
              <a:latin typeface="Open Sans"/>
            </a:endParaRPr>
          </a:p>
        </p:txBody>
      </p:sp>
      <p:sp>
        <p:nvSpPr>
          <p:cNvPr id="6" name="TextBox 6"/>
          <p:cNvSpPr txBox="1"/>
          <p:nvPr/>
        </p:nvSpPr>
        <p:spPr>
          <a:xfrm>
            <a:off x="339372" y="6452156"/>
            <a:ext cx="9836646"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B. </a:t>
            </a:r>
            <a:r>
              <a:rPr lang="en-US" sz="5199" dirty="0" err="1">
                <a:solidFill>
                  <a:srgbClr val="FFFFFF"/>
                </a:solidFill>
                <a:latin typeface="Open Sans"/>
              </a:rPr>
              <a:t>Tempat</a:t>
            </a:r>
            <a:r>
              <a:rPr lang="en-US" sz="5199" dirty="0">
                <a:solidFill>
                  <a:srgbClr val="FFFFFF"/>
                </a:solidFill>
                <a:latin typeface="Open Sans"/>
              </a:rPr>
              <a:t> dan Waktu </a:t>
            </a:r>
            <a:r>
              <a:rPr lang="en-US" sz="5199" dirty="0" err="1">
                <a:solidFill>
                  <a:srgbClr val="FFFFFF"/>
                </a:solidFill>
                <a:latin typeface="Open Sans"/>
              </a:rPr>
              <a:t>Penelitian</a:t>
            </a:r>
            <a:endParaRPr lang="en-US" sz="5199" dirty="0">
              <a:solidFill>
                <a:srgbClr val="FFFFFF"/>
              </a:solidFill>
              <a:latin typeface="Open Sans"/>
            </a:endParaRPr>
          </a:p>
        </p:txBody>
      </p:sp>
      <p:sp>
        <p:nvSpPr>
          <p:cNvPr id="7" name="TextBox 7"/>
          <p:cNvSpPr txBox="1"/>
          <p:nvPr/>
        </p:nvSpPr>
        <p:spPr>
          <a:xfrm>
            <a:off x="339372" y="7482126"/>
            <a:ext cx="8877752" cy="2172097"/>
          </a:xfrm>
          <a:prstGeom prst="rect">
            <a:avLst/>
          </a:prstGeom>
        </p:spPr>
        <p:txBody>
          <a:bodyPr lIns="0" tIns="0" rIns="0" bIns="0" rtlCol="0" anchor="t">
            <a:spAutoFit/>
          </a:bodyPr>
          <a:lstStyle/>
          <a:p>
            <a:pPr algn="just">
              <a:lnSpc>
                <a:spcPts val="4301"/>
              </a:lnSpc>
              <a:spcBef>
                <a:spcPct val="0"/>
              </a:spcBef>
            </a:pPr>
            <a:r>
              <a:rPr lang="en-US" sz="3072" dirty="0" err="1">
                <a:solidFill>
                  <a:srgbClr val="FFFFFF"/>
                </a:solidFill>
                <a:latin typeface="Open Sans"/>
              </a:rPr>
              <a:t>Untuk</a:t>
            </a:r>
            <a:r>
              <a:rPr lang="en-US" sz="3072" dirty="0">
                <a:solidFill>
                  <a:srgbClr val="FFFFFF"/>
                </a:solidFill>
                <a:latin typeface="Open Sans"/>
              </a:rPr>
              <a:t> </a:t>
            </a:r>
            <a:r>
              <a:rPr lang="en-US" sz="3072" dirty="0" err="1">
                <a:solidFill>
                  <a:srgbClr val="FFFFFF"/>
                </a:solidFill>
                <a:latin typeface="Open Sans"/>
              </a:rPr>
              <a:t>memperoleh</a:t>
            </a:r>
            <a:r>
              <a:rPr lang="en-US" sz="3072" dirty="0">
                <a:solidFill>
                  <a:srgbClr val="FFFFFF"/>
                </a:solidFill>
                <a:latin typeface="Open Sans"/>
              </a:rPr>
              <a:t> data yang </a:t>
            </a:r>
            <a:r>
              <a:rPr lang="en-US" sz="3072" dirty="0" err="1">
                <a:solidFill>
                  <a:srgbClr val="FFFFFF"/>
                </a:solidFill>
                <a:latin typeface="Open Sans"/>
              </a:rPr>
              <a:t>dibutuhkan</a:t>
            </a:r>
            <a:r>
              <a:rPr lang="en-US" sz="3072" dirty="0">
                <a:solidFill>
                  <a:srgbClr val="FFFFFF"/>
                </a:solidFill>
                <a:latin typeface="Open Sans"/>
              </a:rPr>
              <a:t> </a:t>
            </a:r>
            <a:r>
              <a:rPr lang="en-US" sz="3072" dirty="0" err="1">
                <a:solidFill>
                  <a:srgbClr val="FFFFFF"/>
                </a:solidFill>
                <a:latin typeface="Open Sans"/>
              </a:rPr>
              <a:t>maka</a:t>
            </a:r>
            <a:r>
              <a:rPr lang="en-US" sz="3072" dirty="0">
                <a:solidFill>
                  <a:srgbClr val="FFFFFF"/>
                </a:solidFill>
                <a:latin typeface="Open Sans"/>
              </a:rPr>
              <a:t> </a:t>
            </a:r>
            <a:r>
              <a:rPr lang="en-US" sz="3072" dirty="0" err="1">
                <a:solidFill>
                  <a:srgbClr val="FFFFFF"/>
                </a:solidFill>
                <a:latin typeface="Open Sans"/>
              </a:rPr>
              <a:t>tempat</a:t>
            </a:r>
            <a:r>
              <a:rPr lang="en-US" sz="3072" dirty="0">
                <a:solidFill>
                  <a:srgbClr val="FFFFFF"/>
                </a:solidFill>
                <a:latin typeface="Open Sans"/>
              </a:rPr>
              <a:t> </a:t>
            </a:r>
            <a:r>
              <a:rPr lang="en-US" sz="3072" dirty="0" err="1">
                <a:solidFill>
                  <a:srgbClr val="FFFFFF"/>
                </a:solidFill>
                <a:latin typeface="Open Sans"/>
              </a:rPr>
              <a:t>dilaksanakan</a:t>
            </a:r>
            <a:r>
              <a:rPr lang="en-US" sz="3072" dirty="0">
                <a:solidFill>
                  <a:srgbClr val="FFFFFF"/>
                </a:solidFill>
                <a:latin typeface="Open Sans"/>
              </a:rPr>
              <a:t> </a:t>
            </a:r>
            <a:r>
              <a:rPr lang="en-US" sz="3072" dirty="0" err="1">
                <a:solidFill>
                  <a:srgbClr val="FFFFFF"/>
                </a:solidFill>
                <a:latin typeface="Open Sans"/>
              </a:rPr>
              <a:t>penelitian</a:t>
            </a:r>
            <a:r>
              <a:rPr lang="en-US" sz="3072" dirty="0">
                <a:solidFill>
                  <a:srgbClr val="FFFFFF"/>
                </a:solidFill>
                <a:latin typeface="Open Sans"/>
              </a:rPr>
              <a:t> </a:t>
            </a:r>
            <a:r>
              <a:rPr lang="en-US" sz="3072" dirty="0" err="1">
                <a:solidFill>
                  <a:srgbClr val="FFFFFF"/>
                </a:solidFill>
                <a:latin typeface="Open Sans"/>
              </a:rPr>
              <a:t>ini</a:t>
            </a:r>
            <a:r>
              <a:rPr lang="en-US" sz="3072" dirty="0">
                <a:solidFill>
                  <a:srgbClr val="FFFFFF"/>
                </a:solidFill>
                <a:latin typeface="Open Sans"/>
              </a:rPr>
              <a:t> </a:t>
            </a:r>
            <a:r>
              <a:rPr lang="en-US" sz="3072" dirty="0" err="1">
                <a:solidFill>
                  <a:srgbClr val="FFFFFF"/>
                </a:solidFill>
                <a:latin typeface="Open Sans"/>
              </a:rPr>
              <a:t>adalah</a:t>
            </a:r>
            <a:r>
              <a:rPr lang="en-US" sz="3072" dirty="0">
                <a:solidFill>
                  <a:srgbClr val="FFFFFF"/>
                </a:solidFill>
                <a:latin typeface="Open Sans"/>
              </a:rPr>
              <a:t> </a:t>
            </a:r>
            <a:r>
              <a:rPr lang="en-US" sz="3072" dirty="0" err="1">
                <a:solidFill>
                  <a:srgbClr val="FFFFFF"/>
                </a:solidFill>
                <a:latin typeface="Open Sans"/>
              </a:rPr>
              <a:t>Sekolah</a:t>
            </a:r>
            <a:r>
              <a:rPr lang="en-US" sz="3072" dirty="0">
                <a:solidFill>
                  <a:srgbClr val="FFFFFF"/>
                </a:solidFill>
                <a:latin typeface="Open Sans"/>
              </a:rPr>
              <a:t> Dasar Negeri 2 </a:t>
            </a:r>
            <a:r>
              <a:rPr lang="en-US" sz="3072" dirty="0" err="1">
                <a:solidFill>
                  <a:srgbClr val="FFFFFF"/>
                </a:solidFill>
                <a:latin typeface="Open Sans"/>
              </a:rPr>
              <a:t>Tunjungrejo</a:t>
            </a:r>
            <a:r>
              <a:rPr lang="en-US" sz="3072" dirty="0">
                <a:solidFill>
                  <a:srgbClr val="FFFFFF"/>
                </a:solidFill>
                <a:latin typeface="Open Sans"/>
              </a:rPr>
              <a:t>, </a:t>
            </a:r>
            <a:r>
              <a:rPr lang="en-US" sz="3072" dirty="0" err="1">
                <a:solidFill>
                  <a:srgbClr val="FFFFFF"/>
                </a:solidFill>
                <a:latin typeface="Open Sans"/>
              </a:rPr>
              <a:t>kecamatan</a:t>
            </a:r>
            <a:r>
              <a:rPr lang="en-US" sz="3072" dirty="0">
                <a:solidFill>
                  <a:srgbClr val="FFFFFF"/>
                </a:solidFill>
                <a:latin typeface="Open Sans"/>
              </a:rPr>
              <a:t> </a:t>
            </a:r>
            <a:r>
              <a:rPr lang="en-US" sz="3072" dirty="0" err="1">
                <a:solidFill>
                  <a:srgbClr val="FFFFFF"/>
                </a:solidFill>
                <a:latin typeface="Open Sans"/>
              </a:rPr>
              <a:t>Yosowilangun</a:t>
            </a:r>
            <a:r>
              <a:rPr lang="en-US" sz="3072" dirty="0">
                <a:solidFill>
                  <a:srgbClr val="FFFFFF"/>
                </a:solidFill>
                <a:latin typeface="Open Sans"/>
              </a:rPr>
              <a:t>, </a:t>
            </a:r>
            <a:r>
              <a:rPr lang="en-US" sz="3072" dirty="0" err="1">
                <a:solidFill>
                  <a:srgbClr val="FFFFFF"/>
                </a:solidFill>
                <a:latin typeface="Open Sans"/>
              </a:rPr>
              <a:t>kabupaten</a:t>
            </a:r>
            <a:r>
              <a:rPr lang="en-US" sz="3072" dirty="0">
                <a:solidFill>
                  <a:srgbClr val="FFFFFF"/>
                </a:solidFill>
                <a:latin typeface="Open Sans"/>
              </a:rPr>
              <a:t> </a:t>
            </a:r>
            <a:r>
              <a:rPr lang="en-US" sz="3072" dirty="0" err="1">
                <a:solidFill>
                  <a:srgbClr val="FFFFFF"/>
                </a:solidFill>
                <a:latin typeface="Open Sans"/>
              </a:rPr>
              <a:t>Lumajang</a:t>
            </a:r>
            <a:r>
              <a:rPr lang="en-US" sz="3072" dirty="0">
                <a:solidFill>
                  <a:srgbClr val="FFFFFF"/>
                </a:solidFill>
                <a:latin typeface="Open San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470625" y="7556707"/>
            <a:ext cx="2817375" cy="2730293"/>
          </a:xfrm>
          <a:prstGeom prst="rect">
            <a:avLst/>
          </a:prstGeom>
        </p:spPr>
      </p:pic>
      <p:sp>
        <p:nvSpPr>
          <p:cNvPr id="3" name="TextBox 3"/>
          <p:cNvSpPr txBox="1"/>
          <p:nvPr/>
        </p:nvSpPr>
        <p:spPr>
          <a:xfrm>
            <a:off x="552256" y="3856776"/>
            <a:ext cx="8926711"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D. Teknik </a:t>
            </a:r>
            <a:r>
              <a:rPr lang="en-US" sz="5199" dirty="0" err="1">
                <a:solidFill>
                  <a:srgbClr val="FFFFFF"/>
                </a:solidFill>
                <a:latin typeface="Open Sans"/>
              </a:rPr>
              <a:t>Pengumpulan</a:t>
            </a:r>
            <a:r>
              <a:rPr lang="en-US" sz="5199" dirty="0">
                <a:solidFill>
                  <a:srgbClr val="FFFFFF"/>
                </a:solidFill>
                <a:latin typeface="Open Sans"/>
              </a:rPr>
              <a:t> Data</a:t>
            </a:r>
          </a:p>
        </p:txBody>
      </p:sp>
      <p:sp>
        <p:nvSpPr>
          <p:cNvPr id="4" name="TextBox 4"/>
          <p:cNvSpPr txBox="1"/>
          <p:nvPr/>
        </p:nvSpPr>
        <p:spPr>
          <a:xfrm>
            <a:off x="578126" y="537527"/>
            <a:ext cx="3632448"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C. </a:t>
            </a:r>
            <a:r>
              <a:rPr lang="en-US" sz="5199" dirty="0" err="1">
                <a:solidFill>
                  <a:srgbClr val="FFFFFF"/>
                </a:solidFill>
                <a:latin typeface="Open Sans"/>
              </a:rPr>
              <a:t>Informan</a:t>
            </a:r>
            <a:endParaRPr lang="en-US" sz="5199" dirty="0">
              <a:solidFill>
                <a:srgbClr val="FFFFFF"/>
              </a:solidFill>
              <a:latin typeface="Open Sans"/>
            </a:endParaRPr>
          </a:p>
        </p:txBody>
      </p:sp>
      <p:sp>
        <p:nvSpPr>
          <p:cNvPr id="5" name="TextBox 5"/>
          <p:cNvSpPr txBox="1"/>
          <p:nvPr/>
        </p:nvSpPr>
        <p:spPr>
          <a:xfrm>
            <a:off x="578126" y="1620312"/>
            <a:ext cx="17112562" cy="1146697"/>
          </a:xfrm>
          <a:prstGeom prst="rect">
            <a:avLst/>
          </a:prstGeom>
        </p:spPr>
        <p:txBody>
          <a:bodyPr lIns="0" tIns="0" rIns="0" bIns="0" rtlCol="0" anchor="t">
            <a:spAutoFit/>
          </a:bodyPr>
          <a:lstStyle/>
          <a:p>
            <a:pPr algn="just">
              <a:lnSpc>
                <a:spcPts val="4582"/>
              </a:lnSpc>
              <a:spcBef>
                <a:spcPct val="0"/>
              </a:spcBef>
            </a:pPr>
            <a:r>
              <a:rPr lang="en-US" sz="3273" dirty="0">
                <a:solidFill>
                  <a:srgbClr val="FFFFFF"/>
                </a:solidFill>
                <a:latin typeface="Open Sans"/>
              </a:rPr>
              <a:t>Adapun </a:t>
            </a:r>
            <a:r>
              <a:rPr lang="en-US" sz="3273" dirty="0" err="1">
                <a:solidFill>
                  <a:srgbClr val="FFFFFF"/>
                </a:solidFill>
                <a:latin typeface="Open Sans"/>
              </a:rPr>
              <a:t>waktu</a:t>
            </a:r>
            <a:r>
              <a:rPr lang="en-US" sz="3273" dirty="0">
                <a:solidFill>
                  <a:srgbClr val="FFFFFF"/>
                </a:solidFill>
                <a:latin typeface="Open Sans"/>
              </a:rPr>
              <a:t> </a:t>
            </a:r>
            <a:r>
              <a:rPr lang="en-US" sz="3273" dirty="0" err="1">
                <a:solidFill>
                  <a:srgbClr val="FFFFFF"/>
                </a:solidFill>
                <a:latin typeface="Open Sans"/>
              </a:rPr>
              <a:t>penelitian</a:t>
            </a:r>
            <a:r>
              <a:rPr lang="en-US" sz="3273" dirty="0">
                <a:solidFill>
                  <a:srgbClr val="FFFFFF"/>
                </a:solidFill>
                <a:latin typeface="Open Sans"/>
              </a:rPr>
              <a:t> </a:t>
            </a:r>
            <a:r>
              <a:rPr lang="en-US" sz="3273" dirty="0" err="1">
                <a:solidFill>
                  <a:srgbClr val="FFFFFF"/>
                </a:solidFill>
                <a:latin typeface="Open Sans"/>
              </a:rPr>
              <a:t>ini</a:t>
            </a:r>
            <a:r>
              <a:rPr lang="en-US" sz="3273" dirty="0">
                <a:solidFill>
                  <a:srgbClr val="FFFFFF"/>
                </a:solidFill>
                <a:latin typeface="Open Sans"/>
              </a:rPr>
              <a:t> </a:t>
            </a:r>
            <a:r>
              <a:rPr lang="en-US" sz="3273" dirty="0" err="1">
                <a:solidFill>
                  <a:srgbClr val="FFFFFF"/>
                </a:solidFill>
                <a:latin typeface="Open Sans"/>
              </a:rPr>
              <a:t>dilakukan</a:t>
            </a:r>
            <a:r>
              <a:rPr lang="en-US" sz="3273" dirty="0">
                <a:solidFill>
                  <a:srgbClr val="FFFFFF"/>
                </a:solidFill>
                <a:latin typeface="Open Sans"/>
              </a:rPr>
              <a:t> </a:t>
            </a:r>
            <a:r>
              <a:rPr lang="en-US" sz="3273" dirty="0" err="1">
                <a:solidFill>
                  <a:srgbClr val="FFFFFF"/>
                </a:solidFill>
                <a:latin typeface="Open Sans"/>
              </a:rPr>
              <a:t>selama</a:t>
            </a:r>
            <a:r>
              <a:rPr lang="en-US" sz="3273" dirty="0">
                <a:solidFill>
                  <a:srgbClr val="FFFFFF"/>
                </a:solidFill>
                <a:latin typeface="Open Sans"/>
              </a:rPr>
              <a:t> 5 </a:t>
            </a:r>
            <a:r>
              <a:rPr lang="en-US" sz="3273" dirty="0" err="1">
                <a:solidFill>
                  <a:srgbClr val="FFFFFF"/>
                </a:solidFill>
                <a:latin typeface="Open Sans"/>
              </a:rPr>
              <a:t>bulan</a:t>
            </a:r>
            <a:r>
              <a:rPr lang="en-US" sz="3273" dirty="0">
                <a:solidFill>
                  <a:srgbClr val="FFFFFF"/>
                </a:solidFill>
                <a:latin typeface="Open Sans"/>
              </a:rPr>
              <a:t> yang </a:t>
            </a:r>
            <a:r>
              <a:rPr lang="en-US" sz="3273" dirty="0" err="1">
                <a:solidFill>
                  <a:srgbClr val="FFFFFF"/>
                </a:solidFill>
                <a:latin typeface="Open Sans"/>
              </a:rPr>
              <a:t>dimulai</a:t>
            </a:r>
            <a:r>
              <a:rPr lang="en-US" sz="3273" dirty="0">
                <a:solidFill>
                  <a:srgbClr val="FFFFFF"/>
                </a:solidFill>
                <a:latin typeface="Open Sans"/>
              </a:rPr>
              <a:t> </a:t>
            </a:r>
            <a:r>
              <a:rPr lang="en-US" sz="3273" dirty="0" err="1">
                <a:solidFill>
                  <a:srgbClr val="FFFFFF"/>
                </a:solidFill>
                <a:latin typeface="Open Sans"/>
              </a:rPr>
              <a:t>dari</a:t>
            </a:r>
            <a:r>
              <a:rPr lang="en-US" sz="3273" dirty="0">
                <a:solidFill>
                  <a:srgbClr val="FFFFFF"/>
                </a:solidFill>
                <a:latin typeface="Open Sans"/>
              </a:rPr>
              <a:t> </a:t>
            </a:r>
            <a:r>
              <a:rPr lang="en-US" sz="3273" dirty="0" err="1">
                <a:solidFill>
                  <a:srgbClr val="FFFFFF"/>
                </a:solidFill>
                <a:latin typeface="Open Sans"/>
              </a:rPr>
              <a:t>bulan</a:t>
            </a:r>
            <a:r>
              <a:rPr lang="en-US" sz="3273" dirty="0">
                <a:solidFill>
                  <a:srgbClr val="FFFFFF"/>
                </a:solidFill>
                <a:latin typeface="Open Sans"/>
              </a:rPr>
              <a:t> </a:t>
            </a:r>
            <a:r>
              <a:rPr lang="en-US" sz="3273" dirty="0" err="1">
                <a:solidFill>
                  <a:srgbClr val="FFFFFF"/>
                </a:solidFill>
                <a:latin typeface="Open Sans"/>
              </a:rPr>
              <a:t>Januari</a:t>
            </a:r>
            <a:r>
              <a:rPr lang="en-US" sz="3273" dirty="0">
                <a:solidFill>
                  <a:srgbClr val="FFFFFF"/>
                </a:solidFill>
                <a:latin typeface="Open Sans"/>
              </a:rPr>
              <a:t> </a:t>
            </a:r>
            <a:r>
              <a:rPr lang="en-US" sz="3273" dirty="0" err="1">
                <a:solidFill>
                  <a:srgbClr val="FFFFFF"/>
                </a:solidFill>
                <a:latin typeface="Open Sans"/>
              </a:rPr>
              <a:t>sampai</a:t>
            </a:r>
            <a:r>
              <a:rPr lang="en-US" sz="3273" dirty="0">
                <a:solidFill>
                  <a:srgbClr val="FFFFFF"/>
                </a:solidFill>
                <a:latin typeface="Open Sans"/>
              </a:rPr>
              <a:t> </a:t>
            </a:r>
            <a:r>
              <a:rPr lang="en-US" sz="3273" dirty="0" err="1">
                <a:solidFill>
                  <a:srgbClr val="FFFFFF"/>
                </a:solidFill>
                <a:latin typeface="Open Sans"/>
              </a:rPr>
              <a:t>mei</a:t>
            </a:r>
            <a:r>
              <a:rPr lang="en-US" sz="3273" dirty="0">
                <a:solidFill>
                  <a:srgbClr val="FFFFFF"/>
                </a:solidFill>
                <a:latin typeface="Open Sans"/>
              </a:rPr>
              <a:t> 2022</a:t>
            </a:r>
          </a:p>
        </p:txBody>
      </p:sp>
      <p:sp>
        <p:nvSpPr>
          <p:cNvPr id="6" name="TextBox 6"/>
          <p:cNvSpPr txBox="1"/>
          <p:nvPr/>
        </p:nvSpPr>
        <p:spPr>
          <a:xfrm>
            <a:off x="578126" y="5086350"/>
            <a:ext cx="4603474" cy="503599"/>
          </a:xfrm>
          <a:prstGeom prst="rect">
            <a:avLst/>
          </a:prstGeom>
        </p:spPr>
        <p:txBody>
          <a:bodyPr wrap="square" lIns="0" tIns="0" rIns="0" bIns="0" rtlCol="0" anchor="t">
            <a:spAutoFit/>
          </a:bodyPr>
          <a:lstStyle/>
          <a:p>
            <a:pPr algn="ctr">
              <a:lnSpc>
                <a:spcPts val="4215"/>
              </a:lnSpc>
              <a:spcBef>
                <a:spcPct val="0"/>
              </a:spcBef>
            </a:pPr>
            <a:r>
              <a:rPr lang="en-US" sz="3010" dirty="0">
                <a:solidFill>
                  <a:srgbClr val="FFFFFF"/>
                </a:solidFill>
                <a:latin typeface="Open Sans"/>
              </a:rPr>
              <a:t>1. </a:t>
            </a:r>
            <a:r>
              <a:rPr lang="en-US" sz="3010" dirty="0" err="1">
                <a:solidFill>
                  <a:srgbClr val="FFFFFF"/>
                </a:solidFill>
                <a:latin typeface="Open Sans"/>
              </a:rPr>
              <a:t>Observasi</a:t>
            </a:r>
            <a:r>
              <a:rPr lang="en-US" sz="3010" dirty="0">
                <a:solidFill>
                  <a:srgbClr val="FFFFFF"/>
                </a:solidFill>
                <a:latin typeface="Open Sans"/>
              </a:rPr>
              <a:t> </a:t>
            </a:r>
            <a:r>
              <a:rPr lang="en-US" sz="3010" dirty="0" err="1">
                <a:solidFill>
                  <a:srgbClr val="FFFFFF"/>
                </a:solidFill>
                <a:latin typeface="Open Sans"/>
              </a:rPr>
              <a:t>partisipan</a:t>
            </a:r>
            <a:endParaRPr lang="en-US" sz="3010" dirty="0">
              <a:solidFill>
                <a:srgbClr val="FFFFFF"/>
              </a:solidFill>
              <a:latin typeface="Open Sans"/>
            </a:endParaRPr>
          </a:p>
        </p:txBody>
      </p:sp>
      <p:sp>
        <p:nvSpPr>
          <p:cNvPr id="7" name="TextBox 7"/>
          <p:cNvSpPr txBox="1"/>
          <p:nvPr/>
        </p:nvSpPr>
        <p:spPr>
          <a:xfrm>
            <a:off x="578126" y="5969053"/>
            <a:ext cx="6504177" cy="2479491"/>
          </a:xfrm>
          <a:prstGeom prst="rect">
            <a:avLst/>
          </a:prstGeom>
        </p:spPr>
        <p:txBody>
          <a:bodyPr lIns="0" tIns="0" rIns="0" bIns="0" rtlCol="0" anchor="t">
            <a:spAutoFit/>
          </a:bodyPr>
          <a:lstStyle/>
          <a:p>
            <a:pPr algn="just">
              <a:lnSpc>
                <a:spcPts val="3929"/>
              </a:lnSpc>
              <a:spcBef>
                <a:spcPct val="0"/>
              </a:spcBef>
            </a:pPr>
            <a:r>
              <a:rPr lang="en-US" sz="2806" dirty="0" err="1">
                <a:solidFill>
                  <a:srgbClr val="FFFFFF"/>
                </a:solidFill>
                <a:latin typeface="Open Sans"/>
              </a:rPr>
              <a:t>Observasi</a:t>
            </a:r>
            <a:r>
              <a:rPr lang="en-US" sz="2806" dirty="0">
                <a:solidFill>
                  <a:srgbClr val="FFFFFF"/>
                </a:solidFill>
                <a:latin typeface="Open Sans"/>
              </a:rPr>
              <a:t> </a:t>
            </a:r>
            <a:r>
              <a:rPr lang="en-US" sz="2806" dirty="0" err="1">
                <a:solidFill>
                  <a:srgbClr val="FFFFFF"/>
                </a:solidFill>
                <a:latin typeface="Open Sans"/>
              </a:rPr>
              <a:t>partisipan</a:t>
            </a:r>
            <a:r>
              <a:rPr lang="en-US" sz="2806" dirty="0">
                <a:solidFill>
                  <a:srgbClr val="FFFFFF"/>
                </a:solidFill>
                <a:latin typeface="Open Sans"/>
              </a:rPr>
              <a:t> </a:t>
            </a:r>
            <a:r>
              <a:rPr lang="en-US" sz="2806" dirty="0" err="1">
                <a:solidFill>
                  <a:srgbClr val="FFFFFF"/>
                </a:solidFill>
                <a:latin typeface="Open Sans"/>
              </a:rPr>
              <a:t>adalah</a:t>
            </a:r>
            <a:r>
              <a:rPr lang="en-US" sz="2806" dirty="0">
                <a:solidFill>
                  <a:srgbClr val="FFFFFF"/>
                </a:solidFill>
                <a:latin typeface="Open Sans"/>
              </a:rPr>
              <a:t> </a:t>
            </a:r>
            <a:r>
              <a:rPr lang="en-US" sz="2806" dirty="0" err="1">
                <a:solidFill>
                  <a:srgbClr val="FFFFFF"/>
                </a:solidFill>
                <a:latin typeface="Open Sans"/>
              </a:rPr>
              <a:t>metode</a:t>
            </a:r>
            <a:r>
              <a:rPr lang="en-US" sz="2806" dirty="0">
                <a:solidFill>
                  <a:srgbClr val="FFFFFF"/>
                </a:solidFill>
                <a:latin typeface="Open Sans"/>
              </a:rPr>
              <a:t> di mana </a:t>
            </a:r>
            <a:r>
              <a:rPr lang="en-US" sz="2806" dirty="0" err="1">
                <a:solidFill>
                  <a:srgbClr val="FFFFFF"/>
                </a:solidFill>
                <a:latin typeface="Open Sans"/>
              </a:rPr>
              <a:t>peneliti</a:t>
            </a:r>
            <a:r>
              <a:rPr lang="en-US" sz="2806" dirty="0">
                <a:solidFill>
                  <a:srgbClr val="FFFFFF"/>
                </a:solidFill>
                <a:latin typeface="Open Sans"/>
              </a:rPr>
              <a:t> </a:t>
            </a:r>
            <a:r>
              <a:rPr lang="en-US" sz="2806" dirty="0" err="1">
                <a:solidFill>
                  <a:srgbClr val="FFFFFF"/>
                </a:solidFill>
                <a:latin typeface="Open Sans"/>
              </a:rPr>
              <a:t>terlibat</a:t>
            </a:r>
            <a:r>
              <a:rPr lang="en-US" sz="2806" dirty="0">
                <a:solidFill>
                  <a:srgbClr val="FFFFFF"/>
                </a:solidFill>
                <a:latin typeface="Open Sans"/>
              </a:rPr>
              <a:t> </a:t>
            </a:r>
            <a:r>
              <a:rPr lang="en-US" sz="2806" dirty="0" err="1">
                <a:solidFill>
                  <a:srgbClr val="FFFFFF"/>
                </a:solidFill>
                <a:latin typeface="Open Sans"/>
              </a:rPr>
              <a:t>dalam</a:t>
            </a:r>
            <a:r>
              <a:rPr lang="en-US" sz="2806" dirty="0">
                <a:solidFill>
                  <a:srgbClr val="FFFFFF"/>
                </a:solidFill>
                <a:latin typeface="Open Sans"/>
              </a:rPr>
              <a:t> </a:t>
            </a:r>
            <a:r>
              <a:rPr lang="en-US" sz="2806" dirty="0" err="1">
                <a:solidFill>
                  <a:srgbClr val="FFFFFF"/>
                </a:solidFill>
                <a:latin typeface="Open Sans"/>
              </a:rPr>
              <a:t>kegiatan</a:t>
            </a:r>
            <a:r>
              <a:rPr lang="en-US" sz="2806" dirty="0">
                <a:solidFill>
                  <a:srgbClr val="FFFFFF"/>
                </a:solidFill>
                <a:latin typeface="Open Sans"/>
              </a:rPr>
              <a:t> </a:t>
            </a:r>
            <a:r>
              <a:rPr lang="en-US" sz="2806" dirty="0" err="1">
                <a:solidFill>
                  <a:srgbClr val="FFFFFF"/>
                </a:solidFill>
                <a:latin typeface="Open Sans"/>
              </a:rPr>
              <a:t>sehari-hari</a:t>
            </a:r>
            <a:r>
              <a:rPr lang="en-US" sz="2806" dirty="0">
                <a:solidFill>
                  <a:srgbClr val="FFFFFF"/>
                </a:solidFill>
                <a:latin typeface="Open Sans"/>
              </a:rPr>
              <a:t> orang yang </a:t>
            </a:r>
            <a:r>
              <a:rPr lang="en-US" sz="2806" dirty="0" err="1">
                <a:solidFill>
                  <a:srgbClr val="FFFFFF"/>
                </a:solidFill>
                <a:latin typeface="Open Sans"/>
              </a:rPr>
              <a:t>sedang</a:t>
            </a:r>
            <a:r>
              <a:rPr lang="en-US" sz="2806" dirty="0">
                <a:solidFill>
                  <a:srgbClr val="FFFFFF"/>
                </a:solidFill>
                <a:latin typeface="Open Sans"/>
              </a:rPr>
              <a:t> </a:t>
            </a:r>
            <a:r>
              <a:rPr lang="en-US" sz="2806" dirty="0" err="1">
                <a:solidFill>
                  <a:srgbClr val="FFFFFF"/>
                </a:solidFill>
                <a:latin typeface="Open Sans"/>
              </a:rPr>
              <a:t>diamati</a:t>
            </a:r>
            <a:r>
              <a:rPr lang="en-US" sz="2806" dirty="0">
                <a:solidFill>
                  <a:srgbClr val="FFFFFF"/>
                </a:solidFill>
                <a:latin typeface="Open Sans"/>
              </a:rPr>
              <a:t> </a:t>
            </a:r>
            <a:r>
              <a:rPr lang="en-US" sz="2806" dirty="0" err="1">
                <a:solidFill>
                  <a:srgbClr val="FFFFFF"/>
                </a:solidFill>
                <a:latin typeface="Open Sans"/>
              </a:rPr>
              <a:t>atau</a:t>
            </a:r>
            <a:r>
              <a:rPr lang="en-US" sz="2806" dirty="0">
                <a:solidFill>
                  <a:srgbClr val="FFFFFF"/>
                </a:solidFill>
                <a:latin typeface="Open Sans"/>
              </a:rPr>
              <a:t> yang </a:t>
            </a:r>
            <a:r>
              <a:rPr lang="en-US" sz="2806" dirty="0" err="1">
                <a:solidFill>
                  <a:srgbClr val="FFFFFF"/>
                </a:solidFill>
                <a:latin typeface="Open Sans"/>
              </a:rPr>
              <a:t>digunakan</a:t>
            </a:r>
            <a:r>
              <a:rPr lang="en-US" sz="2806" dirty="0">
                <a:solidFill>
                  <a:srgbClr val="FFFFFF"/>
                </a:solidFill>
                <a:latin typeface="Open Sans"/>
              </a:rPr>
              <a:t> </a:t>
            </a:r>
            <a:r>
              <a:rPr lang="en-US" sz="2806" dirty="0" err="1">
                <a:solidFill>
                  <a:srgbClr val="FFFFFF"/>
                </a:solidFill>
                <a:latin typeface="Open Sans"/>
              </a:rPr>
              <a:t>sebagai</a:t>
            </a:r>
            <a:r>
              <a:rPr lang="en-US" sz="2806" dirty="0">
                <a:solidFill>
                  <a:srgbClr val="FFFFFF"/>
                </a:solidFill>
                <a:latin typeface="Open Sans"/>
              </a:rPr>
              <a:t> </a:t>
            </a:r>
            <a:r>
              <a:rPr lang="en-US" sz="2806" dirty="0" err="1">
                <a:solidFill>
                  <a:srgbClr val="FFFFFF"/>
                </a:solidFill>
                <a:latin typeface="Open Sans"/>
              </a:rPr>
              <a:t>sumber</a:t>
            </a:r>
            <a:r>
              <a:rPr lang="en-US" sz="2806" dirty="0">
                <a:solidFill>
                  <a:srgbClr val="FFFFFF"/>
                </a:solidFill>
                <a:latin typeface="Open Sans"/>
              </a:rPr>
              <a:t> data </a:t>
            </a:r>
            <a:r>
              <a:rPr lang="en-US" sz="2806" dirty="0" err="1">
                <a:solidFill>
                  <a:srgbClr val="FFFFFF"/>
                </a:solidFill>
                <a:latin typeface="Open Sans"/>
              </a:rPr>
              <a:t>penelitian</a:t>
            </a:r>
            <a:endParaRPr lang="en-US" sz="2806" dirty="0">
              <a:solidFill>
                <a:srgbClr val="FFFFFF"/>
              </a:solidFill>
              <a:latin typeface="Open Sans"/>
            </a:endParaRPr>
          </a:p>
        </p:txBody>
      </p:sp>
      <p:sp>
        <p:nvSpPr>
          <p:cNvPr id="8" name="TextBox 8"/>
          <p:cNvSpPr txBox="1"/>
          <p:nvPr/>
        </p:nvSpPr>
        <p:spPr>
          <a:xfrm>
            <a:off x="8881655" y="5006971"/>
            <a:ext cx="2574199" cy="530278"/>
          </a:xfrm>
          <a:prstGeom prst="rect">
            <a:avLst/>
          </a:prstGeom>
        </p:spPr>
        <p:txBody>
          <a:bodyPr lIns="0" tIns="0" rIns="0" bIns="0" rtlCol="0" anchor="t">
            <a:spAutoFit/>
          </a:bodyPr>
          <a:lstStyle/>
          <a:p>
            <a:pPr algn="ctr">
              <a:lnSpc>
                <a:spcPts val="4349"/>
              </a:lnSpc>
              <a:spcBef>
                <a:spcPct val="0"/>
              </a:spcBef>
            </a:pPr>
            <a:r>
              <a:rPr lang="en-US" sz="3107" dirty="0">
                <a:solidFill>
                  <a:srgbClr val="FFFFFF"/>
                </a:solidFill>
                <a:latin typeface="Open Sans"/>
              </a:rPr>
              <a:t>2. </a:t>
            </a:r>
            <a:r>
              <a:rPr lang="en-US" sz="3107" dirty="0" err="1">
                <a:solidFill>
                  <a:srgbClr val="FFFFFF"/>
                </a:solidFill>
                <a:latin typeface="Open Sans"/>
              </a:rPr>
              <a:t>Wawancara</a:t>
            </a:r>
            <a:endParaRPr lang="en-US" sz="3107" dirty="0">
              <a:solidFill>
                <a:srgbClr val="FFFFFF"/>
              </a:solidFill>
              <a:latin typeface="Open Sans"/>
            </a:endParaRPr>
          </a:p>
        </p:txBody>
      </p:sp>
      <p:sp>
        <p:nvSpPr>
          <p:cNvPr id="9" name="TextBox 9"/>
          <p:cNvSpPr txBox="1"/>
          <p:nvPr/>
        </p:nvSpPr>
        <p:spPr>
          <a:xfrm>
            <a:off x="8881655" y="5800349"/>
            <a:ext cx="8809033" cy="2114893"/>
          </a:xfrm>
          <a:prstGeom prst="rect">
            <a:avLst/>
          </a:prstGeom>
        </p:spPr>
        <p:txBody>
          <a:bodyPr lIns="0" tIns="0" rIns="0" bIns="0" rtlCol="0" anchor="t">
            <a:spAutoFit/>
          </a:bodyPr>
          <a:lstStyle/>
          <a:p>
            <a:pPr algn="just">
              <a:lnSpc>
                <a:spcPts val="4203"/>
              </a:lnSpc>
              <a:spcBef>
                <a:spcPct val="0"/>
              </a:spcBef>
            </a:pPr>
            <a:r>
              <a:rPr lang="en-US" sz="3002" dirty="0" err="1">
                <a:solidFill>
                  <a:srgbClr val="FFFFFF"/>
                </a:solidFill>
                <a:latin typeface="Open Sans"/>
              </a:rPr>
              <a:t>Wawancara</a:t>
            </a:r>
            <a:r>
              <a:rPr lang="en-US" sz="3002" dirty="0">
                <a:solidFill>
                  <a:srgbClr val="FFFFFF"/>
                </a:solidFill>
                <a:latin typeface="Open Sans"/>
              </a:rPr>
              <a:t> </a:t>
            </a:r>
            <a:r>
              <a:rPr lang="en-US" sz="3002" dirty="0" err="1">
                <a:solidFill>
                  <a:srgbClr val="FFFFFF"/>
                </a:solidFill>
                <a:latin typeface="Open Sans"/>
              </a:rPr>
              <a:t>adalah</a:t>
            </a:r>
            <a:r>
              <a:rPr lang="en-US" sz="3002" dirty="0">
                <a:solidFill>
                  <a:srgbClr val="FFFFFF"/>
                </a:solidFill>
                <a:latin typeface="Open Sans"/>
              </a:rPr>
              <a:t> </a:t>
            </a:r>
            <a:r>
              <a:rPr lang="en-US" sz="3002" dirty="0" err="1">
                <a:solidFill>
                  <a:srgbClr val="FFFFFF"/>
                </a:solidFill>
                <a:latin typeface="Open Sans"/>
              </a:rPr>
              <a:t>pertemuan</a:t>
            </a:r>
            <a:r>
              <a:rPr lang="en-US" sz="3002" dirty="0">
                <a:solidFill>
                  <a:srgbClr val="FFFFFF"/>
                </a:solidFill>
                <a:latin typeface="Open Sans"/>
              </a:rPr>
              <a:t> </a:t>
            </a:r>
            <a:r>
              <a:rPr lang="en-US" sz="3002" dirty="0" err="1">
                <a:solidFill>
                  <a:srgbClr val="FFFFFF"/>
                </a:solidFill>
                <a:latin typeface="Open Sans"/>
              </a:rPr>
              <a:t>dua</a:t>
            </a:r>
            <a:r>
              <a:rPr lang="en-US" sz="3002" dirty="0">
                <a:solidFill>
                  <a:srgbClr val="FFFFFF"/>
                </a:solidFill>
                <a:latin typeface="Open Sans"/>
              </a:rPr>
              <a:t> orang </a:t>
            </a:r>
            <a:r>
              <a:rPr lang="en-US" sz="3002" dirty="0" err="1">
                <a:solidFill>
                  <a:srgbClr val="FFFFFF"/>
                </a:solidFill>
                <a:latin typeface="Open Sans"/>
              </a:rPr>
              <a:t>untuk</a:t>
            </a:r>
            <a:r>
              <a:rPr lang="en-US" sz="3002" dirty="0">
                <a:solidFill>
                  <a:srgbClr val="FFFFFF"/>
                </a:solidFill>
                <a:latin typeface="Open Sans"/>
              </a:rPr>
              <a:t> </a:t>
            </a:r>
            <a:r>
              <a:rPr lang="en-US" sz="3002" dirty="0" err="1">
                <a:solidFill>
                  <a:srgbClr val="FFFFFF"/>
                </a:solidFill>
                <a:latin typeface="Open Sans"/>
              </a:rPr>
              <a:t>bertukar</a:t>
            </a:r>
            <a:r>
              <a:rPr lang="en-US" sz="3002" dirty="0">
                <a:solidFill>
                  <a:srgbClr val="FFFFFF"/>
                </a:solidFill>
                <a:latin typeface="Open Sans"/>
              </a:rPr>
              <a:t> </a:t>
            </a:r>
            <a:r>
              <a:rPr lang="en-US" sz="3002" dirty="0" err="1">
                <a:solidFill>
                  <a:srgbClr val="FFFFFF"/>
                </a:solidFill>
                <a:latin typeface="Open Sans"/>
              </a:rPr>
              <a:t>informasi</a:t>
            </a:r>
            <a:r>
              <a:rPr lang="en-US" sz="3002" dirty="0">
                <a:solidFill>
                  <a:srgbClr val="FFFFFF"/>
                </a:solidFill>
                <a:latin typeface="Open Sans"/>
              </a:rPr>
              <a:t> dan ide </a:t>
            </a:r>
            <a:r>
              <a:rPr lang="en-US" sz="3002" dirty="0" err="1">
                <a:solidFill>
                  <a:srgbClr val="FFFFFF"/>
                </a:solidFill>
                <a:latin typeface="Open Sans"/>
              </a:rPr>
              <a:t>melalui</a:t>
            </a:r>
            <a:r>
              <a:rPr lang="en-US" sz="3002" dirty="0">
                <a:solidFill>
                  <a:srgbClr val="FFFFFF"/>
                </a:solidFill>
                <a:latin typeface="Open Sans"/>
              </a:rPr>
              <a:t> </a:t>
            </a:r>
            <a:r>
              <a:rPr lang="en-US" sz="3002" dirty="0" err="1">
                <a:solidFill>
                  <a:srgbClr val="FFFFFF"/>
                </a:solidFill>
                <a:latin typeface="Open Sans"/>
              </a:rPr>
              <a:t>tanya</a:t>
            </a:r>
            <a:r>
              <a:rPr lang="en-US" sz="3002" dirty="0">
                <a:solidFill>
                  <a:srgbClr val="FFFFFF"/>
                </a:solidFill>
                <a:latin typeface="Open Sans"/>
              </a:rPr>
              <a:t> </a:t>
            </a:r>
            <a:r>
              <a:rPr lang="en-US" sz="3002" dirty="0" err="1">
                <a:solidFill>
                  <a:srgbClr val="FFFFFF"/>
                </a:solidFill>
                <a:latin typeface="Open Sans"/>
              </a:rPr>
              <a:t>jawab</a:t>
            </a:r>
            <a:r>
              <a:rPr lang="en-US" sz="3002" dirty="0">
                <a:solidFill>
                  <a:srgbClr val="FFFFFF"/>
                </a:solidFill>
                <a:latin typeface="Open Sans"/>
              </a:rPr>
              <a:t> </a:t>
            </a:r>
            <a:r>
              <a:rPr lang="en-US" sz="3002" dirty="0" err="1">
                <a:solidFill>
                  <a:srgbClr val="FFFFFF"/>
                </a:solidFill>
                <a:latin typeface="Open Sans"/>
              </a:rPr>
              <a:t>sehingga</a:t>
            </a:r>
            <a:r>
              <a:rPr lang="en-US" sz="3002" dirty="0">
                <a:solidFill>
                  <a:srgbClr val="FFFFFF"/>
                </a:solidFill>
                <a:latin typeface="Open Sans"/>
              </a:rPr>
              <a:t> </a:t>
            </a:r>
            <a:r>
              <a:rPr lang="en-US" sz="3002" dirty="0" err="1">
                <a:solidFill>
                  <a:srgbClr val="FFFFFF"/>
                </a:solidFill>
                <a:latin typeface="Open Sans"/>
              </a:rPr>
              <a:t>dapat</a:t>
            </a:r>
            <a:r>
              <a:rPr lang="en-US" sz="3002" dirty="0">
                <a:solidFill>
                  <a:srgbClr val="FFFFFF"/>
                </a:solidFill>
                <a:latin typeface="Open Sans"/>
              </a:rPr>
              <a:t> </a:t>
            </a:r>
            <a:r>
              <a:rPr lang="en-US" sz="3002" dirty="0" err="1">
                <a:solidFill>
                  <a:srgbClr val="FFFFFF"/>
                </a:solidFill>
                <a:latin typeface="Open Sans"/>
              </a:rPr>
              <a:t>dikonstruksikan</a:t>
            </a:r>
            <a:r>
              <a:rPr lang="en-US" sz="3002" dirty="0">
                <a:solidFill>
                  <a:srgbClr val="FFFFFF"/>
                </a:solidFill>
                <a:latin typeface="Open Sans"/>
              </a:rPr>
              <a:t> </a:t>
            </a:r>
            <a:r>
              <a:rPr lang="en-US" sz="3002" dirty="0" err="1">
                <a:solidFill>
                  <a:srgbClr val="FFFFFF"/>
                </a:solidFill>
                <a:latin typeface="Open Sans"/>
              </a:rPr>
              <a:t>makna</a:t>
            </a:r>
            <a:r>
              <a:rPr lang="en-US" sz="3002" dirty="0">
                <a:solidFill>
                  <a:srgbClr val="FFFFFF"/>
                </a:solidFill>
                <a:latin typeface="Open Sans"/>
              </a:rPr>
              <a:t> </a:t>
            </a:r>
            <a:r>
              <a:rPr lang="en-US" sz="3002" dirty="0" err="1">
                <a:solidFill>
                  <a:srgbClr val="FFFFFF"/>
                </a:solidFill>
                <a:latin typeface="Open Sans"/>
              </a:rPr>
              <a:t>dalam</a:t>
            </a:r>
            <a:r>
              <a:rPr lang="en-US" sz="3002" dirty="0">
                <a:solidFill>
                  <a:srgbClr val="FFFFFF"/>
                </a:solidFill>
                <a:latin typeface="Open Sans"/>
              </a:rPr>
              <a:t> </a:t>
            </a:r>
            <a:r>
              <a:rPr lang="en-US" sz="3002" dirty="0" err="1">
                <a:solidFill>
                  <a:srgbClr val="FFFFFF"/>
                </a:solidFill>
                <a:latin typeface="Open Sans"/>
              </a:rPr>
              <a:t>suatu</a:t>
            </a:r>
            <a:r>
              <a:rPr lang="en-US" sz="3002" dirty="0">
                <a:solidFill>
                  <a:srgbClr val="FFFFFF"/>
                </a:solidFill>
                <a:latin typeface="Open Sans"/>
              </a:rPr>
              <a:t> </a:t>
            </a:r>
            <a:r>
              <a:rPr lang="en-US" sz="3002" dirty="0" err="1">
                <a:solidFill>
                  <a:srgbClr val="FFFFFF"/>
                </a:solidFill>
                <a:latin typeface="Open Sans"/>
              </a:rPr>
              <a:t>topik</a:t>
            </a:r>
            <a:r>
              <a:rPr lang="en-US" sz="3002" dirty="0">
                <a:solidFill>
                  <a:srgbClr val="FFFFFF"/>
                </a:solidFill>
                <a:latin typeface="Open Sans"/>
              </a:rPr>
              <a:t> </a:t>
            </a:r>
            <a:r>
              <a:rPr lang="en-US" sz="3002" dirty="0" err="1">
                <a:solidFill>
                  <a:srgbClr val="FFFFFF"/>
                </a:solidFill>
                <a:latin typeface="Open Sans"/>
              </a:rPr>
              <a:t>tertentu</a:t>
            </a:r>
            <a:endParaRPr lang="en-US" sz="3002" dirty="0">
              <a:solidFill>
                <a:srgbClr val="FFFFFF"/>
              </a:solidFill>
              <a:latin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722547" y="232278"/>
            <a:ext cx="4246041" cy="4114800"/>
          </a:xfrm>
          <a:prstGeom prst="rect">
            <a:avLst/>
          </a:prstGeom>
        </p:spPr>
      </p:pic>
      <p:sp>
        <p:nvSpPr>
          <p:cNvPr id="3" name="TextBox 3"/>
          <p:cNvSpPr txBox="1"/>
          <p:nvPr/>
        </p:nvSpPr>
        <p:spPr>
          <a:xfrm>
            <a:off x="535070" y="537527"/>
            <a:ext cx="7001321"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E. Teknik </a:t>
            </a:r>
            <a:r>
              <a:rPr lang="en-US" sz="5199" dirty="0" err="1">
                <a:solidFill>
                  <a:srgbClr val="FFFFFF"/>
                </a:solidFill>
                <a:latin typeface="Open Sans"/>
              </a:rPr>
              <a:t>Analisis</a:t>
            </a:r>
            <a:r>
              <a:rPr lang="en-US" sz="5199" dirty="0">
                <a:solidFill>
                  <a:srgbClr val="FFFFFF"/>
                </a:solidFill>
                <a:latin typeface="Open Sans"/>
              </a:rPr>
              <a:t> Data </a:t>
            </a:r>
          </a:p>
        </p:txBody>
      </p:sp>
      <p:sp>
        <p:nvSpPr>
          <p:cNvPr id="4" name="TextBox 4"/>
          <p:cNvSpPr txBox="1"/>
          <p:nvPr/>
        </p:nvSpPr>
        <p:spPr>
          <a:xfrm>
            <a:off x="555431" y="1580411"/>
            <a:ext cx="12791629" cy="3264755"/>
          </a:xfrm>
          <a:prstGeom prst="rect">
            <a:avLst/>
          </a:prstGeom>
        </p:spPr>
        <p:txBody>
          <a:bodyPr lIns="0" tIns="0" rIns="0" bIns="0" rtlCol="0" anchor="t">
            <a:spAutoFit/>
          </a:bodyPr>
          <a:lstStyle/>
          <a:p>
            <a:pPr algn="just">
              <a:lnSpc>
                <a:spcPts val="4327"/>
              </a:lnSpc>
              <a:spcBef>
                <a:spcPct val="0"/>
              </a:spcBef>
            </a:pPr>
            <a:r>
              <a:rPr lang="en-US" sz="3091" dirty="0">
                <a:solidFill>
                  <a:srgbClr val="FFFFFF"/>
                </a:solidFill>
                <a:latin typeface="Open Sans"/>
              </a:rPr>
              <a:t>Data </a:t>
            </a:r>
            <a:r>
              <a:rPr lang="en-US" sz="3091" dirty="0" err="1">
                <a:solidFill>
                  <a:srgbClr val="FFFFFF"/>
                </a:solidFill>
                <a:latin typeface="Open Sans"/>
              </a:rPr>
              <a:t>kualitatif</a:t>
            </a:r>
            <a:r>
              <a:rPr lang="en-US" sz="3091" dirty="0">
                <a:solidFill>
                  <a:srgbClr val="FFFFFF"/>
                </a:solidFill>
                <a:latin typeface="Open Sans"/>
              </a:rPr>
              <a:t> </a:t>
            </a:r>
            <a:r>
              <a:rPr lang="en-US" sz="3091" dirty="0" err="1">
                <a:solidFill>
                  <a:srgbClr val="FFFFFF"/>
                </a:solidFill>
                <a:latin typeface="Open Sans"/>
              </a:rPr>
              <a:t>berfokus</a:t>
            </a:r>
            <a:r>
              <a:rPr lang="en-US" sz="3091" dirty="0">
                <a:solidFill>
                  <a:srgbClr val="FFFFFF"/>
                </a:solidFill>
                <a:latin typeface="Open Sans"/>
              </a:rPr>
              <a:t> pada </a:t>
            </a:r>
            <a:r>
              <a:rPr lang="en-US" sz="3091" dirty="0" err="1">
                <a:solidFill>
                  <a:srgbClr val="FFFFFF"/>
                </a:solidFill>
                <a:latin typeface="Open Sans"/>
              </a:rPr>
              <a:t>peristiwa</a:t>
            </a:r>
            <a:r>
              <a:rPr lang="en-US" sz="3091" dirty="0">
                <a:solidFill>
                  <a:srgbClr val="FFFFFF"/>
                </a:solidFill>
                <a:latin typeface="Open Sans"/>
              </a:rPr>
              <a:t> </a:t>
            </a:r>
            <a:r>
              <a:rPr lang="en-US" sz="3091" dirty="0" err="1">
                <a:solidFill>
                  <a:srgbClr val="FFFFFF"/>
                </a:solidFill>
                <a:latin typeface="Open Sans"/>
              </a:rPr>
              <a:t>atau</a:t>
            </a:r>
            <a:r>
              <a:rPr lang="en-US" sz="3091" dirty="0">
                <a:solidFill>
                  <a:srgbClr val="FFFFFF"/>
                </a:solidFill>
                <a:latin typeface="Open Sans"/>
              </a:rPr>
              <a:t> </a:t>
            </a:r>
            <a:r>
              <a:rPr lang="en-US" sz="3091" dirty="0" err="1">
                <a:solidFill>
                  <a:srgbClr val="FFFFFF"/>
                </a:solidFill>
                <a:latin typeface="Open Sans"/>
              </a:rPr>
              <a:t>fenomena</a:t>
            </a:r>
            <a:r>
              <a:rPr lang="en-US" sz="3091" dirty="0">
                <a:solidFill>
                  <a:srgbClr val="FFFFFF"/>
                </a:solidFill>
                <a:latin typeface="Open Sans"/>
              </a:rPr>
              <a:t> yang </a:t>
            </a:r>
            <a:r>
              <a:rPr lang="en-US" sz="3091" dirty="0" err="1">
                <a:solidFill>
                  <a:srgbClr val="FFFFFF"/>
                </a:solidFill>
                <a:latin typeface="Open Sans"/>
              </a:rPr>
              <a:t>terjadi</a:t>
            </a:r>
            <a:r>
              <a:rPr lang="en-US" sz="3091" dirty="0">
                <a:solidFill>
                  <a:srgbClr val="FFFFFF"/>
                </a:solidFill>
                <a:latin typeface="Open Sans"/>
              </a:rPr>
              <a:t> di </a:t>
            </a:r>
            <a:r>
              <a:rPr lang="en-US" sz="3091" dirty="0" err="1">
                <a:solidFill>
                  <a:srgbClr val="FFFFFF"/>
                </a:solidFill>
                <a:latin typeface="Open Sans"/>
              </a:rPr>
              <a:t>lingkungan</a:t>
            </a:r>
            <a:r>
              <a:rPr lang="en-US" sz="3091" dirty="0">
                <a:solidFill>
                  <a:srgbClr val="FFFFFF"/>
                </a:solidFill>
                <a:latin typeface="Open Sans"/>
              </a:rPr>
              <a:t> aslinya.10 </a:t>
            </a:r>
            <a:r>
              <a:rPr lang="en-US" sz="3091" dirty="0" err="1">
                <a:solidFill>
                  <a:srgbClr val="FFFFFF"/>
                </a:solidFill>
                <a:latin typeface="Open Sans"/>
              </a:rPr>
              <a:t>Analisis</a:t>
            </a:r>
            <a:r>
              <a:rPr lang="en-US" sz="3091" dirty="0">
                <a:solidFill>
                  <a:srgbClr val="FFFFFF"/>
                </a:solidFill>
                <a:latin typeface="Open Sans"/>
              </a:rPr>
              <a:t> data </a:t>
            </a:r>
            <a:r>
              <a:rPr lang="en-US" sz="3091" dirty="0" err="1">
                <a:solidFill>
                  <a:srgbClr val="FFFFFF"/>
                </a:solidFill>
                <a:latin typeface="Open Sans"/>
              </a:rPr>
              <a:t>adalah</a:t>
            </a:r>
            <a:r>
              <a:rPr lang="en-US" sz="3091" dirty="0">
                <a:solidFill>
                  <a:srgbClr val="FFFFFF"/>
                </a:solidFill>
                <a:latin typeface="Open Sans"/>
              </a:rPr>
              <a:t> proses </a:t>
            </a:r>
            <a:r>
              <a:rPr lang="en-US" sz="3091" dirty="0" err="1">
                <a:solidFill>
                  <a:srgbClr val="FFFFFF"/>
                </a:solidFill>
                <a:latin typeface="Open Sans"/>
              </a:rPr>
              <a:t>mengorganisasikan</a:t>
            </a:r>
            <a:r>
              <a:rPr lang="en-US" sz="3091" dirty="0">
                <a:solidFill>
                  <a:srgbClr val="FFFFFF"/>
                </a:solidFill>
                <a:latin typeface="Open Sans"/>
              </a:rPr>
              <a:t> dan </a:t>
            </a:r>
            <a:r>
              <a:rPr lang="en-US" sz="3091" dirty="0" err="1">
                <a:solidFill>
                  <a:srgbClr val="FFFFFF"/>
                </a:solidFill>
                <a:latin typeface="Open Sans"/>
              </a:rPr>
              <a:t>mengurutkan</a:t>
            </a:r>
            <a:r>
              <a:rPr lang="en-US" sz="3091" dirty="0">
                <a:solidFill>
                  <a:srgbClr val="FFFFFF"/>
                </a:solidFill>
                <a:latin typeface="Open Sans"/>
              </a:rPr>
              <a:t> data </a:t>
            </a:r>
            <a:r>
              <a:rPr lang="en-US" sz="3091" dirty="0" err="1">
                <a:solidFill>
                  <a:srgbClr val="FFFFFF"/>
                </a:solidFill>
                <a:latin typeface="Open Sans"/>
              </a:rPr>
              <a:t>kedalam</a:t>
            </a:r>
            <a:r>
              <a:rPr lang="en-US" sz="3091" dirty="0">
                <a:solidFill>
                  <a:srgbClr val="FFFFFF"/>
                </a:solidFill>
                <a:latin typeface="Open Sans"/>
              </a:rPr>
              <a:t> </a:t>
            </a:r>
            <a:r>
              <a:rPr lang="en-US" sz="3091" dirty="0" err="1">
                <a:solidFill>
                  <a:srgbClr val="FFFFFF"/>
                </a:solidFill>
                <a:latin typeface="Open Sans"/>
              </a:rPr>
              <a:t>pola</a:t>
            </a:r>
            <a:r>
              <a:rPr lang="en-US" sz="3091" dirty="0">
                <a:solidFill>
                  <a:srgbClr val="FFFFFF"/>
                </a:solidFill>
                <a:latin typeface="Open Sans"/>
              </a:rPr>
              <a:t>, </a:t>
            </a:r>
            <a:r>
              <a:rPr lang="en-US" sz="3091" dirty="0" err="1">
                <a:solidFill>
                  <a:srgbClr val="FFFFFF"/>
                </a:solidFill>
                <a:latin typeface="Open Sans"/>
              </a:rPr>
              <a:t>kategori</a:t>
            </a:r>
            <a:r>
              <a:rPr lang="en-US" sz="3091" dirty="0">
                <a:solidFill>
                  <a:srgbClr val="FFFFFF"/>
                </a:solidFill>
                <a:latin typeface="Open Sans"/>
              </a:rPr>
              <a:t>, dan </a:t>
            </a:r>
            <a:r>
              <a:rPr lang="en-US" sz="3091" dirty="0" err="1">
                <a:solidFill>
                  <a:srgbClr val="FFFFFF"/>
                </a:solidFill>
                <a:latin typeface="Open Sans"/>
              </a:rPr>
              <a:t>satuan</a:t>
            </a:r>
            <a:r>
              <a:rPr lang="en-US" sz="3091" dirty="0">
                <a:solidFill>
                  <a:srgbClr val="FFFFFF"/>
                </a:solidFill>
                <a:latin typeface="Open Sans"/>
              </a:rPr>
              <a:t> </a:t>
            </a:r>
            <a:r>
              <a:rPr lang="en-US" sz="3091" dirty="0" err="1">
                <a:solidFill>
                  <a:srgbClr val="FFFFFF"/>
                </a:solidFill>
                <a:latin typeface="Open Sans"/>
              </a:rPr>
              <a:t>uraian</a:t>
            </a:r>
            <a:r>
              <a:rPr lang="en-US" sz="3091" dirty="0">
                <a:solidFill>
                  <a:srgbClr val="FFFFFF"/>
                </a:solidFill>
                <a:latin typeface="Open Sans"/>
              </a:rPr>
              <a:t> </a:t>
            </a:r>
            <a:r>
              <a:rPr lang="en-US" sz="3091" dirty="0" err="1">
                <a:solidFill>
                  <a:srgbClr val="FFFFFF"/>
                </a:solidFill>
                <a:latin typeface="Open Sans"/>
              </a:rPr>
              <a:t>dasar</a:t>
            </a:r>
            <a:r>
              <a:rPr lang="en-US" sz="3091" dirty="0">
                <a:solidFill>
                  <a:srgbClr val="FFFFFF"/>
                </a:solidFill>
                <a:latin typeface="Open Sans"/>
              </a:rPr>
              <a:t> </a:t>
            </a:r>
            <a:r>
              <a:rPr lang="en-US" sz="3091" dirty="0" err="1">
                <a:solidFill>
                  <a:srgbClr val="FFFFFF"/>
                </a:solidFill>
                <a:latin typeface="Open Sans"/>
              </a:rPr>
              <a:t>sehingga</a:t>
            </a:r>
            <a:r>
              <a:rPr lang="en-US" sz="3091" dirty="0">
                <a:solidFill>
                  <a:srgbClr val="FFFFFF"/>
                </a:solidFill>
                <a:latin typeface="Open Sans"/>
              </a:rPr>
              <a:t> </a:t>
            </a:r>
            <a:r>
              <a:rPr lang="en-US" sz="3091" dirty="0" err="1">
                <a:solidFill>
                  <a:srgbClr val="FFFFFF"/>
                </a:solidFill>
                <a:latin typeface="Open Sans"/>
              </a:rPr>
              <a:t>dapat</a:t>
            </a:r>
            <a:r>
              <a:rPr lang="en-US" sz="3091" dirty="0">
                <a:solidFill>
                  <a:srgbClr val="FFFFFF"/>
                </a:solidFill>
                <a:latin typeface="Open Sans"/>
              </a:rPr>
              <a:t> </a:t>
            </a:r>
            <a:r>
              <a:rPr lang="en-US" sz="3091" dirty="0" err="1">
                <a:solidFill>
                  <a:srgbClr val="FFFFFF"/>
                </a:solidFill>
                <a:latin typeface="Open Sans"/>
              </a:rPr>
              <a:t>ditemukan</a:t>
            </a:r>
            <a:r>
              <a:rPr lang="en-US" sz="3091" dirty="0">
                <a:solidFill>
                  <a:srgbClr val="FFFFFF"/>
                </a:solidFill>
                <a:latin typeface="Open Sans"/>
              </a:rPr>
              <a:t> </a:t>
            </a:r>
            <a:r>
              <a:rPr lang="en-US" sz="3091" dirty="0" err="1">
                <a:solidFill>
                  <a:srgbClr val="FFFFFF"/>
                </a:solidFill>
                <a:latin typeface="Open Sans"/>
              </a:rPr>
              <a:t>tema</a:t>
            </a:r>
            <a:r>
              <a:rPr lang="en-US" sz="3091" dirty="0">
                <a:solidFill>
                  <a:srgbClr val="FFFFFF"/>
                </a:solidFill>
                <a:latin typeface="Open Sans"/>
              </a:rPr>
              <a:t> dan </a:t>
            </a:r>
            <a:r>
              <a:rPr lang="en-US" sz="3091" dirty="0" err="1">
                <a:solidFill>
                  <a:srgbClr val="FFFFFF"/>
                </a:solidFill>
                <a:latin typeface="Open Sans"/>
              </a:rPr>
              <a:t>dapat</a:t>
            </a:r>
            <a:r>
              <a:rPr lang="en-US" sz="3091" dirty="0">
                <a:solidFill>
                  <a:srgbClr val="FFFFFF"/>
                </a:solidFill>
                <a:latin typeface="Open Sans"/>
              </a:rPr>
              <a:t> </a:t>
            </a:r>
            <a:r>
              <a:rPr lang="en-US" sz="3091" dirty="0" err="1">
                <a:solidFill>
                  <a:srgbClr val="FFFFFF"/>
                </a:solidFill>
                <a:latin typeface="Open Sans"/>
              </a:rPr>
              <a:t>dirumuskan</a:t>
            </a:r>
            <a:r>
              <a:rPr lang="en-US" sz="3091" dirty="0">
                <a:solidFill>
                  <a:srgbClr val="FFFFFF"/>
                </a:solidFill>
                <a:latin typeface="Open Sans"/>
              </a:rPr>
              <a:t> </a:t>
            </a:r>
            <a:r>
              <a:rPr lang="en-US" sz="3091" dirty="0" err="1">
                <a:solidFill>
                  <a:srgbClr val="FFFFFF"/>
                </a:solidFill>
                <a:latin typeface="Open Sans"/>
              </a:rPr>
              <a:t>hipotesis</a:t>
            </a:r>
            <a:r>
              <a:rPr lang="en-US" sz="3091" dirty="0">
                <a:solidFill>
                  <a:srgbClr val="FFFFFF"/>
                </a:solidFill>
                <a:latin typeface="Open Sans"/>
              </a:rPr>
              <a:t> </a:t>
            </a:r>
            <a:r>
              <a:rPr lang="en-US" sz="3091" dirty="0" err="1">
                <a:solidFill>
                  <a:srgbClr val="FFFFFF"/>
                </a:solidFill>
                <a:latin typeface="Open Sans"/>
              </a:rPr>
              <a:t>kerja</a:t>
            </a:r>
            <a:r>
              <a:rPr lang="en-US" sz="3091" dirty="0">
                <a:solidFill>
                  <a:srgbClr val="FFFFFF"/>
                </a:solidFill>
                <a:latin typeface="Open Sans"/>
              </a:rPr>
              <a:t> </a:t>
            </a:r>
            <a:r>
              <a:rPr lang="en-US" sz="3091" dirty="0" err="1">
                <a:solidFill>
                  <a:srgbClr val="FFFFFF"/>
                </a:solidFill>
                <a:latin typeface="Open Sans"/>
              </a:rPr>
              <a:t>seperti</a:t>
            </a:r>
            <a:r>
              <a:rPr lang="en-US" sz="3091" dirty="0">
                <a:solidFill>
                  <a:srgbClr val="FFFFFF"/>
                </a:solidFill>
                <a:latin typeface="Open Sans"/>
              </a:rPr>
              <a:t> yang </a:t>
            </a:r>
            <a:r>
              <a:rPr lang="en-US" sz="3091" dirty="0" err="1">
                <a:solidFill>
                  <a:srgbClr val="FFFFFF"/>
                </a:solidFill>
                <a:latin typeface="Open Sans"/>
              </a:rPr>
              <a:t>disarankan</a:t>
            </a:r>
            <a:r>
              <a:rPr lang="en-US" sz="3091" dirty="0">
                <a:solidFill>
                  <a:srgbClr val="FFFFFF"/>
                </a:solidFill>
                <a:latin typeface="Open Sans"/>
              </a:rPr>
              <a:t> oleh</a:t>
            </a:r>
          </a:p>
          <a:p>
            <a:pPr algn="just">
              <a:lnSpc>
                <a:spcPts val="4327"/>
              </a:lnSpc>
              <a:spcBef>
                <a:spcPct val="0"/>
              </a:spcBef>
            </a:pPr>
            <a:r>
              <a:rPr lang="en-US" sz="3091" dirty="0">
                <a:solidFill>
                  <a:srgbClr val="FFFFFF"/>
                </a:solidFill>
                <a:latin typeface="Open Sans"/>
              </a:rPr>
              <a:t>data.</a:t>
            </a:r>
          </a:p>
        </p:txBody>
      </p:sp>
      <p:sp>
        <p:nvSpPr>
          <p:cNvPr id="5" name="TextBox 5"/>
          <p:cNvSpPr txBox="1"/>
          <p:nvPr/>
        </p:nvSpPr>
        <p:spPr>
          <a:xfrm>
            <a:off x="555431" y="5244386"/>
            <a:ext cx="3406969" cy="542152"/>
          </a:xfrm>
          <a:prstGeom prst="rect">
            <a:avLst/>
          </a:prstGeom>
        </p:spPr>
        <p:txBody>
          <a:bodyPr wrap="square" lIns="0" tIns="0" rIns="0" bIns="0" rtlCol="0" anchor="t">
            <a:spAutoFit/>
          </a:bodyPr>
          <a:lstStyle/>
          <a:p>
            <a:pPr algn="ctr">
              <a:lnSpc>
                <a:spcPts val="4458"/>
              </a:lnSpc>
              <a:spcBef>
                <a:spcPct val="0"/>
              </a:spcBef>
            </a:pPr>
            <a:r>
              <a:rPr lang="en-US" sz="3184" dirty="0">
                <a:solidFill>
                  <a:srgbClr val="FFFFFF"/>
                </a:solidFill>
                <a:latin typeface="Open Sans"/>
              </a:rPr>
              <a:t>1. </a:t>
            </a:r>
            <a:r>
              <a:rPr lang="en-US" sz="3184" dirty="0" err="1">
                <a:solidFill>
                  <a:srgbClr val="FFFFFF"/>
                </a:solidFill>
                <a:latin typeface="Open Sans"/>
              </a:rPr>
              <a:t>Reduksi</a:t>
            </a:r>
            <a:r>
              <a:rPr lang="en-US" sz="3184" dirty="0">
                <a:solidFill>
                  <a:srgbClr val="FFFFFF"/>
                </a:solidFill>
                <a:latin typeface="Open Sans"/>
              </a:rPr>
              <a:t> Data</a:t>
            </a:r>
          </a:p>
        </p:txBody>
      </p:sp>
      <p:sp>
        <p:nvSpPr>
          <p:cNvPr id="6" name="TextBox 6"/>
          <p:cNvSpPr txBox="1"/>
          <p:nvPr/>
        </p:nvSpPr>
        <p:spPr>
          <a:xfrm>
            <a:off x="6165429" y="5235157"/>
            <a:ext cx="3211238" cy="534625"/>
          </a:xfrm>
          <a:prstGeom prst="rect">
            <a:avLst/>
          </a:prstGeom>
        </p:spPr>
        <p:txBody>
          <a:bodyPr lIns="0" tIns="0" rIns="0" bIns="0" rtlCol="0" anchor="t">
            <a:spAutoFit/>
          </a:bodyPr>
          <a:lstStyle/>
          <a:p>
            <a:pPr algn="ctr">
              <a:lnSpc>
                <a:spcPts val="4389"/>
              </a:lnSpc>
              <a:spcBef>
                <a:spcPct val="0"/>
              </a:spcBef>
            </a:pPr>
            <a:r>
              <a:rPr lang="en-US" sz="3135" dirty="0">
                <a:solidFill>
                  <a:srgbClr val="FFFFFF"/>
                </a:solidFill>
                <a:latin typeface="Open Sans"/>
              </a:rPr>
              <a:t>2. </a:t>
            </a:r>
            <a:r>
              <a:rPr lang="en-US" sz="3135" dirty="0" err="1">
                <a:solidFill>
                  <a:srgbClr val="FFFFFF"/>
                </a:solidFill>
                <a:latin typeface="Open Sans"/>
              </a:rPr>
              <a:t>Penyajian</a:t>
            </a:r>
            <a:r>
              <a:rPr lang="en-US" sz="3135" dirty="0">
                <a:solidFill>
                  <a:srgbClr val="FFFFFF"/>
                </a:solidFill>
                <a:latin typeface="Open Sans"/>
              </a:rPr>
              <a:t> Data</a:t>
            </a:r>
          </a:p>
        </p:txBody>
      </p:sp>
      <p:sp>
        <p:nvSpPr>
          <p:cNvPr id="7" name="TextBox 7"/>
          <p:cNvSpPr txBox="1"/>
          <p:nvPr/>
        </p:nvSpPr>
        <p:spPr>
          <a:xfrm>
            <a:off x="11161435" y="5019989"/>
            <a:ext cx="6442218" cy="1137577"/>
          </a:xfrm>
          <a:prstGeom prst="rect">
            <a:avLst/>
          </a:prstGeom>
        </p:spPr>
        <p:txBody>
          <a:bodyPr lIns="0" tIns="0" rIns="0" bIns="0" rtlCol="0" anchor="t">
            <a:spAutoFit/>
          </a:bodyPr>
          <a:lstStyle/>
          <a:p>
            <a:pPr algn="ctr">
              <a:lnSpc>
                <a:spcPts val="4543"/>
              </a:lnSpc>
              <a:spcBef>
                <a:spcPct val="0"/>
              </a:spcBef>
            </a:pPr>
            <a:r>
              <a:rPr lang="en-US" sz="3245" dirty="0">
                <a:solidFill>
                  <a:srgbClr val="FFFFFF"/>
                </a:solidFill>
                <a:latin typeface="Open Sans"/>
              </a:rPr>
              <a:t>3. </a:t>
            </a:r>
            <a:r>
              <a:rPr lang="en-US" sz="3245" dirty="0" err="1">
                <a:solidFill>
                  <a:srgbClr val="FFFFFF"/>
                </a:solidFill>
                <a:latin typeface="Open Sans"/>
              </a:rPr>
              <a:t>Verivikasi</a:t>
            </a:r>
            <a:r>
              <a:rPr lang="en-US" sz="3245" dirty="0">
                <a:solidFill>
                  <a:srgbClr val="FFFFFF"/>
                </a:solidFill>
                <a:latin typeface="Open Sans"/>
              </a:rPr>
              <a:t> </a:t>
            </a:r>
            <a:r>
              <a:rPr lang="en-US" sz="3245" dirty="0" err="1">
                <a:solidFill>
                  <a:srgbClr val="FFFFFF"/>
                </a:solidFill>
                <a:latin typeface="Open Sans"/>
              </a:rPr>
              <a:t>atau</a:t>
            </a:r>
            <a:r>
              <a:rPr lang="en-US" sz="3245" dirty="0">
                <a:solidFill>
                  <a:srgbClr val="FFFFFF"/>
                </a:solidFill>
                <a:latin typeface="Open Sans"/>
              </a:rPr>
              <a:t> </a:t>
            </a:r>
            <a:r>
              <a:rPr lang="en-US" sz="3245" dirty="0" err="1">
                <a:solidFill>
                  <a:srgbClr val="FFFFFF"/>
                </a:solidFill>
                <a:latin typeface="Open Sans"/>
              </a:rPr>
              <a:t>Menarik</a:t>
            </a:r>
            <a:r>
              <a:rPr lang="en-US" sz="3245" dirty="0">
                <a:solidFill>
                  <a:srgbClr val="FFFFFF"/>
                </a:solidFill>
                <a:latin typeface="Open Sans"/>
              </a:rPr>
              <a:t> Kesimpulan</a:t>
            </a:r>
          </a:p>
        </p:txBody>
      </p:sp>
      <p:sp>
        <p:nvSpPr>
          <p:cNvPr id="8" name="TextBox 8"/>
          <p:cNvSpPr txBox="1"/>
          <p:nvPr/>
        </p:nvSpPr>
        <p:spPr>
          <a:xfrm>
            <a:off x="555431" y="5929413"/>
            <a:ext cx="5038272" cy="4152502"/>
          </a:xfrm>
          <a:prstGeom prst="rect">
            <a:avLst/>
          </a:prstGeom>
        </p:spPr>
        <p:txBody>
          <a:bodyPr lIns="0" tIns="0" rIns="0" bIns="0" rtlCol="0" anchor="t">
            <a:spAutoFit/>
          </a:bodyPr>
          <a:lstStyle/>
          <a:p>
            <a:pPr algn="just">
              <a:lnSpc>
                <a:spcPts val="4107"/>
              </a:lnSpc>
              <a:spcBef>
                <a:spcPct val="0"/>
              </a:spcBef>
            </a:pPr>
            <a:r>
              <a:rPr lang="en-US" sz="2933" dirty="0" err="1">
                <a:solidFill>
                  <a:srgbClr val="FFFFFF"/>
                </a:solidFill>
                <a:latin typeface="Open Sans"/>
              </a:rPr>
              <a:t>Ditahap</a:t>
            </a:r>
            <a:r>
              <a:rPr lang="en-US" sz="2933" dirty="0">
                <a:solidFill>
                  <a:srgbClr val="FFFFFF"/>
                </a:solidFill>
                <a:latin typeface="Open Sans"/>
              </a:rPr>
              <a:t> </a:t>
            </a:r>
            <a:r>
              <a:rPr lang="en-US" sz="2933" dirty="0" err="1">
                <a:solidFill>
                  <a:srgbClr val="FFFFFF"/>
                </a:solidFill>
                <a:latin typeface="Open Sans"/>
              </a:rPr>
              <a:t>ini</a:t>
            </a:r>
            <a:r>
              <a:rPr lang="en-US" sz="2933" dirty="0">
                <a:solidFill>
                  <a:srgbClr val="FFFFFF"/>
                </a:solidFill>
                <a:latin typeface="Open Sans"/>
              </a:rPr>
              <a:t> </a:t>
            </a:r>
            <a:r>
              <a:rPr lang="en-US" sz="2933" dirty="0" err="1">
                <a:solidFill>
                  <a:srgbClr val="FFFFFF"/>
                </a:solidFill>
                <a:latin typeface="Open Sans"/>
              </a:rPr>
              <a:t>peneliti</a:t>
            </a:r>
            <a:r>
              <a:rPr lang="en-US" sz="2933" dirty="0">
                <a:solidFill>
                  <a:srgbClr val="FFFFFF"/>
                </a:solidFill>
                <a:latin typeface="Open Sans"/>
              </a:rPr>
              <a:t> </a:t>
            </a:r>
            <a:r>
              <a:rPr lang="en-US" sz="2933" dirty="0" err="1">
                <a:solidFill>
                  <a:srgbClr val="FFFFFF"/>
                </a:solidFill>
                <a:latin typeface="Open Sans"/>
              </a:rPr>
              <a:t>akan</a:t>
            </a:r>
            <a:r>
              <a:rPr lang="en-US" sz="2933" dirty="0">
                <a:solidFill>
                  <a:srgbClr val="FFFFFF"/>
                </a:solidFill>
                <a:latin typeface="Open Sans"/>
              </a:rPr>
              <a:t> </a:t>
            </a:r>
            <a:r>
              <a:rPr lang="en-US" sz="2933" dirty="0" err="1">
                <a:solidFill>
                  <a:srgbClr val="FFFFFF"/>
                </a:solidFill>
                <a:latin typeface="Open Sans"/>
              </a:rPr>
              <a:t>menarik</a:t>
            </a:r>
            <a:r>
              <a:rPr lang="en-US" sz="2933" dirty="0">
                <a:solidFill>
                  <a:srgbClr val="FFFFFF"/>
                </a:solidFill>
                <a:latin typeface="Open Sans"/>
              </a:rPr>
              <a:t> </a:t>
            </a:r>
            <a:r>
              <a:rPr lang="en-US" sz="2933" dirty="0" err="1">
                <a:solidFill>
                  <a:srgbClr val="FFFFFF"/>
                </a:solidFill>
                <a:latin typeface="Open Sans"/>
              </a:rPr>
              <a:t>kesimpulan</a:t>
            </a:r>
            <a:r>
              <a:rPr lang="en-US" sz="2933" dirty="0">
                <a:solidFill>
                  <a:srgbClr val="FFFFFF"/>
                </a:solidFill>
                <a:latin typeface="Open Sans"/>
              </a:rPr>
              <a:t> </a:t>
            </a:r>
            <a:r>
              <a:rPr lang="en-US" sz="2933" dirty="0" err="1">
                <a:solidFill>
                  <a:srgbClr val="FFFFFF"/>
                </a:solidFill>
                <a:latin typeface="Open Sans"/>
              </a:rPr>
              <a:t>dalam</a:t>
            </a:r>
            <a:r>
              <a:rPr lang="en-US" sz="2933" dirty="0">
                <a:solidFill>
                  <a:srgbClr val="FFFFFF"/>
                </a:solidFill>
                <a:latin typeface="Open Sans"/>
              </a:rPr>
              <a:t> </a:t>
            </a:r>
            <a:r>
              <a:rPr lang="en-US" sz="2933" dirty="0" err="1">
                <a:solidFill>
                  <a:srgbClr val="FFFFFF"/>
                </a:solidFill>
                <a:latin typeface="Open Sans"/>
              </a:rPr>
              <a:t>setiap</a:t>
            </a:r>
            <a:r>
              <a:rPr lang="en-US" sz="2933" dirty="0">
                <a:solidFill>
                  <a:srgbClr val="FFFFFF"/>
                </a:solidFill>
                <a:latin typeface="Open Sans"/>
              </a:rPr>
              <a:t> data yang </a:t>
            </a:r>
            <a:r>
              <a:rPr lang="en-US" sz="2933" dirty="0" err="1">
                <a:solidFill>
                  <a:srgbClr val="FFFFFF"/>
                </a:solidFill>
                <a:latin typeface="Open Sans"/>
              </a:rPr>
              <a:t>diperoleh</a:t>
            </a:r>
            <a:r>
              <a:rPr lang="en-US" sz="2933" dirty="0">
                <a:solidFill>
                  <a:srgbClr val="FFFFFF"/>
                </a:solidFill>
                <a:latin typeface="Open Sans"/>
              </a:rPr>
              <a:t> </a:t>
            </a:r>
            <a:r>
              <a:rPr lang="en-US" sz="2933" dirty="0" err="1">
                <a:solidFill>
                  <a:srgbClr val="FFFFFF"/>
                </a:solidFill>
                <a:latin typeface="Open Sans"/>
              </a:rPr>
              <a:t>kemudian</a:t>
            </a:r>
            <a:r>
              <a:rPr lang="en-US" sz="2933" dirty="0">
                <a:solidFill>
                  <a:srgbClr val="FFFFFF"/>
                </a:solidFill>
                <a:latin typeface="Open Sans"/>
              </a:rPr>
              <a:t> </a:t>
            </a:r>
            <a:r>
              <a:rPr lang="en-US" sz="2933" dirty="0" err="1">
                <a:solidFill>
                  <a:srgbClr val="FFFFFF"/>
                </a:solidFill>
                <a:latin typeface="Open Sans"/>
              </a:rPr>
              <a:t>dari</a:t>
            </a:r>
            <a:r>
              <a:rPr lang="en-US" sz="2933" dirty="0">
                <a:solidFill>
                  <a:srgbClr val="FFFFFF"/>
                </a:solidFill>
                <a:latin typeface="Open Sans"/>
              </a:rPr>
              <a:t> </a:t>
            </a:r>
            <a:r>
              <a:rPr lang="en-US" sz="2933" dirty="0" err="1">
                <a:solidFill>
                  <a:srgbClr val="FFFFFF"/>
                </a:solidFill>
                <a:latin typeface="Open Sans"/>
              </a:rPr>
              <a:t>kesimpulan-kesimpulan</a:t>
            </a:r>
            <a:r>
              <a:rPr lang="en-US" sz="2933" dirty="0">
                <a:solidFill>
                  <a:srgbClr val="FFFFFF"/>
                </a:solidFill>
                <a:latin typeface="Open Sans"/>
              </a:rPr>
              <a:t> </a:t>
            </a:r>
            <a:r>
              <a:rPr lang="en-US" sz="2933" dirty="0" err="1">
                <a:solidFill>
                  <a:srgbClr val="FFFFFF"/>
                </a:solidFill>
                <a:latin typeface="Open Sans"/>
              </a:rPr>
              <a:t>tersebut</a:t>
            </a:r>
            <a:r>
              <a:rPr lang="en-US" sz="2933" dirty="0">
                <a:solidFill>
                  <a:srgbClr val="FFFFFF"/>
                </a:solidFill>
                <a:latin typeface="Open Sans"/>
              </a:rPr>
              <a:t> </a:t>
            </a:r>
            <a:r>
              <a:rPr lang="en-US" sz="2933" dirty="0" err="1">
                <a:solidFill>
                  <a:srgbClr val="FFFFFF"/>
                </a:solidFill>
                <a:latin typeface="Open Sans"/>
              </a:rPr>
              <a:t>peneliti</a:t>
            </a:r>
            <a:r>
              <a:rPr lang="en-US" sz="2933" dirty="0">
                <a:solidFill>
                  <a:srgbClr val="FFFFFF"/>
                </a:solidFill>
                <a:latin typeface="Open Sans"/>
              </a:rPr>
              <a:t> </a:t>
            </a:r>
            <a:r>
              <a:rPr lang="en-US" sz="2933" dirty="0" err="1">
                <a:solidFill>
                  <a:srgbClr val="FFFFFF"/>
                </a:solidFill>
                <a:latin typeface="Open Sans"/>
              </a:rPr>
              <a:t>akan</a:t>
            </a:r>
            <a:r>
              <a:rPr lang="en-US" sz="2933" dirty="0">
                <a:solidFill>
                  <a:srgbClr val="FFFFFF"/>
                </a:solidFill>
                <a:latin typeface="Open Sans"/>
              </a:rPr>
              <a:t> </a:t>
            </a:r>
            <a:r>
              <a:rPr lang="en-US" sz="2933" dirty="0" err="1">
                <a:solidFill>
                  <a:srgbClr val="FFFFFF"/>
                </a:solidFill>
                <a:latin typeface="Open Sans"/>
              </a:rPr>
              <a:t>menyimpulkan</a:t>
            </a:r>
            <a:r>
              <a:rPr lang="en-US" sz="2933" dirty="0">
                <a:solidFill>
                  <a:srgbClr val="FFFFFF"/>
                </a:solidFill>
                <a:latin typeface="Open Sans"/>
              </a:rPr>
              <a:t> </a:t>
            </a:r>
            <a:r>
              <a:rPr lang="en-US" sz="2933" dirty="0" err="1">
                <a:solidFill>
                  <a:srgbClr val="FFFFFF"/>
                </a:solidFill>
                <a:latin typeface="Open Sans"/>
              </a:rPr>
              <a:t>kesimpulan</a:t>
            </a:r>
            <a:r>
              <a:rPr lang="en-US" sz="2933" dirty="0">
                <a:solidFill>
                  <a:srgbClr val="FFFFFF"/>
                </a:solidFill>
                <a:latin typeface="Open Sans"/>
              </a:rPr>
              <a:t> </a:t>
            </a:r>
            <a:r>
              <a:rPr lang="en-US" sz="2933" dirty="0" err="1">
                <a:solidFill>
                  <a:srgbClr val="FFFFFF"/>
                </a:solidFill>
                <a:latin typeface="Open Sans"/>
              </a:rPr>
              <a:t>akhir</a:t>
            </a:r>
            <a:r>
              <a:rPr lang="en-US" sz="2933" dirty="0">
                <a:solidFill>
                  <a:srgbClr val="FFFFFF"/>
                </a:solidFill>
                <a:latin typeface="Open Sans"/>
              </a:rPr>
              <a:t> yang </a:t>
            </a:r>
            <a:r>
              <a:rPr lang="en-US" sz="2933" dirty="0" err="1">
                <a:solidFill>
                  <a:srgbClr val="FFFFFF"/>
                </a:solidFill>
                <a:latin typeface="Open Sans"/>
              </a:rPr>
              <a:t>didapat</a:t>
            </a:r>
            <a:r>
              <a:rPr lang="en-US" sz="2933" dirty="0">
                <a:solidFill>
                  <a:srgbClr val="FFFFFF"/>
                </a:solidFill>
                <a:latin typeface="Open Sans"/>
              </a:rPr>
              <a:t> </a:t>
            </a:r>
            <a:r>
              <a:rPr lang="en-US" sz="2933" dirty="0" err="1">
                <a:solidFill>
                  <a:srgbClr val="FFFFFF"/>
                </a:solidFill>
                <a:latin typeface="Open Sans"/>
              </a:rPr>
              <a:t>dalam</a:t>
            </a:r>
            <a:r>
              <a:rPr lang="en-US" sz="2933" dirty="0">
                <a:solidFill>
                  <a:srgbClr val="FFFFFF"/>
                </a:solidFill>
                <a:latin typeface="Open Sans"/>
              </a:rPr>
              <a:t> </a:t>
            </a:r>
            <a:r>
              <a:rPr lang="en-US" sz="2933" dirty="0" err="1">
                <a:solidFill>
                  <a:srgbClr val="FFFFFF"/>
                </a:solidFill>
                <a:latin typeface="Open Sans"/>
              </a:rPr>
              <a:t>penelitian</a:t>
            </a:r>
            <a:endParaRPr lang="en-US" sz="2933" dirty="0">
              <a:solidFill>
                <a:srgbClr val="FFFFFF"/>
              </a:solidFill>
              <a:latin typeface="Open Sans"/>
            </a:endParaRPr>
          </a:p>
        </p:txBody>
      </p:sp>
      <p:sp>
        <p:nvSpPr>
          <p:cNvPr id="9" name="TextBox 9"/>
          <p:cNvSpPr txBox="1"/>
          <p:nvPr/>
        </p:nvSpPr>
        <p:spPr>
          <a:xfrm>
            <a:off x="6171467" y="6109940"/>
            <a:ext cx="5228294" cy="3800974"/>
          </a:xfrm>
          <a:prstGeom prst="rect">
            <a:avLst/>
          </a:prstGeom>
        </p:spPr>
        <p:txBody>
          <a:bodyPr lIns="0" tIns="0" rIns="0" bIns="0" rtlCol="0" anchor="t">
            <a:spAutoFit/>
          </a:bodyPr>
          <a:lstStyle/>
          <a:p>
            <a:pPr algn="just">
              <a:lnSpc>
                <a:spcPts val="3339"/>
              </a:lnSpc>
              <a:spcBef>
                <a:spcPct val="0"/>
              </a:spcBef>
            </a:pPr>
            <a:r>
              <a:rPr lang="en-US" sz="2385" dirty="0" err="1">
                <a:solidFill>
                  <a:srgbClr val="FFFFFF"/>
                </a:solidFill>
                <a:latin typeface="Open Sans"/>
              </a:rPr>
              <a:t>Disini</a:t>
            </a:r>
            <a:r>
              <a:rPr lang="en-US" sz="2385" dirty="0">
                <a:solidFill>
                  <a:srgbClr val="FFFFFF"/>
                </a:solidFill>
                <a:latin typeface="Open Sans"/>
              </a:rPr>
              <a:t> </a:t>
            </a:r>
            <a:r>
              <a:rPr lang="en-US" sz="2385" dirty="0" err="1">
                <a:solidFill>
                  <a:srgbClr val="FFFFFF"/>
                </a:solidFill>
                <a:latin typeface="Open Sans"/>
              </a:rPr>
              <a:t>peneliti</a:t>
            </a:r>
            <a:r>
              <a:rPr lang="en-US" sz="2385" dirty="0">
                <a:solidFill>
                  <a:srgbClr val="FFFFFF"/>
                </a:solidFill>
                <a:latin typeface="Open Sans"/>
              </a:rPr>
              <a:t> </a:t>
            </a:r>
            <a:r>
              <a:rPr lang="en-US" sz="2385" dirty="0" err="1">
                <a:solidFill>
                  <a:srgbClr val="FFFFFF"/>
                </a:solidFill>
                <a:latin typeface="Open Sans"/>
              </a:rPr>
              <a:t>akan</a:t>
            </a:r>
            <a:r>
              <a:rPr lang="en-US" sz="2385" dirty="0">
                <a:solidFill>
                  <a:srgbClr val="FFFFFF"/>
                </a:solidFill>
                <a:latin typeface="Open Sans"/>
              </a:rPr>
              <a:t> </a:t>
            </a:r>
            <a:r>
              <a:rPr lang="en-US" sz="2385" dirty="0" err="1">
                <a:solidFill>
                  <a:srgbClr val="FFFFFF"/>
                </a:solidFill>
                <a:latin typeface="Open Sans"/>
              </a:rPr>
              <a:t>mengevaluasi</a:t>
            </a:r>
            <a:r>
              <a:rPr lang="en-US" sz="2385" dirty="0">
                <a:solidFill>
                  <a:srgbClr val="FFFFFF"/>
                </a:solidFill>
                <a:latin typeface="Open Sans"/>
              </a:rPr>
              <a:t> </a:t>
            </a:r>
            <a:r>
              <a:rPr lang="en-US" sz="2385" dirty="0" err="1">
                <a:solidFill>
                  <a:srgbClr val="FFFFFF"/>
                </a:solidFill>
                <a:latin typeface="Open Sans"/>
              </a:rPr>
              <a:t>ulang</a:t>
            </a:r>
            <a:r>
              <a:rPr lang="en-US" sz="2385" dirty="0">
                <a:solidFill>
                  <a:srgbClr val="FFFFFF"/>
                </a:solidFill>
                <a:latin typeface="Open Sans"/>
              </a:rPr>
              <a:t> data-data yang </a:t>
            </a:r>
            <a:r>
              <a:rPr lang="en-US" sz="2385" dirty="0" err="1">
                <a:solidFill>
                  <a:srgbClr val="FFFFFF"/>
                </a:solidFill>
                <a:latin typeface="Open Sans"/>
              </a:rPr>
              <a:t>telah</a:t>
            </a:r>
            <a:r>
              <a:rPr lang="en-US" sz="2385" dirty="0">
                <a:solidFill>
                  <a:srgbClr val="FFFFFF"/>
                </a:solidFill>
                <a:latin typeface="Open Sans"/>
              </a:rPr>
              <a:t> </a:t>
            </a:r>
            <a:r>
              <a:rPr lang="en-US" sz="2385" dirty="0" err="1">
                <a:solidFill>
                  <a:srgbClr val="FFFFFF"/>
                </a:solidFill>
                <a:latin typeface="Open Sans"/>
              </a:rPr>
              <a:t>diseleksi</a:t>
            </a:r>
            <a:r>
              <a:rPr lang="en-US" sz="2385" dirty="0">
                <a:solidFill>
                  <a:srgbClr val="FFFFFF"/>
                </a:solidFill>
                <a:latin typeface="Open Sans"/>
              </a:rPr>
              <a:t> dan </a:t>
            </a:r>
            <a:r>
              <a:rPr lang="en-US" sz="2385" dirty="0" err="1">
                <a:solidFill>
                  <a:srgbClr val="FFFFFF"/>
                </a:solidFill>
                <a:latin typeface="Open Sans"/>
              </a:rPr>
              <a:t>dikelompokan</a:t>
            </a:r>
            <a:r>
              <a:rPr lang="en-US" sz="2385" dirty="0">
                <a:solidFill>
                  <a:srgbClr val="FFFFFF"/>
                </a:solidFill>
                <a:latin typeface="Open Sans"/>
              </a:rPr>
              <a:t>. </a:t>
            </a:r>
            <a:r>
              <a:rPr lang="en-US" sz="2385" dirty="0" err="1">
                <a:solidFill>
                  <a:srgbClr val="FFFFFF"/>
                </a:solidFill>
                <a:latin typeface="Open Sans"/>
              </a:rPr>
              <a:t>Kemudian</a:t>
            </a:r>
            <a:r>
              <a:rPr lang="en-US" sz="2385" dirty="0">
                <a:solidFill>
                  <a:srgbClr val="FFFFFF"/>
                </a:solidFill>
                <a:latin typeface="Open Sans"/>
              </a:rPr>
              <a:t> </a:t>
            </a:r>
            <a:r>
              <a:rPr lang="en-US" sz="2385" dirty="0" err="1">
                <a:solidFill>
                  <a:srgbClr val="FFFFFF"/>
                </a:solidFill>
                <a:latin typeface="Open Sans"/>
              </a:rPr>
              <a:t>peneliti</a:t>
            </a:r>
            <a:r>
              <a:rPr lang="en-US" sz="2385" dirty="0">
                <a:solidFill>
                  <a:srgbClr val="FFFFFF"/>
                </a:solidFill>
                <a:latin typeface="Open Sans"/>
              </a:rPr>
              <a:t> </a:t>
            </a:r>
            <a:r>
              <a:rPr lang="en-US" sz="2385" dirty="0" err="1">
                <a:solidFill>
                  <a:srgbClr val="FFFFFF"/>
                </a:solidFill>
                <a:latin typeface="Open Sans"/>
              </a:rPr>
              <a:t>akan</a:t>
            </a:r>
            <a:r>
              <a:rPr lang="en-US" sz="2385" dirty="0">
                <a:solidFill>
                  <a:srgbClr val="FFFFFF"/>
                </a:solidFill>
                <a:latin typeface="Open Sans"/>
              </a:rPr>
              <a:t> </a:t>
            </a:r>
            <a:r>
              <a:rPr lang="en-US" sz="2385" dirty="0" err="1">
                <a:solidFill>
                  <a:srgbClr val="FFFFFF"/>
                </a:solidFill>
                <a:latin typeface="Open Sans"/>
              </a:rPr>
              <a:t>menuliskannya</a:t>
            </a:r>
            <a:r>
              <a:rPr lang="en-US" sz="2385" dirty="0">
                <a:solidFill>
                  <a:srgbClr val="FFFFFF"/>
                </a:solidFill>
                <a:latin typeface="Open Sans"/>
              </a:rPr>
              <a:t> </a:t>
            </a:r>
            <a:r>
              <a:rPr lang="en-US" sz="2385" dirty="0" err="1">
                <a:solidFill>
                  <a:srgbClr val="FFFFFF"/>
                </a:solidFill>
                <a:latin typeface="Open Sans"/>
              </a:rPr>
              <a:t>secara</a:t>
            </a:r>
            <a:r>
              <a:rPr lang="en-US" sz="2385" dirty="0">
                <a:solidFill>
                  <a:srgbClr val="FFFFFF"/>
                </a:solidFill>
                <a:latin typeface="Open Sans"/>
              </a:rPr>
              <a:t> </a:t>
            </a:r>
            <a:r>
              <a:rPr lang="en-US" sz="2385" dirty="0" err="1">
                <a:solidFill>
                  <a:srgbClr val="FFFFFF"/>
                </a:solidFill>
                <a:latin typeface="Open Sans"/>
              </a:rPr>
              <a:t>sistematis</a:t>
            </a:r>
            <a:r>
              <a:rPr lang="en-US" sz="2385" dirty="0">
                <a:solidFill>
                  <a:srgbClr val="FFFFFF"/>
                </a:solidFill>
                <a:latin typeface="Open Sans"/>
              </a:rPr>
              <a:t> </a:t>
            </a:r>
            <a:r>
              <a:rPr lang="en-US" sz="2385" dirty="0" err="1">
                <a:solidFill>
                  <a:srgbClr val="FFFFFF"/>
                </a:solidFill>
                <a:latin typeface="Open Sans"/>
              </a:rPr>
              <a:t>sesuai</a:t>
            </a:r>
            <a:r>
              <a:rPr lang="en-US" sz="2385" dirty="0">
                <a:solidFill>
                  <a:srgbClr val="FFFFFF"/>
                </a:solidFill>
                <a:latin typeface="Open Sans"/>
              </a:rPr>
              <a:t> </a:t>
            </a:r>
            <a:r>
              <a:rPr lang="en-US" sz="2385" dirty="0" err="1">
                <a:solidFill>
                  <a:srgbClr val="FFFFFF"/>
                </a:solidFill>
                <a:latin typeface="Open Sans"/>
              </a:rPr>
              <a:t>apa</a:t>
            </a:r>
            <a:r>
              <a:rPr lang="en-US" sz="2385" dirty="0">
                <a:solidFill>
                  <a:srgbClr val="FFFFFF"/>
                </a:solidFill>
                <a:latin typeface="Open Sans"/>
              </a:rPr>
              <a:t> yang </a:t>
            </a:r>
            <a:r>
              <a:rPr lang="en-US" sz="2385" dirty="0" err="1">
                <a:solidFill>
                  <a:srgbClr val="FFFFFF"/>
                </a:solidFill>
                <a:latin typeface="Open Sans"/>
              </a:rPr>
              <a:t>telah</a:t>
            </a:r>
            <a:r>
              <a:rPr lang="en-US" sz="2385" dirty="0">
                <a:solidFill>
                  <a:srgbClr val="FFFFFF"/>
                </a:solidFill>
                <a:latin typeface="Open Sans"/>
              </a:rPr>
              <a:t> </a:t>
            </a:r>
            <a:r>
              <a:rPr lang="en-US" sz="2385" dirty="0" err="1">
                <a:solidFill>
                  <a:srgbClr val="FFFFFF"/>
                </a:solidFill>
                <a:latin typeface="Open Sans"/>
              </a:rPr>
              <a:t>dipahami</a:t>
            </a:r>
            <a:r>
              <a:rPr lang="en-US" sz="2385" dirty="0">
                <a:solidFill>
                  <a:srgbClr val="FFFFFF"/>
                </a:solidFill>
                <a:latin typeface="Open Sans"/>
              </a:rPr>
              <a:t> oleh </a:t>
            </a:r>
            <a:r>
              <a:rPr lang="en-US" sz="2385" dirty="0" err="1">
                <a:solidFill>
                  <a:srgbClr val="FFFFFF"/>
                </a:solidFill>
                <a:latin typeface="Open Sans"/>
              </a:rPr>
              <a:t>peneliti</a:t>
            </a:r>
            <a:r>
              <a:rPr lang="en-US" sz="2385" dirty="0">
                <a:solidFill>
                  <a:srgbClr val="FFFFFF"/>
                </a:solidFill>
                <a:latin typeface="Open Sans"/>
              </a:rPr>
              <a:t>. </a:t>
            </a:r>
            <a:r>
              <a:rPr lang="en-US" sz="2385" dirty="0" err="1">
                <a:solidFill>
                  <a:srgbClr val="FFFFFF"/>
                </a:solidFill>
                <a:latin typeface="Open Sans"/>
              </a:rPr>
              <a:t>Sehingga</a:t>
            </a:r>
            <a:r>
              <a:rPr lang="en-US" sz="2385" dirty="0">
                <a:solidFill>
                  <a:srgbClr val="FFFFFF"/>
                </a:solidFill>
                <a:latin typeface="Open Sans"/>
              </a:rPr>
              <a:t> </a:t>
            </a:r>
            <a:r>
              <a:rPr lang="en-US" sz="2385" dirty="0" err="1">
                <a:solidFill>
                  <a:srgbClr val="FFFFFF"/>
                </a:solidFill>
                <a:latin typeface="Open Sans"/>
              </a:rPr>
              <a:t>penyajian</a:t>
            </a:r>
            <a:r>
              <a:rPr lang="en-US" sz="2385" dirty="0">
                <a:solidFill>
                  <a:srgbClr val="FFFFFF"/>
                </a:solidFill>
                <a:latin typeface="Open Sans"/>
              </a:rPr>
              <a:t> data </a:t>
            </a:r>
            <a:r>
              <a:rPr lang="en-US" sz="2385" dirty="0" err="1">
                <a:solidFill>
                  <a:srgbClr val="FFFFFF"/>
                </a:solidFill>
                <a:latin typeface="Open Sans"/>
              </a:rPr>
              <a:t>akan</a:t>
            </a:r>
            <a:r>
              <a:rPr lang="en-US" sz="2385" dirty="0">
                <a:solidFill>
                  <a:srgbClr val="FFFFFF"/>
                </a:solidFill>
                <a:latin typeface="Open Sans"/>
              </a:rPr>
              <a:t> </a:t>
            </a:r>
            <a:r>
              <a:rPr lang="en-US" sz="2385" dirty="0" err="1">
                <a:solidFill>
                  <a:srgbClr val="FFFFFF"/>
                </a:solidFill>
                <a:latin typeface="Open Sans"/>
              </a:rPr>
              <a:t>menjadi</a:t>
            </a:r>
            <a:r>
              <a:rPr lang="en-US" sz="2385" dirty="0">
                <a:solidFill>
                  <a:srgbClr val="FFFFFF"/>
                </a:solidFill>
                <a:latin typeface="Open Sans"/>
              </a:rPr>
              <a:t> </a:t>
            </a:r>
            <a:r>
              <a:rPr lang="en-US" sz="2385" dirty="0" err="1">
                <a:solidFill>
                  <a:srgbClr val="FFFFFF"/>
                </a:solidFill>
                <a:latin typeface="Open Sans"/>
              </a:rPr>
              <a:t>lebih</a:t>
            </a:r>
            <a:endParaRPr lang="en-US" sz="2385" dirty="0">
              <a:solidFill>
                <a:srgbClr val="FFFFFF"/>
              </a:solidFill>
              <a:latin typeface="Open Sans"/>
            </a:endParaRPr>
          </a:p>
          <a:p>
            <a:pPr algn="just">
              <a:lnSpc>
                <a:spcPts val="3339"/>
              </a:lnSpc>
              <a:spcBef>
                <a:spcPct val="0"/>
              </a:spcBef>
            </a:pPr>
            <a:r>
              <a:rPr lang="en-US" sz="2385" dirty="0" err="1">
                <a:solidFill>
                  <a:srgbClr val="FFFFFF"/>
                </a:solidFill>
                <a:latin typeface="Open Sans"/>
              </a:rPr>
              <a:t>mudah</a:t>
            </a:r>
            <a:r>
              <a:rPr lang="en-US" sz="2385" dirty="0">
                <a:solidFill>
                  <a:srgbClr val="FFFFFF"/>
                </a:solidFill>
                <a:latin typeface="Open Sans"/>
              </a:rPr>
              <a:t> </a:t>
            </a:r>
            <a:r>
              <a:rPr lang="en-US" sz="2385" dirty="0" err="1">
                <a:solidFill>
                  <a:srgbClr val="FFFFFF"/>
                </a:solidFill>
                <a:latin typeface="Open Sans"/>
              </a:rPr>
              <a:t>dipahami</a:t>
            </a:r>
            <a:r>
              <a:rPr lang="en-US" sz="2385" dirty="0">
                <a:solidFill>
                  <a:srgbClr val="FFFFFF"/>
                </a:solidFill>
                <a:latin typeface="Open Sans"/>
              </a:rPr>
              <a:t> dan </a:t>
            </a:r>
            <a:r>
              <a:rPr lang="en-US" sz="2385" dirty="0" err="1">
                <a:solidFill>
                  <a:srgbClr val="FFFFFF"/>
                </a:solidFill>
                <a:latin typeface="Open Sans"/>
              </a:rPr>
              <a:t>pembaca</a:t>
            </a:r>
            <a:r>
              <a:rPr lang="en-US" sz="2385" dirty="0">
                <a:solidFill>
                  <a:srgbClr val="FFFFFF"/>
                </a:solidFill>
                <a:latin typeface="Open Sans"/>
              </a:rPr>
              <a:t> </a:t>
            </a:r>
            <a:r>
              <a:rPr lang="en-US" sz="2385" dirty="0" err="1">
                <a:solidFill>
                  <a:srgbClr val="FFFFFF"/>
                </a:solidFill>
                <a:latin typeface="Open Sans"/>
              </a:rPr>
              <a:t>dapat</a:t>
            </a:r>
            <a:r>
              <a:rPr lang="en-US" sz="2385" dirty="0">
                <a:solidFill>
                  <a:srgbClr val="FFFFFF"/>
                </a:solidFill>
                <a:latin typeface="Open Sans"/>
              </a:rPr>
              <a:t> </a:t>
            </a:r>
            <a:r>
              <a:rPr lang="en-US" sz="2385" dirty="0" err="1">
                <a:solidFill>
                  <a:srgbClr val="FFFFFF"/>
                </a:solidFill>
                <a:latin typeface="Open Sans"/>
              </a:rPr>
              <a:t>mengerti</a:t>
            </a:r>
            <a:r>
              <a:rPr lang="en-US" sz="2385" dirty="0">
                <a:solidFill>
                  <a:srgbClr val="FFFFFF"/>
                </a:solidFill>
                <a:latin typeface="Open Sans"/>
              </a:rPr>
              <a:t> </a:t>
            </a:r>
            <a:r>
              <a:rPr lang="en-US" sz="2385" dirty="0" err="1">
                <a:solidFill>
                  <a:srgbClr val="FFFFFF"/>
                </a:solidFill>
                <a:latin typeface="Open Sans"/>
              </a:rPr>
              <a:t>dengan</a:t>
            </a:r>
            <a:r>
              <a:rPr lang="en-US" sz="2385" dirty="0">
                <a:solidFill>
                  <a:srgbClr val="FFFFFF"/>
                </a:solidFill>
                <a:latin typeface="Open Sans"/>
              </a:rPr>
              <a:t> </a:t>
            </a:r>
            <a:r>
              <a:rPr lang="en-US" sz="2385" dirty="0" err="1">
                <a:solidFill>
                  <a:srgbClr val="FFFFFF"/>
                </a:solidFill>
                <a:latin typeface="Open Sans"/>
              </a:rPr>
              <a:t>baik</a:t>
            </a:r>
            <a:r>
              <a:rPr lang="en-US" sz="2385" dirty="0">
                <a:solidFill>
                  <a:srgbClr val="FFFFFF"/>
                </a:solidFill>
                <a:latin typeface="Open Sans"/>
              </a:rPr>
              <a:t>.</a:t>
            </a:r>
          </a:p>
        </p:txBody>
      </p:sp>
      <p:sp>
        <p:nvSpPr>
          <p:cNvPr id="10" name="TextBox 10"/>
          <p:cNvSpPr txBox="1"/>
          <p:nvPr/>
        </p:nvSpPr>
        <p:spPr>
          <a:xfrm>
            <a:off x="11977524" y="6322849"/>
            <a:ext cx="5991064" cy="3365631"/>
          </a:xfrm>
          <a:prstGeom prst="rect">
            <a:avLst/>
          </a:prstGeom>
        </p:spPr>
        <p:txBody>
          <a:bodyPr lIns="0" tIns="0" rIns="0" bIns="0" rtlCol="0" anchor="t">
            <a:spAutoFit/>
          </a:bodyPr>
          <a:lstStyle/>
          <a:p>
            <a:pPr algn="just">
              <a:lnSpc>
                <a:spcPts val="3801"/>
              </a:lnSpc>
              <a:spcBef>
                <a:spcPct val="0"/>
              </a:spcBef>
            </a:pPr>
            <a:r>
              <a:rPr lang="en-US" sz="2715" dirty="0" err="1">
                <a:solidFill>
                  <a:srgbClr val="FFFFFF"/>
                </a:solidFill>
                <a:latin typeface="Open Sans"/>
              </a:rPr>
              <a:t>Ditahap</a:t>
            </a:r>
            <a:r>
              <a:rPr lang="en-US" sz="2715" dirty="0">
                <a:solidFill>
                  <a:srgbClr val="FFFFFF"/>
                </a:solidFill>
                <a:latin typeface="Open Sans"/>
              </a:rPr>
              <a:t> </a:t>
            </a:r>
            <a:r>
              <a:rPr lang="en-US" sz="2715" dirty="0" err="1">
                <a:solidFill>
                  <a:srgbClr val="FFFFFF"/>
                </a:solidFill>
                <a:latin typeface="Open Sans"/>
              </a:rPr>
              <a:t>ini</a:t>
            </a:r>
            <a:r>
              <a:rPr lang="en-US" sz="2715" dirty="0">
                <a:solidFill>
                  <a:srgbClr val="FFFFFF"/>
                </a:solidFill>
                <a:latin typeface="Open Sans"/>
              </a:rPr>
              <a:t> </a:t>
            </a:r>
            <a:r>
              <a:rPr lang="en-US" sz="2715" dirty="0" err="1">
                <a:solidFill>
                  <a:srgbClr val="FFFFFF"/>
                </a:solidFill>
                <a:latin typeface="Open Sans"/>
              </a:rPr>
              <a:t>peneliti</a:t>
            </a:r>
            <a:r>
              <a:rPr lang="en-US" sz="2715" dirty="0">
                <a:solidFill>
                  <a:srgbClr val="FFFFFF"/>
                </a:solidFill>
                <a:latin typeface="Open Sans"/>
              </a:rPr>
              <a:t> </a:t>
            </a:r>
            <a:r>
              <a:rPr lang="en-US" sz="2715" dirty="0" err="1">
                <a:solidFill>
                  <a:srgbClr val="FFFFFF"/>
                </a:solidFill>
                <a:latin typeface="Open Sans"/>
              </a:rPr>
              <a:t>akan</a:t>
            </a:r>
            <a:r>
              <a:rPr lang="en-US" sz="2715" dirty="0">
                <a:solidFill>
                  <a:srgbClr val="FFFFFF"/>
                </a:solidFill>
                <a:latin typeface="Open Sans"/>
              </a:rPr>
              <a:t> </a:t>
            </a:r>
            <a:r>
              <a:rPr lang="en-US" sz="2715" dirty="0" err="1">
                <a:solidFill>
                  <a:srgbClr val="FFFFFF"/>
                </a:solidFill>
                <a:latin typeface="Open Sans"/>
              </a:rPr>
              <a:t>menarik</a:t>
            </a:r>
            <a:r>
              <a:rPr lang="en-US" sz="2715" dirty="0">
                <a:solidFill>
                  <a:srgbClr val="FFFFFF"/>
                </a:solidFill>
                <a:latin typeface="Open Sans"/>
              </a:rPr>
              <a:t> </a:t>
            </a:r>
            <a:r>
              <a:rPr lang="en-US" sz="2715" dirty="0" err="1">
                <a:solidFill>
                  <a:srgbClr val="FFFFFF"/>
                </a:solidFill>
                <a:latin typeface="Open Sans"/>
              </a:rPr>
              <a:t>kesimpulan</a:t>
            </a:r>
            <a:r>
              <a:rPr lang="en-US" sz="2715" dirty="0">
                <a:solidFill>
                  <a:srgbClr val="FFFFFF"/>
                </a:solidFill>
                <a:latin typeface="Open Sans"/>
              </a:rPr>
              <a:t> </a:t>
            </a:r>
            <a:r>
              <a:rPr lang="en-US" sz="2715" dirty="0" err="1">
                <a:solidFill>
                  <a:srgbClr val="FFFFFF"/>
                </a:solidFill>
                <a:latin typeface="Open Sans"/>
              </a:rPr>
              <a:t>dalam</a:t>
            </a:r>
            <a:r>
              <a:rPr lang="en-US" sz="2715" dirty="0">
                <a:solidFill>
                  <a:srgbClr val="FFFFFF"/>
                </a:solidFill>
                <a:latin typeface="Open Sans"/>
              </a:rPr>
              <a:t> </a:t>
            </a:r>
            <a:r>
              <a:rPr lang="en-US" sz="2715" dirty="0" err="1">
                <a:solidFill>
                  <a:srgbClr val="FFFFFF"/>
                </a:solidFill>
                <a:latin typeface="Open Sans"/>
              </a:rPr>
              <a:t>setiap</a:t>
            </a:r>
            <a:r>
              <a:rPr lang="en-US" sz="2715" dirty="0">
                <a:solidFill>
                  <a:srgbClr val="FFFFFF"/>
                </a:solidFill>
                <a:latin typeface="Open Sans"/>
              </a:rPr>
              <a:t> data yang </a:t>
            </a:r>
            <a:r>
              <a:rPr lang="en-US" sz="2715" dirty="0" err="1">
                <a:solidFill>
                  <a:srgbClr val="FFFFFF"/>
                </a:solidFill>
                <a:latin typeface="Open Sans"/>
              </a:rPr>
              <a:t>diperoleh</a:t>
            </a:r>
            <a:r>
              <a:rPr lang="en-US" sz="2715" dirty="0">
                <a:solidFill>
                  <a:srgbClr val="FFFFFF"/>
                </a:solidFill>
                <a:latin typeface="Open Sans"/>
              </a:rPr>
              <a:t> </a:t>
            </a:r>
            <a:r>
              <a:rPr lang="en-US" sz="2715" dirty="0" err="1">
                <a:solidFill>
                  <a:srgbClr val="FFFFFF"/>
                </a:solidFill>
                <a:latin typeface="Open Sans"/>
              </a:rPr>
              <a:t>kemudian</a:t>
            </a:r>
            <a:r>
              <a:rPr lang="en-US" sz="2715" dirty="0">
                <a:solidFill>
                  <a:srgbClr val="FFFFFF"/>
                </a:solidFill>
                <a:latin typeface="Open Sans"/>
              </a:rPr>
              <a:t> </a:t>
            </a:r>
            <a:r>
              <a:rPr lang="en-US" sz="2715" dirty="0" err="1">
                <a:solidFill>
                  <a:srgbClr val="FFFFFF"/>
                </a:solidFill>
                <a:latin typeface="Open Sans"/>
              </a:rPr>
              <a:t>dari</a:t>
            </a:r>
            <a:r>
              <a:rPr lang="en-US" sz="2715" dirty="0">
                <a:solidFill>
                  <a:srgbClr val="FFFFFF"/>
                </a:solidFill>
                <a:latin typeface="Open Sans"/>
              </a:rPr>
              <a:t> </a:t>
            </a:r>
            <a:r>
              <a:rPr lang="en-US" sz="2715" dirty="0" err="1">
                <a:solidFill>
                  <a:srgbClr val="FFFFFF"/>
                </a:solidFill>
                <a:latin typeface="Open Sans"/>
              </a:rPr>
              <a:t>kesimpulan-kesimpulan</a:t>
            </a:r>
            <a:r>
              <a:rPr lang="en-US" sz="2715" dirty="0">
                <a:solidFill>
                  <a:srgbClr val="FFFFFF"/>
                </a:solidFill>
                <a:latin typeface="Open Sans"/>
              </a:rPr>
              <a:t> </a:t>
            </a:r>
            <a:r>
              <a:rPr lang="en-US" sz="2715" dirty="0" err="1">
                <a:solidFill>
                  <a:srgbClr val="FFFFFF"/>
                </a:solidFill>
                <a:latin typeface="Open Sans"/>
              </a:rPr>
              <a:t>tersebut</a:t>
            </a:r>
            <a:r>
              <a:rPr lang="en-US" sz="2715" dirty="0">
                <a:solidFill>
                  <a:srgbClr val="FFFFFF"/>
                </a:solidFill>
                <a:latin typeface="Open Sans"/>
              </a:rPr>
              <a:t> </a:t>
            </a:r>
            <a:r>
              <a:rPr lang="en-US" sz="2715" dirty="0" err="1">
                <a:solidFill>
                  <a:srgbClr val="FFFFFF"/>
                </a:solidFill>
                <a:latin typeface="Open Sans"/>
              </a:rPr>
              <a:t>peneliti</a:t>
            </a:r>
            <a:r>
              <a:rPr lang="en-US" sz="2715" dirty="0">
                <a:solidFill>
                  <a:srgbClr val="FFFFFF"/>
                </a:solidFill>
                <a:latin typeface="Open Sans"/>
              </a:rPr>
              <a:t> </a:t>
            </a:r>
            <a:r>
              <a:rPr lang="en-US" sz="2715" dirty="0" err="1">
                <a:solidFill>
                  <a:srgbClr val="FFFFFF"/>
                </a:solidFill>
                <a:latin typeface="Open Sans"/>
              </a:rPr>
              <a:t>akan</a:t>
            </a:r>
            <a:r>
              <a:rPr lang="en-US" sz="2715" dirty="0">
                <a:solidFill>
                  <a:srgbClr val="FFFFFF"/>
                </a:solidFill>
                <a:latin typeface="Open Sans"/>
              </a:rPr>
              <a:t> </a:t>
            </a:r>
            <a:r>
              <a:rPr lang="en-US" sz="2715" dirty="0" err="1">
                <a:solidFill>
                  <a:srgbClr val="FFFFFF"/>
                </a:solidFill>
                <a:latin typeface="Open Sans"/>
              </a:rPr>
              <a:t>menyimpulkan</a:t>
            </a:r>
            <a:r>
              <a:rPr lang="en-US" sz="2715" dirty="0">
                <a:solidFill>
                  <a:srgbClr val="FFFFFF"/>
                </a:solidFill>
                <a:latin typeface="Open Sans"/>
              </a:rPr>
              <a:t> </a:t>
            </a:r>
            <a:r>
              <a:rPr lang="en-US" sz="2715" dirty="0" err="1">
                <a:solidFill>
                  <a:srgbClr val="FFFFFF"/>
                </a:solidFill>
                <a:latin typeface="Open Sans"/>
              </a:rPr>
              <a:t>kesimpulan</a:t>
            </a:r>
            <a:r>
              <a:rPr lang="en-US" sz="2715" dirty="0">
                <a:solidFill>
                  <a:srgbClr val="FFFFFF"/>
                </a:solidFill>
                <a:latin typeface="Open Sans"/>
              </a:rPr>
              <a:t> </a:t>
            </a:r>
            <a:r>
              <a:rPr lang="en-US" sz="2715" dirty="0" err="1">
                <a:solidFill>
                  <a:srgbClr val="FFFFFF"/>
                </a:solidFill>
                <a:latin typeface="Open Sans"/>
              </a:rPr>
              <a:t>akhir</a:t>
            </a:r>
            <a:r>
              <a:rPr lang="en-US" sz="2715" dirty="0">
                <a:solidFill>
                  <a:srgbClr val="FFFFFF"/>
                </a:solidFill>
                <a:latin typeface="Open Sans"/>
              </a:rPr>
              <a:t> yang </a:t>
            </a:r>
            <a:r>
              <a:rPr lang="en-US" sz="2715" dirty="0" err="1">
                <a:solidFill>
                  <a:srgbClr val="FFFFFF"/>
                </a:solidFill>
                <a:latin typeface="Open Sans"/>
              </a:rPr>
              <a:t>didapat</a:t>
            </a:r>
            <a:r>
              <a:rPr lang="en-US" sz="2715" dirty="0">
                <a:solidFill>
                  <a:srgbClr val="FFFFFF"/>
                </a:solidFill>
                <a:latin typeface="Open Sans"/>
              </a:rPr>
              <a:t> </a:t>
            </a:r>
            <a:r>
              <a:rPr lang="en-US" sz="2715" dirty="0" err="1">
                <a:solidFill>
                  <a:srgbClr val="FFFFFF"/>
                </a:solidFill>
                <a:latin typeface="Open Sans"/>
              </a:rPr>
              <a:t>dalam</a:t>
            </a:r>
            <a:r>
              <a:rPr lang="en-US" sz="2715" dirty="0">
                <a:solidFill>
                  <a:srgbClr val="FFFFFF"/>
                </a:solidFill>
                <a:latin typeface="Open Sans"/>
              </a:rPr>
              <a:t> </a:t>
            </a:r>
            <a:r>
              <a:rPr lang="en-US" sz="2715" dirty="0" err="1">
                <a:solidFill>
                  <a:srgbClr val="FFFFFF"/>
                </a:solidFill>
                <a:latin typeface="Open Sans"/>
              </a:rPr>
              <a:t>penelitian</a:t>
            </a:r>
            <a:endParaRPr lang="en-US" sz="2715" dirty="0">
              <a:solidFill>
                <a:srgbClr val="FFFFFF"/>
              </a:solidFill>
              <a:latin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179132" y="0"/>
            <a:ext cx="4108868" cy="2935973"/>
          </a:xfrm>
          <a:prstGeom prst="rect">
            <a:avLst/>
          </a:prstGeom>
        </p:spPr>
      </p:pic>
      <p:sp>
        <p:nvSpPr>
          <p:cNvPr id="3" name="TextBox 3"/>
          <p:cNvSpPr txBox="1"/>
          <p:nvPr/>
        </p:nvSpPr>
        <p:spPr>
          <a:xfrm>
            <a:off x="1028700" y="537527"/>
            <a:ext cx="8935343"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F. </a:t>
            </a:r>
            <a:r>
              <a:rPr lang="en-US" sz="5199" dirty="0" err="1">
                <a:solidFill>
                  <a:srgbClr val="FFFFFF"/>
                </a:solidFill>
                <a:latin typeface="Open Sans"/>
              </a:rPr>
              <a:t>Pengujian</a:t>
            </a:r>
            <a:r>
              <a:rPr lang="en-US" sz="5199" dirty="0">
                <a:solidFill>
                  <a:srgbClr val="FFFFFF"/>
                </a:solidFill>
                <a:latin typeface="Open Sans"/>
              </a:rPr>
              <a:t> </a:t>
            </a:r>
            <a:r>
              <a:rPr lang="en-US" sz="5199" dirty="0" err="1">
                <a:solidFill>
                  <a:srgbClr val="FFFFFF"/>
                </a:solidFill>
                <a:latin typeface="Open Sans"/>
              </a:rPr>
              <a:t>Keabsahan</a:t>
            </a:r>
            <a:r>
              <a:rPr lang="en-US" sz="5199" dirty="0">
                <a:solidFill>
                  <a:srgbClr val="FFFFFF"/>
                </a:solidFill>
                <a:latin typeface="Open Sans"/>
              </a:rPr>
              <a:t> Data</a:t>
            </a:r>
          </a:p>
        </p:txBody>
      </p:sp>
      <p:sp>
        <p:nvSpPr>
          <p:cNvPr id="4" name="TextBox 4"/>
          <p:cNvSpPr txBox="1"/>
          <p:nvPr/>
        </p:nvSpPr>
        <p:spPr>
          <a:xfrm>
            <a:off x="1028700" y="3847207"/>
            <a:ext cx="7410596" cy="4662749"/>
          </a:xfrm>
          <a:prstGeom prst="rect">
            <a:avLst/>
          </a:prstGeom>
        </p:spPr>
        <p:txBody>
          <a:bodyPr lIns="0" tIns="0" rIns="0" bIns="0" rtlCol="0" anchor="t">
            <a:spAutoFit/>
          </a:bodyPr>
          <a:lstStyle/>
          <a:p>
            <a:pPr algn="just">
              <a:lnSpc>
                <a:spcPts val="5281"/>
              </a:lnSpc>
              <a:spcBef>
                <a:spcPct val="0"/>
              </a:spcBef>
            </a:pPr>
            <a:r>
              <a:rPr lang="en-US" sz="3772" dirty="0" err="1">
                <a:solidFill>
                  <a:srgbClr val="FFFFFF"/>
                </a:solidFill>
                <a:latin typeface="Open Sans"/>
              </a:rPr>
              <a:t>Penulis</a:t>
            </a:r>
            <a:r>
              <a:rPr lang="en-US" sz="3772" dirty="0">
                <a:solidFill>
                  <a:srgbClr val="FFFFFF"/>
                </a:solidFill>
                <a:latin typeface="Open Sans"/>
              </a:rPr>
              <a:t> </a:t>
            </a:r>
            <a:r>
              <a:rPr lang="en-US" sz="3772" dirty="0" err="1">
                <a:solidFill>
                  <a:srgbClr val="FFFFFF"/>
                </a:solidFill>
                <a:latin typeface="Open Sans"/>
              </a:rPr>
              <a:t>akan</a:t>
            </a:r>
            <a:r>
              <a:rPr lang="en-US" sz="3772" dirty="0">
                <a:solidFill>
                  <a:srgbClr val="FFFFFF"/>
                </a:solidFill>
                <a:latin typeface="Open Sans"/>
              </a:rPr>
              <a:t> </a:t>
            </a:r>
            <a:r>
              <a:rPr lang="en-US" sz="3772" dirty="0" err="1">
                <a:solidFill>
                  <a:srgbClr val="FFFFFF"/>
                </a:solidFill>
                <a:latin typeface="Open Sans"/>
              </a:rPr>
              <a:t>menunjukan</a:t>
            </a:r>
            <a:r>
              <a:rPr lang="en-US" sz="3772" dirty="0">
                <a:solidFill>
                  <a:srgbClr val="FFFFFF"/>
                </a:solidFill>
                <a:latin typeface="Open Sans"/>
              </a:rPr>
              <a:t> </a:t>
            </a:r>
            <a:r>
              <a:rPr lang="en-US" sz="3772" dirty="0" err="1">
                <a:solidFill>
                  <a:srgbClr val="FFFFFF"/>
                </a:solidFill>
                <a:latin typeface="Open Sans"/>
              </a:rPr>
              <a:t>hasil</a:t>
            </a:r>
            <a:r>
              <a:rPr lang="en-US" sz="3772" dirty="0">
                <a:solidFill>
                  <a:srgbClr val="FFFFFF"/>
                </a:solidFill>
                <a:latin typeface="Open Sans"/>
              </a:rPr>
              <a:t> </a:t>
            </a:r>
            <a:r>
              <a:rPr lang="en-US" sz="3772" dirty="0" err="1">
                <a:solidFill>
                  <a:srgbClr val="FFFFFF"/>
                </a:solidFill>
                <a:latin typeface="Open Sans"/>
              </a:rPr>
              <a:t>penelitian</a:t>
            </a:r>
            <a:r>
              <a:rPr lang="en-US" sz="3772" dirty="0">
                <a:solidFill>
                  <a:srgbClr val="FFFFFF"/>
                </a:solidFill>
                <a:latin typeface="Open Sans"/>
              </a:rPr>
              <a:t> yang </a:t>
            </a:r>
            <a:r>
              <a:rPr lang="en-US" sz="3772" dirty="0" err="1">
                <a:solidFill>
                  <a:srgbClr val="FFFFFF"/>
                </a:solidFill>
                <a:latin typeface="Open Sans"/>
              </a:rPr>
              <a:t>telah</a:t>
            </a:r>
            <a:r>
              <a:rPr lang="en-US" sz="3772" dirty="0">
                <a:solidFill>
                  <a:srgbClr val="FFFFFF"/>
                </a:solidFill>
                <a:latin typeface="Open Sans"/>
              </a:rPr>
              <a:t> </a:t>
            </a:r>
            <a:r>
              <a:rPr lang="en-US" sz="3772" dirty="0" err="1">
                <a:solidFill>
                  <a:srgbClr val="FFFFFF"/>
                </a:solidFill>
                <a:latin typeface="Open Sans"/>
              </a:rPr>
              <a:t>diperoleh</a:t>
            </a:r>
            <a:r>
              <a:rPr lang="en-US" sz="3772" dirty="0">
                <a:solidFill>
                  <a:srgbClr val="FFFFFF"/>
                </a:solidFill>
                <a:latin typeface="Open Sans"/>
              </a:rPr>
              <a:t> </a:t>
            </a:r>
            <a:r>
              <a:rPr lang="en-US" sz="3772" dirty="0" err="1">
                <a:solidFill>
                  <a:srgbClr val="FFFFFF"/>
                </a:solidFill>
                <a:latin typeface="Open Sans"/>
              </a:rPr>
              <a:t>kepada</a:t>
            </a:r>
            <a:r>
              <a:rPr lang="en-US" sz="3772" dirty="0">
                <a:solidFill>
                  <a:srgbClr val="FFFFFF"/>
                </a:solidFill>
                <a:latin typeface="Open Sans"/>
              </a:rPr>
              <a:t> </a:t>
            </a:r>
            <a:r>
              <a:rPr lang="en-US" sz="3772" dirty="0" err="1">
                <a:solidFill>
                  <a:srgbClr val="FFFFFF"/>
                </a:solidFill>
                <a:latin typeface="Open Sans"/>
              </a:rPr>
              <a:t>pemberi</a:t>
            </a:r>
            <a:r>
              <a:rPr lang="en-US" sz="3772" dirty="0">
                <a:solidFill>
                  <a:srgbClr val="FFFFFF"/>
                </a:solidFill>
                <a:latin typeface="Open Sans"/>
              </a:rPr>
              <a:t> data. </a:t>
            </a:r>
            <a:r>
              <a:rPr lang="en-US" sz="3772" dirty="0" err="1">
                <a:solidFill>
                  <a:srgbClr val="FFFFFF"/>
                </a:solidFill>
                <a:latin typeface="Open Sans"/>
              </a:rPr>
              <a:t>Kemudian</a:t>
            </a:r>
            <a:r>
              <a:rPr lang="en-US" sz="3772" dirty="0">
                <a:solidFill>
                  <a:srgbClr val="FFFFFF"/>
                </a:solidFill>
                <a:latin typeface="Open Sans"/>
              </a:rPr>
              <a:t> </a:t>
            </a:r>
            <a:r>
              <a:rPr lang="en-US" sz="3772" dirty="0" err="1">
                <a:solidFill>
                  <a:srgbClr val="FFFFFF"/>
                </a:solidFill>
                <a:latin typeface="Open Sans"/>
              </a:rPr>
              <a:t>ketika</a:t>
            </a:r>
            <a:r>
              <a:rPr lang="en-US" sz="3772" dirty="0">
                <a:solidFill>
                  <a:srgbClr val="FFFFFF"/>
                </a:solidFill>
                <a:latin typeface="Open Sans"/>
              </a:rPr>
              <a:t> </a:t>
            </a:r>
            <a:r>
              <a:rPr lang="en-US" sz="3772" dirty="0" err="1">
                <a:solidFill>
                  <a:srgbClr val="FFFFFF"/>
                </a:solidFill>
                <a:latin typeface="Open Sans"/>
              </a:rPr>
              <a:t>pemberi</a:t>
            </a:r>
            <a:r>
              <a:rPr lang="en-US" sz="3772" dirty="0">
                <a:solidFill>
                  <a:srgbClr val="FFFFFF"/>
                </a:solidFill>
                <a:latin typeface="Open Sans"/>
              </a:rPr>
              <a:t> data </a:t>
            </a:r>
            <a:r>
              <a:rPr lang="en-US" sz="3772" dirty="0" err="1">
                <a:solidFill>
                  <a:srgbClr val="FFFFFF"/>
                </a:solidFill>
                <a:latin typeface="Open Sans"/>
              </a:rPr>
              <a:t>setuju</a:t>
            </a:r>
            <a:r>
              <a:rPr lang="en-US" sz="3772" dirty="0">
                <a:solidFill>
                  <a:srgbClr val="FFFFFF"/>
                </a:solidFill>
                <a:latin typeface="Open Sans"/>
              </a:rPr>
              <a:t> </a:t>
            </a:r>
            <a:r>
              <a:rPr lang="en-US" sz="3772" dirty="0" err="1">
                <a:solidFill>
                  <a:srgbClr val="FFFFFF"/>
                </a:solidFill>
                <a:latin typeface="Open Sans"/>
              </a:rPr>
              <a:t>maka</a:t>
            </a:r>
            <a:r>
              <a:rPr lang="en-US" sz="3772" dirty="0">
                <a:solidFill>
                  <a:srgbClr val="FFFFFF"/>
                </a:solidFill>
                <a:latin typeface="Open Sans"/>
              </a:rPr>
              <a:t> data </a:t>
            </a:r>
            <a:r>
              <a:rPr lang="en-US" sz="3772" dirty="0" err="1">
                <a:solidFill>
                  <a:srgbClr val="FFFFFF"/>
                </a:solidFill>
                <a:latin typeface="Open Sans"/>
              </a:rPr>
              <a:t>tersebut</a:t>
            </a:r>
            <a:r>
              <a:rPr lang="en-US" sz="3772" dirty="0">
                <a:solidFill>
                  <a:srgbClr val="FFFFFF"/>
                </a:solidFill>
                <a:latin typeface="Open Sans"/>
              </a:rPr>
              <a:t> </a:t>
            </a:r>
            <a:r>
              <a:rPr lang="en-US" sz="3772" dirty="0" err="1">
                <a:solidFill>
                  <a:srgbClr val="FFFFFF"/>
                </a:solidFill>
                <a:latin typeface="Open Sans"/>
              </a:rPr>
              <a:t>akan</a:t>
            </a:r>
            <a:r>
              <a:rPr lang="en-US" sz="3772" dirty="0">
                <a:solidFill>
                  <a:srgbClr val="FFFFFF"/>
                </a:solidFill>
                <a:latin typeface="Open Sans"/>
              </a:rPr>
              <a:t> </a:t>
            </a:r>
            <a:r>
              <a:rPr lang="en-US" sz="3772" dirty="0" err="1">
                <a:solidFill>
                  <a:srgbClr val="FFFFFF"/>
                </a:solidFill>
                <a:latin typeface="Open Sans"/>
              </a:rPr>
              <a:t>dituliskan</a:t>
            </a:r>
            <a:r>
              <a:rPr lang="en-US" sz="3772" dirty="0">
                <a:solidFill>
                  <a:srgbClr val="FFFFFF"/>
                </a:solidFill>
                <a:latin typeface="Open Sans"/>
              </a:rPr>
              <a:t> </a:t>
            </a:r>
            <a:r>
              <a:rPr lang="en-US" sz="3772" dirty="0" err="1">
                <a:solidFill>
                  <a:srgbClr val="FFFFFF"/>
                </a:solidFill>
                <a:latin typeface="Open Sans"/>
              </a:rPr>
              <a:t>secara</a:t>
            </a:r>
            <a:r>
              <a:rPr lang="en-US" sz="3772" dirty="0">
                <a:solidFill>
                  <a:srgbClr val="FFFFFF"/>
                </a:solidFill>
                <a:latin typeface="Open Sans"/>
              </a:rPr>
              <a:t> </a:t>
            </a:r>
            <a:r>
              <a:rPr lang="en-US" sz="3772" dirty="0" err="1">
                <a:solidFill>
                  <a:srgbClr val="FFFFFF"/>
                </a:solidFill>
                <a:latin typeface="Open Sans"/>
              </a:rPr>
              <a:t>sistematis</a:t>
            </a:r>
            <a:r>
              <a:rPr lang="en-US" sz="3772" dirty="0">
                <a:solidFill>
                  <a:srgbClr val="FFFFFF"/>
                </a:solidFill>
                <a:latin typeface="Open Sans"/>
              </a:rPr>
              <a:t> </a:t>
            </a:r>
            <a:r>
              <a:rPr lang="en-US" sz="3772" dirty="0" err="1">
                <a:solidFill>
                  <a:srgbClr val="FFFFFF"/>
                </a:solidFill>
                <a:latin typeface="Open Sans"/>
              </a:rPr>
              <a:t>kedalam</a:t>
            </a:r>
            <a:r>
              <a:rPr lang="en-US" sz="3772" dirty="0">
                <a:solidFill>
                  <a:srgbClr val="FFFFFF"/>
                </a:solidFill>
                <a:latin typeface="Open Sans"/>
              </a:rPr>
              <a:t> </a:t>
            </a:r>
            <a:r>
              <a:rPr lang="en-US" sz="3772" dirty="0" err="1">
                <a:solidFill>
                  <a:srgbClr val="FFFFFF"/>
                </a:solidFill>
                <a:latin typeface="Open Sans"/>
              </a:rPr>
              <a:t>karya</a:t>
            </a:r>
            <a:r>
              <a:rPr lang="en-US" sz="3772" dirty="0">
                <a:solidFill>
                  <a:srgbClr val="FFFFFF"/>
                </a:solidFill>
                <a:latin typeface="Open Sans"/>
              </a:rPr>
              <a:t> </a:t>
            </a:r>
            <a:r>
              <a:rPr lang="en-US" sz="3772" dirty="0" err="1">
                <a:solidFill>
                  <a:srgbClr val="FFFFFF"/>
                </a:solidFill>
                <a:latin typeface="Open Sans"/>
              </a:rPr>
              <a:t>penelitian</a:t>
            </a:r>
            <a:r>
              <a:rPr lang="en-US" sz="3772" dirty="0">
                <a:solidFill>
                  <a:srgbClr val="FFFFFF"/>
                </a:solidFill>
                <a:latin typeface="Open Sans"/>
              </a:rPr>
              <a:t> </a:t>
            </a:r>
            <a:r>
              <a:rPr lang="en-US" sz="3772" dirty="0" err="1">
                <a:solidFill>
                  <a:srgbClr val="FFFFFF"/>
                </a:solidFill>
                <a:latin typeface="Open Sans"/>
              </a:rPr>
              <a:t>peneliti</a:t>
            </a:r>
            <a:r>
              <a:rPr lang="en-US" sz="3772" dirty="0">
                <a:solidFill>
                  <a:srgbClr val="FFFFFF"/>
                </a:solidFill>
                <a:latin typeface="Open Sans"/>
              </a:rPr>
              <a:t>.</a:t>
            </a:r>
          </a:p>
        </p:txBody>
      </p:sp>
      <p:sp>
        <p:nvSpPr>
          <p:cNvPr id="5" name="TextBox 5"/>
          <p:cNvSpPr txBox="1"/>
          <p:nvPr/>
        </p:nvSpPr>
        <p:spPr>
          <a:xfrm>
            <a:off x="1028700" y="2850248"/>
            <a:ext cx="4157416" cy="698136"/>
          </a:xfrm>
          <a:prstGeom prst="rect">
            <a:avLst/>
          </a:prstGeom>
        </p:spPr>
        <p:txBody>
          <a:bodyPr lIns="0" tIns="0" rIns="0" bIns="0" rtlCol="0" anchor="t">
            <a:spAutoFit/>
          </a:bodyPr>
          <a:lstStyle/>
          <a:p>
            <a:pPr algn="ctr">
              <a:lnSpc>
                <a:spcPts val="5630"/>
              </a:lnSpc>
              <a:spcBef>
                <a:spcPct val="0"/>
              </a:spcBef>
            </a:pPr>
            <a:r>
              <a:rPr lang="en-US" sz="4021" dirty="0">
                <a:solidFill>
                  <a:srgbClr val="FFFFFF"/>
                </a:solidFill>
                <a:latin typeface="Open Sans"/>
              </a:rPr>
              <a:t>1. Member Check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693578" y="6073915"/>
            <a:ext cx="6594422" cy="4114800"/>
          </a:xfrm>
          <a:prstGeom prst="rect">
            <a:avLst/>
          </a:prstGeom>
        </p:spPr>
      </p:pic>
      <p:sp>
        <p:nvSpPr>
          <p:cNvPr id="3" name="TextBox 3"/>
          <p:cNvSpPr txBox="1"/>
          <p:nvPr/>
        </p:nvSpPr>
        <p:spPr>
          <a:xfrm>
            <a:off x="3284786" y="537527"/>
            <a:ext cx="11718429" cy="1811020"/>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BAB IV</a:t>
            </a:r>
          </a:p>
          <a:p>
            <a:pPr algn="ctr">
              <a:lnSpc>
                <a:spcPts val="7279"/>
              </a:lnSpc>
              <a:spcBef>
                <a:spcPct val="0"/>
              </a:spcBef>
            </a:pPr>
            <a:r>
              <a:rPr lang="en-US" sz="5199" dirty="0">
                <a:solidFill>
                  <a:srgbClr val="FFFFFF"/>
                </a:solidFill>
                <a:latin typeface="Open Sans"/>
              </a:rPr>
              <a:t>HASIL PENELITIAN DAN PEMBAHASAN</a:t>
            </a:r>
          </a:p>
        </p:txBody>
      </p:sp>
      <p:sp>
        <p:nvSpPr>
          <p:cNvPr id="4" name="TextBox 4"/>
          <p:cNvSpPr txBox="1"/>
          <p:nvPr/>
        </p:nvSpPr>
        <p:spPr>
          <a:xfrm>
            <a:off x="501104" y="3524072"/>
            <a:ext cx="5567362"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A. </a:t>
            </a:r>
            <a:r>
              <a:rPr lang="en-US" sz="5199" dirty="0" err="1">
                <a:solidFill>
                  <a:srgbClr val="FFFFFF"/>
                </a:solidFill>
                <a:latin typeface="Open Sans"/>
              </a:rPr>
              <a:t>Latar</a:t>
            </a:r>
            <a:r>
              <a:rPr lang="en-US" sz="5199" dirty="0">
                <a:solidFill>
                  <a:srgbClr val="FFFFFF"/>
                </a:solidFill>
                <a:latin typeface="Open Sans"/>
              </a:rPr>
              <a:t> </a:t>
            </a:r>
            <a:r>
              <a:rPr lang="en-US" sz="5199" dirty="0" err="1">
                <a:solidFill>
                  <a:srgbClr val="FFFFFF"/>
                </a:solidFill>
                <a:latin typeface="Open Sans"/>
              </a:rPr>
              <a:t>Penelitian</a:t>
            </a:r>
            <a:endParaRPr lang="en-US" sz="5199" dirty="0">
              <a:solidFill>
                <a:srgbClr val="FFFFFF"/>
              </a:solidFill>
              <a:latin typeface="Open Sans"/>
            </a:endParaRPr>
          </a:p>
        </p:txBody>
      </p:sp>
      <p:sp>
        <p:nvSpPr>
          <p:cNvPr id="5" name="TextBox 5"/>
          <p:cNvSpPr txBox="1"/>
          <p:nvPr/>
        </p:nvSpPr>
        <p:spPr>
          <a:xfrm>
            <a:off x="567482" y="7447280"/>
            <a:ext cx="6109067" cy="1811020"/>
          </a:xfrm>
          <a:prstGeom prst="rect">
            <a:avLst/>
          </a:prstGeom>
        </p:spPr>
        <p:txBody>
          <a:bodyPr lIns="0" tIns="0" rIns="0" bIns="0" rtlCol="0" anchor="t">
            <a:spAutoFit/>
          </a:bodyPr>
          <a:lstStyle/>
          <a:p>
            <a:pPr>
              <a:lnSpc>
                <a:spcPts val="7279"/>
              </a:lnSpc>
              <a:spcBef>
                <a:spcPct val="0"/>
              </a:spcBef>
            </a:pPr>
            <a:r>
              <a:rPr lang="en-US" sz="5199" dirty="0">
                <a:solidFill>
                  <a:srgbClr val="FFFFFF"/>
                </a:solidFill>
                <a:latin typeface="Open Sans"/>
              </a:rPr>
              <a:t>C. </a:t>
            </a:r>
            <a:r>
              <a:rPr lang="en-US" sz="5199" dirty="0" err="1">
                <a:solidFill>
                  <a:srgbClr val="FFFFFF"/>
                </a:solidFill>
                <a:latin typeface="Open Sans"/>
              </a:rPr>
              <a:t>Pembahasan</a:t>
            </a:r>
            <a:r>
              <a:rPr lang="en-US" sz="5199" dirty="0">
                <a:solidFill>
                  <a:srgbClr val="FFFFFF"/>
                </a:solidFill>
                <a:latin typeface="Open Sans"/>
              </a:rPr>
              <a:t> </a:t>
            </a:r>
            <a:r>
              <a:rPr lang="en-US" sz="5199" dirty="0" err="1">
                <a:solidFill>
                  <a:srgbClr val="FFFFFF"/>
                </a:solidFill>
                <a:latin typeface="Open Sans"/>
              </a:rPr>
              <a:t>Penelitian</a:t>
            </a:r>
            <a:endParaRPr lang="en-US" sz="5199" dirty="0">
              <a:solidFill>
                <a:srgbClr val="FFFFFF"/>
              </a:solidFill>
              <a:latin typeface="Open Sans"/>
            </a:endParaRPr>
          </a:p>
        </p:txBody>
      </p:sp>
      <p:sp>
        <p:nvSpPr>
          <p:cNvPr id="6" name="TextBox 6"/>
          <p:cNvSpPr txBox="1"/>
          <p:nvPr/>
        </p:nvSpPr>
        <p:spPr>
          <a:xfrm>
            <a:off x="7897783" y="3047943"/>
            <a:ext cx="9080037" cy="2669298"/>
          </a:xfrm>
          <a:prstGeom prst="rect">
            <a:avLst/>
          </a:prstGeom>
        </p:spPr>
        <p:txBody>
          <a:bodyPr lIns="0" tIns="0" rIns="0" bIns="0" rtlCol="0" anchor="t">
            <a:spAutoFit/>
          </a:bodyPr>
          <a:lstStyle/>
          <a:p>
            <a:pPr algn="just">
              <a:lnSpc>
                <a:spcPts val="4237"/>
              </a:lnSpc>
              <a:spcBef>
                <a:spcPct val="0"/>
              </a:spcBef>
            </a:pPr>
            <a:r>
              <a:rPr lang="en-US" sz="3026" dirty="0" err="1">
                <a:solidFill>
                  <a:srgbClr val="FFFFFF"/>
                </a:solidFill>
                <a:latin typeface="Open Sans"/>
              </a:rPr>
              <a:t>penelitian</a:t>
            </a:r>
            <a:r>
              <a:rPr lang="en-US" sz="3026" dirty="0">
                <a:solidFill>
                  <a:srgbClr val="FFFFFF"/>
                </a:solidFill>
                <a:latin typeface="Open Sans"/>
              </a:rPr>
              <a:t> </a:t>
            </a:r>
            <a:r>
              <a:rPr lang="en-US" sz="3026" dirty="0" err="1">
                <a:solidFill>
                  <a:srgbClr val="FFFFFF"/>
                </a:solidFill>
                <a:latin typeface="Open Sans"/>
              </a:rPr>
              <a:t>dilakukan</a:t>
            </a:r>
            <a:r>
              <a:rPr lang="en-US" sz="3026" dirty="0">
                <a:solidFill>
                  <a:srgbClr val="FFFFFF"/>
                </a:solidFill>
                <a:latin typeface="Open Sans"/>
              </a:rPr>
              <a:t> di </a:t>
            </a:r>
            <a:r>
              <a:rPr lang="en-US" sz="3026" dirty="0" err="1">
                <a:solidFill>
                  <a:srgbClr val="FFFFFF"/>
                </a:solidFill>
                <a:latin typeface="Open Sans"/>
              </a:rPr>
              <a:t>Sekolah</a:t>
            </a:r>
            <a:r>
              <a:rPr lang="en-US" sz="3026" dirty="0">
                <a:solidFill>
                  <a:srgbClr val="FFFFFF"/>
                </a:solidFill>
                <a:latin typeface="Open Sans"/>
              </a:rPr>
              <a:t> Dasar Negeri 02 </a:t>
            </a:r>
            <a:r>
              <a:rPr lang="en-US" sz="3026" dirty="0" err="1">
                <a:solidFill>
                  <a:srgbClr val="FFFFFF"/>
                </a:solidFill>
                <a:latin typeface="Open Sans"/>
              </a:rPr>
              <a:t>Tunjungrejo</a:t>
            </a:r>
            <a:r>
              <a:rPr lang="en-US" sz="3026" dirty="0">
                <a:solidFill>
                  <a:srgbClr val="FFFFFF"/>
                </a:solidFill>
                <a:latin typeface="Open Sans"/>
              </a:rPr>
              <a:t>, </a:t>
            </a:r>
            <a:r>
              <a:rPr lang="en-US" sz="3026" dirty="0" err="1">
                <a:solidFill>
                  <a:srgbClr val="FFFFFF"/>
                </a:solidFill>
                <a:latin typeface="Open Sans"/>
              </a:rPr>
              <a:t>Kecamatan</a:t>
            </a:r>
            <a:r>
              <a:rPr lang="en-US" sz="3026" dirty="0">
                <a:solidFill>
                  <a:srgbClr val="FFFFFF"/>
                </a:solidFill>
                <a:latin typeface="Open Sans"/>
              </a:rPr>
              <a:t> </a:t>
            </a:r>
            <a:r>
              <a:rPr lang="en-US" sz="3026" dirty="0" err="1">
                <a:solidFill>
                  <a:srgbClr val="FFFFFF"/>
                </a:solidFill>
                <a:latin typeface="Open Sans"/>
              </a:rPr>
              <a:t>Yosowilangun</a:t>
            </a:r>
            <a:r>
              <a:rPr lang="en-US" sz="3026" dirty="0">
                <a:solidFill>
                  <a:srgbClr val="FFFFFF"/>
                </a:solidFill>
                <a:latin typeface="Open Sans"/>
              </a:rPr>
              <a:t>, </a:t>
            </a:r>
            <a:r>
              <a:rPr lang="en-US" sz="3026" dirty="0" err="1">
                <a:solidFill>
                  <a:srgbClr val="FFFFFF"/>
                </a:solidFill>
                <a:latin typeface="Open Sans"/>
              </a:rPr>
              <a:t>Kabupaten</a:t>
            </a:r>
            <a:r>
              <a:rPr lang="en-US" sz="3026" dirty="0">
                <a:solidFill>
                  <a:srgbClr val="FFFFFF"/>
                </a:solidFill>
                <a:latin typeface="Open Sans"/>
              </a:rPr>
              <a:t> </a:t>
            </a:r>
            <a:r>
              <a:rPr lang="en-US" sz="3026" dirty="0" err="1">
                <a:solidFill>
                  <a:srgbClr val="FFFFFF"/>
                </a:solidFill>
                <a:latin typeface="Open Sans"/>
              </a:rPr>
              <a:t>Lumajang</a:t>
            </a:r>
            <a:r>
              <a:rPr lang="en-US" sz="3026" dirty="0">
                <a:solidFill>
                  <a:srgbClr val="FFFFFF"/>
                </a:solidFill>
                <a:latin typeface="Open Sans"/>
              </a:rPr>
              <a:t>, </a:t>
            </a:r>
            <a:r>
              <a:rPr lang="en-US" sz="3026" dirty="0" err="1">
                <a:solidFill>
                  <a:srgbClr val="FFFFFF"/>
                </a:solidFill>
                <a:latin typeface="Open Sans"/>
              </a:rPr>
              <a:t>Jawa</a:t>
            </a:r>
            <a:r>
              <a:rPr lang="en-US" sz="3026" dirty="0">
                <a:solidFill>
                  <a:srgbClr val="FFFFFF"/>
                </a:solidFill>
                <a:latin typeface="Open Sans"/>
              </a:rPr>
              <a:t> Timur. </a:t>
            </a:r>
            <a:r>
              <a:rPr lang="en-US" sz="3026" dirty="0" err="1">
                <a:solidFill>
                  <a:srgbClr val="FFFFFF"/>
                </a:solidFill>
                <a:latin typeface="Open Sans"/>
              </a:rPr>
              <a:t>Peneliti</a:t>
            </a:r>
            <a:r>
              <a:rPr lang="en-US" sz="3026" dirty="0">
                <a:solidFill>
                  <a:srgbClr val="FFFFFF"/>
                </a:solidFill>
                <a:latin typeface="Open Sans"/>
              </a:rPr>
              <a:t> </a:t>
            </a:r>
            <a:r>
              <a:rPr lang="en-US" sz="3026" dirty="0" err="1">
                <a:solidFill>
                  <a:srgbClr val="FFFFFF"/>
                </a:solidFill>
                <a:latin typeface="Open Sans"/>
              </a:rPr>
              <a:t>melakukan</a:t>
            </a:r>
            <a:r>
              <a:rPr lang="en-US" sz="3026" dirty="0">
                <a:solidFill>
                  <a:srgbClr val="FFFFFF"/>
                </a:solidFill>
                <a:latin typeface="Open Sans"/>
              </a:rPr>
              <a:t> </a:t>
            </a:r>
            <a:r>
              <a:rPr lang="en-US" sz="3026" dirty="0" err="1">
                <a:solidFill>
                  <a:srgbClr val="FFFFFF"/>
                </a:solidFill>
                <a:latin typeface="Open Sans"/>
              </a:rPr>
              <a:t>wawancara</a:t>
            </a:r>
            <a:r>
              <a:rPr lang="en-US" sz="3026" dirty="0">
                <a:solidFill>
                  <a:srgbClr val="FFFFFF"/>
                </a:solidFill>
                <a:latin typeface="Open Sans"/>
              </a:rPr>
              <a:t> </a:t>
            </a:r>
            <a:r>
              <a:rPr lang="en-US" sz="3026" dirty="0" err="1">
                <a:solidFill>
                  <a:srgbClr val="FFFFFF"/>
                </a:solidFill>
                <a:latin typeface="Open Sans"/>
              </a:rPr>
              <a:t>dengan</a:t>
            </a:r>
            <a:r>
              <a:rPr lang="en-US" sz="3026" dirty="0">
                <a:solidFill>
                  <a:srgbClr val="FFFFFF"/>
                </a:solidFill>
                <a:latin typeface="Open Sans"/>
              </a:rPr>
              <a:t> 6 orang </a:t>
            </a:r>
            <a:r>
              <a:rPr lang="en-US" sz="3026" dirty="0" err="1">
                <a:solidFill>
                  <a:srgbClr val="FFFFFF"/>
                </a:solidFill>
                <a:latin typeface="Open Sans"/>
              </a:rPr>
              <a:t>narasumber</a:t>
            </a:r>
            <a:r>
              <a:rPr lang="en-US" sz="3026" dirty="0">
                <a:solidFill>
                  <a:srgbClr val="FFFFFF"/>
                </a:solidFill>
                <a:latin typeface="Open Sans"/>
              </a:rPr>
              <a:t>.</a:t>
            </a:r>
          </a:p>
        </p:txBody>
      </p:sp>
      <p:sp>
        <p:nvSpPr>
          <p:cNvPr id="7" name="TextBox 7"/>
          <p:cNvSpPr txBox="1"/>
          <p:nvPr/>
        </p:nvSpPr>
        <p:spPr>
          <a:xfrm>
            <a:off x="501104" y="5582742"/>
            <a:ext cx="5500985"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B. Hasil </a:t>
            </a:r>
            <a:r>
              <a:rPr lang="en-US" sz="5199" dirty="0" err="1">
                <a:solidFill>
                  <a:srgbClr val="FFFFFF"/>
                </a:solidFill>
                <a:latin typeface="Open Sans"/>
              </a:rPr>
              <a:t>Penelitian</a:t>
            </a:r>
            <a:endParaRPr lang="en-US" sz="5199" dirty="0">
              <a:solidFill>
                <a:srgbClr val="FFFFFF"/>
              </a:solidFill>
              <a:latin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117212" y="0"/>
            <a:ext cx="4170788" cy="2965051"/>
          </a:xfrm>
          <a:prstGeom prst="rect">
            <a:avLst/>
          </a:prstGeom>
        </p:spPr>
      </p:pic>
      <p:sp>
        <p:nvSpPr>
          <p:cNvPr id="3" name="TextBox 3"/>
          <p:cNvSpPr txBox="1"/>
          <p:nvPr/>
        </p:nvSpPr>
        <p:spPr>
          <a:xfrm>
            <a:off x="5195590" y="338411"/>
            <a:ext cx="7896820" cy="1811020"/>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BAB V</a:t>
            </a:r>
          </a:p>
          <a:p>
            <a:pPr algn="ctr">
              <a:lnSpc>
                <a:spcPts val="7279"/>
              </a:lnSpc>
              <a:spcBef>
                <a:spcPct val="0"/>
              </a:spcBef>
            </a:pPr>
            <a:r>
              <a:rPr lang="en-US" sz="5199" dirty="0">
                <a:solidFill>
                  <a:srgbClr val="FFFFFF"/>
                </a:solidFill>
                <a:latin typeface="Open Sans"/>
              </a:rPr>
              <a:t>KESIMPULAN DAN SARAN</a:t>
            </a:r>
          </a:p>
        </p:txBody>
      </p:sp>
      <p:sp>
        <p:nvSpPr>
          <p:cNvPr id="4" name="TextBox 4"/>
          <p:cNvSpPr txBox="1"/>
          <p:nvPr/>
        </p:nvSpPr>
        <p:spPr>
          <a:xfrm>
            <a:off x="1028700" y="2473879"/>
            <a:ext cx="4817418"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A. KESIMPULAN</a:t>
            </a:r>
          </a:p>
        </p:txBody>
      </p:sp>
      <p:sp>
        <p:nvSpPr>
          <p:cNvPr id="5" name="TextBox 5"/>
          <p:cNvSpPr txBox="1"/>
          <p:nvPr/>
        </p:nvSpPr>
        <p:spPr>
          <a:xfrm>
            <a:off x="1028700" y="4656508"/>
            <a:ext cx="15868038" cy="5330883"/>
          </a:xfrm>
          <a:prstGeom prst="rect">
            <a:avLst/>
          </a:prstGeom>
        </p:spPr>
        <p:txBody>
          <a:bodyPr lIns="0" tIns="0" rIns="0" bIns="0" rtlCol="0" anchor="t">
            <a:spAutoFit/>
          </a:bodyPr>
          <a:lstStyle/>
          <a:p>
            <a:pPr algn="just">
              <a:lnSpc>
                <a:spcPts val="4247"/>
              </a:lnSpc>
              <a:spcBef>
                <a:spcPct val="0"/>
              </a:spcBef>
            </a:pPr>
            <a:r>
              <a:rPr lang="en-US" sz="2400" dirty="0">
                <a:solidFill>
                  <a:srgbClr val="FFFFFF"/>
                </a:solidFill>
                <a:latin typeface="Open Sans"/>
              </a:rPr>
              <a:t>Pertama, Metode diskusi dalam meningkatkan hasil belajar siswa. Metode diskusi adalah metode dimana orang-orang dapat menyampaikan pendapatnya. Metode diskusi membuat orang-orang yang terlibat menjadi lebih percaya diri dalam menyampaikan pendapatnya. Peserta diskusi harus memiliki hati yang besar ketika pendapatnya ternyata salah dan pendapat orang lain yang lebih benar daripada pendapatnya.  Hasil belajar siswa adalah hasil akhir mengenai apa yang ingin dicapai dalam sebuah pembelajaran. Hasil belajar siswa juga adalah pengetahuan akhir siswa tentang materi yang telah diberikan. Apa yang telah siswa dapatkan dan seberapa banyak mereka memperolehnya. Siswa akan mendapatkan hasil yang baik ketika siswa ditolong oleh guru yang dengan sepenuh hati mengajar dan metode yang tepat. Setelah melakukan wawancara metode diskusi mempengaruhi hasil belajar siswa. Hasil belajar siswa terlihat meningkat ketika dilakukan metode diskusi</a:t>
            </a:r>
          </a:p>
        </p:txBody>
      </p:sp>
      <p:sp>
        <p:nvSpPr>
          <p:cNvPr id="6" name="TextBox 6"/>
          <p:cNvSpPr txBox="1"/>
          <p:nvPr/>
        </p:nvSpPr>
        <p:spPr>
          <a:xfrm>
            <a:off x="1028700" y="3733996"/>
            <a:ext cx="3535412" cy="887095"/>
          </a:xfrm>
          <a:prstGeom prst="rect">
            <a:avLst/>
          </a:prstGeom>
        </p:spPr>
        <p:txBody>
          <a:bodyPr lIns="0" tIns="0" rIns="0" bIns="0" rtlCol="0" anchor="t">
            <a:spAutoFit/>
          </a:bodyPr>
          <a:lstStyle/>
          <a:p>
            <a:pPr algn="ctr">
              <a:lnSpc>
                <a:spcPts val="7279"/>
              </a:lnSpc>
              <a:spcBef>
                <a:spcPct val="0"/>
              </a:spcBef>
            </a:pPr>
            <a:r>
              <a:rPr lang="en-US" sz="5199" dirty="0">
                <a:solidFill>
                  <a:srgbClr val="FFFFFF"/>
                </a:solidFill>
                <a:latin typeface="Open Sans"/>
              </a:rPr>
              <a:t>sub </a:t>
            </a:r>
            <a:r>
              <a:rPr lang="en-US" sz="5199" dirty="0" err="1">
                <a:solidFill>
                  <a:srgbClr val="FFFFFF"/>
                </a:solidFill>
                <a:latin typeface="Open Sans"/>
              </a:rPr>
              <a:t>fokus</a:t>
            </a:r>
            <a:r>
              <a:rPr lang="en-US" sz="5199" dirty="0">
                <a:solidFill>
                  <a:srgbClr val="FFFFFF"/>
                </a:solidFill>
                <a:latin typeface="Open Sans"/>
              </a:rPr>
              <a: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1254</Words>
  <Application>Microsoft Office PowerPoint</Application>
  <PresentationFormat>Custom</PresentationFormat>
  <Paragraphs>78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Open Sans Extra Bold</vt:lpstr>
      <vt:lpstr>Arial Rounded MT Bold</vt:lpstr>
      <vt:lpstr>Open Sans</vt:lpstr>
      <vt:lpstr>Now</vt:lpstr>
      <vt:lpstr>Arial</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PENGGUNAAN METODE DISKUSI MENURUT INJIL MATIUS DALAM MENINGKATKAN HASIL BELAJAR SISWA DI SEKOLAH DASAR NEGERI 02 TUNJUNGREJO</dc:title>
  <cp:lastModifiedBy>Kornelius Nagata</cp:lastModifiedBy>
  <cp:revision>5</cp:revision>
  <dcterms:created xsi:type="dcterms:W3CDTF">2006-08-16T00:00:00Z</dcterms:created>
  <dcterms:modified xsi:type="dcterms:W3CDTF">2022-08-02T06:06:46Z</dcterms:modified>
  <dc:identifier>DAFGTKVcukc</dc:identifier>
</cp:coreProperties>
</file>