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76" r:id="rId6"/>
    <p:sldId id="277" r:id="rId7"/>
    <p:sldId id="279" r:id="rId8"/>
    <p:sldId id="290" r:id="rId9"/>
    <p:sldId id="298" r:id="rId10"/>
    <p:sldId id="292" r:id="rId11"/>
    <p:sldId id="281" r:id="rId12"/>
    <p:sldId id="293" r:id="rId13"/>
    <p:sldId id="280" r:id="rId14"/>
    <p:sldId id="288" r:id="rId15"/>
    <p:sldId id="285" r:id="rId16"/>
    <p:sldId id="294" r:id="rId17"/>
    <p:sldId id="295" r:id="rId18"/>
    <p:sldId id="286" r:id="rId19"/>
    <p:sldId id="296" r:id="rId20"/>
    <p:sldId id="297" r:id="rId21"/>
    <p:sldId id="258" r:id="rId2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FF"/>
    <a:srgbClr val="008000"/>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8"/>
  </p:normalViewPr>
  <p:slideViewPr>
    <p:cSldViewPr snapToGrid="0">
      <p:cViewPr varScale="1">
        <p:scale>
          <a:sx n="68" d="100"/>
          <a:sy n="68" d="100"/>
        </p:scale>
        <p:origin x="960" y="78"/>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96" d="100"/>
          <a:sy n="96" d="100"/>
        </p:scale>
        <p:origin x="355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ko Fujino" userId="78c006d2-0d86-4a9e-9f86-3f32ffb663a4" providerId="ADAL" clId="{C750A774-8572-48A1-B52F-167DCE397529}"/>
    <pc:docChg chg="modSld">
      <pc:chgData name="Youko Fujino" userId="78c006d2-0d86-4a9e-9f86-3f32ffb663a4" providerId="ADAL" clId="{C750A774-8572-48A1-B52F-167DCE397529}" dt="2024-06-24T22:33:13.938" v="0" actId="15"/>
      <pc:docMkLst>
        <pc:docMk/>
      </pc:docMkLst>
      <pc:sldChg chg="modSp mod">
        <pc:chgData name="Youko Fujino" userId="78c006d2-0d86-4a9e-9f86-3f32ffb663a4" providerId="ADAL" clId="{C750A774-8572-48A1-B52F-167DCE397529}" dt="2024-06-24T22:33:13.938" v="0" actId="15"/>
        <pc:sldMkLst>
          <pc:docMk/>
          <pc:sldMk cId="1492960516" sldId="277"/>
        </pc:sldMkLst>
        <pc:spChg chg="mod">
          <ac:chgData name="Youko Fujino" userId="78c006d2-0d86-4a9e-9f86-3f32ffb663a4" providerId="ADAL" clId="{C750A774-8572-48A1-B52F-167DCE397529}" dt="2024-06-24T22:33:13.938" v="0" actId="15"/>
          <ac:spMkLst>
            <pc:docMk/>
            <pc:sldMk cId="1492960516" sldId="277"/>
            <ac:spMk id="3" creationId="{95B371F2-DBA5-415A-82C8-651F587B857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B1389FC-84BB-41A0-BC92-057C08DC342F}" type="datetime1">
              <a:rPr lang="en-GB" smtClean="0"/>
              <a:t>24/06/2024</a:t>
            </a:fld>
            <a:endParaRPr lang="en-GB" dirty="0"/>
          </a:p>
        </p:txBody>
      </p:sp>
      <p:sp>
        <p:nvSpPr>
          <p:cNvPr id="4" name="Footer Placeholder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GB" smtClean="0"/>
              <a:t>‹#›</a:t>
            </a:fld>
            <a:endParaRPr lang="en-GB"/>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9B039-1C6C-4DB3-861A-76F1FF2AC578}" type="datetime1">
              <a:rPr lang="en-GB" noProof="0" smtClean="0"/>
              <a:pPr/>
              <a:t>24/06/2024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en-GB" noProof="0" smtClean="0"/>
              <a:t>‹#›</a:t>
            </a:fld>
            <a:endParaRPr lang="en-GB"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dirty="0"/>
          </a:p>
        </p:txBody>
      </p:sp>
      <p:sp>
        <p:nvSpPr>
          <p:cNvPr id="4" name="Slide Number Placeholder 3"/>
          <p:cNvSpPr>
            <a:spLocks noGrp="1"/>
          </p:cNvSpPr>
          <p:nvPr>
            <p:ph type="sldNum" sz="quarter" idx="5"/>
          </p:nvPr>
        </p:nvSpPr>
        <p:spPr/>
        <p:txBody>
          <a:bodyPr rtlCol="0"/>
          <a:lstStyle/>
          <a:p>
            <a:pPr rtl="0"/>
            <a:fld id="{F97DC217-DF71-1A49-B3EA-559F1F43B0FF}" type="slidenum">
              <a:rPr lang="en-GB" smtClean="0"/>
              <a:t>1</a:t>
            </a:fld>
            <a:endParaRPr lang="en-GB"/>
          </a:p>
        </p:txBody>
      </p:sp>
    </p:spTree>
    <p:extLst>
      <p:ext uri="{BB962C8B-B14F-4D97-AF65-F5344CB8AC3E}">
        <p14:creationId xmlns:p14="http://schemas.microsoft.com/office/powerpoint/2010/main" val="427772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a:t>
            </a:fld>
            <a:endParaRPr lang="en-GB"/>
          </a:p>
        </p:txBody>
      </p:sp>
    </p:spTree>
    <p:extLst>
      <p:ext uri="{BB962C8B-B14F-4D97-AF65-F5344CB8AC3E}">
        <p14:creationId xmlns:p14="http://schemas.microsoft.com/office/powerpoint/2010/main" val="1955621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3</a:t>
            </a:fld>
            <a:endParaRPr lang="en-GB"/>
          </a:p>
        </p:txBody>
      </p:sp>
    </p:spTree>
    <p:extLst>
      <p:ext uri="{BB962C8B-B14F-4D97-AF65-F5344CB8AC3E}">
        <p14:creationId xmlns:p14="http://schemas.microsoft.com/office/powerpoint/2010/main" val="2658826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a:buFont typeface="Wingdings" panose="05000000000000000000" pitchFamily="2" charset="2"/>
              <a:buChar char="q"/>
            </a:pPr>
            <a:r>
              <a:rPr lang="en-US" sz="1800" b="1" dirty="0"/>
              <a:t>Avg age of 39 years old</a:t>
            </a:r>
          </a:p>
          <a:p>
            <a:pPr lvl="1"/>
            <a:r>
              <a:rPr lang="en-GB" sz="1400" b="0" dirty="0">
                <a:solidFill>
                  <a:srgbClr val="2D3B45"/>
                </a:solidFill>
                <a:effectLst/>
                <a:highlight>
                  <a:srgbClr val="F8F9FA"/>
                </a:highlight>
                <a:latin typeface="Calibri Light" panose="020F0302020204030204" pitchFamily="34" charset="0"/>
                <a:ea typeface="Times New Roman" panose="02020603050405020304" pitchFamily="18" charset="0"/>
                <a:cs typeface="Times New Roman" panose="02020603050405020304" pitchFamily="18" charset="0"/>
              </a:rPr>
              <a:t>- </a:t>
            </a:r>
            <a:r>
              <a:rPr lang="en-GB" sz="1400" b="1" dirty="0">
                <a:solidFill>
                  <a:srgbClr val="2D3B45"/>
                </a:solidFill>
                <a:effectLst/>
                <a:highlight>
                  <a:srgbClr val="F8F9FA"/>
                </a:highlight>
                <a:latin typeface="Calibri Light" panose="020F0302020204030204" pitchFamily="34" charset="0"/>
                <a:ea typeface="Times New Roman" panose="02020603050405020304" pitchFamily="18" charset="0"/>
                <a:cs typeface="Times New Roman" panose="02020603050405020304" pitchFamily="18" charset="0"/>
              </a:rPr>
              <a:t>1/4 of customers below 29-year-olds</a:t>
            </a:r>
            <a:r>
              <a:rPr lang="en-GB" sz="1400" b="0" dirty="0">
                <a:solidFill>
                  <a:srgbClr val="2D3B45"/>
                </a:solidFill>
                <a:effectLst/>
                <a:highlight>
                  <a:srgbClr val="F8F9FA"/>
                </a:highlight>
                <a:latin typeface="Calibri Light" panose="020F0302020204030204" pitchFamily="34" charset="0"/>
                <a:ea typeface="Times New Roman" panose="02020603050405020304" pitchFamily="18" charset="0"/>
                <a:cs typeface="Times New Roman" panose="02020603050405020304" pitchFamily="18" charset="0"/>
              </a:rPr>
              <a:t>, while the majority fall between </a:t>
            </a:r>
            <a:r>
              <a:rPr lang="en-GB" sz="1400" b="1" dirty="0">
                <a:solidFill>
                  <a:srgbClr val="2D3B45"/>
                </a:solidFill>
                <a:effectLst/>
                <a:highlight>
                  <a:srgbClr val="F8F9FA"/>
                </a:highlight>
                <a:latin typeface="Calibri Light" panose="020F0302020204030204" pitchFamily="34" charset="0"/>
                <a:ea typeface="Times New Roman" panose="02020603050405020304" pitchFamily="18" charset="0"/>
                <a:cs typeface="Times New Roman" panose="02020603050405020304" pitchFamily="18" charset="0"/>
              </a:rPr>
              <a:t>29 and 49 years </a:t>
            </a:r>
            <a:r>
              <a:rPr lang="en-GB" sz="1400" b="0" dirty="0">
                <a:solidFill>
                  <a:srgbClr val="2D3B45"/>
                </a:solidFill>
                <a:effectLst/>
                <a:highlight>
                  <a:srgbClr val="F8F9FA"/>
                </a:highlight>
                <a:latin typeface="Calibri Light" panose="020F0302020204030204" pitchFamily="34" charset="0"/>
                <a:ea typeface="Times New Roman" panose="02020603050405020304" pitchFamily="18" charset="0"/>
                <a:cs typeface="Times New Roman" panose="02020603050405020304" pitchFamily="18" charset="0"/>
              </a:rPr>
              <a:t>old</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a:p>
            <a:pPr lvl="1"/>
            <a:endParaRPr lang="en-US" sz="1800" dirty="0"/>
          </a:p>
          <a:p>
            <a:pPr marL="800100" lvl="1" indent="-342900">
              <a:buFont typeface="Wingdings" panose="05000000000000000000" pitchFamily="2" charset="2"/>
              <a:buChar char="q"/>
            </a:pPr>
            <a:r>
              <a:rPr lang="en-US" sz="1800" b="1" dirty="0"/>
              <a:t>Avg remuneration of £48k/year</a:t>
            </a:r>
          </a:p>
          <a:p>
            <a:pPr marL="1257300" lvl="2" indent="-342900">
              <a:buFont typeface="Wingdings" panose="05000000000000000000" pitchFamily="2" charset="2"/>
              <a:buChar char="q"/>
            </a:pPr>
            <a:r>
              <a:rPr lang="en-GB" sz="1100" b="0" dirty="0">
                <a:solidFill>
                  <a:srgbClr val="2D3B45"/>
                </a:solidFill>
                <a:effectLst/>
                <a:highlight>
                  <a:srgbClr val="F8F9FA"/>
                </a:highlight>
                <a:latin typeface="Calibri Light" panose="020F0302020204030204" pitchFamily="34" charset="0"/>
                <a:ea typeface="Times New Roman" panose="02020603050405020304" pitchFamily="18" charset="0"/>
              </a:rPr>
              <a:t>Considerable variance in remuneration  (</a:t>
            </a:r>
            <a:r>
              <a:rPr lang="en-GB" sz="1100" b="0" dirty="0" err="1">
                <a:solidFill>
                  <a:srgbClr val="2D3B45"/>
                </a:solidFill>
                <a:effectLst/>
                <a:highlight>
                  <a:srgbClr val="F8F9FA"/>
                </a:highlight>
                <a:latin typeface="Calibri Light" panose="020F0302020204030204" pitchFamily="34" charset="0"/>
                <a:ea typeface="Times New Roman" panose="02020603050405020304" pitchFamily="18" charset="0"/>
              </a:rPr>
              <a:t>sd</a:t>
            </a:r>
            <a:r>
              <a:rPr lang="en-GB" sz="1100" b="0" dirty="0">
                <a:solidFill>
                  <a:srgbClr val="2D3B45"/>
                </a:solidFill>
                <a:effectLst/>
                <a:highlight>
                  <a:srgbClr val="F8F9FA"/>
                </a:highlight>
                <a:latin typeface="Calibri Light" panose="020F0302020204030204" pitchFamily="34" charset="0"/>
                <a:ea typeface="Times New Roman" panose="02020603050405020304" pitchFamily="18" charset="0"/>
              </a:rPr>
              <a:t>: £23.1k)</a:t>
            </a:r>
          </a:p>
          <a:p>
            <a:pPr lvl="2"/>
            <a:endParaRPr lang="en-US" sz="1600" dirty="0"/>
          </a:p>
          <a:p>
            <a:pPr marL="800100" lvl="1" indent="-342900">
              <a:buFont typeface="Wingdings" panose="05000000000000000000" pitchFamily="2" charset="2"/>
              <a:buChar char="q"/>
            </a:pPr>
            <a:r>
              <a:rPr lang="en-US" sz="1800" b="1" dirty="0"/>
              <a:t>Avg loyalty points of 1580</a:t>
            </a:r>
          </a:p>
          <a:p>
            <a:pPr marL="1257300" lvl="2" indent="-342900">
              <a:buFont typeface="Wingdings" panose="05000000000000000000" pitchFamily="2" charset="2"/>
              <a:buChar char="q"/>
            </a:pPr>
            <a:r>
              <a:rPr lang="en-GB" sz="1100" dirty="0">
                <a:solidFill>
                  <a:srgbClr val="2D3B45"/>
                </a:solidFill>
                <a:highlight>
                  <a:srgbClr val="F8F9FA"/>
                </a:highlight>
                <a:latin typeface="Calibri Light" panose="020F0302020204030204" pitchFamily="34" charset="0"/>
              </a:rPr>
              <a:t>Considerable variance in </a:t>
            </a:r>
            <a:r>
              <a:rPr lang="en-GB" sz="1100" dirty="0" err="1">
                <a:solidFill>
                  <a:srgbClr val="2D3B45"/>
                </a:solidFill>
                <a:highlight>
                  <a:srgbClr val="F8F9FA"/>
                </a:highlight>
                <a:latin typeface="Calibri Light" panose="020F0302020204030204" pitchFamily="34" charset="0"/>
              </a:rPr>
              <a:t>loyalty_points</a:t>
            </a:r>
            <a:r>
              <a:rPr lang="en-GB" sz="1100" dirty="0">
                <a:solidFill>
                  <a:srgbClr val="2D3B45"/>
                </a:solidFill>
                <a:highlight>
                  <a:srgbClr val="F8F9FA"/>
                </a:highlight>
                <a:latin typeface="Calibri Light" panose="020F0302020204030204" pitchFamily="34" charset="0"/>
              </a:rPr>
              <a:t>  (</a:t>
            </a:r>
            <a:r>
              <a:rPr lang="en-GB" sz="1100" dirty="0" err="1">
                <a:solidFill>
                  <a:srgbClr val="2D3B45"/>
                </a:solidFill>
                <a:highlight>
                  <a:srgbClr val="F8F9FA"/>
                </a:highlight>
                <a:latin typeface="Calibri Light" panose="020F0302020204030204" pitchFamily="34" charset="0"/>
              </a:rPr>
              <a:t>sd</a:t>
            </a:r>
            <a:r>
              <a:rPr lang="en-GB" sz="1100" dirty="0">
                <a:solidFill>
                  <a:srgbClr val="2D3B45"/>
                </a:solidFill>
                <a:highlight>
                  <a:srgbClr val="F8F9FA"/>
                </a:highlight>
                <a:latin typeface="Calibri Light" panose="020F0302020204030204" pitchFamily="34" charset="0"/>
              </a:rPr>
              <a:t>: 1283pts)</a:t>
            </a:r>
            <a:endParaRPr lang="en-US" sz="1400" dirty="0">
              <a:solidFill>
                <a:srgbClr val="2D3B45"/>
              </a:solidFill>
              <a:highlight>
                <a:srgbClr val="F8F9FA"/>
              </a:highlight>
              <a:latin typeface="Calibri Light" panose="020F0302020204030204" pitchFamily="34" charset="0"/>
            </a:endParaRPr>
          </a:p>
          <a:p>
            <a:pPr marL="800100" lvl="1" indent="-342900">
              <a:buFont typeface="Wingdings" panose="05000000000000000000" pitchFamily="2" charset="2"/>
              <a:buChar char="q"/>
            </a:pPr>
            <a:endParaRPr lang="en-US" sz="1800" dirty="0"/>
          </a:p>
          <a:p>
            <a:pPr marL="800100" lvl="1" indent="-342900">
              <a:buFont typeface="Wingdings" panose="05000000000000000000" pitchFamily="2" charset="2"/>
              <a:buChar char="q"/>
            </a:pPr>
            <a:r>
              <a:rPr lang="en-US" sz="1800" b="1" dirty="0"/>
              <a:t>Spending score of 50 (out of 100)</a:t>
            </a:r>
          </a:p>
          <a:p>
            <a:pPr marL="1257300" lvl="2" indent="-342900">
              <a:buFont typeface="Wingdings" panose="05000000000000000000" pitchFamily="2" charset="2"/>
              <a:buChar char="q"/>
            </a:pPr>
            <a:r>
              <a:rPr lang="en-GB" sz="1400" dirty="0">
                <a:solidFill>
                  <a:srgbClr val="2D3B45"/>
                </a:solidFill>
                <a:latin typeface="Calibri Light" panose="020F0302020204030204" pitchFamily="34" charset="0"/>
                <a:ea typeface="Calibri" panose="020F0502020204030204" pitchFamily="34" charset="0"/>
              </a:rPr>
              <a:t>D</a:t>
            </a:r>
            <a:r>
              <a:rPr lang="en-GB" sz="1400" dirty="0">
                <a:solidFill>
                  <a:srgbClr val="2D3B45"/>
                </a:solidFill>
                <a:effectLst/>
                <a:latin typeface="Calibri Light" panose="020F0302020204030204" pitchFamily="34" charset="0"/>
                <a:ea typeface="Calibri" panose="020F0502020204030204" pitchFamily="34" charset="0"/>
              </a:rPr>
              <a:t>istribution with a normal pattern, with a mean of 50.0 and a standard deviation of 26.1. indicating moderate variability in spending behaviour</a:t>
            </a:r>
            <a:endParaRPr lang="en-US" sz="1600" dirty="0"/>
          </a:p>
          <a:p>
            <a:pPr marL="742950" lvl="1" indent="-285750">
              <a:buFontTx/>
              <a:buChar char="-"/>
            </a:pPr>
            <a:endParaRPr lang="en-US" sz="1400" dirty="0">
              <a:solidFill>
                <a:srgbClr val="2D3B45"/>
              </a:solidFill>
              <a:highlight>
                <a:srgbClr val="F8F9FA"/>
              </a:highlight>
              <a:latin typeface="Calibri Light" panose="020F0302020204030204" pitchFamily="34" charset="0"/>
            </a:endParaRPr>
          </a:p>
          <a:p>
            <a:pPr marL="800100" lvl="1" indent="-342900">
              <a:buFont typeface="Wingdings" panose="05000000000000000000" pitchFamily="2" charset="2"/>
              <a:buChar char="q"/>
            </a:pPr>
            <a:r>
              <a:rPr lang="en-US" sz="1800" b="1" dirty="0"/>
              <a:t>56% Female and 44% Male</a:t>
            </a:r>
          </a:p>
          <a:p>
            <a:pPr marL="800100" lvl="1" indent="-342900">
              <a:buFont typeface="Wingdings" panose="05000000000000000000" pitchFamily="2" charset="2"/>
              <a:buChar char="q"/>
            </a:pPr>
            <a:endParaRPr lang="en-US" sz="1800" dirty="0"/>
          </a:p>
          <a:p>
            <a:pPr marL="800100" lvl="1" indent="-342900">
              <a:buFont typeface="Wingdings" panose="05000000000000000000" pitchFamily="2" charset="2"/>
              <a:buChar char="q"/>
            </a:pPr>
            <a:r>
              <a:rPr lang="en-GB" sz="1800" b="1" dirty="0"/>
              <a:t>Highly educated consumers</a:t>
            </a:r>
          </a:p>
          <a:p>
            <a:pPr marL="1257300" lvl="2" indent="-342900">
              <a:buFont typeface="Wingdings" panose="05000000000000000000" pitchFamily="2" charset="2"/>
              <a:buChar char="q"/>
            </a:pPr>
            <a:r>
              <a:rPr lang="en-GB" sz="1600" dirty="0"/>
              <a:t>1) Graduate, 2)PHD, 3) Postgraduate</a:t>
            </a:r>
            <a:endParaRPr lang="en-US" sz="1600" dirty="0"/>
          </a:p>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18</a:t>
            </a:fld>
            <a:endParaRPr lang="en-GB"/>
          </a:p>
        </p:txBody>
      </p:sp>
    </p:spTree>
    <p:extLst>
      <p:ext uri="{BB962C8B-B14F-4D97-AF65-F5344CB8AC3E}">
        <p14:creationId xmlns:p14="http://schemas.microsoft.com/office/powerpoint/2010/main" val="964244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en-US" noProof="0"/>
              <a:t>Click to edit Master title style</a:t>
            </a:r>
            <a:endParaRPr lang="en-GB" noProof="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en-US" noProof="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en-US" noProof="0"/>
              <a:t>Click to edit Master title style</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en-US" noProof="0"/>
              <a:t>Click to edit Master title style</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r>
              <a:rPr lang="en-GB" noProof="0"/>
              <a:t>10/9/2021</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en-GB" noProof="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en-GB" sz="4000" dirty="0"/>
              <a:t>Assignment 3:</a:t>
            </a:r>
            <a:br>
              <a:rPr lang="en-GB" dirty="0"/>
            </a:br>
            <a:r>
              <a:rPr lang="en-GB" dirty="0"/>
              <a:t>Predicting Future Outcomes for </a:t>
            </a:r>
            <a:br>
              <a:rPr lang="en-GB" dirty="0"/>
            </a:br>
            <a:r>
              <a:rPr lang="en-GB" dirty="0"/>
              <a:t>Turtle Games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rtlCol="0"/>
          <a:lstStyle/>
          <a:p>
            <a:pPr rtl="0"/>
            <a:r>
              <a:rPr lang="en-GB" dirty="0"/>
              <a:t>Youko Fujino</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87B8-1E79-E906-DB57-537C1D090D6F}"/>
              </a:ext>
            </a:extLst>
          </p:cNvPr>
          <p:cNvSpPr>
            <a:spLocks noGrp="1"/>
          </p:cNvSpPr>
          <p:nvPr>
            <p:ph type="title"/>
          </p:nvPr>
        </p:nvSpPr>
        <p:spPr>
          <a:xfrm>
            <a:off x="111050" y="-257453"/>
            <a:ext cx="9779183" cy="1325563"/>
          </a:xfrm>
        </p:spPr>
        <p:txBody>
          <a:bodyPr/>
          <a:lstStyle/>
          <a:p>
            <a:r>
              <a:rPr lang="en-GB" sz="3200" dirty="0"/>
              <a:t>How Loyalty Points are impacted by:</a:t>
            </a:r>
            <a:br>
              <a:rPr lang="en-GB" sz="3200" dirty="0"/>
            </a:br>
            <a:r>
              <a:rPr lang="en-GB" sz="2800" dirty="0"/>
              <a:t>Remuneration, Spending Score and Age</a:t>
            </a:r>
            <a:endParaRPr lang="en-GB" sz="3200" dirty="0"/>
          </a:p>
        </p:txBody>
      </p:sp>
      <p:sp>
        <p:nvSpPr>
          <p:cNvPr id="6" name="Slide Number Placeholder 5">
            <a:extLst>
              <a:ext uri="{FF2B5EF4-FFF2-40B4-BE49-F238E27FC236}">
                <a16:creationId xmlns:a16="http://schemas.microsoft.com/office/drawing/2014/main" id="{D65E7F54-2D46-1686-2DF9-52E28885E446}"/>
              </a:ext>
            </a:extLst>
          </p:cNvPr>
          <p:cNvSpPr>
            <a:spLocks noGrp="1"/>
          </p:cNvSpPr>
          <p:nvPr>
            <p:ph type="sldNum" sz="quarter" idx="4"/>
          </p:nvPr>
        </p:nvSpPr>
        <p:spPr/>
        <p:txBody>
          <a:bodyPr/>
          <a:lstStyle/>
          <a:p>
            <a:pPr rtl="0"/>
            <a:fld id="{294A09A9-5501-47C1-A89A-A340965A2BE2}" type="slidenum">
              <a:rPr lang="en-GB" noProof="0" smtClean="0"/>
              <a:pPr rtl="0"/>
              <a:t>10</a:t>
            </a:fld>
            <a:endParaRPr lang="en-GB" noProof="0"/>
          </a:p>
        </p:txBody>
      </p:sp>
      <p:pic>
        <p:nvPicPr>
          <p:cNvPr id="8" name="Picture 7">
            <a:extLst>
              <a:ext uri="{FF2B5EF4-FFF2-40B4-BE49-F238E27FC236}">
                <a16:creationId xmlns:a16="http://schemas.microsoft.com/office/drawing/2014/main" id="{3D0690F6-E52C-ED42-3D4F-DB797775CCC7}"/>
              </a:ext>
            </a:extLst>
          </p:cNvPr>
          <p:cNvPicPr>
            <a:picLocks noChangeAspect="1"/>
          </p:cNvPicPr>
          <p:nvPr/>
        </p:nvPicPr>
        <p:blipFill>
          <a:blip r:embed="rId2"/>
          <a:stretch>
            <a:fillRect/>
          </a:stretch>
        </p:blipFill>
        <p:spPr>
          <a:xfrm>
            <a:off x="1050987" y="2083570"/>
            <a:ext cx="9191547" cy="3615894"/>
          </a:xfrm>
          <a:prstGeom prst="rect">
            <a:avLst/>
          </a:prstGeom>
        </p:spPr>
      </p:pic>
      <p:sp>
        <p:nvSpPr>
          <p:cNvPr id="10" name="TextBox 9">
            <a:extLst>
              <a:ext uri="{FF2B5EF4-FFF2-40B4-BE49-F238E27FC236}">
                <a16:creationId xmlns:a16="http://schemas.microsoft.com/office/drawing/2014/main" id="{9AA067F6-A98E-9109-8C1B-02BDE52A3EE5}"/>
              </a:ext>
            </a:extLst>
          </p:cNvPr>
          <p:cNvSpPr txBox="1"/>
          <p:nvPr/>
        </p:nvSpPr>
        <p:spPr>
          <a:xfrm>
            <a:off x="4057095" y="1615736"/>
            <a:ext cx="4145872" cy="369332"/>
          </a:xfrm>
          <a:prstGeom prst="rect">
            <a:avLst/>
          </a:prstGeom>
          <a:noFill/>
        </p:spPr>
        <p:txBody>
          <a:bodyPr wrap="square" rtlCol="0">
            <a:spAutoFit/>
          </a:bodyPr>
          <a:lstStyle/>
          <a:p>
            <a:pPr algn="ctr"/>
            <a:r>
              <a:rPr lang="en-GB" b="1" u="sng" dirty="0"/>
              <a:t>Linear Regression Results</a:t>
            </a:r>
          </a:p>
        </p:txBody>
      </p:sp>
      <p:sp>
        <p:nvSpPr>
          <p:cNvPr id="11" name="Rectangle 10">
            <a:extLst>
              <a:ext uri="{FF2B5EF4-FFF2-40B4-BE49-F238E27FC236}">
                <a16:creationId xmlns:a16="http://schemas.microsoft.com/office/drawing/2014/main" id="{FAB365AC-00DD-4E23-0E8F-3E1099D3DE04}"/>
              </a:ext>
            </a:extLst>
          </p:cNvPr>
          <p:cNvSpPr/>
          <p:nvPr/>
        </p:nvSpPr>
        <p:spPr>
          <a:xfrm>
            <a:off x="9161756" y="3360922"/>
            <a:ext cx="2441359" cy="220493"/>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 </a:t>
            </a:r>
            <a:r>
              <a:rPr lang="en-GB" dirty="0" err="1"/>
              <a:t>avg</a:t>
            </a:r>
            <a:r>
              <a:rPr lang="en-GB" dirty="0"/>
              <a:t> loyalty points</a:t>
            </a:r>
          </a:p>
        </p:txBody>
      </p:sp>
    </p:spTree>
    <p:extLst>
      <p:ext uri="{BB962C8B-B14F-4D97-AF65-F5344CB8AC3E}">
        <p14:creationId xmlns:p14="http://schemas.microsoft.com/office/powerpoint/2010/main" val="1090324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6A8D9FA9-C59F-2377-87DC-5688D431CE56}"/>
              </a:ext>
            </a:extLst>
          </p:cNvPr>
          <p:cNvSpPr/>
          <p:nvPr/>
        </p:nvSpPr>
        <p:spPr>
          <a:xfrm>
            <a:off x="107759" y="2494625"/>
            <a:ext cx="4030462" cy="3826276"/>
          </a:xfrm>
          <a:prstGeom prst="roundRect">
            <a:avLst/>
          </a:prstGeom>
          <a:solidFill>
            <a:schemeClr val="bg1"/>
          </a:solid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graph showing a line and a line&#10;&#10;Description automatically generated with medium confidence">
            <a:extLst>
              <a:ext uri="{FF2B5EF4-FFF2-40B4-BE49-F238E27FC236}">
                <a16:creationId xmlns:a16="http://schemas.microsoft.com/office/drawing/2014/main" id="{2C1618AA-1701-C6C6-F3B0-2655279BEB41}"/>
              </a:ext>
            </a:extLst>
          </p:cNvPr>
          <p:cNvPicPr>
            <a:picLocks noChangeAspect="1"/>
          </p:cNvPicPr>
          <p:nvPr/>
        </p:nvPicPr>
        <p:blipFill rotWithShape="1">
          <a:blip r:embed="rId2"/>
          <a:srcRect l="1538" t="575" r="6248"/>
          <a:stretch/>
        </p:blipFill>
        <p:spPr>
          <a:xfrm>
            <a:off x="4394447" y="2920752"/>
            <a:ext cx="3639844" cy="3160452"/>
          </a:xfrm>
          <a:prstGeom prst="rect">
            <a:avLst/>
          </a:prstGeom>
        </p:spPr>
      </p:pic>
      <p:sp>
        <p:nvSpPr>
          <p:cNvPr id="2" name="Title 1">
            <a:extLst>
              <a:ext uri="{FF2B5EF4-FFF2-40B4-BE49-F238E27FC236}">
                <a16:creationId xmlns:a16="http://schemas.microsoft.com/office/drawing/2014/main" id="{1BA887B8-1E79-E906-DB57-537C1D090D6F}"/>
              </a:ext>
            </a:extLst>
          </p:cNvPr>
          <p:cNvSpPr>
            <a:spLocks noGrp="1"/>
          </p:cNvSpPr>
          <p:nvPr>
            <p:ph type="title"/>
          </p:nvPr>
        </p:nvSpPr>
        <p:spPr>
          <a:xfrm>
            <a:off x="111050" y="-257453"/>
            <a:ext cx="9779183" cy="1325563"/>
          </a:xfrm>
        </p:spPr>
        <p:txBody>
          <a:bodyPr/>
          <a:lstStyle/>
          <a:p>
            <a:r>
              <a:rPr lang="en-GB" sz="3200" dirty="0"/>
              <a:t>How Loyalty Points are impacted by:</a:t>
            </a:r>
            <a:br>
              <a:rPr lang="en-GB" sz="3200" dirty="0"/>
            </a:br>
            <a:r>
              <a:rPr lang="en-GB" sz="2800" dirty="0"/>
              <a:t>Remuneration, Spending Score and Age</a:t>
            </a:r>
            <a:endParaRPr lang="en-GB" sz="3200" dirty="0"/>
          </a:p>
        </p:txBody>
      </p:sp>
      <p:sp>
        <p:nvSpPr>
          <p:cNvPr id="6" name="Slide Number Placeholder 5">
            <a:extLst>
              <a:ext uri="{FF2B5EF4-FFF2-40B4-BE49-F238E27FC236}">
                <a16:creationId xmlns:a16="http://schemas.microsoft.com/office/drawing/2014/main" id="{D65E7F54-2D46-1686-2DF9-52E28885E446}"/>
              </a:ext>
            </a:extLst>
          </p:cNvPr>
          <p:cNvSpPr>
            <a:spLocks noGrp="1"/>
          </p:cNvSpPr>
          <p:nvPr>
            <p:ph type="sldNum" sz="quarter" idx="4"/>
          </p:nvPr>
        </p:nvSpPr>
        <p:spPr/>
        <p:txBody>
          <a:bodyPr/>
          <a:lstStyle/>
          <a:p>
            <a:pPr rtl="0"/>
            <a:fld id="{294A09A9-5501-47C1-A89A-A340965A2BE2}" type="slidenum">
              <a:rPr lang="en-GB" noProof="0" smtClean="0"/>
              <a:pPr rtl="0"/>
              <a:t>11</a:t>
            </a:fld>
            <a:endParaRPr lang="en-GB" noProof="0"/>
          </a:p>
        </p:txBody>
      </p:sp>
      <p:pic>
        <p:nvPicPr>
          <p:cNvPr id="3" name="Picture 2" descr="A graph with red dots and green line&#10;&#10;Description automatically generated">
            <a:extLst>
              <a:ext uri="{FF2B5EF4-FFF2-40B4-BE49-F238E27FC236}">
                <a16:creationId xmlns:a16="http://schemas.microsoft.com/office/drawing/2014/main" id="{808BF4DB-771E-8CEA-ED5F-78C306498F05}"/>
              </a:ext>
            </a:extLst>
          </p:cNvPr>
          <p:cNvPicPr>
            <a:picLocks noChangeAspect="1"/>
          </p:cNvPicPr>
          <p:nvPr/>
        </p:nvPicPr>
        <p:blipFill rotWithShape="1">
          <a:blip r:embed="rId3"/>
          <a:srcRect r="5484"/>
          <a:stretch/>
        </p:blipFill>
        <p:spPr>
          <a:xfrm>
            <a:off x="177556" y="3001534"/>
            <a:ext cx="3808520" cy="3186201"/>
          </a:xfrm>
          <a:prstGeom prst="rect">
            <a:avLst/>
          </a:prstGeom>
        </p:spPr>
      </p:pic>
      <p:sp>
        <p:nvSpPr>
          <p:cNvPr id="9" name="TextBox 8">
            <a:extLst>
              <a:ext uri="{FF2B5EF4-FFF2-40B4-BE49-F238E27FC236}">
                <a16:creationId xmlns:a16="http://schemas.microsoft.com/office/drawing/2014/main" id="{AFD27C2F-0B63-F1DA-C608-757C8A5D8DC9}"/>
              </a:ext>
            </a:extLst>
          </p:cNvPr>
          <p:cNvSpPr txBox="1"/>
          <p:nvPr/>
        </p:nvSpPr>
        <p:spPr>
          <a:xfrm>
            <a:off x="64849" y="2470212"/>
            <a:ext cx="4145872" cy="369332"/>
          </a:xfrm>
          <a:prstGeom prst="rect">
            <a:avLst/>
          </a:prstGeom>
          <a:noFill/>
        </p:spPr>
        <p:txBody>
          <a:bodyPr wrap="square" rtlCol="0">
            <a:spAutoFit/>
          </a:bodyPr>
          <a:lstStyle/>
          <a:p>
            <a:pPr algn="ctr"/>
            <a:r>
              <a:rPr lang="en-GB" b="1" u="sng" dirty="0"/>
              <a:t>Spending vs </a:t>
            </a:r>
            <a:r>
              <a:rPr lang="en-GB" b="1" u="sng" dirty="0" err="1"/>
              <a:t>Lotalty</a:t>
            </a:r>
            <a:endParaRPr lang="en-GB" b="1" u="sng" dirty="0"/>
          </a:p>
        </p:txBody>
      </p:sp>
      <p:sp>
        <p:nvSpPr>
          <p:cNvPr id="11" name="TextBox 10">
            <a:extLst>
              <a:ext uri="{FF2B5EF4-FFF2-40B4-BE49-F238E27FC236}">
                <a16:creationId xmlns:a16="http://schemas.microsoft.com/office/drawing/2014/main" id="{BB3D258D-4323-2DAF-E27D-88CEA1C4F218}"/>
              </a:ext>
            </a:extLst>
          </p:cNvPr>
          <p:cNvSpPr txBox="1"/>
          <p:nvPr/>
        </p:nvSpPr>
        <p:spPr>
          <a:xfrm>
            <a:off x="8046128" y="2470212"/>
            <a:ext cx="4145872" cy="369332"/>
          </a:xfrm>
          <a:prstGeom prst="rect">
            <a:avLst/>
          </a:prstGeom>
          <a:noFill/>
        </p:spPr>
        <p:txBody>
          <a:bodyPr wrap="square" rtlCol="0">
            <a:spAutoFit/>
          </a:bodyPr>
          <a:lstStyle/>
          <a:p>
            <a:pPr algn="ctr"/>
            <a:r>
              <a:rPr lang="en-GB" b="1" u="sng" dirty="0"/>
              <a:t>Age vs Loyalty</a:t>
            </a:r>
          </a:p>
        </p:txBody>
      </p:sp>
      <p:sp>
        <p:nvSpPr>
          <p:cNvPr id="13" name="TextBox 12">
            <a:extLst>
              <a:ext uri="{FF2B5EF4-FFF2-40B4-BE49-F238E27FC236}">
                <a16:creationId xmlns:a16="http://schemas.microsoft.com/office/drawing/2014/main" id="{B456BC8E-1E5B-1CD6-A19A-7DECEC55B23F}"/>
              </a:ext>
            </a:extLst>
          </p:cNvPr>
          <p:cNvSpPr txBox="1"/>
          <p:nvPr/>
        </p:nvSpPr>
        <p:spPr>
          <a:xfrm>
            <a:off x="4059314" y="2470212"/>
            <a:ext cx="4145872" cy="369332"/>
          </a:xfrm>
          <a:prstGeom prst="rect">
            <a:avLst/>
          </a:prstGeom>
          <a:noFill/>
        </p:spPr>
        <p:txBody>
          <a:bodyPr wrap="square" rtlCol="0">
            <a:spAutoFit/>
          </a:bodyPr>
          <a:lstStyle/>
          <a:p>
            <a:pPr algn="ctr"/>
            <a:r>
              <a:rPr lang="en-GB" b="1" u="sng" dirty="0"/>
              <a:t>Remuneration vs Loyalty</a:t>
            </a:r>
          </a:p>
        </p:txBody>
      </p:sp>
      <p:pic>
        <p:nvPicPr>
          <p:cNvPr id="14" name="Picture 13" descr="A graph showing the difference between age and loyalty&#10;&#10;Description automatically generated">
            <a:extLst>
              <a:ext uri="{FF2B5EF4-FFF2-40B4-BE49-F238E27FC236}">
                <a16:creationId xmlns:a16="http://schemas.microsoft.com/office/drawing/2014/main" id="{E3C2DB2F-95B4-B0C6-71FC-34E7E4390C1C}"/>
              </a:ext>
            </a:extLst>
          </p:cNvPr>
          <p:cNvPicPr>
            <a:picLocks noChangeAspect="1"/>
          </p:cNvPicPr>
          <p:nvPr/>
        </p:nvPicPr>
        <p:blipFill>
          <a:blip r:embed="rId4"/>
          <a:stretch>
            <a:fillRect/>
          </a:stretch>
        </p:blipFill>
        <p:spPr>
          <a:xfrm>
            <a:off x="8300196" y="2894121"/>
            <a:ext cx="3756983" cy="3027285"/>
          </a:xfrm>
          <a:prstGeom prst="rect">
            <a:avLst/>
          </a:prstGeom>
        </p:spPr>
      </p:pic>
      <p:sp>
        <p:nvSpPr>
          <p:cNvPr id="16" name="Rectangle: Rounded Corners 15">
            <a:extLst>
              <a:ext uri="{FF2B5EF4-FFF2-40B4-BE49-F238E27FC236}">
                <a16:creationId xmlns:a16="http://schemas.microsoft.com/office/drawing/2014/main" id="{6CB04D92-7485-BCDC-5AF4-58308007A233}"/>
              </a:ext>
            </a:extLst>
          </p:cNvPr>
          <p:cNvSpPr/>
          <p:nvPr/>
        </p:nvSpPr>
        <p:spPr>
          <a:xfrm>
            <a:off x="4298273" y="2442839"/>
            <a:ext cx="3842552" cy="3826276"/>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B6159326-4B90-24F1-CF85-51958F4649A0}"/>
              </a:ext>
            </a:extLst>
          </p:cNvPr>
          <p:cNvSpPr/>
          <p:nvPr/>
        </p:nvSpPr>
        <p:spPr>
          <a:xfrm>
            <a:off x="8238480" y="2396971"/>
            <a:ext cx="3826276" cy="3826276"/>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a:extLst>
              <a:ext uri="{FF2B5EF4-FFF2-40B4-BE49-F238E27FC236}">
                <a16:creationId xmlns:a16="http://schemas.microsoft.com/office/drawing/2014/main" id="{C45B4CCD-C01E-9941-4564-46BC454B8658}"/>
              </a:ext>
            </a:extLst>
          </p:cNvPr>
          <p:cNvPicPr>
            <a:picLocks noChangeAspect="1"/>
          </p:cNvPicPr>
          <p:nvPr/>
        </p:nvPicPr>
        <p:blipFill>
          <a:blip r:embed="rId5"/>
          <a:stretch>
            <a:fillRect/>
          </a:stretch>
        </p:blipFill>
        <p:spPr>
          <a:xfrm>
            <a:off x="2579472" y="1299977"/>
            <a:ext cx="6429375" cy="866775"/>
          </a:xfrm>
          <a:prstGeom prst="rect">
            <a:avLst/>
          </a:prstGeom>
        </p:spPr>
      </p:pic>
    </p:spTree>
    <p:extLst>
      <p:ext uri="{BB962C8B-B14F-4D97-AF65-F5344CB8AC3E}">
        <p14:creationId xmlns:p14="http://schemas.microsoft.com/office/powerpoint/2010/main" val="2189600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87B8-1E79-E906-DB57-537C1D090D6F}"/>
              </a:ext>
            </a:extLst>
          </p:cNvPr>
          <p:cNvSpPr>
            <a:spLocks noGrp="1"/>
          </p:cNvSpPr>
          <p:nvPr>
            <p:ph type="title"/>
          </p:nvPr>
        </p:nvSpPr>
        <p:spPr>
          <a:xfrm>
            <a:off x="169116" y="-662782"/>
            <a:ext cx="9779183" cy="1325563"/>
          </a:xfrm>
        </p:spPr>
        <p:txBody>
          <a:bodyPr/>
          <a:lstStyle/>
          <a:p>
            <a:r>
              <a:rPr lang="en-GB" sz="3200" b="1" dirty="0"/>
              <a:t>What do consumers say about Turtle Games?</a:t>
            </a:r>
            <a:endParaRPr lang="en-GB" sz="3200" dirty="0"/>
          </a:p>
        </p:txBody>
      </p:sp>
      <p:sp>
        <p:nvSpPr>
          <p:cNvPr id="6" name="Slide Number Placeholder 5">
            <a:extLst>
              <a:ext uri="{FF2B5EF4-FFF2-40B4-BE49-F238E27FC236}">
                <a16:creationId xmlns:a16="http://schemas.microsoft.com/office/drawing/2014/main" id="{D65E7F54-2D46-1686-2DF9-52E28885E446}"/>
              </a:ext>
            </a:extLst>
          </p:cNvPr>
          <p:cNvSpPr>
            <a:spLocks noGrp="1"/>
          </p:cNvSpPr>
          <p:nvPr>
            <p:ph type="sldNum" sz="quarter" idx="4"/>
          </p:nvPr>
        </p:nvSpPr>
        <p:spPr/>
        <p:txBody>
          <a:bodyPr/>
          <a:lstStyle/>
          <a:p>
            <a:pPr rtl="0"/>
            <a:fld id="{294A09A9-5501-47C1-A89A-A340965A2BE2}" type="slidenum">
              <a:rPr lang="en-GB" noProof="0" smtClean="0"/>
              <a:pPr rtl="0"/>
              <a:t>12</a:t>
            </a:fld>
            <a:endParaRPr lang="en-GB" noProof="0"/>
          </a:p>
        </p:txBody>
      </p:sp>
      <p:sp>
        <p:nvSpPr>
          <p:cNvPr id="7" name="TextBox 6">
            <a:extLst>
              <a:ext uri="{FF2B5EF4-FFF2-40B4-BE49-F238E27FC236}">
                <a16:creationId xmlns:a16="http://schemas.microsoft.com/office/drawing/2014/main" id="{4773D171-6221-F7C1-46BE-D63798D40399}"/>
              </a:ext>
            </a:extLst>
          </p:cNvPr>
          <p:cNvSpPr txBox="1"/>
          <p:nvPr/>
        </p:nvSpPr>
        <p:spPr>
          <a:xfrm>
            <a:off x="819191" y="1970662"/>
            <a:ext cx="4599992" cy="369332"/>
          </a:xfrm>
          <a:prstGeom prst="rect">
            <a:avLst/>
          </a:prstGeom>
          <a:noFill/>
        </p:spPr>
        <p:txBody>
          <a:bodyPr wrap="square" rtlCol="0">
            <a:spAutoFit/>
          </a:bodyPr>
          <a:lstStyle/>
          <a:p>
            <a:pPr algn="ctr"/>
            <a:r>
              <a:rPr lang="en-GB" b="1" u="sng" dirty="0"/>
              <a:t>Consumer Reviews</a:t>
            </a:r>
          </a:p>
        </p:txBody>
      </p:sp>
      <p:pic>
        <p:nvPicPr>
          <p:cNvPr id="3074" name="Picture 2">
            <a:extLst>
              <a:ext uri="{FF2B5EF4-FFF2-40B4-BE49-F238E27FC236}">
                <a16:creationId xmlns:a16="http://schemas.microsoft.com/office/drawing/2014/main" id="{54A0F932-2121-1223-58D2-6B13FD081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26" y="2539546"/>
            <a:ext cx="5124773" cy="262725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B55B9B7-933E-90FC-843E-0EA903F07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2915" y="2493336"/>
            <a:ext cx="5139506" cy="263481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FCCD321-3930-0B4C-C81E-E93824AD0B76}"/>
              </a:ext>
            </a:extLst>
          </p:cNvPr>
          <p:cNvSpPr txBox="1"/>
          <p:nvPr/>
        </p:nvSpPr>
        <p:spPr>
          <a:xfrm>
            <a:off x="6129518" y="1927754"/>
            <a:ext cx="4599992" cy="369332"/>
          </a:xfrm>
          <a:prstGeom prst="rect">
            <a:avLst/>
          </a:prstGeom>
          <a:noFill/>
        </p:spPr>
        <p:txBody>
          <a:bodyPr wrap="square" rtlCol="0">
            <a:spAutoFit/>
          </a:bodyPr>
          <a:lstStyle/>
          <a:p>
            <a:pPr algn="ctr"/>
            <a:r>
              <a:rPr lang="en-GB" b="1" u="sng" dirty="0"/>
              <a:t>Consumer Summaries</a:t>
            </a:r>
          </a:p>
        </p:txBody>
      </p:sp>
    </p:spTree>
    <p:extLst>
      <p:ext uri="{BB962C8B-B14F-4D97-AF65-F5344CB8AC3E}">
        <p14:creationId xmlns:p14="http://schemas.microsoft.com/office/powerpoint/2010/main" val="148305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B5DF-1BBF-86FA-D443-AED84F7A84B0}"/>
              </a:ext>
            </a:extLst>
          </p:cNvPr>
          <p:cNvSpPr>
            <a:spLocks noGrp="1"/>
          </p:cNvSpPr>
          <p:nvPr>
            <p:ph type="title"/>
          </p:nvPr>
        </p:nvSpPr>
        <p:spPr>
          <a:xfrm>
            <a:off x="262423" y="0"/>
            <a:ext cx="9779183" cy="1325563"/>
          </a:xfrm>
        </p:spPr>
        <p:txBody>
          <a:bodyPr/>
          <a:lstStyle/>
          <a:p>
            <a:r>
              <a:rPr lang="en-GB" dirty="0"/>
              <a:t>Game, Great and Fun are the most common words in the reviews!</a:t>
            </a:r>
          </a:p>
        </p:txBody>
      </p:sp>
      <p:sp>
        <p:nvSpPr>
          <p:cNvPr id="6" name="Slide Number Placeholder 5">
            <a:extLst>
              <a:ext uri="{FF2B5EF4-FFF2-40B4-BE49-F238E27FC236}">
                <a16:creationId xmlns:a16="http://schemas.microsoft.com/office/drawing/2014/main" id="{0A0D2745-6241-16AD-B026-620EF7C02C09}"/>
              </a:ext>
            </a:extLst>
          </p:cNvPr>
          <p:cNvSpPr>
            <a:spLocks noGrp="1"/>
          </p:cNvSpPr>
          <p:nvPr>
            <p:ph type="sldNum" sz="quarter" idx="4"/>
          </p:nvPr>
        </p:nvSpPr>
        <p:spPr/>
        <p:txBody>
          <a:bodyPr/>
          <a:lstStyle/>
          <a:p>
            <a:pPr rtl="0"/>
            <a:fld id="{294A09A9-5501-47C1-A89A-A340965A2BE2}" type="slidenum">
              <a:rPr lang="en-GB" noProof="0" smtClean="0"/>
              <a:pPr rtl="0"/>
              <a:t>13</a:t>
            </a:fld>
            <a:endParaRPr lang="en-GB" noProof="0"/>
          </a:p>
        </p:txBody>
      </p:sp>
      <p:pic>
        <p:nvPicPr>
          <p:cNvPr id="8" name="Picture 7">
            <a:extLst>
              <a:ext uri="{FF2B5EF4-FFF2-40B4-BE49-F238E27FC236}">
                <a16:creationId xmlns:a16="http://schemas.microsoft.com/office/drawing/2014/main" id="{29159A83-A99A-4CC8-9D4A-14897F2726F8}"/>
              </a:ext>
            </a:extLst>
          </p:cNvPr>
          <p:cNvPicPr>
            <a:picLocks noChangeAspect="1"/>
          </p:cNvPicPr>
          <p:nvPr/>
        </p:nvPicPr>
        <p:blipFill>
          <a:blip r:embed="rId2"/>
          <a:stretch>
            <a:fillRect/>
          </a:stretch>
        </p:blipFill>
        <p:spPr>
          <a:xfrm>
            <a:off x="2247032" y="2110326"/>
            <a:ext cx="7697932" cy="4372841"/>
          </a:xfrm>
          <a:prstGeom prst="rect">
            <a:avLst/>
          </a:prstGeom>
        </p:spPr>
      </p:pic>
      <p:sp>
        <p:nvSpPr>
          <p:cNvPr id="9" name="TextBox 8">
            <a:extLst>
              <a:ext uri="{FF2B5EF4-FFF2-40B4-BE49-F238E27FC236}">
                <a16:creationId xmlns:a16="http://schemas.microsoft.com/office/drawing/2014/main" id="{0D8422F7-7B60-E003-95C3-4372A2170A44}"/>
              </a:ext>
            </a:extLst>
          </p:cNvPr>
          <p:cNvSpPr txBox="1"/>
          <p:nvPr/>
        </p:nvSpPr>
        <p:spPr>
          <a:xfrm>
            <a:off x="4124130" y="1670179"/>
            <a:ext cx="4450703" cy="369332"/>
          </a:xfrm>
          <a:prstGeom prst="rect">
            <a:avLst/>
          </a:prstGeom>
          <a:noFill/>
        </p:spPr>
        <p:txBody>
          <a:bodyPr wrap="square" rtlCol="0">
            <a:spAutoFit/>
          </a:bodyPr>
          <a:lstStyle/>
          <a:p>
            <a:r>
              <a:rPr lang="en-GB" b="1" dirty="0"/>
              <a:t>Words Count | Turtle Game Reviews</a:t>
            </a:r>
          </a:p>
        </p:txBody>
      </p:sp>
    </p:spTree>
    <p:extLst>
      <p:ext uri="{BB962C8B-B14F-4D97-AF65-F5344CB8AC3E}">
        <p14:creationId xmlns:p14="http://schemas.microsoft.com/office/powerpoint/2010/main" val="1873176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8285-BA6D-B696-F2A0-6337A2875DDF}"/>
              </a:ext>
            </a:extLst>
          </p:cNvPr>
          <p:cNvSpPr>
            <a:spLocks noGrp="1"/>
          </p:cNvSpPr>
          <p:nvPr>
            <p:ph type="title"/>
          </p:nvPr>
        </p:nvSpPr>
        <p:spPr>
          <a:xfrm>
            <a:off x="324114" y="105792"/>
            <a:ext cx="9779183" cy="1325563"/>
          </a:xfrm>
        </p:spPr>
        <p:txBody>
          <a:bodyPr/>
          <a:lstStyle/>
          <a:p>
            <a:r>
              <a:rPr lang="en-GB" dirty="0"/>
              <a:t>Consumers have an overall positive feeling about Turtle Games </a:t>
            </a:r>
          </a:p>
        </p:txBody>
      </p:sp>
      <p:sp>
        <p:nvSpPr>
          <p:cNvPr id="6" name="Slide Number Placeholder 5">
            <a:extLst>
              <a:ext uri="{FF2B5EF4-FFF2-40B4-BE49-F238E27FC236}">
                <a16:creationId xmlns:a16="http://schemas.microsoft.com/office/drawing/2014/main" id="{1457AFBE-FB7E-C6C8-D6C9-9E29B457A73F}"/>
              </a:ext>
            </a:extLst>
          </p:cNvPr>
          <p:cNvSpPr>
            <a:spLocks noGrp="1"/>
          </p:cNvSpPr>
          <p:nvPr>
            <p:ph type="sldNum" sz="quarter" idx="4"/>
          </p:nvPr>
        </p:nvSpPr>
        <p:spPr/>
        <p:txBody>
          <a:bodyPr/>
          <a:lstStyle/>
          <a:p>
            <a:pPr rtl="0"/>
            <a:fld id="{294A09A9-5501-47C1-A89A-A340965A2BE2}" type="slidenum">
              <a:rPr lang="en-GB" noProof="0" smtClean="0"/>
              <a:pPr rtl="0"/>
              <a:t>14</a:t>
            </a:fld>
            <a:endParaRPr lang="en-GB" noProof="0"/>
          </a:p>
        </p:txBody>
      </p:sp>
      <p:sp>
        <p:nvSpPr>
          <p:cNvPr id="8" name="TextBox 7">
            <a:extLst>
              <a:ext uri="{FF2B5EF4-FFF2-40B4-BE49-F238E27FC236}">
                <a16:creationId xmlns:a16="http://schemas.microsoft.com/office/drawing/2014/main" id="{D44A2F5D-BDC1-309F-BEB6-28CAF3E95532}"/>
              </a:ext>
            </a:extLst>
          </p:cNvPr>
          <p:cNvSpPr txBox="1"/>
          <p:nvPr/>
        </p:nvSpPr>
        <p:spPr>
          <a:xfrm>
            <a:off x="510918" y="1590281"/>
            <a:ext cx="10231063" cy="646331"/>
          </a:xfrm>
          <a:prstGeom prst="rect">
            <a:avLst/>
          </a:prstGeom>
          <a:noFill/>
        </p:spPr>
        <p:txBody>
          <a:bodyPr wrap="square" rtlCol="0">
            <a:spAutoFit/>
          </a:bodyPr>
          <a:lstStyle/>
          <a:p>
            <a:pPr algn="just">
              <a:tabLst>
                <a:tab pos="2295525" algn="l"/>
              </a:tabLst>
            </a:pPr>
            <a:r>
              <a:rPr lang="en-GB" sz="1800" dirty="0">
                <a:solidFill>
                  <a:srgbClr val="2D3B45"/>
                </a:solidFill>
                <a:effectLst/>
                <a:highlight>
                  <a:srgbClr val="F8F9FA"/>
                </a:highlight>
                <a:latin typeface="Calibri Light" panose="020F0302020204030204" pitchFamily="34" charset="0"/>
                <a:ea typeface="Times New Roman" panose="02020603050405020304" pitchFamily="18" charset="0"/>
                <a:cs typeface="Times New Roman" panose="02020603050405020304" pitchFamily="18" charset="0"/>
              </a:rPr>
              <a:t>The polarity histograms of reviews and summaries show a right-tailed distribution, indicating an overall positive sentiment among reviews.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E0D8D5FC-428A-2B91-3728-CF94495BF908}"/>
              </a:ext>
            </a:extLst>
          </p:cNvPr>
          <p:cNvPicPr>
            <a:picLocks noChangeAspect="1"/>
          </p:cNvPicPr>
          <p:nvPr/>
        </p:nvPicPr>
        <p:blipFill>
          <a:blip r:embed="rId2"/>
          <a:stretch>
            <a:fillRect/>
          </a:stretch>
        </p:blipFill>
        <p:spPr>
          <a:xfrm>
            <a:off x="915048" y="2482008"/>
            <a:ext cx="10483880" cy="3474908"/>
          </a:xfrm>
          <a:prstGeom prst="rect">
            <a:avLst/>
          </a:prstGeom>
        </p:spPr>
      </p:pic>
    </p:spTree>
    <p:extLst>
      <p:ext uri="{BB962C8B-B14F-4D97-AF65-F5344CB8AC3E}">
        <p14:creationId xmlns:p14="http://schemas.microsoft.com/office/powerpoint/2010/main" val="329183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87B8-1E79-E906-DB57-537C1D090D6F}"/>
              </a:ext>
            </a:extLst>
          </p:cNvPr>
          <p:cNvSpPr>
            <a:spLocks noGrp="1"/>
          </p:cNvSpPr>
          <p:nvPr>
            <p:ph type="title"/>
          </p:nvPr>
        </p:nvSpPr>
        <p:spPr>
          <a:xfrm>
            <a:off x="119927" y="-662782"/>
            <a:ext cx="9779183" cy="1325563"/>
          </a:xfrm>
        </p:spPr>
        <p:txBody>
          <a:bodyPr/>
          <a:lstStyle/>
          <a:p>
            <a:r>
              <a:rPr lang="en-GB" sz="3200" dirty="0"/>
              <a:t>5. </a:t>
            </a:r>
            <a:r>
              <a:rPr lang="en-GB" sz="3200" b="1" dirty="0"/>
              <a:t>Top positive and top negative comments</a:t>
            </a:r>
            <a:endParaRPr lang="en-GB" sz="3200" dirty="0"/>
          </a:p>
        </p:txBody>
      </p:sp>
      <p:sp>
        <p:nvSpPr>
          <p:cNvPr id="6" name="Slide Number Placeholder 5">
            <a:extLst>
              <a:ext uri="{FF2B5EF4-FFF2-40B4-BE49-F238E27FC236}">
                <a16:creationId xmlns:a16="http://schemas.microsoft.com/office/drawing/2014/main" id="{D65E7F54-2D46-1686-2DF9-52E28885E446}"/>
              </a:ext>
            </a:extLst>
          </p:cNvPr>
          <p:cNvSpPr>
            <a:spLocks noGrp="1"/>
          </p:cNvSpPr>
          <p:nvPr>
            <p:ph type="sldNum" sz="quarter" idx="4"/>
          </p:nvPr>
        </p:nvSpPr>
        <p:spPr/>
        <p:txBody>
          <a:bodyPr/>
          <a:lstStyle/>
          <a:p>
            <a:pPr rtl="0"/>
            <a:fld id="{294A09A9-5501-47C1-A89A-A340965A2BE2}" type="slidenum">
              <a:rPr lang="en-GB" noProof="0" smtClean="0"/>
              <a:pPr rtl="0"/>
              <a:t>15</a:t>
            </a:fld>
            <a:endParaRPr lang="en-GB" noProof="0"/>
          </a:p>
        </p:txBody>
      </p:sp>
      <p:pic>
        <p:nvPicPr>
          <p:cNvPr id="11" name="Picture 10">
            <a:extLst>
              <a:ext uri="{FF2B5EF4-FFF2-40B4-BE49-F238E27FC236}">
                <a16:creationId xmlns:a16="http://schemas.microsoft.com/office/drawing/2014/main" id="{255D82EB-DB17-DDBA-1E31-502801A1A40C}"/>
              </a:ext>
            </a:extLst>
          </p:cNvPr>
          <p:cNvPicPr>
            <a:picLocks noChangeAspect="1"/>
          </p:cNvPicPr>
          <p:nvPr/>
        </p:nvPicPr>
        <p:blipFill>
          <a:blip r:embed="rId2"/>
          <a:stretch>
            <a:fillRect/>
          </a:stretch>
        </p:blipFill>
        <p:spPr>
          <a:xfrm>
            <a:off x="1876547" y="1699863"/>
            <a:ext cx="2951963" cy="4400393"/>
          </a:xfrm>
          <a:prstGeom prst="rect">
            <a:avLst/>
          </a:prstGeom>
        </p:spPr>
      </p:pic>
      <p:sp>
        <p:nvSpPr>
          <p:cNvPr id="12" name="TextBox 11">
            <a:extLst>
              <a:ext uri="{FF2B5EF4-FFF2-40B4-BE49-F238E27FC236}">
                <a16:creationId xmlns:a16="http://schemas.microsoft.com/office/drawing/2014/main" id="{619F55F1-B27E-0DE2-236D-28D52D0DEAD7}"/>
              </a:ext>
            </a:extLst>
          </p:cNvPr>
          <p:cNvSpPr txBox="1"/>
          <p:nvPr/>
        </p:nvSpPr>
        <p:spPr>
          <a:xfrm>
            <a:off x="2011969" y="1169044"/>
            <a:ext cx="3209730" cy="369332"/>
          </a:xfrm>
          <a:prstGeom prst="rect">
            <a:avLst/>
          </a:prstGeom>
          <a:noFill/>
        </p:spPr>
        <p:txBody>
          <a:bodyPr wrap="square" rtlCol="0">
            <a:spAutoFit/>
          </a:bodyPr>
          <a:lstStyle/>
          <a:p>
            <a:r>
              <a:rPr lang="en-GB" dirty="0">
                <a:solidFill>
                  <a:srgbClr val="00B050"/>
                </a:solidFill>
              </a:rPr>
              <a:t>Top Positive Reviews</a:t>
            </a:r>
          </a:p>
        </p:txBody>
      </p:sp>
      <p:sp>
        <p:nvSpPr>
          <p:cNvPr id="13" name="TextBox 12">
            <a:extLst>
              <a:ext uri="{FF2B5EF4-FFF2-40B4-BE49-F238E27FC236}">
                <a16:creationId xmlns:a16="http://schemas.microsoft.com/office/drawing/2014/main" id="{1934071E-EC3F-9080-117D-956103BC67B8}"/>
              </a:ext>
            </a:extLst>
          </p:cNvPr>
          <p:cNvSpPr txBox="1"/>
          <p:nvPr/>
        </p:nvSpPr>
        <p:spPr>
          <a:xfrm>
            <a:off x="6327997" y="1126134"/>
            <a:ext cx="3209730" cy="369332"/>
          </a:xfrm>
          <a:prstGeom prst="rect">
            <a:avLst/>
          </a:prstGeom>
          <a:noFill/>
        </p:spPr>
        <p:txBody>
          <a:bodyPr wrap="square" rtlCol="0">
            <a:spAutoFit/>
          </a:bodyPr>
          <a:lstStyle/>
          <a:p>
            <a:r>
              <a:rPr lang="en-GB" dirty="0">
                <a:solidFill>
                  <a:srgbClr val="FF0000"/>
                </a:solidFill>
              </a:rPr>
              <a:t>Top Negative Reviews</a:t>
            </a:r>
          </a:p>
        </p:txBody>
      </p:sp>
      <p:pic>
        <p:nvPicPr>
          <p:cNvPr id="15" name="Picture 14">
            <a:extLst>
              <a:ext uri="{FF2B5EF4-FFF2-40B4-BE49-F238E27FC236}">
                <a16:creationId xmlns:a16="http://schemas.microsoft.com/office/drawing/2014/main" id="{67750554-462E-B7D5-8D22-0EEAAC1AE71B}"/>
              </a:ext>
            </a:extLst>
          </p:cNvPr>
          <p:cNvPicPr>
            <a:picLocks noChangeAspect="1"/>
          </p:cNvPicPr>
          <p:nvPr/>
        </p:nvPicPr>
        <p:blipFill>
          <a:blip r:embed="rId3"/>
          <a:stretch>
            <a:fillRect/>
          </a:stretch>
        </p:blipFill>
        <p:spPr>
          <a:xfrm>
            <a:off x="5862014" y="1590951"/>
            <a:ext cx="3841487" cy="4510599"/>
          </a:xfrm>
          <a:prstGeom prst="rect">
            <a:avLst/>
          </a:prstGeom>
        </p:spPr>
      </p:pic>
      <p:sp>
        <p:nvSpPr>
          <p:cNvPr id="16" name="TextBox 15">
            <a:extLst>
              <a:ext uri="{FF2B5EF4-FFF2-40B4-BE49-F238E27FC236}">
                <a16:creationId xmlns:a16="http://schemas.microsoft.com/office/drawing/2014/main" id="{1CD389DB-FE80-CDC8-4828-B242532CF0AC}"/>
              </a:ext>
            </a:extLst>
          </p:cNvPr>
          <p:cNvSpPr txBox="1"/>
          <p:nvPr/>
        </p:nvSpPr>
        <p:spPr>
          <a:xfrm>
            <a:off x="266330" y="2290439"/>
            <a:ext cx="1837677" cy="1200329"/>
          </a:xfrm>
          <a:prstGeom prst="rect">
            <a:avLst/>
          </a:prstGeom>
          <a:noFill/>
        </p:spPr>
        <p:txBody>
          <a:bodyPr wrap="square" rtlCol="0">
            <a:spAutoFit/>
          </a:bodyPr>
          <a:lstStyle/>
          <a:p>
            <a:pPr marL="285750" indent="-285750">
              <a:buFont typeface="Wingdings" panose="05000000000000000000" pitchFamily="2" charset="2"/>
              <a:buChar char="ü"/>
            </a:pPr>
            <a:r>
              <a:rPr lang="en-GB" b="1" dirty="0">
                <a:solidFill>
                  <a:srgbClr val="00B050"/>
                </a:solidFill>
              </a:rPr>
              <a:t>Condition</a:t>
            </a:r>
          </a:p>
          <a:p>
            <a:pPr marL="285750" indent="-285750">
              <a:buFont typeface="Wingdings" panose="05000000000000000000" pitchFamily="2" charset="2"/>
              <a:buChar char="ü"/>
            </a:pPr>
            <a:r>
              <a:rPr lang="en-GB" b="1" dirty="0">
                <a:solidFill>
                  <a:srgbClr val="00B050"/>
                </a:solidFill>
              </a:rPr>
              <a:t>Set</a:t>
            </a:r>
          </a:p>
          <a:p>
            <a:pPr marL="285750" indent="-285750">
              <a:buFont typeface="Wingdings" panose="05000000000000000000" pitchFamily="2" charset="2"/>
              <a:buChar char="ü"/>
            </a:pPr>
            <a:r>
              <a:rPr lang="en-GB" b="1" dirty="0">
                <a:solidFill>
                  <a:srgbClr val="00B050"/>
                </a:solidFill>
              </a:rPr>
              <a:t>Product</a:t>
            </a:r>
          </a:p>
          <a:p>
            <a:pPr marL="285750" indent="-285750">
              <a:buFont typeface="Wingdings" panose="05000000000000000000" pitchFamily="2" charset="2"/>
              <a:buChar char="ü"/>
            </a:pPr>
            <a:r>
              <a:rPr lang="en-GB" b="1" dirty="0">
                <a:solidFill>
                  <a:srgbClr val="00B050"/>
                </a:solidFill>
              </a:rPr>
              <a:t>Toy</a:t>
            </a:r>
          </a:p>
        </p:txBody>
      </p:sp>
      <p:sp>
        <p:nvSpPr>
          <p:cNvPr id="17" name="TextBox 16">
            <a:extLst>
              <a:ext uri="{FF2B5EF4-FFF2-40B4-BE49-F238E27FC236}">
                <a16:creationId xmlns:a16="http://schemas.microsoft.com/office/drawing/2014/main" id="{D0437469-63DA-48C9-B8A1-D9F5375F8ECD}"/>
              </a:ext>
            </a:extLst>
          </p:cNvPr>
          <p:cNvSpPr txBox="1"/>
          <p:nvPr/>
        </p:nvSpPr>
        <p:spPr>
          <a:xfrm>
            <a:off x="9465075" y="2105488"/>
            <a:ext cx="1837677" cy="1477328"/>
          </a:xfrm>
          <a:prstGeom prst="rect">
            <a:avLst/>
          </a:prstGeom>
          <a:noFill/>
        </p:spPr>
        <p:txBody>
          <a:bodyPr wrap="square" rtlCol="0">
            <a:spAutoFit/>
          </a:bodyPr>
          <a:lstStyle/>
          <a:p>
            <a:pPr marL="285750" indent="-285750">
              <a:buFont typeface="Wingdings" panose="05000000000000000000" pitchFamily="2" charset="2"/>
              <a:buChar char="Ø"/>
            </a:pPr>
            <a:r>
              <a:rPr lang="en-GB" b="1" dirty="0">
                <a:solidFill>
                  <a:srgbClr val="FF0000"/>
                </a:solidFill>
              </a:rPr>
              <a:t>Difficult</a:t>
            </a:r>
          </a:p>
          <a:p>
            <a:pPr marL="285750" indent="-285750">
              <a:buFont typeface="Wingdings" panose="05000000000000000000" pitchFamily="2" charset="2"/>
              <a:buChar char="Ø"/>
            </a:pPr>
            <a:r>
              <a:rPr lang="en-GB" b="1" dirty="0">
                <a:solidFill>
                  <a:srgbClr val="FF0000"/>
                </a:solidFill>
              </a:rPr>
              <a:t>Complicated</a:t>
            </a:r>
          </a:p>
          <a:p>
            <a:pPr marL="285750" indent="-285750">
              <a:buFont typeface="Wingdings" panose="05000000000000000000" pitchFamily="2" charset="2"/>
              <a:buChar char="Ø"/>
            </a:pPr>
            <a:r>
              <a:rPr lang="en-GB" b="1" dirty="0">
                <a:solidFill>
                  <a:srgbClr val="FF0000"/>
                </a:solidFill>
              </a:rPr>
              <a:t>Frustrating</a:t>
            </a:r>
          </a:p>
          <a:p>
            <a:pPr marL="285750" indent="-285750">
              <a:buFont typeface="Wingdings" panose="05000000000000000000" pitchFamily="2" charset="2"/>
              <a:buChar char="Ø"/>
            </a:pPr>
            <a:r>
              <a:rPr lang="en-GB" b="1" dirty="0">
                <a:solidFill>
                  <a:srgbClr val="FF0000"/>
                </a:solidFill>
              </a:rPr>
              <a:t>Hard</a:t>
            </a:r>
          </a:p>
          <a:p>
            <a:pPr marL="285750" indent="-285750">
              <a:buFont typeface="Wingdings" panose="05000000000000000000" pitchFamily="2" charset="2"/>
              <a:buChar char="Ø"/>
            </a:pPr>
            <a:r>
              <a:rPr lang="en-GB" b="1" dirty="0">
                <a:solidFill>
                  <a:srgbClr val="FF0000"/>
                </a:solidFill>
              </a:rPr>
              <a:t>Expensive</a:t>
            </a:r>
          </a:p>
        </p:txBody>
      </p:sp>
    </p:spTree>
    <p:extLst>
      <p:ext uri="{BB962C8B-B14F-4D97-AF65-F5344CB8AC3E}">
        <p14:creationId xmlns:p14="http://schemas.microsoft.com/office/powerpoint/2010/main" val="2525098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87B8-1E79-E906-DB57-537C1D090D6F}"/>
              </a:ext>
            </a:extLst>
          </p:cNvPr>
          <p:cNvSpPr>
            <a:spLocks noGrp="1"/>
          </p:cNvSpPr>
          <p:nvPr>
            <p:ph type="title"/>
          </p:nvPr>
        </p:nvSpPr>
        <p:spPr>
          <a:xfrm>
            <a:off x="119927" y="-662782"/>
            <a:ext cx="11172469" cy="1325563"/>
          </a:xfrm>
        </p:spPr>
        <p:txBody>
          <a:bodyPr/>
          <a:lstStyle/>
          <a:p>
            <a:r>
              <a:rPr lang="en-GB" sz="3200" dirty="0"/>
              <a:t>Choosing the right variable to predict loyalty</a:t>
            </a:r>
          </a:p>
        </p:txBody>
      </p:sp>
      <p:sp>
        <p:nvSpPr>
          <p:cNvPr id="4" name="Date Placeholder 3">
            <a:extLst>
              <a:ext uri="{FF2B5EF4-FFF2-40B4-BE49-F238E27FC236}">
                <a16:creationId xmlns:a16="http://schemas.microsoft.com/office/drawing/2014/main" id="{B20A3BD0-B9C0-656E-6BA8-C781CF72E152}"/>
              </a:ext>
            </a:extLst>
          </p:cNvPr>
          <p:cNvSpPr>
            <a:spLocks noGrp="1"/>
          </p:cNvSpPr>
          <p:nvPr>
            <p:ph type="dt" sz="half" idx="2"/>
          </p:nvPr>
        </p:nvSpPr>
        <p:spPr/>
        <p:txBody>
          <a:bodyPr/>
          <a:lstStyle/>
          <a:p>
            <a:pPr rtl="0"/>
            <a:r>
              <a:rPr lang="en-GB" noProof="0"/>
              <a:t>10/9/2021</a:t>
            </a:r>
          </a:p>
        </p:txBody>
      </p:sp>
      <p:sp>
        <p:nvSpPr>
          <p:cNvPr id="6" name="Slide Number Placeholder 5">
            <a:extLst>
              <a:ext uri="{FF2B5EF4-FFF2-40B4-BE49-F238E27FC236}">
                <a16:creationId xmlns:a16="http://schemas.microsoft.com/office/drawing/2014/main" id="{D65E7F54-2D46-1686-2DF9-52E28885E446}"/>
              </a:ext>
            </a:extLst>
          </p:cNvPr>
          <p:cNvSpPr>
            <a:spLocks noGrp="1"/>
          </p:cNvSpPr>
          <p:nvPr>
            <p:ph type="sldNum" sz="quarter" idx="4"/>
          </p:nvPr>
        </p:nvSpPr>
        <p:spPr/>
        <p:txBody>
          <a:bodyPr/>
          <a:lstStyle/>
          <a:p>
            <a:pPr rtl="0"/>
            <a:fld id="{294A09A9-5501-47C1-A89A-A340965A2BE2}" type="slidenum">
              <a:rPr lang="en-GB" noProof="0" smtClean="0"/>
              <a:pPr rtl="0"/>
              <a:t>16</a:t>
            </a:fld>
            <a:endParaRPr lang="en-GB" noProof="0"/>
          </a:p>
        </p:txBody>
      </p:sp>
      <p:pic>
        <p:nvPicPr>
          <p:cNvPr id="7" name="Picture 6">
            <a:extLst>
              <a:ext uri="{FF2B5EF4-FFF2-40B4-BE49-F238E27FC236}">
                <a16:creationId xmlns:a16="http://schemas.microsoft.com/office/drawing/2014/main" id="{5D0B143B-0B7B-552F-80A5-0CF35234DFDC}"/>
              </a:ext>
            </a:extLst>
          </p:cNvPr>
          <p:cNvPicPr>
            <a:picLocks noChangeAspect="1"/>
          </p:cNvPicPr>
          <p:nvPr/>
        </p:nvPicPr>
        <p:blipFill>
          <a:blip r:embed="rId2"/>
          <a:stretch>
            <a:fillRect/>
          </a:stretch>
        </p:blipFill>
        <p:spPr>
          <a:xfrm>
            <a:off x="114669" y="2030627"/>
            <a:ext cx="5943600" cy="3400425"/>
          </a:xfrm>
          <a:prstGeom prst="rect">
            <a:avLst/>
          </a:prstGeom>
        </p:spPr>
      </p:pic>
      <p:sp>
        <p:nvSpPr>
          <p:cNvPr id="8" name="TextBox 7">
            <a:extLst>
              <a:ext uri="{FF2B5EF4-FFF2-40B4-BE49-F238E27FC236}">
                <a16:creationId xmlns:a16="http://schemas.microsoft.com/office/drawing/2014/main" id="{CE0C5428-EDF3-B375-587C-2553A939E1A6}"/>
              </a:ext>
            </a:extLst>
          </p:cNvPr>
          <p:cNvSpPr txBox="1"/>
          <p:nvPr/>
        </p:nvSpPr>
        <p:spPr>
          <a:xfrm>
            <a:off x="6357555" y="2194472"/>
            <a:ext cx="5556615" cy="3693319"/>
          </a:xfrm>
          <a:prstGeom prst="rect">
            <a:avLst/>
          </a:prstGeom>
          <a:noFill/>
        </p:spPr>
        <p:txBody>
          <a:bodyPr wrap="square">
            <a:spAutoFit/>
          </a:bodyPr>
          <a:lstStyle/>
          <a:p>
            <a:pPr lvl="0" algn="just"/>
            <a:r>
              <a:rPr lang="en-GB" sz="2400" b="1" dirty="0">
                <a:effectLst/>
                <a:latin typeface="Calibri Light" panose="020F0302020204030204" pitchFamily="34" charset="0"/>
                <a:ea typeface="Calibri" panose="020F0502020204030204" pitchFamily="34" charset="0"/>
                <a:cs typeface="Times New Roman" panose="02020603050405020304" pitchFamily="18" charset="0"/>
              </a:rPr>
              <a:t>Remuneration</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GB" sz="1800" b="1" dirty="0">
                <a:effectLst/>
                <a:latin typeface="Calibri Light" panose="020F0302020204030204" pitchFamily="34" charset="0"/>
                <a:ea typeface="Calibri" panose="020F0502020204030204" pitchFamily="34" charset="0"/>
                <a:cs typeface="Times New Roman" panose="02020603050405020304" pitchFamily="18" charset="0"/>
              </a:rPr>
              <a:t>moderate</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GB" sz="1800" b="1" dirty="0">
                <a:solidFill>
                  <a:srgbClr val="00B050"/>
                </a:solidFill>
                <a:effectLst/>
                <a:latin typeface="Calibri Light" panose="020F0302020204030204" pitchFamily="34" charset="0"/>
                <a:ea typeface="Calibri" panose="020F0502020204030204" pitchFamily="34" charset="0"/>
                <a:cs typeface="Times New Roman" panose="02020603050405020304" pitchFamily="18" charset="0"/>
              </a:rPr>
              <a:t>positive</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 correlation with </a:t>
            </a:r>
            <a:r>
              <a:rPr lang="en-GB" sz="1800" b="1" dirty="0">
                <a:effectLst/>
                <a:latin typeface="Calibri Light" panose="020F0302020204030204" pitchFamily="34" charset="0"/>
                <a:ea typeface="Calibri" panose="020F0502020204030204" pitchFamily="34" charset="0"/>
                <a:cs typeface="Times New Roman" panose="02020603050405020304" pitchFamily="18" charset="0"/>
              </a:rPr>
              <a:t>loyalty points</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 but </a:t>
            </a:r>
            <a:r>
              <a:rPr lang="en-GB" sz="1800" b="1" dirty="0">
                <a:solidFill>
                  <a:srgbClr val="FFC000"/>
                </a:solidFill>
                <a:effectLst/>
                <a:latin typeface="Calibri Light" panose="020F0302020204030204" pitchFamily="34" charset="0"/>
                <a:ea typeface="Calibri" panose="020F0502020204030204" pitchFamily="34" charset="0"/>
                <a:cs typeface="Times New Roman" panose="02020603050405020304" pitchFamily="18" charset="0"/>
              </a:rPr>
              <a:t>weak</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 with </a:t>
            </a:r>
            <a:r>
              <a:rPr lang="en-GB" sz="1800" b="1" dirty="0" err="1">
                <a:effectLst/>
                <a:latin typeface="Calibri Light" panose="020F0302020204030204" pitchFamily="34" charset="0"/>
                <a:ea typeface="Calibri" panose="020F0502020204030204" pitchFamily="34" charset="0"/>
                <a:cs typeface="Times New Roman" panose="02020603050405020304" pitchFamily="18" charset="0"/>
              </a:rPr>
              <a:t>spending_score</a:t>
            </a:r>
            <a:r>
              <a:rPr lang="en-GB" b="1" dirty="0">
                <a:latin typeface="Calibri Light" panose="020F0302020204030204" pitchFamily="34" charset="0"/>
                <a:ea typeface="Calibri" panose="020F0502020204030204" pitchFamily="34" charset="0"/>
                <a:cs typeface="Times New Roman" panose="02020603050405020304" pitchFamily="18" charset="0"/>
              </a:rPr>
              <a:t>. </a:t>
            </a:r>
          </a:p>
          <a:p>
            <a:pPr marL="800100" lvl="1" indent="-342900" algn="just">
              <a:buFont typeface="Symbol" panose="05050102010706020507" pitchFamily="18" charset="2"/>
              <a:buChar char=""/>
            </a:pPr>
            <a:r>
              <a:rPr lang="en-GB" dirty="0">
                <a:effectLst/>
                <a:latin typeface="Calibri Light" panose="020F0302020204030204" pitchFamily="34" charset="0"/>
                <a:ea typeface="Calibri" panose="020F0502020204030204" pitchFamily="34" charset="0"/>
                <a:cs typeface="Times New Roman" panose="02020603050405020304" pitchFamily="18" charset="0"/>
              </a:rPr>
              <a:t>Consumers with higher remuneration tend to have higher loyalty points but not necessarily higher spending score.</a:t>
            </a:r>
          </a:p>
          <a:p>
            <a:pPr marL="800100" lvl="1" indent="-342900" algn="just">
              <a:buFont typeface="Symbol" panose="05050102010706020507" pitchFamily="18" charset="2"/>
              <a:buChar char=""/>
            </a:pP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lvl="0" algn="just"/>
            <a:r>
              <a:rPr lang="en-GB" sz="2400" b="1" dirty="0" err="1">
                <a:effectLst/>
                <a:latin typeface="Calibri Light" panose="020F0302020204030204" pitchFamily="34" charset="0"/>
                <a:ea typeface="Calibri" panose="020F0502020204030204" pitchFamily="34" charset="0"/>
                <a:cs typeface="Times New Roman" panose="02020603050405020304" pitchFamily="18" charset="0"/>
              </a:rPr>
              <a:t>Spending_score</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GB" sz="1800" b="1" dirty="0">
                <a:effectLst/>
                <a:latin typeface="Calibri Light" panose="020F0302020204030204" pitchFamily="34" charset="0"/>
                <a:ea typeface="Calibri" panose="020F0502020204030204" pitchFamily="34" charset="0"/>
                <a:cs typeface="Times New Roman" panose="02020603050405020304" pitchFamily="18" charset="0"/>
              </a:rPr>
              <a:t>moderate</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GB" sz="1800" b="1" dirty="0">
                <a:solidFill>
                  <a:srgbClr val="00B050"/>
                </a:solidFill>
                <a:effectLst/>
                <a:latin typeface="Calibri Light" panose="020F0302020204030204" pitchFamily="34" charset="0"/>
                <a:ea typeface="Calibri" panose="020F0502020204030204" pitchFamily="34" charset="0"/>
                <a:cs typeface="Times New Roman" panose="02020603050405020304" pitchFamily="18" charset="0"/>
              </a:rPr>
              <a:t>positive</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 correlation with </a:t>
            </a:r>
            <a:r>
              <a:rPr lang="en-GB" sz="1800" dirty="0" err="1">
                <a:effectLst/>
                <a:latin typeface="Calibri Light" panose="020F0302020204030204" pitchFamily="34" charset="0"/>
                <a:ea typeface="Calibri" panose="020F0502020204030204" pitchFamily="34" charset="0"/>
                <a:cs typeface="Times New Roman" panose="02020603050405020304" pitchFamily="18" charset="0"/>
              </a:rPr>
              <a:t>l</a:t>
            </a:r>
            <a:r>
              <a:rPr lang="en-GB" sz="1800" b="1" dirty="0" err="1">
                <a:effectLst/>
                <a:latin typeface="Calibri Light" panose="020F0302020204030204" pitchFamily="34" charset="0"/>
                <a:ea typeface="Calibri" panose="020F0502020204030204" pitchFamily="34" charset="0"/>
                <a:cs typeface="Times New Roman" panose="02020603050405020304" pitchFamily="18" charset="0"/>
              </a:rPr>
              <a:t>oyalty_points</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 (0.672)</a:t>
            </a:r>
          </a:p>
          <a:p>
            <a:pPr lvl="0" algn="just"/>
            <a:endParaRPr lang="en-GB" dirty="0">
              <a:latin typeface="Calibri Light" panose="020F0302020204030204" pitchFamily="34" charset="0"/>
              <a:ea typeface="Calibri" panose="020F0502020204030204" pitchFamily="34" charset="0"/>
              <a:cs typeface="Times New Roman" panose="02020603050405020304" pitchFamily="18" charset="0"/>
            </a:endParaRPr>
          </a:p>
          <a:p>
            <a:pPr algn="just"/>
            <a:r>
              <a:rPr lang="en-GB" sz="2400" b="1" dirty="0">
                <a:effectLst/>
                <a:latin typeface="Calibri Light" panose="020F0302020204030204" pitchFamily="34" charset="0"/>
                <a:ea typeface="Calibri" panose="020F0502020204030204" pitchFamily="34" charset="0"/>
                <a:cs typeface="Times New Roman" panose="02020603050405020304" pitchFamily="18" charset="0"/>
              </a:rPr>
              <a:t>Age</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 very </a:t>
            </a:r>
            <a:r>
              <a:rPr lang="en-GB" sz="1800" b="1" dirty="0">
                <a:solidFill>
                  <a:srgbClr val="FFC000"/>
                </a:solidFill>
                <a:effectLst/>
                <a:latin typeface="Calibri Light" panose="020F0302020204030204" pitchFamily="34" charset="0"/>
                <a:ea typeface="Calibri" panose="020F0502020204030204" pitchFamily="34" charset="0"/>
                <a:cs typeface="Times New Roman" panose="02020603050405020304" pitchFamily="18" charset="0"/>
              </a:rPr>
              <a:t>weakly</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GB" sz="1800" b="1" dirty="0">
                <a:solidFill>
                  <a:srgbClr val="FF0000"/>
                </a:solidFill>
                <a:effectLst/>
                <a:latin typeface="Calibri Light" panose="020F0302020204030204" pitchFamily="34" charset="0"/>
                <a:ea typeface="Calibri" panose="020F0502020204030204" pitchFamily="34" charset="0"/>
                <a:cs typeface="Times New Roman" panose="02020603050405020304" pitchFamily="18" charset="0"/>
              </a:rPr>
              <a:t>negatively</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 correlated with </a:t>
            </a:r>
            <a:r>
              <a:rPr lang="en-GB" sz="1800" b="1" dirty="0">
                <a:effectLst/>
                <a:latin typeface="Calibri Light" panose="020F0302020204030204" pitchFamily="34" charset="0"/>
                <a:ea typeface="Calibri" panose="020F0502020204030204" pitchFamily="34" charset="0"/>
                <a:cs typeface="Times New Roman" panose="02020603050405020304" pitchFamily="18" charset="0"/>
              </a:rPr>
              <a:t>loyalty</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 and </a:t>
            </a:r>
            <a:r>
              <a:rPr lang="en-GB" sz="1800" b="1" dirty="0">
                <a:effectLst/>
                <a:latin typeface="Calibri Light" panose="020F0302020204030204" pitchFamily="34" charset="0"/>
                <a:ea typeface="Calibri" panose="020F0502020204030204" pitchFamily="34" charset="0"/>
                <a:cs typeface="Times New Roman" panose="02020603050405020304" pitchFamily="18" charset="0"/>
              </a:rPr>
              <a:t>moderately weakly </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with</a:t>
            </a:r>
            <a:r>
              <a:rPr lang="en-GB" sz="1800" b="1" dirty="0">
                <a:effectLst/>
                <a:latin typeface="Calibri Light" panose="020F0302020204030204" pitchFamily="34" charset="0"/>
                <a:ea typeface="Calibri" panose="020F0502020204030204" pitchFamily="34" charset="0"/>
                <a:cs typeface="Times New Roman" panose="02020603050405020304" pitchFamily="18" charset="0"/>
              </a:rPr>
              <a:t> spending score</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 </a:t>
            </a:r>
          </a:p>
          <a:p>
            <a:pPr lvl="0" algn="just"/>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427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87B8-1E79-E906-DB57-537C1D090D6F}"/>
              </a:ext>
            </a:extLst>
          </p:cNvPr>
          <p:cNvSpPr>
            <a:spLocks noGrp="1"/>
          </p:cNvSpPr>
          <p:nvPr>
            <p:ph type="title"/>
          </p:nvPr>
        </p:nvSpPr>
        <p:spPr>
          <a:xfrm>
            <a:off x="119927" y="-662782"/>
            <a:ext cx="11172469" cy="1325563"/>
          </a:xfrm>
        </p:spPr>
        <p:txBody>
          <a:bodyPr/>
          <a:lstStyle/>
          <a:p>
            <a:r>
              <a:rPr lang="en-GB" sz="3200" dirty="0"/>
              <a:t>Building the best MLR model to predict loyalty</a:t>
            </a:r>
          </a:p>
        </p:txBody>
      </p:sp>
      <p:sp>
        <p:nvSpPr>
          <p:cNvPr id="5" name="Footer Placeholder 4">
            <a:extLst>
              <a:ext uri="{FF2B5EF4-FFF2-40B4-BE49-F238E27FC236}">
                <a16:creationId xmlns:a16="http://schemas.microsoft.com/office/drawing/2014/main" id="{87A074F7-B15A-DCDB-AF04-F43AC1044674}"/>
              </a:ext>
            </a:extLst>
          </p:cNvPr>
          <p:cNvSpPr>
            <a:spLocks noGrp="1"/>
          </p:cNvSpPr>
          <p:nvPr>
            <p:ph type="ftr" sz="quarter" idx="3"/>
          </p:nvPr>
        </p:nvSpPr>
        <p:spPr/>
        <p:txBody>
          <a:bodyPr/>
          <a:lstStyle/>
          <a:p>
            <a:pPr rtl="0"/>
            <a:r>
              <a:rPr lang="en-GB" noProof="0"/>
              <a:t>PRESENTATION TITLE</a:t>
            </a:r>
          </a:p>
        </p:txBody>
      </p:sp>
      <p:sp>
        <p:nvSpPr>
          <p:cNvPr id="6" name="Slide Number Placeholder 5">
            <a:extLst>
              <a:ext uri="{FF2B5EF4-FFF2-40B4-BE49-F238E27FC236}">
                <a16:creationId xmlns:a16="http://schemas.microsoft.com/office/drawing/2014/main" id="{D65E7F54-2D46-1686-2DF9-52E28885E446}"/>
              </a:ext>
            </a:extLst>
          </p:cNvPr>
          <p:cNvSpPr>
            <a:spLocks noGrp="1"/>
          </p:cNvSpPr>
          <p:nvPr>
            <p:ph type="sldNum" sz="quarter" idx="4"/>
          </p:nvPr>
        </p:nvSpPr>
        <p:spPr/>
        <p:txBody>
          <a:bodyPr/>
          <a:lstStyle/>
          <a:p>
            <a:pPr rtl="0"/>
            <a:fld id="{294A09A9-5501-47C1-A89A-A340965A2BE2}" type="slidenum">
              <a:rPr lang="en-GB" noProof="0" smtClean="0"/>
              <a:pPr rtl="0"/>
              <a:t>17</a:t>
            </a:fld>
            <a:endParaRPr lang="en-GB" noProof="0"/>
          </a:p>
        </p:txBody>
      </p:sp>
      <p:sp>
        <p:nvSpPr>
          <p:cNvPr id="9" name="TextBox 8">
            <a:extLst>
              <a:ext uri="{FF2B5EF4-FFF2-40B4-BE49-F238E27FC236}">
                <a16:creationId xmlns:a16="http://schemas.microsoft.com/office/drawing/2014/main" id="{DA4DD52F-59DD-3573-6A39-4E28390BDAA2}"/>
              </a:ext>
            </a:extLst>
          </p:cNvPr>
          <p:cNvSpPr txBox="1"/>
          <p:nvPr/>
        </p:nvSpPr>
        <p:spPr>
          <a:xfrm>
            <a:off x="289384" y="1468393"/>
            <a:ext cx="6112276" cy="1277273"/>
          </a:xfrm>
          <a:prstGeom prst="rect">
            <a:avLst/>
          </a:prstGeom>
          <a:noFill/>
        </p:spPr>
        <p:txBody>
          <a:bodyPr wrap="square">
            <a:spAutoFit/>
          </a:bodyPr>
          <a:lstStyle/>
          <a:p>
            <a:pPr algn="just">
              <a:spcBef>
                <a:spcPts val="200"/>
              </a:spcBef>
            </a:pPr>
            <a:r>
              <a:rPr lang="en-GB" sz="1800" b="1" dirty="0">
                <a:solidFill>
                  <a:srgbClr val="2F5496"/>
                </a:solidFill>
                <a:effectLst/>
                <a:latin typeface="Calibri Light" panose="020F0302020204030204" pitchFamily="34" charset="0"/>
                <a:ea typeface="Times New Roman" panose="02020603050405020304" pitchFamily="18" charset="0"/>
                <a:cs typeface="Calibri Light" panose="020F0302020204030204" pitchFamily="34" charset="0"/>
              </a:rPr>
              <a:t>MODEL A = REMUNERATION </a:t>
            </a:r>
            <a:r>
              <a:rPr lang="en-GB" b="1" dirty="0">
                <a:solidFill>
                  <a:srgbClr val="2F5496"/>
                </a:solidFill>
                <a:latin typeface="Calibri Light" panose="020F0302020204030204" pitchFamily="34" charset="0"/>
                <a:ea typeface="Times New Roman" panose="02020603050405020304" pitchFamily="18" charset="0"/>
                <a:cs typeface="Calibri Light" panose="020F0302020204030204" pitchFamily="34" charset="0"/>
              </a:rPr>
              <a:t>+</a:t>
            </a:r>
            <a:r>
              <a:rPr lang="en-GB" sz="1800" b="1" dirty="0">
                <a:solidFill>
                  <a:srgbClr val="2F5496"/>
                </a:solidFill>
                <a:effectLst/>
                <a:latin typeface="Calibri Light" panose="020F0302020204030204" pitchFamily="34" charset="0"/>
                <a:ea typeface="Times New Roman" panose="02020603050405020304" pitchFamily="18" charset="0"/>
                <a:cs typeface="Calibri Light" panose="020F0302020204030204" pitchFamily="34" charset="0"/>
              </a:rPr>
              <a:t> SPENDING_SCORE</a:t>
            </a:r>
          </a:p>
          <a:p>
            <a:pPr algn="just">
              <a:spcBef>
                <a:spcPts val="200"/>
              </a:spcBef>
            </a:pPr>
            <a:r>
              <a:rPr lang="en-GB" sz="1800" b="1" dirty="0">
                <a:solidFill>
                  <a:srgbClr val="2F5496"/>
                </a:solidFill>
                <a:effectLst/>
                <a:latin typeface="Calibri Light" panose="020F0302020204030204" pitchFamily="34" charset="0"/>
                <a:ea typeface="Times New Roman" panose="02020603050405020304" pitchFamily="18" charset="0"/>
                <a:cs typeface="Calibri Light" panose="020F0302020204030204" pitchFamily="34" charset="0"/>
              </a:rPr>
              <a:t>MODEL B  = REMUNERATION + SPENDING SCORE + </a:t>
            </a:r>
            <a:r>
              <a:rPr lang="en-GB" sz="1800" b="1" dirty="0">
                <a:solidFill>
                  <a:srgbClr val="FF0000"/>
                </a:solidFill>
                <a:effectLst/>
                <a:latin typeface="Calibri Light" panose="020F0302020204030204" pitchFamily="34" charset="0"/>
                <a:ea typeface="Times New Roman" panose="02020603050405020304" pitchFamily="18" charset="0"/>
                <a:cs typeface="Calibri Light" panose="020F0302020204030204" pitchFamily="34" charset="0"/>
              </a:rPr>
              <a:t>AGE</a:t>
            </a:r>
          </a:p>
          <a:p>
            <a:pPr algn="just">
              <a:spcBef>
                <a:spcPts val="200"/>
              </a:spcBef>
            </a:pPr>
            <a:endParaRPr lang="en-GB" b="1" dirty="0">
              <a:solidFill>
                <a:srgbClr val="2F5496"/>
              </a:solidFill>
              <a:latin typeface="Calibri Light" panose="020F0302020204030204" pitchFamily="34" charset="0"/>
              <a:ea typeface="Times New Roman" panose="02020603050405020304" pitchFamily="18" charset="0"/>
              <a:cs typeface="Calibri Light" panose="020F0302020204030204" pitchFamily="34" charset="0"/>
            </a:endParaRPr>
          </a:p>
          <a:p>
            <a:pPr algn="just">
              <a:spcBef>
                <a:spcPts val="200"/>
              </a:spcBef>
            </a:pPr>
            <a:endParaRPr lang="en-GB"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B9A72D9-07D4-4B42-ECE9-3AF076924A63}"/>
              </a:ext>
            </a:extLst>
          </p:cNvPr>
          <p:cNvPicPr>
            <a:picLocks noChangeAspect="1"/>
          </p:cNvPicPr>
          <p:nvPr/>
        </p:nvPicPr>
        <p:blipFill>
          <a:blip r:embed="rId2"/>
          <a:stretch>
            <a:fillRect/>
          </a:stretch>
        </p:blipFill>
        <p:spPr>
          <a:xfrm>
            <a:off x="360860" y="2417675"/>
            <a:ext cx="4873613" cy="3324225"/>
          </a:xfrm>
          <a:prstGeom prst="rect">
            <a:avLst/>
          </a:prstGeom>
        </p:spPr>
      </p:pic>
      <p:cxnSp>
        <p:nvCxnSpPr>
          <p:cNvPr id="13" name="Straight Connector 12">
            <a:extLst>
              <a:ext uri="{FF2B5EF4-FFF2-40B4-BE49-F238E27FC236}">
                <a16:creationId xmlns:a16="http://schemas.microsoft.com/office/drawing/2014/main" id="{35BAA970-D9EC-7E52-3A71-16D259349AA2}"/>
              </a:ext>
            </a:extLst>
          </p:cNvPr>
          <p:cNvCxnSpPr/>
          <p:nvPr/>
        </p:nvCxnSpPr>
        <p:spPr>
          <a:xfrm>
            <a:off x="5626359" y="1166327"/>
            <a:ext cx="0" cy="457200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BBA0FED6-2884-C0E8-C944-8C9578849877}"/>
              </a:ext>
            </a:extLst>
          </p:cNvPr>
          <p:cNvPicPr>
            <a:picLocks noChangeAspect="1"/>
          </p:cNvPicPr>
          <p:nvPr/>
        </p:nvPicPr>
        <p:blipFill>
          <a:blip r:embed="rId3"/>
          <a:stretch>
            <a:fillRect/>
          </a:stretch>
        </p:blipFill>
        <p:spPr>
          <a:xfrm>
            <a:off x="5773862" y="1346309"/>
            <a:ext cx="5315162" cy="2355680"/>
          </a:xfrm>
          <a:prstGeom prst="rect">
            <a:avLst/>
          </a:prstGeom>
        </p:spPr>
      </p:pic>
      <p:pic>
        <p:nvPicPr>
          <p:cNvPr id="7" name="Picture 6">
            <a:extLst>
              <a:ext uri="{FF2B5EF4-FFF2-40B4-BE49-F238E27FC236}">
                <a16:creationId xmlns:a16="http://schemas.microsoft.com/office/drawing/2014/main" id="{C6A60D58-709B-01D0-0D2A-D4669190CD35}"/>
              </a:ext>
            </a:extLst>
          </p:cNvPr>
          <p:cNvPicPr>
            <a:picLocks noChangeAspect="1"/>
          </p:cNvPicPr>
          <p:nvPr/>
        </p:nvPicPr>
        <p:blipFill>
          <a:blip r:embed="rId4"/>
          <a:stretch>
            <a:fillRect/>
          </a:stretch>
        </p:blipFill>
        <p:spPr>
          <a:xfrm>
            <a:off x="6789521" y="3947280"/>
            <a:ext cx="3899193" cy="2055036"/>
          </a:xfrm>
          <a:prstGeom prst="rect">
            <a:avLst/>
          </a:prstGeom>
        </p:spPr>
      </p:pic>
      <p:sp>
        <p:nvSpPr>
          <p:cNvPr id="8" name="Rectangle 7">
            <a:extLst>
              <a:ext uri="{FF2B5EF4-FFF2-40B4-BE49-F238E27FC236}">
                <a16:creationId xmlns:a16="http://schemas.microsoft.com/office/drawing/2014/main" id="{28583463-51A5-E103-A34F-F0677899060B}"/>
              </a:ext>
            </a:extLst>
          </p:cNvPr>
          <p:cNvSpPr/>
          <p:nvPr/>
        </p:nvSpPr>
        <p:spPr>
          <a:xfrm>
            <a:off x="9516862" y="2041864"/>
            <a:ext cx="1393795" cy="30184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dirty="0"/>
              <a:t>Potential </a:t>
            </a:r>
          </a:p>
        </p:txBody>
      </p:sp>
      <p:sp>
        <p:nvSpPr>
          <p:cNvPr id="10" name="Rectangle 9">
            <a:extLst>
              <a:ext uri="{FF2B5EF4-FFF2-40B4-BE49-F238E27FC236}">
                <a16:creationId xmlns:a16="http://schemas.microsoft.com/office/drawing/2014/main" id="{E04416B7-2AA1-7292-021E-D2FCC77019B5}"/>
              </a:ext>
            </a:extLst>
          </p:cNvPr>
          <p:cNvSpPr/>
          <p:nvPr/>
        </p:nvSpPr>
        <p:spPr>
          <a:xfrm>
            <a:off x="9580485" y="2833456"/>
            <a:ext cx="1924975" cy="301841"/>
          </a:xfrm>
          <a:prstGeom prst="rect">
            <a:avLst/>
          </a:prstGeom>
          <a:solidFill>
            <a:schemeClr val="tx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t>I</a:t>
            </a:r>
            <a:r>
              <a:rPr lang="en-US" sz="1800" b="1" dirty="0"/>
              <a:t>rresponsible</a:t>
            </a:r>
            <a:endParaRPr lang="en-GB" dirty="0"/>
          </a:p>
        </p:txBody>
      </p:sp>
    </p:spTree>
    <p:extLst>
      <p:ext uri="{BB962C8B-B14F-4D97-AF65-F5344CB8AC3E}">
        <p14:creationId xmlns:p14="http://schemas.microsoft.com/office/powerpoint/2010/main" val="511005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222513-1069-5220-7334-7FF7D5E1F51D}"/>
              </a:ext>
            </a:extLst>
          </p:cNvPr>
          <p:cNvSpPr/>
          <p:nvPr/>
        </p:nvSpPr>
        <p:spPr>
          <a:xfrm>
            <a:off x="0" y="825623"/>
            <a:ext cx="12192000" cy="603237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078715" y="-417990"/>
            <a:ext cx="9779183" cy="1325563"/>
          </a:xfrm>
        </p:spPr>
        <p:txBody>
          <a:bodyPr rtlCol="0"/>
          <a:lstStyle/>
          <a:p>
            <a:pPr rtl="0"/>
            <a:r>
              <a:rPr lang="en-GB" dirty="0"/>
              <a:t>Insights &amp; Recommendations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2334828" y="976545"/>
            <a:ext cx="9703293" cy="3612780"/>
          </a:xfrm>
        </p:spPr>
        <p:txBody>
          <a:bodyPr vert="horz" lIns="91440" tIns="45720" rIns="91440" bIns="45720" rtlCol="0" anchor="t">
            <a:noAutofit/>
          </a:bodyPr>
          <a:lstStyle/>
          <a:p>
            <a:r>
              <a:rPr lang="en-GB" sz="1200" b="1" dirty="0"/>
              <a:t>Personalise Rewards</a:t>
            </a:r>
            <a:r>
              <a:rPr lang="en-GB" sz="1200" dirty="0"/>
              <a:t>: Customize rewards based on individual characteristics like remuneration and spending score, aligning incentives with the average remuneration of $48.1k per year and the demographic of the consumers</a:t>
            </a:r>
          </a:p>
          <a:p>
            <a:r>
              <a:rPr lang="en-GB" sz="1200" b="1" dirty="0"/>
              <a:t>Prioritise high-spending </a:t>
            </a:r>
            <a:r>
              <a:rPr lang="en-GB" sz="1200" dirty="0"/>
              <a:t>consumers but push targeted incentives for the ‘potential’ cluster (high remuneration, but low spending). These can go from targeted adds to special discounts for bigger purchases.</a:t>
            </a:r>
          </a:p>
          <a:p>
            <a:r>
              <a:rPr lang="en-GB" sz="1200" b="1" dirty="0"/>
              <a:t>Gamification</a:t>
            </a:r>
            <a:r>
              <a:rPr lang="en-GB" sz="1200" dirty="0"/>
              <a:t>: Incorporate gamification elements into the loyalty program to increase engagement and retention. Develop challenges, badges, and rewards systems that motivate customers to interact with the program actively</a:t>
            </a:r>
          </a:p>
          <a:p>
            <a:endParaRPr lang="en-GB" sz="1200" b="1" dirty="0"/>
          </a:p>
          <a:p>
            <a:r>
              <a:rPr lang="en-GB" sz="1200" b="1" dirty="0"/>
              <a:t>Segment to Communicate</a:t>
            </a:r>
            <a:r>
              <a:rPr lang="en-GB" sz="1200" dirty="0"/>
              <a:t>: Segment the loyalty programme based on consumer demographics, such as education level and spending habits, to create targeted loyalty programs and communications.</a:t>
            </a:r>
          </a:p>
          <a:p>
            <a:r>
              <a:rPr lang="en-GB" sz="1200" dirty="0"/>
              <a:t>When building a national campaign, consider the overall profile of TG consumers: female (56%), relatively young (mode of 38), educated, </a:t>
            </a:r>
            <a:r>
              <a:rPr lang="en-US" sz="1200" dirty="0"/>
              <a:t>average remuneration of £48k/year, average spending score of 50(out of 100). Then, apply the MLR model to predict the expected loyalty points in each customer cluster within the expected sales and, therefore, expected </a:t>
            </a:r>
            <a:r>
              <a:rPr lang="en-US" sz="1200" dirty="0" err="1"/>
              <a:t>spending_scores</a:t>
            </a:r>
            <a:r>
              <a:rPr lang="en-US" sz="1200" dirty="0"/>
              <a:t>.</a:t>
            </a:r>
          </a:p>
          <a:p>
            <a:r>
              <a:rPr lang="en-GB" sz="1200" b="1" dirty="0"/>
              <a:t>Partnerships and Alliances</a:t>
            </a:r>
            <a:r>
              <a:rPr lang="en-GB" sz="1200" dirty="0"/>
              <a:t>: Collaborating with other businesses is crucial to enhance the value proposition of the loyalty program. By partnering with brands that align with the preferences and lifestyles of TG consumers, we can significantly boost our program's appeal and reach.</a:t>
            </a:r>
          </a:p>
          <a:p>
            <a:endParaRPr lang="en-GB" sz="1200" b="1" dirty="0"/>
          </a:p>
          <a:p>
            <a:r>
              <a:rPr lang="en-GB" sz="1200" b="1" dirty="0"/>
              <a:t>Listen to the consumers: </a:t>
            </a:r>
            <a:r>
              <a:rPr lang="en-GB" sz="1200" dirty="0"/>
              <a:t>Overall, consumers show a positive sentiment towards TG, with conditions, set and the product mentioned in top positive reviews. However, there are complaints about the games' difficulty, complexity and instructions.</a:t>
            </a:r>
          </a:p>
          <a:p>
            <a:endParaRPr lang="en-GB" sz="1200" b="0" i="0" dirty="0">
              <a:effectLst/>
              <a:latin typeface="Roboto" panose="02000000000000000000" pitchFamily="2" charset="0"/>
            </a:endParaRPr>
          </a:p>
          <a:p>
            <a:endParaRPr lang="en-GB" sz="1200" b="0" i="0" dirty="0">
              <a:effectLst/>
              <a:latin typeface="Roboto" panose="02000000000000000000" pitchFamily="2" charset="0"/>
            </a:endParaRPr>
          </a:p>
          <a:p>
            <a:endParaRPr lang="en-GB" sz="1200" dirty="0"/>
          </a:p>
          <a:p>
            <a:pPr marL="914400" lvl="1" indent="-457200">
              <a:buFont typeface="Arial" panose="020B0604020202020204" pitchFamily="34" charset="0"/>
              <a:buChar char="•"/>
            </a:pPr>
            <a:endParaRPr lang="en-GB" sz="1100" b="1" dirty="0">
              <a:solidFill>
                <a:schemeClr val="bg1"/>
              </a:solidFill>
              <a:highlight>
                <a:srgbClr val="FFFFFF"/>
              </a:highlight>
              <a:latin typeface="Inter"/>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rtl="0"/>
              <a:t>18</a:t>
            </a:fld>
            <a:endParaRPr lang="en-GB"/>
          </a:p>
        </p:txBody>
      </p:sp>
      <p:sp>
        <p:nvSpPr>
          <p:cNvPr id="9" name="Rectangle: Rounded Corners 8">
            <a:extLst>
              <a:ext uri="{FF2B5EF4-FFF2-40B4-BE49-F238E27FC236}">
                <a16:creationId xmlns:a16="http://schemas.microsoft.com/office/drawing/2014/main" id="{2C0E35E7-985F-0B40-93C5-594380B79306}"/>
              </a:ext>
            </a:extLst>
          </p:cNvPr>
          <p:cNvSpPr/>
          <p:nvPr/>
        </p:nvSpPr>
        <p:spPr>
          <a:xfrm>
            <a:off x="213064" y="1074198"/>
            <a:ext cx="2041864" cy="185543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Redesign the</a:t>
            </a:r>
          </a:p>
          <a:p>
            <a:pPr algn="ctr"/>
            <a:r>
              <a:rPr lang="en-GB" dirty="0"/>
              <a:t>Loyalty Programme </a:t>
            </a:r>
          </a:p>
        </p:txBody>
      </p:sp>
      <p:sp>
        <p:nvSpPr>
          <p:cNvPr id="10" name="Rectangle: Rounded Corners 9">
            <a:extLst>
              <a:ext uri="{FF2B5EF4-FFF2-40B4-BE49-F238E27FC236}">
                <a16:creationId xmlns:a16="http://schemas.microsoft.com/office/drawing/2014/main" id="{1A396591-0DAA-E6FC-67E1-F046FEA4B8D6}"/>
              </a:ext>
            </a:extLst>
          </p:cNvPr>
          <p:cNvSpPr/>
          <p:nvPr/>
        </p:nvSpPr>
        <p:spPr>
          <a:xfrm>
            <a:off x="170155" y="3366117"/>
            <a:ext cx="2075896" cy="188946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Segment to Communicate</a:t>
            </a:r>
          </a:p>
        </p:txBody>
      </p:sp>
      <p:sp>
        <p:nvSpPr>
          <p:cNvPr id="11" name="Rectangle: Rounded Corners 10">
            <a:extLst>
              <a:ext uri="{FF2B5EF4-FFF2-40B4-BE49-F238E27FC236}">
                <a16:creationId xmlns:a16="http://schemas.microsoft.com/office/drawing/2014/main" id="{5C831BF2-3074-EF26-CB0E-B1C8F2C7D2CD}"/>
              </a:ext>
            </a:extLst>
          </p:cNvPr>
          <p:cNvSpPr/>
          <p:nvPr/>
        </p:nvSpPr>
        <p:spPr>
          <a:xfrm>
            <a:off x="260411" y="5521910"/>
            <a:ext cx="2030028" cy="114669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Make UX Simple!</a:t>
            </a:r>
          </a:p>
          <a:p>
            <a:pPr algn="ctr"/>
            <a:r>
              <a:rPr lang="en-GB" dirty="0"/>
              <a:t>(Reviews)</a:t>
            </a:r>
          </a:p>
        </p:txBody>
      </p:sp>
    </p:spTree>
    <p:extLst>
      <p:ext uri="{BB962C8B-B14F-4D97-AF65-F5344CB8AC3E}">
        <p14:creationId xmlns:p14="http://schemas.microsoft.com/office/powerpoint/2010/main" val="163979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222513-1069-5220-7334-7FF7D5E1F51D}"/>
              </a:ext>
            </a:extLst>
          </p:cNvPr>
          <p:cNvSpPr/>
          <p:nvPr/>
        </p:nvSpPr>
        <p:spPr>
          <a:xfrm>
            <a:off x="0" y="1065320"/>
            <a:ext cx="12192000" cy="579268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078715" y="-417990"/>
            <a:ext cx="9779183" cy="1325563"/>
          </a:xfrm>
        </p:spPr>
        <p:txBody>
          <a:bodyPr rtlCol="0"/>
          <a:lstStyle/>
          <a:p>
            <a:pPr rtl="0"/>
            <a:r>
              <a:rPr lang="en-GB" dirty="0"/>
              <a:t>Scenario</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217580" y="1206108"/>
            <a:ext cx="11154715" cy="3436483"/>
          </a:xfrm>
        </p:spPr>
        <p:txBody>
          <a:bodyPr vert="horz" lIns="91440" tIns="45720" rIns="91440" bIns="45720" rtlCol="0" anchor="t">
            <a:noAutofit/>
          </a:bodyPr>
          <a:lstStyle/>
          <a:p>
            <a:pPr algn="l"/>
            <a:r>
              <a:rPr lang="en-GB" sz="2000" b="1" u="sng" dirty="0"/>
              <a:t>BUSINESS CONTEXT</a:t>
            </a:r>
          </a:p>
          <a:p>
            <a:pPr algn="l"/>
            <a:r>
              <a:rPr lang="en-GB" sz="2000" dirty="0"/>
              <a:t>Turtle Games, a global game manufacturer and retailer, has hired your data team to analyse customer trends. </a:t>
            </a:r>
          </a:p>
          <a:p>
            <a:pPr algn="l"/>
            <a:r>
              <a:rPr lang="en-GB" sz="2000" b="1" u="sng" dirty="0"/>
              <a:t>DATA SOURCE</a:t>
            </a:r>
          </a:p>
          <a:p>
            <a:pPr algn="l"/>
            <a:r>
              <a:rPr lang="en-GB" sz="2000" dirty="0"/>
              <a:t>Turtle Games collected </a:t>
            </a:r>
            <a:r>
              <a:rPr lang="en-GB" sz="2000" b="1" dirty="0"/>
              <a:t>data</a:t>
            </a:r>
            <a:r>
              <a:rPr lang="en-GB" sz="2000" dirty="0"/>
              <a:t> from </a:t>
            </a:r>
            <a:r>
              <a:rPr lang="en-GB" sz="2000" b="1" dirty="0"/>
              <a:t>sales and customer reviews.</a:t>
            </a:r>
          </a:p>
          <a:p>
            <a:r>
              <a:rPr lang="en-GB" sz="2000" dirty="0"/>
              <a:t>We used </a:t>
            </a:r>
            <a:r>
              <a:rPr lang="en-GB" sz="2000" b="1" dirty="0"/>
              <a:t>Python</a:t>
            </a:r>
            <a:r>
              <a:rPr lang="en-GB" sz="2000" dirty="0"/>
              <a:t> and </a:t>
            </a:r>
            <a:r>
              <a:rPr lang="en-GB" sz="2000" b="1" dirty="0"/>
              <a:t>R</a:t>
            </a:r>
            <a:r>
              <a:rPr lang="en-GB" sz="2000" dirty="0"/>
              <a:t> to explore the Turtle Games dataset and generate visualisations and insights.</a:t>
            </a:r>
          </a:p>
          <a:p>
            <a:pPr algn="l"/>
            <a:r>
              <a:rPr lang="en-GB" sz="2000" b="1" u="sng" dirty="0"/>
              <a:t>WHY ARE WE INVESTIGATING IT?</a:t>
            </a:r>
          </a:p>
          <a:p>
            <a:pPr algn="l"/>
            <a:r>
              <a:rPr lang="en-GB" sz="2000" dirty="0"/>
              <a:t>Better map TG customer profile, improve the efficiency of their loyalty programme, and, ultimately, uplift TG sales.</a:t>
            </a:r>
            <a:endParaRPr lang="en-GB" sz="2000" b="1" dirty="0"/>
          </a:p>
          <a:p>
            <a:pPr marL="914400" lvl="1" indent="-457200">
              <a:buFont typeface="Arial" panose="020B0604020202020204" pitchFamily="34" charset="0"/>
              <a:buChar char="•"/>
            </a:pPr>
            <a:endParaRPr lang="en-GB" sz="1100" b="1" dirty="0">
              <a:solidFill>
                <a:srgbClr val="1C1C1C"/>
              </a:solidFill>
              <a:highlight>
                <a:srgbClr val="FFFFFF"/>
              </a:highlight>
              <a:latin typeface="Inter"/>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rtl="0"/>
              <a:t>2</a:t>
            </a:fld>
            <a:endParaRPr lang="en-GB"/>
          </a:p>
        </p:txBody>
      </p:sp>
    </p:spTree>
    <p:extLst>
      <p:ext uri="{BB962C8B-B14F-4D97-AF65-F5344CB8AC3E}">
        <p14:creationId xmlns:p14="http://schemas.microsoft.com/office/powerpoint/2010/main" val="409706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222513-1069-5220-7334-7FF7D5E1F51D}"/>
              </a:ext>
            </a:extLst>
          </p:cNvPr>
          <p:cNvSpPr/>
          <p:nvPr/>
        </p:nvSpPr>
        <p:spPr>
          <a:xfrm>
            <a:off x="0" y="1065320"/>
            <a:ext cx="12192000" cy="579268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078715" y="-417990"/>
            <a:ext cx="9779183" cy="1325563"/>
          </a:xfrm>
        </p:spPr>
        <p:txBody>
          <a:bodyPr rtlCol="0"/>
          <a:lstStyle/>
          <a:p>
            <a:pPr rtl="0"/>
            <a:r>
              <a:rPr lang="en-GB" dirty="0"/>
              <a:t>Questions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288602" y="1685501"/>
            <a:ext cx="11154715" cy="3436483"/>
          </a:xfrm>
        </p:spPr>
        <p:txBody>
          <a:bodyPr vert="horz" lIns="91440" tIns="45720" rIns="91440" bIns="45720" rtlCol="0" anchor="t">
            <a:noAutofit/>
          </a:bodyPr>
          <a:lstStyle/>
          <a:p>
            <a:pPr marL="800100" lvl="1" indent="-342900">
              <a:buAutoNum type="arabicParenR"/>
            </a:pPr>
            <a:r>
              <a:rPr lang="en-US" sz="1600" dirty="0"/>
              <a:t>Identify our </a:t>
            </a:r>
            <a:r>
              <a:rPr lang="en-US" sz="1600" b="1" dirty="0"/>
              <a:t>customer profile </a:t>
            </a:r>
            <a:r>
              <a:rPr lang="en-US" sz="1600" dirty="0"/>
              <a:t>to target market campaigns better</a:t>
            </a:r>
          </a:p>
          <a:p>
            <a:pPr marL="342900" indent="-342900" algn="l">
              <a:buAutoNum type="arabicParenR"/>
            </a:pPr>
            <a:r>
              <a:rPr lang="en-GB" sz="2000" b="1" dirty="0"/>
              <a:t>Cluster</a:t>
            </a:r>
            <a:r>
              <a:rPr lang="en-GB" sz="2000" dirty="0"/>
              <a:t> consumers in </a:t>
            </a:r>
            <a:r>
              <a:rPr lang="en-GB" sz="2000" b="1" dirty="0"/>
              <a:t>groups </a:t>
            </a:r>
            <a:r>
              <a:rPr lang="en-GB" sz="2000" dirty="0"/>
              <a:t>considering </a:t>
            </a:r>
            <a:r>
              <a:rPr lang="en-GB" sz="2000" b="1" dirty="0"/>
              <a:t>their remuneration </a:t>
            </a:r>
            <a:r>
              <a:rPr lang="en-GB" sz="2000" dirty="0"/>
              <a:t>and</a:t>
            </a:r>
            <a:r>
              <a:rPr lang="en-GB" sz="2000" b="1" dirty="0"/>
              <a:t> spending score </a:t>
            </a:r>
            <a:r>
              <a:rPr lang="en-GB" sz="2000" dirty="0"/>
              <a:t>patterns</a:t>
            </a:r>
            <a:endParaRPr lang="en-GB" sz="1600" dirty="0">
              <a:solidFill>
                <a:schemeClr val="bg1"/>
              </a:solidFill>
            </a:endParaRPr>
          </a:p>
          <a:p>
            <a:pPr marL="342900" indent="-342900">
              <a:buAutoNum type="arabicParenR"/>
            </a:pPr>
            <a:r>
              <a:rPr lang="en-GB" sz="2000" dirty="0">
                <a:solidFill>
                  <a:schemeClr val="bg1"/>
                </a:solidFill>
              </a:rPr>
              <a:t>How </a:t>
            </a:r>
            <a:r>
              <a:rPr lang="en-GB" sz="2000" b="1" dirty="0">
                <a:solidFill>
                  <a:schemeClr val="bg1"/>
                </a:solidFill>
              </a:rPr>
              <a:t>Loyalty Points </a:t>
            </a:r>
            <a:r>
              <a:rPr lang="en-GB" sz="2000" dirty="0">
                <a:solidFill>
                  <a:schemeClr val="bg1"/>
                </a:solidFill>
              </a:rPr>
              <a:t>are impacted by </a:t>
            </a:r>
            <a:r>
              <a:rPr lang="en-GB" sz="2000" b="1" dirty="0">
                <a:solidFill>
                  <a:schemeClr val="bg1"/>
                </a:solidFill>
              </a:rPr>
              <a:t>Remuneration, Spending Score and Age</a:t>
            </a:r>
            <a:endParaRPr lang="en-GB" sz="1600" b="1" dirty="0">
              <a:solidFill>
                <a:schemeClr val="bg1"/>
              </a:solidFill>
            </a:endParaRPr>
          </a:p>
          <a:p>
            <a:pPr marL="342900" indent="-342900">
              <a:buAutoNum type="arabicParenR"/>
            </a:pPr>
            <a:r>
              <a:rPr lang="en-GB" sz="2000" dirty="0"/>
              <a:t>Through </a:t>
            </a:r>
            <a:r>
              <a:rPr lang="en-GB" sz="2000" b="1" dirty="0"/>
              <a:t>Text Analytics</a:t>
            </a:r>
            <a:r>
              <a:rPr lang="en-GB" sz="2000" dirty="0"/>
              <a:t>, give insights about consumers' perceptions of Turtle Games products</a:t>
            </a:r>
          </a:p>
          <a:p>
            <a:r>
              <a:rPr lang="en-GB" sz="2000" b="1" dirty="0"/>
              <a:t>5) Predict</a:t>
            </a:r>
            <a:r>
              <a:rPr lang="en-GB" sz="2000" dirty="0"/>
              <a:t> the accumulation of loyalty using an MLR model</a:t>
            </a:r>
          </a:p>
          <a:p>
            <a:pPr marL="342900" indent="-342900">
              <a:buAutoNum type="arabicParenR" startAt="6"/>
            </a:pPr>
            <a:r>
              <a:rPr lang="en-GB" sz="2000" dirty="0"/>
              <a:t>Provide overall insights and recommendations</a:t>
            </a:r>
          </a:p>
          <a:p>
            <a:pPr marL="342900" indent="-342900">
              <a:buAutoNum type="arabicParenR"/>
            </a:pPr>
            <a:endParaRPr lang="en-GB" sz="2000" dirty="0"/>
          </a:p>
          <a:p>
            <a:pPr marL="800100" lvl="1" indent="-342900">
              <a:buAutoNum type="arabicParenR"/>
            </a:pPr>
            <a:endParaRPr lang="en-GB" sz="1600" dirty="0">
              <a:solidFill>
                <a:schemeClr val="bg1"/>
              </a:solidFill>
            </a:endParaRPr>
          </a:p>
          <a:p>
            <a:pPr marL="342900" indent="-342900">
              <a:buAutoNum type="arabicParenR"/>
            </a:pPr>
            <a:endParaRPr lang="en-GB" sz="1200" b="0" i="0" dirty="0">
              <a:solidFill>
                <a:schemeClr val="bg1"/>
              </a:solidFill>
              <a:effectLst/>
              <a:latin typeface="Roboto" panose="02000000000000000000" pitchFamily="2" charset="0"/>
            </a:endParaRPr>
          </a:p>
          <a:p>
            <a:endParaRPr lang="en-GB" sz="1200" dirty="0"/>
          </a:p>
          <a:p>
            <a:pPr marL="914400" lvl="1" indent="-457200">
              <a:buFont typeface="Arial" panose="020B0604020202020204" pitchFamily="34" charset="0"/>
              <a:buChar char="•"/>
            </a:pPr>
            <a:endParaRPr lang="en-GB" sz="1100" b="1" dirty="0">
              <a:solidFill>
                <a:srgbClr val="1C1C1C"/>
              </a:solidFill>
              <a:highlight>
                <a:srgbClr val="FFFFFF"/>
              </a:highlight>
              <a:latin typeface="Inter"/>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rtl="0"/>
              <a:t>3</a:t>
            </a:fld>
            <a:endParaRPr lang="en-GB"/>
          </a:p>
        </p:txBody>
      </p:sp>
    </p:spTree>
    <p:extLst>
      <p:ext uri="{BB962C8B-B14F-4D97-AF65-F5344CB8AC3E}">
        <p14:creationId xmlns:p14="http://schemas.microsoft.com/office/powerpoint/2010/main" val="1492960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87B8-1E79-E906-DB57-537C1D090D6F}"/>
              </a:ext>
            </a:extLst>
          </p:cNvPr>
          <p:cNvSpPr>
            <a:spLocks noGrp="1"/>
          </p:cNvSpPr>
          <p:nvPr>
            <p:ph type="title"/>
          </p:nvPr>
        </p:nvSpPr>
        <p:spPr>
          <a:xfrm>
            <a:off x="146560" y="-444623"/>
            <a:ext cx="9779183" cy="1325563"/>
          </a:xfrm>
        </p:spPr>
        <p:txBody>
          <a:bodyPr/>
          <a:lstStyle/>
          <a:p>
            <a:r>
              <a:rPr lang="en-GB" dirty="0"/>
              <a:t>Who is Turtle Games customer?</a:t>
            </a:r>
          </a:p>
        </p:txBody>
      </p:sp>
      <p:sp>
        <p:nvSpPr>
          <p:cNvPr id="6" name="Slide Number Placeholder 5">
            <a:extLst>
              <a:ext uri="{FF2B5EF4-FFF2-40B4-BE49-F238E27FC236}">
                <a16:creationId xmlns:a16="http://schemas.microsoft.com/office/drawing/2014/main" id="{D65E7F54-2D46-1686-2DF9-52E28885E446}"/>
              </a:ext>
            </a:extLst>
          </p:cNvPr>
          <p:cNvSpPr>
            <a:spLocks noGrp="1"/>
          </p:cNvSpPr>
          <p:nvPr>
            <p:ph type="sldNum" sz="quarter" idx="4"/>
          </p:nvPr>
        </p:nvSpPr>
        <p:spPr/>
        <p:txBody>
          <a:bodyPr/>
          <a:lstStyle/>
          <a:p>
            <a:pPr rtl="0"/>
            <a:fld id="{294A09A9-5501-47C1-A89A-A340965A2BE2}" type="slidenum">
              <a:rPr lang="en-GB" noProof="0" smtClean="0"/>
              <a:pPr rtl="0"/>
              <a:t>4</a:t>
            </a:fld>
            <a:endParaRPr lang="en-GB" noProof="0"/>
          </a:p>
        </p:txBody>
      </p:sp>
      <p:sp>
        <p:nvSpPr>
          <p:cNvPr id="7" name="Content Placeholder 2">
            <a:extLst>
              <a:ext uri="{FF2B5EF4-FFF2-40B4-BE49-F238E27FC236}">
                <a16:creationId xmlns:a16="http://schemas.microsoft.com/office/drawing/2014/main" id="{6ED46355-3F8A-6B25-005E-EBFAD923F4F1}"/>
              </a:ext>
            </a:extLst>
          </p:cNvPr>
          <p:cNvSpPr>
            <a:spLocks noGrp="1"/>
          </p:cNvSpPr>
          <p:nvPr>
            <p:ph idx="1"/>
          </p:nvPr>
        </p:nvSpPr>
        <p:spPr>
          <a:xfrm>
            <a:off x="3777680" y="1385655"/>
            <a:ext cx="5792449" cy="4411463"/>
          </a:xfrm>
        </p:spPr>
        <p:txBody>
          <a:bodyPr>
            <a:normAutofit fontScale="92500" lnSpcReduction="20000"/>
          </a:bodyPr>
          <a:lstStyle/>
          <a:p>
            <a:pPr marL="800100" lvl="1" indent="-342900">
              <a:buFont typeface="Wingdings" panose="05000000000000000000" pitchFamily="2" charset="2"/>
              <a:buChar char="q"/>
            </a:pPr>
            <a:r>
              <a:rPr lang="en-US" sz="1800" b="1" dirty="0"/>
              <a:t>Avg age of 39 years old</a:t>
            </a:r>
          </a:p>
          <a:p>
            <a:pPr lvl="1"/>
            <a:r>
              <a:rPr lang="en-GB" sz="1400" b="0" dirty="0">
                <a:solidFill>
                  <a:srgbClr val="2D3B45"/>
                </a:solidFill>
                <a:effectLst/>
                <a:highlight>
                  <a:srgbClr val="F8F9FA"/>
                </a:highlight>
                <a:latin typeface="Calibri Light" panose="020F0302020204030204" pitchFamily="34" charset="0"/>
                <a:ea typeface="Times New Roman" panose="02020603050405020304" pitchFamily="18" charset="0"/>
                <a:cs typeface="Times New Roman" panose="02020603050405020304" pitchFamily="18" charset="0"/>
              </a:rPr>
              <a:t>- </a:t>
            </a:r>
            <a:r>
              <a:rPr lang="en-GB" sz="1400" b="1" dirty="0">
                <a:solidFill>
                  <a:srgbClr val="2D3B45"/>
                </a:solidFill>
                <a:effectLst/>
                <a:highlight>
                  <a:srgbClr val="F8F9FA"/>
                </a:highlight>
                <a:latin typeface="Calibri Light" panose="020F0302020204030204" pitchFamily="34" charset="0"/>
                <a:ea typeface="Times New Roman" panose="02020603050405020304" pitchFamily="18" charset="0"/>
                <a:cs typeface="Times New Roman" panose="02020603050405020304" pitchFamily="18" charset="0"/>
              </a:rPr>
              <a:t>1/4 of customers below 29-year-olds</a:t>
            </a:r>
            <a:r>
              <a:rPr lang="en-GB" sz="1400" b="0" dirty="0">
                <a:solidFill>
                  <a:srgbClr val="2D3B45"/>
                </a:solidFill>
                <a:effectLst/>
                <a:highlight>
                  <a:srgbClr val="F8F9FA"/>
                </a:highlight>
                <a:latin typeface="Calibri Light" panose="020F0302020204030204" pitchFamily="34" charset="0"/>
                <a:ea typeface="Times New Roman" panose="02020603050405020304" pitchFamily="18" charset="0"/>
                <a:cs typeface="Times New Roman" panose="02020603050405020304" pitchFamily="18" charset="0"/>
              </a:rPr>
              <a:t>, while the majority fall between </a:t>
            </a:r>
            <a:r>
              <a:rPr lang="en-GB" sz="1400" b="1" dirty="0">
                <a:solidFill>
                  <a:srgbClr val="2D3B45"/>
                </a:solidFill>
                <a:effectLst/>
                <a:highlight>
                  <a:srgbClr val="F8F9FA"/>
                </a:highlight>
                <a:latin typeface="Calibri Light" panose="020F0302020204030204" pitchFamily="34" charset="0"/>
                <a:ea typeface="Times New Roman" panose="02020603050405020304" pitchFamily="18" charset="0"/>
                <a:cs typeface="Times New Roman" panose="02020603050405020304" pitchFamily="18" charset="0"/>
              </a:rPr>
              <a:t>29 and 49 years </a:t>
            </a:r>
            <a:r>
              <a:rPr lang="en-GB" sz="1400" b="0" dirty="0">
                <a:solidFill>
                  <a:srgbClr val="2D3B45"/>
                </a:solidFill>
                <a:effectLst/>
                <a:highlight>
                  <a:srgbClr val="F8F9FA"/>
                </a:highlight>
                <a:latin typeface="Calibri Light" panose="020F0302020204030204" pitchFamily="34" charset="0"/>
                <a:ea typeface="Times New Roman" panose="02020603050405020304" pitchFamily="18" charset="0"/>
                <a:cs typeface="Times New Roman" panose="02020603050405020304" pitchFamily="18" charset="0"/>
              </a:rPr>
              <a:t>old</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a:p>
            <a:pPr lvl="1"/>
            <a:endParaRPr lang="en-US" sz="1800" dirty="0"/>
          </a:p>
          <a:p>
            <a:pPr marL="800100" lvl="1" indent="-342900">
              <a:buFont typeface="Wingdings" panose="05000000000000000000" pitchFamily="2" charset="2"/>
              <a:buChar char="q"/>
            </a:pPr>
            <a:r>
              <a:rPr lang="en-US" sz="1800" b="1" dirty="0"/>
              <a:t>Avg remuneration of £48k/year</a:t>
            </a:r>
          </a:p>
          <a:p>
            <a:pPr marL="1257300" lvl="2" indent="-342900">
              <a:buFont typeface="Wingdings" panose="05000000000000000000" pitchFamily="2" charset="2"/>
              <a:buChar char="q"/>
            </a:pPr>
            <a:r>
              <a:rPr lang="en-GB" sz="1100" b="0" dirty="0">
                <a:solidFill>
                  <a:srgbClr val="2D3B45"/>
                </a:solidFill>
                <a:effectLst/>
                <a:highlight>
                  <a:srgbClr val="F8F9FA"/>
                </a:highlight>
                <a:latin typeface="Calibri Light" panose="020F0302020204030204" pitchFamily="34" charset="0"/>
                <a:ea typeface="Times New Roman" panose="02020603050405020304" pitchFamily="18" charset="0"/>
              </a:rPr>
              <a:t>Considerable variance in remuneration  (</a:t>
            </a:r>
            <a:r>
              <a:rPr lang="en-GB" sz="1100" b="0" dirty="0" err="1">
                <a:solidFill>
                  <a:srgbClr val="2D3B45"/>
                </a:solidFill>
                <a:effectLst/>
                <a:highlight>
                  <a:srgbClr val="F8F9FA"/>
                </a:highlight>
                <a:latin typeface="Calibri Light" panose="020F0302020204030204" pitchFamily="34" charset="0"/>
                <a:ea typeface="Times New Roman" panose="02020603050405020304" pitchFamily="18" charset="0"/>
              </a:rPr>
              <a:t>sd</a:t>
            </a:r>
            <a:r>
              <a:rPr lang="en-GB" sz="1100" b="0" dirty="0">
                <a:solidFill>
                  <a:srgbClr val="2D3B45"/>
                </a:solidFill>
                <a:effectLst/>
                <a:highlight>
                  <a:srgbClr val="F8F9FA"/>
                </a:highlight>
                <a:latin typeface="Calibri Light" panose="020F0302020204030204" pitchFamily="34" charset="0"/>
                <a:ea typeface="Times New Roman" panose="02020603050405020304" pitchFamily="18" charset="0"/>
              </a:rPr>
              <a:t>: £23.1k)</a:t>
            </a:r>
          </a:p>
          <a:p>
            <a:pPr lvl="2"/>
            <a:endParaRPr lang="en-US" sz="1600" dirty="0"/>
          </a:p>
          <a:p>
            <a:pPr marL="800100" lvl="1" indent="-342900">
              <a:buFont typeface="Wingdings" panose="05000000000000000000" pitchFamily="2" charset="2"/>
              <a:buChar char="q"/>
            </a:pPr>
            <a:r>
              <a:rPr lang="en-US" sz="1800" b="1" dirty="0"/>
              <a:t>Avg loyalty points of 1580</a:t>
            </a:r>
          </a:p>
          <a:p>
            <a:pPr marL="1257300" lvl="2" indent="-342900">
              <a:buFont typeface="Wingdings" panose="05000000000000000000" pitchFamily="2" charset="2"/>
              <a:buChar char="q"/>
            </a:pPr>
            <a:r>
              <a:rPr lang="en-GB" sz="1100" dirty="0">
                <a:solidFill>
                  <a:srgbClr val="2D3B45"/>
                </a:solidFill>
                <a:highlight>
                  <a:srgbClr val="F8F9FA"/>
                </a:highlight>
                <a:latin typeface="Calibri Light" panose="020F0302020204030204" pitchFamily="34" charset="0"/>
              </a:rPr>
              <a:t>Considerable variance in </a:t>
            </a:r>
            <a:r>
              <a:rPr lang="en-GB" sz="1100" dirty="0" err="1">
                <a:solidFill>
                  <a:srgbClr val="2D3B45"/>
                </a:solidFill>
                <a:highlight>
                  <a:srgbClr val="F8F9FA"/>
                </a:highlight>
                <a:latin typeface="Calibri Light" panose="020F0302020204030204" pitchFamily="34" charset="0"/>
              </a:rPr>
              <a:t>loyalty_points</a:t>
            </a:r>
            <a:r>
              <a:rPr lang="en-GB" sz="1100" dirty="0">
                <a:solidFill>
                  <a:srgbClr val="2D3B45"/>
                </a:solidFill>
                <a:highlight>
                  <a:srgbClr val="F8F9FA"/>
                </a:highlight>
                <a:latin typeface="Calibri Light" panose="020F0302020204030204" pitchFamily="34" charset="0"/>
              </a:rPr>
              <a:t>  (</a:t>
            </a:r>
            <a:r>
              <a:rPr lang="en-GB" sz="1100" dirty="0" err="1">
                <a:solidFill>
                  <a:srgbClr val="2D3B45"/>
                </a:solidFill>
                <a:highlight>
                  <a:srgbClr val="F8F9FA"/>
                </a:highlight>
                <a:latin typeface="Calibri Light" panose="020F0302020204030204" pitchFamily="34" charset="0"/>
              </a:rPr>
              <a:t>sd</a:t>
            </a:r>
            <a:r>
              <a:rPr lang="en-GB" sz="1100" dirty="0">
                <a:solidFill>
                  <a:srgbClr val="2D3B45"/>
                </a:solidFill>
                <a:highlight>
                  <a:srgbClr val="F8F9FA"/>
                </a:highlight>
                <a:latin typeface="Calibri Light" panose="020F0302020204030204" pitchFamily="34" charset="0"/>
              </a:rPr>
              <a:t>: 1283pts)</a:t>
            </a:r>
            <a:endParaRPr lang="en-US" sz="1400" dirty="0">
              <a:solidFill>
                <a:srgbClr val="2D3B45"/>
              </a:solidFill>
              <a:highlight>
                <a:srgbClr val="F8F9FA"/>
              </a:highlight>
              <a:latin typeface="Calibri Light" panose="020F0302020204030204" pitchFamily="34" charset="0"/>
            </a:endParaRPr>
          </a:p>
          <a:p>
            <a:pPr marL="800100" lvl="1" indent="-342900">
              <a:buFont typeface="Wingdings" panose="05000000000000000000" pitchFamily="2" charset="2"/>
              <a:buChar char="q"/>
            </a:pPr>
            <a:endParaRPr lang="en-US" sz="1800" dirty="0"/>
          </a:p>
          <a:p>
            <a:pPr marL="800100" lvl="1" indent="-342900">
              <a:buFont typeface="Wingdings" panose="05000000000000000000" pitchFamily="2" charset="2"/>
              <a:buChar char="q"/>
            </a:pPr>
            <a:r>
              <a:rPr lang="en-US" sz="1800" b="1" dirty="0"/>
              <a:t>Spending score of 50 (out of 100)</a:t>
            </a:r>
          </a:p>
          <a:p>
            <a:pPr marL="1257300" lvl="2" indent="-342900">
              <a:buFont typeface="Wingdings" panose="05000000000000000000" pitchFamily="2" charset="2"/>
              <a:buChar char="q"/>
            </a:pPr>
            <a:r>
              <a:rPr lang="en-GB" sz="1400" dirty="0">
                <a:solidFill>
                  <a:srgbClr val="2D3B45"/>
                </a:solidFill>
                <a:latin typeface="Calibri Light" panose="020F0302020204030204" pitchFamily="34" charset="0"/>
                <a:ea typeface="Calibri" panose="020F0502020204030204" pitchFamily="34" charset="0"/>
              </a:rPr>
              <a:t>D</a:t>
            </a:r>
            <a:r>
              <a:rPr lang="en-GB" sz="1400" dirty="0">
                <a:solidFill>
                  <a:srgbClr val="2D3B45"/>
                </a:solidFill>
                <a:effectLst/>
                <a:latin typeface="Calibri Light" panose="020F0302020204030204" pitchFamily="34" charset="0"/>
                <a:ea typeface="Calibri" panose="020F0502020204030204" pitchFamily="34" charset="0"/>
              </a:rPr>
              <a:t>istribution with a normal pattern, with a mean of 50.0 and a standard deviation of 26.1. indicating moderate variability in spending behaviour</a:t>
            </a:r>
            <a:endParaRPr lang="en-US" sz="1600" dirty="0"/>
          </a:p>
          <a:p>
            <a:pPr marL="742950" lvl="1" indent="-285750">
              <a:buFontTx/>
              <a:buChar char="-"/>
            </a:pPr>
            <a:endParaRPr lang="en-US" sz="1400" dirty="0">
              <a:solidFill>
                <a:srgbClr val="2D3B45"/>
              </a:solidFill>
              <a:highlight>
                <a:srgbClr val="F8F9FA"/>
              </a:highlight>
              <a:latin typeface="Calibri Light" panose="020F0302020204030204" pitchFamily="34" charset="0"/>
            </a:endParaRPr>
          </a:p>
          <a:p>
            <a:pPr marL="800100" lvl="1" indent="-342900">
              <a:buFont typeface="Wingdings" panose="05000000000000000000" pitchFamily="2" charset="2"/>
              <a:buChar char="q"/>
            </a:pPr>
            <a:r>
              <a:rPr lang="en-US" sz="1800" b="1" dirty="0"/>
              <a:t>56% Female and 44% Male</a:t>
            </a:r>
          </a:p>
          <a:p>
            <a:pPr marL="800100" lvl="1" indent="-342900">
              <a:buFont typeface="Wingdings" panose="05000000000000000000" pitchFamily="2" charset="2"/>
              <a:buChar char="q"/>
            </a:pPr>
            <a:endParaRPr lang="en-US" sz="1800" dirty="0"/>
          </a:p>
          <a:p>
            <a:pPr marL="800100" lvl="1" indent="-342900">
              <a:buFont typeface="Wingdings" panose="05000000000000000000" pitchFamily="2" charset="2"/>
              <a:buChar char="q"/>
            </a:pPr>
            <a:r>
              <a:rPr lang="en-GB" sz="1800" b="1" dirty="0"/>
              <a:t>Highly educated consumers</a:t>
            </a:r>
          </a:p>
          <a:p>
            <a:pPr marL="1257300" lvl="2" indent="-342900">
              <a:buFont typeface="Wingdings" panose="05000000000000000000" pitchFamily="2" charset="2"/>
              <a:buChar char="q"/>
            </a:pPr>
            <a:r>
              <a:rPr lang="en-GB" sz="1600" dirty="0"/>
              <a:t>1) Graduate, 2)PHD, 3) Postgraduate</a:t>
            </a:r>
            <a:endParaRPr lang="en-US" sz="1600" dirty="0"/>
          </a:p>
        </p:txBody>
      </p:sp>
      <p:pic>
        <p:nvPicPr>
          <p:cNvPr id="1026" name="Picture 2" descr="Person icons for free download | Freepik">
            <a:extLst>
              <a:ext uri="{FF2B5EF4-FFF2-40B4-BE49-F238E27FC236}">
                <a16:creationId xmlns:a16="http://schemas.microsoft.com/office/drawing/2014/main" id="{ED2D742C-6F4A-0B77-07F4-038671479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800" y="2545089"/>
            <a:ext cx="1850834" cy="1814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021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87B8-1E79-E906-DB57-537C1D090D6F}"/>
              </a:ext>
            </a:extLst>
          </p:cNvPr>
          <p:cNvSpPr>
            <a:spLocks noGrp="1"/>
          </p:cNvSpPr>
          <p:nvPr>
            <p:ph type="title"/>
          </p:nvPr>
        </p:nvSpPr>
        <p:spPr>
          <a:xfrm>
            <a:off x="217581" y="0"/>
            <a:ext cx="9779183" cy="1325563"/>
          </a:xfrm>
        </p:spPr>
        <p:txBody>
          <a:bodyPr/>
          <a:lstStyle/>
          <a:p>
            <a:r>
              <a:rPr lang="en-GB" sz="4000" dirty="0"/>
              <a:t>How </a:t>
            </a:r>
            <a:r>
              <a:rPr lang="en-GB" sz="4000" dirty="0">
                <a:solidFill>
                  <a:srgbClr val="00B0F0"/>
                </a:solidFill>
              </a:rPr>
              <a:t>remuneration</a:t>
            </a:r>
            <a:r>
              <a:rPr lang="en-GB" sz="4000" dirty="0"/>
              <a:t> is distributed among Turtle Game Consumers?</a:t>
            </a:r>
          </a:p>
        </p:txBody>
      </p:sp>
      <p:sp>
        <p:nvSpPr>
          <p:cNvPr id="6" name="Slide Number Placeholder 5">
            <a:extLst>
              <a:ext uri="{FF2B5EF4-FFF2-40B4-BE49-F238E27FC236}">
                <a16:creationId xmlns:a16="http://schemas.microsoft.com/office/drawing/2014/main" id="{D65E7F54-2D46-1686-2DF9-52E28885E446}"/>
              </a:ext>
            </a:extLst>
          </p:cNvPr>
          <p:cNvSpPr>
            <a:spLocks noGrp="1"/>
          </p:cNvSpPr>
          <p:nvPr>
            <p:ph type="sldNum" sz="quarter" idx="4"/>
          </p:nvPr>
        </p:nvSpPr>
        <p:spPr/>
        <p:txBody>
          <a:bodyPr/>
          <a:lstStyle/>
          <a:p>
            <a:pPr rtl="0"/>
            <a:fld id="{294A09A9-5501-47C1-A89A-A340965A2BE2}" type="slidenum">
              <a:rPr lang="en-GB" noProof="0" smtClean="0"/>
              <a:pPr rtl="0"/>
              <a:t>5</a:t>
            </a:fld>
            <a:endParaRPr lang="en-GB" noProof="0"/>
          </a:p>
        </p:txBody>
      </p:sp>
      <p:pic>
        <p:nvPicPr>
          <p:cNvPr id="9" name="Picture 8" descr="A graph with a line going up&#10;&#10;Description automatically generated">
            <a:extLst>
              <a:ext uri="{FF2B5EF4-FFF2-40B4-BE49-F238E27FC236}">
                <a16:creationId xmlns:a16="http://schemas.microsoft.com/office/drawing/2014/main" id="{70BC20D3-D548-E6ED-8CF7-48EA6BDA240D}"/>
              </a:ext>
            </a:extLst>
          </p:cNvPr>
          <p:cNvPicPr>
            <a:picLocks noChangeAspect="1"/>
          </p:cNvPicPr>
          <p:nvPr/>
        </p:nvPicPr>
        <p:blipFill>
          <a:blip r:embed="rId2"/>
          <a:stretch>
            <a:fillRect/>
          </a:stretch>
        </p:blipFill>
        <p:spPr>
          <a:xfrm>
            <a:off x="638853" y="1402672"/>
            <a:ext cx="5309186" cy="4509856"/>
          </a:xfrm>
          <a:prstGeom prst="rect">
            <a:avLst/>
          </a:prstGeom>
        </p:spPr>
      </p:pic>
      <p:sp>
        <p:nvSpPr>
          <p:cNvPr id="12" name="TextBox 11">
            <a:extLst>
              <a:ext uri="{FF2B5EF4-FFF2-40B4-BE49-F238E27FC236}">
                <a16:creationId xmlns:a16="http://schemas.microsoft.com/office/drawing/2014/main" id="{8509A5C7-CACB-1713-5CBB-640CA9F8E1D3}"/>
              </a:ext>
            </a:extLst>
          </p:cNvPr>
          <p:cNvSpPr txBox="1"/>
          <p:nvPr/>
        </p:nvSpPr>
        <p:spPr>
          <a:xfrm>
            <a:off x="5903651" y="2111964"/>
            <a:ext cx="5628442" cy="3139321"/>
          </a:xfrm>
          <a:prstGeom prst="rect">
            <a:avLst/>
          </a:prstGeom>
          <a:noFill/>
        </p:spPr>
        <p:txBody>
          <a:bodyPr wrap="square">
            <a:spAutoFit/>
          </a:bodyPr>
          <a:lstStyle/>
          <a:p>
            <a:pPr algn="just"/>
            <a:r>
              <a:rPr lang="en-GB" b="1" dirty="0">
                <a:latin typeface="Calibri Light" panose="020F0302020204030204" pitchFamily="34" charset="0"/>
                <a:ea typeface="Calibri" panose="020F0502020204030204" pitchFamily="34" charset="0"/>
                <a:cs typeface="Times New Roman" panose="02020603050405020304" pitchFamily="18" charset="0"/>
              </a:rPr>
              <a:t>-   </a:t>
            </a:r>
            <a:r>
              <a:rPr lang="en-GB" b="1" dirty="0" err="1">
                <a:latin typeface="Calibri Light" panose="020F0302020204030204" pitchFamily="34" charset="0"/>
                <a:ea typeface="Calibri" panose="020F0502020204030204" pitchFamily="34" charset="0"/>
                <a:cs typeface="Times New Roman" panose="02020603050405020304" pitchFamily="18" charset="0"/>
              </a:rPr>
              <a:t>Avg</a:t>
            </a:r>
            <a:r>
              <a:rPr lang="en-GB" b="1" dirty="0">
                <a:latin typeface="Calibri Light" panose="020F0302020204030204" pitchFamily="34" charset="0"/>
                <a:ea typeface="Calibri" panose="020F0502020204030204" pitchFamily="34" charset="0"/>
                <a:cs typeface="Times New Roman" panose="02020603050405020304" pitchFamily="18" charset="0"/>
              </a:rPr>
              <a:t> Remuneration </a:t>
            </a:r>
            <a:r>
              <a:rPr lang="en-GB" sz="1800" b="1" dirty="0">
                <a:effectLst/>
                <a:latin typeface="Calibri Light" panose="020F0302020204030204" pitchFamily="34" charset="0"/>
                <a:ea typeface="Calibri" panose="020F0502020204030204" pitchFamily="34" charset="0"/>
                <a:cs typeface="Times New Roman" panose="02020603050405020304" pitchFamily="18" charset="0"/>
              </a:rPr>
              <a:t>of </a:t>
            </a:r>
            <a:r>
              <a:rPr lang="en-GB" b="1" dirty="0">
                <a:latin typeface="Calibri Light" panose="020F0302020204030204" pitchFamily="34" charset="0"/>
                <a:ea typeface="Calibri" panose="020F0502020204030204" pitchFamily="34" charset="0"/>
                <a:cs typeface="Times New Roman" panose="02020603050405020304" pitchFamily="18" charset="0"/>
              </a:rPr>
              <a:t>£</a:t>
            </a:r>
            <a:r>
              <a:rPr lang="en-GB" sz="1800" b="1" dirty="0">
                <a:effectLst/>
                <a:latin typeface="Calibri Light" panose="020F0302020204030204" pitchFamily="34" charset="0"/>
                <a:ea typeface="Calibri" panose="020F0502020204030204" pitchFamily="34" charset="0"/>
                <a:cs typeface="Times New Roman" panose="02020603050405020304" pitchFamily="18" charset="0"/>
              </a:rPr>
              <a:t>48.1k/year</a:t>
            </a:r>
            <a:endParaRPr lang="en-GB" b="1" dirty="0">
              <a:latin typeface="Calibri Light" panose="020F0302020204030204" pitchFamily="34" charset="0"/>
              <a:ea typeface="Calibri" panose="020F0502020204030204" pitchFamily="34" charset="0"/>
              <a:cs typeface="Times New Roman" panose="02020603050405020304" pitchFamily="18" charset="0"/>
            </a:endParaRPr>
          </a:p>
          <a:p>
            <a:pPr marL="285750" indent="-285750" algn="just">
              <a:buFontTx/>
              <a:buChar char="-"/>
            </a:pPr>
            <a:r>
              <a:rPr lang="en-GB" b="1" dirty="0">
                <a:latin typeface="Calibri Light" panose="020F0302020204030204" pitchFamily="34" charset="0"/>
                <a:ea typeface="Calibri" panose="020F0502020204030204" pitchFamily="34" charset="0"/>
                <a:cs typeface="Times New Roman" panose="02020603050405020304" pitchFamily="18" charset="0"/>
              </a:rPr>
              <a:t>C</a:t>
            </a:r>
            <a:r>
              <a:rPr lang="en-GB" sz="1800" b="1" dirty="0">
                <a:effectLst/>
                <a:latin typeface="Calibri Light" panose="020F0302020204030204" pitchFamily="34" charset="0"/>
                <a:ea typeface="Calibri" panose="020F0502020204030204" pitchFamily="34" charset="0"/>
                <a:cs typeface="Times New Roman" panose="02020603050405020304" pitchFamily="18" charset="0"/>
              </a:rPr>
              <a:t>oncentration between </a:t>
            </a:r>
            <a:r>
              <a:rPr lang="en-GB" b="1" dirty="0">
                <a:latin typeface="Calibri Light" panose="020F0302020204030204" pitchFamily="34" charset="0"/>
                <a:ea typeface="Calibri" panose="020F0502020204030204" pitchFamily="34" charset="0"/>
                <a:cs typeface="Times New Roman" panose="02020603050405020304" pitchFamily="18" charset="0"/>
              </a:rPr>
              <a:t>£</a:t>
            </a:r>
            <a:r>
              <a:rPr lang="en-GB" sz="1800" b="1" dirty="0">
                <a:effectLst/>
                <a:latin typeface="Calibri Light" panose="020F0302020204030204" pitchFamily="34" charset="0"/>
                <a:ea typeface="Calibri" panose="020F0502020204030204" pitchFamily="34" charset="0"/>
                <a:cs typeface="Times New Roman" panose="02020603050405020304" pitchFamily="18" charset="0"/>
              </a:rPr>
              <a:t>15k -$60k</a:t>
            </a:r>
            <a:endParaRPr lang="en-GB" b="1" dirty="0">
              <a:latin typeface="Calibri Light" panose="020F0302020204030204" pitchFamily="34" charset="0"/>
              <a:ea typeface="Calibri" panose="020F0502020204030204" pitchFamily="34" charset="0"/>
              <a:cs typeface="Times New Roman" panose="02020603050405020304" pitchFamily="18" charset="0"/>
            </a:endParaRPr>
          </a:p>
          <a:p>
            <a:pPr marL="285750" indent="-285750" algn="just">
              <a:buFontTx/>
              <a:buChar char="-"/>
            </a:pPr>
            <a:r>
              <a:rPr lang="en-GB" b="1" dirty="0">
                <a:latin typeface="Calibri Light" panose="020F0302020204030204" pitchFamily="34" charset="0"/>
                <a:ea typeface="Calibri" panose="020F0502020204030204" pitchFamily="34" charset="0"/>
                <a:cs typeface="Times New Roman" panose="02020603050405020304" pitchFamily="18" charset="0"/>
              </a:rPr>
              <a:t>D</a:t>
            </a:r>
            <a:r>
              <a:rPr lang="en-GB" sz="1800" b="1" dirty="0">
                <a:effectLst/>
                <a:latin typeface="Calibri Light" panose="020F0302020204030204" pitchFamily="34" charset="0"/>
                <a:ea typeface="Calibri" panose="020F0502020204030204" pitchFamily="34" charset="0"/>
                <a:cs typeface="Times New Roman" panose="02020603050405020304" pitchFamily="18" charset="0"/>
              </a:rPr>
              <a:t>istribution falls  after £60k</a:t>
            </a:r>
          </a:p>
          <a:p>
            <a:pPr algn="just"/>
            <a:endParaRPr lang="en-GB" b="1" dirty="0">
              <a:latin typeface="Calibri Light" panose="020F0302020204030204" pitchFamily="34" charset="0"/>
              <a:ea typeface="Calibri" panose="020F0502020204030204" pitchFamily="34" charset="0"/>
              <a:cs typeface="Times New Roman" panose="02020603050405020304" pitchFamily="18" charset="0"/>
            </a:endParaRPr>
          </a:p>
          <a:p>
            <a:pPr marL="285750" indent="-285750" algn="just">
              <a:buFontTx/>
              <a:buChar char="-"/>
            </a:pPr>
            <a:r>
              <a:rPr lang="en-GB" b="1" dirty="0">
                <a:latin typeface="Calibri Light" panose="020F0302020204030204" pitchFamily="34" charset="0"/>
                <a:ea typeface="Calibri" panose="020F0502020204030204" pitchFamily="34" charset="0"/>
                <a:cs typeface="Times New Roman" panose="02020603050405020304" pitchFamily="18" charset="0"/>
              </a:rPr>
              <a:t>Shapiro Test</a:t>
            </a:r>
            <a:r>
              <a:rPr lang="en-GB" dirty="0">
                <a:latin typeface="Calibri Light" panose="020F0302020204030204" pitchFamily="34" charset="0"/>
                <a:ea typeface="Calibri" panose="020F0502020204030204" pitchFamily="34" charset="0"/>
                <a:cs typeface="Times New Roman" panose="02020603050405020304" pitchFamily="18" charset="0"/>
              </a:rPr>
              <a:t>: Remuneration </a:t>
            </a:r>
            <a:r>
              <a:rPr lang="en-GB" b="1" dirty="0">
                <a:latin typeface="Calibri Light" panose="020F0302020204030204" pitchFamily="34" charset="0"/>
                <a:ea typeface="Calibri" panose="020F0502020204030204" pitchFamily="34" charset="0"/>
                <a:cs typeface="Times New Roman" panose="02020603050405020304" pitchFamily="18" charset="0"/>
              </a:rPr>
              <a:t>not</a:t>
            </a:r>
            <a:r>
              <a:rPr lang="en-GB" dirty="0">
                <a:latin typeface="Calibri Light" panose="020F0302020204030204" pitchFamily="34" charset="0"/>
                <a:ea typeface="Calibri" panose="020F0502020204030204" pitchFamily="34" charset="0"/>
                <a:cs typeface="Times New Roman" panose="02020603050405020304" pitchFamily="18" charset="0"/>
              </a:rPr>
              <a:t> follow a Normal Distribution</a:t>
            </a:r>
          </a:p>
          <a:p>
            <a:pPr marL="285750" indent="-285750" algn="just">
              <a:buFontTx/>
              <a:buChar char="-"/>
            </a:pPr>
            <a:r>
              <a:rPr lang="en-GB" b="1" dirty="0">
                <a:latin typeface="Calibri Light" panose="020F0302020204030204" pitchFamily="34" charset="0"/>
                <a:ea typeface="Calibri" panose="020F0502020204030204" pitchFamily="34" charset="0"/>
                <a:cs typeface="Times New Roman" panose="02020603050405020304" pitchFamily="18" charset="0"/>
              </a:rPr>
              <a:t>S</a:t>
            </a:r>
            <a:r>
              <a:rPr lang="en-GB" sz="1800" b="1" dirty="0">
                <a:effectLst/>
                <a:latin typeface="Calibri Light" panose="020F0302020204030204" pitchFamily="34" charset="0"/>
                <a:ea typeface="Calibri" panose="020F0502020204030204" pitchFamily="34" charset="0"/>
                <a:cs typeface="Times New Roman" panose="02020603050405020304" pitchFamily="18" charset="0"/>
              </a:rPr>
              <a:t>light left skewness </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(-0.04) : a minor asymmetry towards the </a:t>
            </a:r>
            <a:r>
              <a:rPr lang="en-GB" sz="1800" b="1" dirty="0">
                <a:effectLst/>
                <a:latin typeface="Calibri Light" panose="020F0302020204030204" pitchFamily="34" charset="0"/>
                <a:ea typeface="Calibri" panose="020F0502020204030204" pitchFamily="34" charset="0"/>
                <a:cs typeface="Times New Roman" panose="02020603050405020304" pitchFamily="18" charset="0"/>
              </a:rPr>
              <a:t>lower values.</a:t>
            </a:r>
          </a:p>
          <a:p>
            <a:pPr marL="285750" indent="-285750" algn="just">
              <a:buFontTx/>
              <a:buChar char="-"/>
            </a:pPr>
            <a:r>
              <a:rPr lang="en-GB" b="1" dirty="0">
                <a:latin typeface="Calibri Light" panose="020F0302020204030204" pitchFamily="34" charset="0"/>
                <a:ea typeface="Calibri" panose="020F0502020204030204" pitchFamily="34" charset="0"/>
              </a:rPr>
              <a:t>K</a:t>
            </a:r>
            <a:r>
              <a:rPr lang="en-GB" sz="1800" b="1" dirty="0">
                <a:effectLst/>
                <a:latin typeface="Calibri Light" panose="020F0302020204030204" pitchFamily="34" charset="0"/>
                <a:ea typeface="Calibri" panose="020F0502020204030204" pitchFamily="34" charset="0"/>
              </a:rPr>
              <a:t>urtosis (2.1)</a:t>
            </a:r>
            <a:r>
              <a:rPr lang="en-GB" sz="1800" dirty="0">
                <a:effectLst/>
                <a:latin typeface="Calibri Light" panose="020F0302020204030204" pitchFamily="34" charset="0"/>
                <a:ea typeface="Calibri" panose="020F0502020204030204" pitchFamily="34" charset="0"/>
              </a:rPr>
              <a:t>: moderate degree of </a:t>
            </a:r>
            <a:r>
              <a:rPr lang="en-GB" sz="1800" dirty="0" err="1">
                <a:effectLst/>
                <a:latin typeface="Calibri Light" panose="020F0302020204030204" pitchFamily="34" charset="0"/>
                <a:ea typeface="Calibri" panose="020F0502020204030204" pitchFamily="34" charset="0"/>
              </a:rPr>
              <a:t>peakedness</a:t>
            </a:r>
            <a:r>
              <a:rPr lang="en-GB" sz="1800" dirty="0">
                <a:effectLst/>
                <a:latin typeface="Calibri Light" panose="020F0302020204030204" pitchFamily="34" charset="0"/>
                <a:ea typeface="Calibri" panose="020F0502020204030204" pitchFamily="34" charset="0"/>
              </a:rPr>
              <a:t> and heavier tails </a:t>
            </a:r>
            <a:endParaRPr lang="en-GB" b="1" dirty="0">
              <a:latin typeface="Calibri Light" panose="020F0302020204030204" pitchFamily="34" charset="0"/>
              <a:ea typeface="Calibri" panose="020F0502020204030204" pitchFamily="34" charset="0"/>
              <a:cs typeface="Times New Roman" panose="02020603050405020304" pitchFamily="18" charset="0"/>
            </a:endParaRPr>
          </a:p>
          <a:p>
            <a:pPr marL="285750" indent="-285750" algn="just">
              <a:buFontTx/>
              <a:buChar cha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descr="A white background with black text&#10;&#10;Description automatically generated">
            <a:extLst>
              <a:ext uri="{FF2B5EF4-FFF2-40B4-BE49-F238E27FC236}">
                <a16:creationId xmlns:a16="http://schemas.microsoft.com/office/drawing/2014/main" id="{AAFC4CA5-0F73-0B8E-9B61-E050B8BAC89B}"/>
              </a:ext>
            </a:extLst>
          </p:cNvPr>
          <p:cNvPicPr>
            <a:picLocks noChangeAspect="1"/>
          </p:cNvPicPr>
          <p:nvPr/>
        </p:nvPicPr>
        <p:blipFill>
          <a:blip r:embed="rId3"/>
          <a:stretch>
            <a:fillRect/>
          </a:stretch>
        </p:blipFill>
        <p:spPr>
          <a:xfrm>
            <a:off x="3432330" y="1699657"/>
            <a:ext cx="2362200" cy="600075"/>
          </a:xfrm>
          <a:prstGeom prst="rect">
            <a:avLst/>
          </a:prstGeom>
          <a:ln>
            <a:solidFill>
              <a:schemeClr val="accent1"/>
            </a:solidFill>
          </a:ln>
        </p:spPr>
      </p:pic>
    </p:spTree>
    <p:extLst>
      <p:ext uri="{BB962C8B-B14F-4D97-AF65-F5344CB8AC3E}">
        <p14:creationId xmlns:p14="http://schemas.microsoft.com/office/powerpoint/2010/main" val="62289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87B8-1E79-E906-DB57-537C1D090D6F}"/>
              </a:ext>
            </a:extLst>
          </p:cNvPr>
          <p:cNvSpPr>
            <a:spLocks noGrp="1"/>
          </p:cNvSpPr>
          <p:nvPr>
            <p:ph type="title"/>
          </p:nvPr>
        </p:nvSpPr>
        <p:spPr>
          <a:xfrm>
            <a:off x="217581" y="0"/>
            <a:ext cx="9779183" cy="1325563"/>
          </a:xfrm>
        </p:spPr>
        <p:txBody>
          <a:bodyPr/>
          <a:lstStyle/>
          <a:p>
            <a:r>
              <a:rPr lang="en-GB" sz="4000" dirty="0"/>
              <a:t>How </a:t>
            </a:r>
            <a:r>
              <a:rPr lang="en-GB" sz="4000" dirty="0" err="1">
                <a:solidFill>
                  <a:srgbClr val="00B0F0"/>
                </a:solidFill>
              </a:rPr>
              <a:t>spending_scores</a:t>
            </a:r>
            <a:r>
              <a:rPr lang="en-GB" sz="4000" dirty="0">
                <a:solidFill>
                  <a:srgbClr val="00B0F0"/>
                </a:solidFill>
              </a:rPr>
              <a:t> </a:t>
            </a:r>
            <a:r>
              <a:rPr lang="en-GB" sz="4000" dirty="0"/>
              <a:t>are distributed among Turtle Game Consumers?</a:t>
            </a:r>
          </a:p>
        </p:txBody>
      </p:sp>
      <p:sp>
        <p:nvSpPr>
          <p:cNvPr id="6" name="Slide Number Placeholder 5">
            <a:extLst>
              <a:ext uri="{FF2B5EF4-FFF2-40B4-BE49-F238E27FC236}">
                <a16:creationId xmlns:a16="http://schemas.microsoft.com/office/drawing/2014/main" id="{D65E7F54-2D46-1686-2DF9-52E28885E446}"/>
              </a:ext>
            </a:extLst>
          </p:cNvPr>
          <p:cNvSpPr>
            <a:spLocks noGrp="1"/>
          </p:cNvSpPr>
          <p:nvPr>
            <p:ph type="sldNum" sz="quarter" idx="4"/>
          </p:nvPr>
        </p:nvSpPr>
        <p:spPr/>
        <p:txBody>
          <a:bodyPr/>
          <a:lstStyle/>
          <a:p>
            <a:pPr rtl="0"/>
            <a:fld id="{294A09A9-5501-47C1-A89A-A340965A2BE2}" type="slidenum">
              <a:rPr lang="en-GB" noProof="0" smtClean="0"/>
              <a:pPr rtl="0"/>
              <a:t>6</a:t>
            </a:fld>
            <a:endParaRPr lang="en-GB" noProof="0"/>
          </a:p>
        </p:txBody>
      </p:sp>
      <p:sp>
        <p:nvSpPr>
          <p:cNvPr id="12" name="TextBox 11">
            <a:extLst>
              <a:ext uri="{FF2B5EF4-FFF2-40B4-BE49-F238E27FC236}">
                <a16:creationId xmlns:a16="http://schemas.microsoft.com/office/drawing/2014/main" id="{8509A5C7-CACB-1713-5CBB-640CA9F8E1D3}"/>
              </a:ext>
            </a:extLst>
          </p:cNvPr>
          <p:cNvSpPr txBox="1"/>
          <p:nvPr/>
        </p:nvSpPr>
        <p:spPr>
          <a:xfrm>
            <a:off x="6258756" y="1676959"/>
            <a:ext cx="5672832" cy="4524315"/>
          </a:xfrm>
          <a:prstGeom prst="rect">
            <a:avLst/>
          </a:prstGeom>
          <a:noFill/>
        </p:spPr>
        <p:txBody>
          <a:bodyPr wrap="square">
            <a:spAutoFit/>
          </a:bodyPr>
          <a:lstStyle/>
          <a:p>
            <a:pPr marL="285750" indent="-285750" algn="just">
              <a:buFontTx/>
              <a:buChar char="-"/>
            </a:pPr>
            <a:r>
              <a:rPr lang="en-GB" b="1" dirty="0" err="1">
                <a:latin typeface="Calibri Light" panose="020F0302020204030204" pitchFamily="34" charset="0"/>
                <a:ea typeface="Calibri" panose="020F0502020204030204" pitchFamily="34" charset="0"/>
                <a:cs typeface="Times New Roman" panose="02020603050405020304" pitchFamily="18" charset="0"/>
              </a:rPr>
              <a:t>Avg</a:t>
            </a:r>
            <a:r>
              <a:rPr lang="en-GB" b="1" dirty="0">
                <a:latin typeface="Calibri Light" panose="020F0302020204030204" pitchFamily="34" charset="0"/>
                <a:ea typeface="Calibri" panose="020F0502020204030204" pitchFamily="34" charset="0"/>
                <a:cs typeface="Times New Roman" panose="02020603050405020304" pitchFamily="18" charset="0"/>
              </a:rPr>
              <a:t>: 50 (out of 100)</a:t>
            </a:r>
          </a:p>
          <a:p>
            <a:pPr marL="285750" indent="-285750" algn="just">
              <a:buFontTx/>
              <a:buChar char="-"/>
            </a:pPr>
            <a:r>
              <a:rPr lang="en-GB" sz="1800" dirty="0">
                <a:effectLst/>
                <a:latin typeface="Calibri Light" panose="020F0302020204030204" pitchFamily="34" charset="0"/>
                <a:ea typeface="Calibri" panose="020F0502020204030204" pitchFamily="34" charset="0"/>
                <a:cs typeface="Times New Roman" panose="02020603050405020304" pitchFamily="18" charset="0"/>
              </a:rPr>
              <a:t>The spending score exhibits a reasonably symmetrical distribution, centred around an average of 50.0. A prominent peak around the 50 range resembles a bell-shaped curve indicative of a normal distribution.</a:t>
            </a:r>
          </a:p>
          <a:p>
            <a:pPr marL="285750" indent="-285750" algn="just">
              <a:buFontTx/>
              <a:buChar char="-"/>
            </a:pPr>
            <a:endParaRPr lang="en-GB" b="1" dirty="0">
              <a:latin typeface="Calibri Light" panose="020F0302020204030204" pitchFamily="34" charset="0"/>
              <a:ea typeface="Calibri" panose="020F0502020204030204" pitchFamily="34" charset="0"/>
              <a:cs typeface="Times New Roman" panose="02020603050405020304" pitchFamily="18" charset="0"/>
            </a:endParaRPr>
          </a:p>
          <a:p>
            <a:pPr marL="285750" indent="-285750" algn="just">
              <a:buFontTx/>
              <a:buChar char="-"/>
            </a:pPr>
            <a:r>
              <a:rPr lang="en-GB" b="1" dirty="0">
                <a:latin typeface="Calibri Light" panose="020F0302020204030204" pitchFamily="34" charset="0"/>
                <a:ea typeface="Calibri" panose="020F0502020204030204" pitchFamily="34" charset="0"/>
                <a:cs typeface="Times New Roman" panose="02020603050405020304" pitchFamily="18" charset="0"/>
              </a:rPr>
              <a:t>Shapiro Test</a:t>
            </a:r>
            <a:r>
              <a:rPr lang="en-GB" dirty="0">
                <a:latin typeface="Calibri Light" panose="020F0302020204030204" pitchFamily="34" charset="0"/>
                <a:ea typeface="Calibri" panose="020F0502020204030204" pitchFamily="34" charset="0"/>
                <a:cs typeface="Times New Roman" panose="02020603050405020304" pitchFamily="18" charset="0"/>
              </a:rPr>
              <a:t>: Loyalty points </a:t>
            </a:r>
            <a:r>
              <a:rPr lang="en-GB" b="1" dirty="0">
                <a:latin typeface="Calibri Light" panose="020F0302020204030204" pitchFamily="34" charset="0"/>
                <a:ea typeface="Calibri" panose="020F0502020204030204" pitchFamily="34" charset="0"/>
                <a:cs typeface="Times New Roman" panose="02020603050405020304" pitchFamily="18" charset="0"/>
              </a:rPr>
              <a:t>not</a:t>
            </a:r>
            <a:r>
              <a:rPr lang="en-GB" dirty="0">
                <a:latin typeface="Calibri Light" panose="020F0302020204030204" pitchFamily="34" charset="0"/>
                <a:ea typeface="Calibri" panose="020F0502020204030204" pitchFamily="34" charset="0"/>
                <a:cs typeface="Times New Roman" panose="02020603050405020304" pitchFamily="18" charset="0"/>
              </a:rPr>
              <a:t> follow a Normal Distribution</a:t>
            </a:r>
          </a:p>
          <a:p>
            <a:pPr algn="just"/>
            <a:r>
              <a:rPr lang="en-GB" sz="1800" dirty="0">
                <a:effectLst/>
                <a:latin typeface="Calibri" panose="020F0502020204030204" pitchFamily="34" charset="0"/>
                <a:ea typeface="Aptos" panose="020B0004020202020204" pitchFamily="34" charset="0"/>
                <a:cs typeface="Times New Roman" panose="02020603050405020304" pitchFamily="18" charset="0"/>
              </a:rPr>
              <a:t> </a:t>
            </a: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algn="just"/>
            <a:r>
              <a:rPr lang="en-GB" sz="1800" dirty="0">
                <a:effectLst/>
                <a:latin typeface="Calibri" panose="020F0502020204030204" pitchFamily="34" charset="0"/>
                <a:ea typeface="Aptos" panose="020B0004020202020204" pitchFamily="34" charset="0"/>
                <a:cs typeface="Times New Roman" panose="02020603050405020304" pitchFamily="18" charset="0"/>
              </a:rPr>
              <a:t>The </a:t>
            </a:r>
            <a:r>
              <a:rPr lang="en-GB" sz="1800" dirty="0" err="1">
                <a:effectLst/>
                <a:latin typeface="Calibri" panose="020F0502020204030204" pitchFamily="34" charset="0"/>
                <a:ea typeface="Aptos" panose="020B0004020202020204" pitchFamily="34" charset="0"/>
                <a:cs typeface="Times New Roman" panose="02020603050405020304" pitchFamily="18" charset="0"/>
              </a:rPr>
              <a:t>spending_score</a:t>
            </a:r>
            <a:r>
              <a:rPr lang="en-GB" sz="1800" dirty="0">
                <a:effectLst/>
                <a:latin typeface="Calibri" panose="020F0502020204030204" pitchFamily="34" charset="0"/>
                <a:ea typeface="Aptos" panose="020B0004020202020204" pitchFamily="34" charset="0"/>
                <a:cs typeface="Times New Roman" panose="02020603050405020304" pitchFamily="18" charset="0"/>
              </a:rPr>
              <a:t> data has a slightly left-skewed distribution with a moderate degree of </a:t>
            </a:r>
            <a:r>
              <a:rPr lang="en-GB" sz="1800" dirty="0" err="1">
                <a:effectLst/>
                <a:latin typeface="Calibri" panose="020F0502020204030204" pitchFamily="34" charset="0"/>
                <a:ea typeface="Aptos" panose="020B0004020202020204" pitchFamily="34" charset="0"/>
                <a:cs typeface="Times New Roman" panose="02020603050405020304" pitchFamily="18" charset="0"/>
              </a:rPr>
              <a:t>peakedness</a:t>
            </a:r>
            <a:r>
              <a:rPr lang="en-GB" sz="1800" dirty="0">
                <a:effectLst/>
                <a:latin typeface="Calibri" panose="020F0502020204030204" pitchFamily="34" charset="0"/>
                <a:ea typeface="Aptos" panose="020B0004020202020204" pitchFamily="34" charset="0"/>
                <a:cs typeface="Times New Roman" panose="02020603050405020304" pitchFamily="18" charset="0"/>
              </a:rPr>
              <a:t> and heavier tails, but less pronounced than in a leptokurtic distribution. Despite a slight deviation from normality, the distribution is relatively close with minor deviations.</a:t>
            </a: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gn="just">
              <a:buFontTx/>
              <a:buChar cha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Tx/>
              <a:buChar cha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A graph with a line going up&#10;&#10;Description automatically generated">
            <a:extLst>
              <a:ext uri="{FF2B5EF4-FFF2-40B4-BE49-F238E27FC236}">
                <a16:creationId xmlns:a16="http://schemas.microsoft.com/office/drawing/2014/main" id="{D0E97712-E36E-8083-9A3E-AB503934638E}"/>
              </a:ext>
            </a:extLst>
          </p:cNvPr>
          <p:cNvPicPr>
            <a:picLocks noChangeAspect="1"/>
          </p:cNvPicPr>
          <p:nvPr/>
        </p:nvPicPr>
        <p:blipFill>
          <a:blip r:embed="rId2"/>
          <a:stretch>
            <a:fillRect/>
          </a:stretch>
        </p:blipFill>
        <p:spPr>
          <a:xfrm>
            <a:off x="485447" y="1781975"/>
            <a:ext cx="5524735" cy="3624525"/>
          </a:xfrm>
          <a:prstGeom prst="rect">
            <a:avLst/>
          </a:prstGeom>
          <a:ln>
            <a:solidFill>
              <a:schemeClr val="accent1"/>
            </a:solidFill>
          </a:ln>
        </p:spPr>
      </p:pic>
      <p:pic>
        <p:nvPicPr>
          <p:cNvPr id="9" name="Picture 8" descr="A close-up of a computer code&#10;&#10;Description automatically generated">
            <a:extLst>
              <a:ext uri="{FF2B5EF4-FFF2-40B4-BE49-F238E27FC236}">
                <a16:creationId xmlns:a16="http://schemas.microsoft.com/office/drawing/2014/main" id="{B0316D71-284D-81B3-0FD8-D958BA365CB3}"/>
              </a:ext>
            </a:extLst>
          </p:cNvPr>
          <p:cNvPicPr>
            <a:picLocks noChangeAspect="1"/>
          </p:cNvPicPr>
          <p:nvPr/>
        </p:nvPicPr>
        <p:blipFill>
          <a:blip r:embed="rId3"/>
          <a:stretch>
            <a:fillRect/>
          </a:stretch>
        </p:blipFill>
        <p:spPr>
          <a:xfrm>
            <a:off x="3756224" y="1776632"/>
            <a:ext cx="2247070" cy="765722"/>
          </a:xfrm>
          <a:prstGeom prst="rect">
            <a:avLst/>
          </a:prstGeom>
          <a:ln>
            <a:solidFill>
              <a:schemeClr val="accent1"/>
            </a:solidFill>
          </a:ln>
        </p:spPr>
      </p:pic>
    </p:spTree>
    <p:extLst>
      <p:ext uri="{BB962C8B-B14F-4D97-AF65-F5344CB8AC3E}">
        <p14:creationId xmlns:p14="http://schemas.microsoft.com/office/powerpoint/2010/main" val="1157451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87B8-1E79-E906-DB57-537C1D090D6F}"/>
              </a:ext>
            </a:extLst>
          </p:cNvPr>
          <p:cNvSpPr>
            <a:spLocks noGrp="1"/>
          </p:cNvSpPr>
          <p:nvPr>
            <p:ph type="title"/>
          </p:nvPr>
        </p:nvSpPr>
        <p:spPr>
          <a:xfrm>
            <a:off x="217581" y="0"/>
            <a:ext cx="9779183" cy="1325563"/>
          </a:xfrm>
        </p:spPr>
        <p:txBody>
          <a:bodyPr/>
          <a:lstStyle/>
          <a:p>
            <a:r>
              <a:rPr lang="en-GB" sz="4000" dirty="0"/>
              <a:t>How </a:t>
            </a:r>
            <a:r>
              <a:rPr lang="en-GB" sz="4000" dirty="0">
                <a:solidFill>
                  <a:srgbClr val="00B0F0"/>
                </a:solidFill>
              </a:rPr>
              <a:t>loyalty points </a:t>
            </a:r>
            <a:r>
              <a:rPr lang="en-GB" sz="4000" dirty="0"/>
              <a:t>are distributed among Turtle Game Consumers?</a:t>
            </a:r>
          </a:p>
        </p:txBody>
      </p:sp>
      <p:sp>
        <p:nvSpPr>
          <p:cNvPr id="6" name="Slide Number Placeholder 5">
            <a:extLst>
              <a:ext uri="{FF2B5EF4-FFF2-40B4-BE49-F238E27FC236}">
                <a16:creationId xmlns:a16="http://schemas.microsoft.com/office/drawing/2014/main" id="{D65E7F54-2D46-1686-2DF9-52E28885E446}"/>
              </a:ext>
            </a:extLst>
          </p:cNvPr>
          <p:cNvSpPr>
            <a:spLocks noGrp="1"/>
          </p:cNvSpPr>
          <p:nvPr>
            <p:ph type="sldNum" sz="quarter" idx="4"/>
          </p:nvPr>
        </p:nvSpPr>
        <p:spPr/>
        <p:txBody>
          <a:bodyPr/>
          <a:lstStyle/>
          <a:p>
            <a:pPr rtl="0"/>
            <a:fld id="{294A09A9-5501-47C1-A89A-A340965A2BE2}" type="slidenum">
              <a:rPr lang="en-GB" noProof="0" smtClean="0"/>
              <a:pPr rtl="0"/>
              <a:t>7</a:t>
            </a:fld>
            <a:endParaRPr lang="en-GB" noProof="0"/>
          </a:p>
        </p:txBody>
      </p:sp>
      <p:sp>
        <p:nvSpPr>
          <p:cNvPr id="12" name="TextBox 11">
            <a:extLst>
              <a:ext uri="{FF2B5EF4-FFF2-40B4-BE49-F238E27FC236}">
                <a16:creationId xmlns:a16="http://schemas.microsoft.com/office/drawing/2014/main" id="{8509A5C7-CACB-1713-5CBB-640CA9F8E1D3}"/>
              </a:ext>
            </a:extLst>
          </p:cNvPr>
          <p:cNvSpPr txBox="1"/>
          <p:nvPr/>
        </p:nvSpPr>
        <p:spPr>
          <a:xfrm>
            <a:off x="5832630" y="1819001"/>
            <a:ext cx="5628442" cy="3693319"/>
          </a:xfrm>
          <a:prstGeom prst="rect">
            <a:avLst/>
          </a:prstGeom>
          <a:noFill/>
        </p:spPr>
        <p:txBody>
          <a:bodyPr wrap="square">
            <a:spAutoFit/>
          </a:bodyPr>
          <a:lstStyle/>
          <a:p>
            <a:pPr marL="285750" indent="-285750" algn="just">
              <a:buFontTx/>
              <a:buChar char="-"/>
            </a:pPr>
            <a:r>
              <a:rPr lang="en-GB" b="1" dirty="0" err="1">
                <a:latin typeface="Calibri Light" panose="020F0302020204030204" pitchFamily="34" charset="0"/>
                <a:ea typeface="Calibri" panose="020F0502020204030204" pitchFamily="34" charset="0"/>
                <a:cs typeface="Times New Roman" panose="02020603050405020304" pitchFamily="18" charset="0"/>
              </a:rPr>
              <a:t>Avg</a:t>
            </a:r>
            <a:r>
              <a:rPr lang="en-GB" b="1" dirty="0">
                <a:latin typeface="Calibri Light" panose="020F0302020204030204" pitchFamily="34" charset="0"/>
                <a:ea typeface="Calibri" panose="020F0502020204030204" pitchFamily="34" charset="0"/>
                <a:cs typeface="Times New Roman" panose="02020603050405020304" pitchFamily="18" charset="0"/>
              </a:rPr>
              <a:t> Loyalty Points: 1578</a:t>
            </a:r>
          </a:p>
          <a:p>
            <a:pPr marL="285750" indent="-285750" algn="just">
              <a:buFontTx/>
              <a:buChar char="-"/>
            </a:pPr>
            <a:r>
              <a:rPr lang="en-GB" sz="1800" dirty="0">
                <a:effectLst/>
                <a:latin typeface="Calibri Light" panose="020F0302020204030204" pitchFamily="34" charset="0"/>
                <a:ea typeface="Calibri" panose="020F0502020204030204" pitchFamily="34" charset="0"/>
                <a:cs typeface="Times New Roman" panose="02020603050405020304" pitchFamily="18" charset="0"/>
              </a:rPr>
              <a:t>Most consumers ranging between 1k and 2k, with outliers starting to appear with loyalty points superior</a:t>
            </a:r>
            <a:r>
              <a:rPr lang="en-GB" sz="1800" b="1" dirty="0">
                <a:effectLst/>
                <a:latin typeface="Calibri Light" panose="020F0302020204030204" pitchFamily="34" charset="0"/>
                <a:ea typeface="Calibri" panose="020F0502020204030204" pitchFamily="34" charset="0"/>
                <a:cs typeface="Times New Roman" panose="02020603050405020304" pitchFamily="18" charset="0"/>
              </a:rPr>
              <a:t> to 3k</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GB" sz="1800" b="1" dirty="0">
              <a:effectLst/>
              <a:latin typeface="Calibri Light" panose="020F0302020204030204" pitchFamily="34" charset="0"/>
              <a:ea typeface="Calibri" panose="020F0502020204030204" pitchFamily="34" charset="0"/>
              <a:cs typeface="Times New Roman" panose="02020603050405020304" pitchFamily="18" charset="0"/>
            </a:endParaRPr>
          </a:p>
          <a:p>
            <a:pPr algn="just"/>
            <a:endParaRPr lang="en-GB" b="1" dirty="0">
              <a:latin typeface="Calibri Light" panose="020F0302020204030204" pitchFamily="34" charset="0"/>
              <a:ea typeface="Calibri" panose="020F0502020204030204" pitchFamily="34" charset="0"/>
              <a:cs typeface="Times New Roman" panose="02020603050405020304" pitchFamily="18" charset="0"/>
            </a:endParaRPr>
          </a:p>
          <a:p>
            <a:pPr marL="285750" indent="-285750" algn="just">
              <a:buFontTx/>
              <a:buChar char="-"/>
            </a:pPr>
            <a:r>
              <a:rPr lang="en-GB" b="1" dirty="0">
                <a:latin typeface="Calibri Light" panose="020F0302020204030204" pitchFamily="34" charset="0"/>
                <a:ea typeface="Calibri" panose="020F0502020204030204" pitchFamily="34" charset="0"/>
                <a:cs typeface="Times New Roman" panose="02020603050405020304" pitchFamily="18" charset="0"/>
              </a:rPr>
              <a:t>Shapiro Test</a:t>
            </a:r>
            <a:r>
              <a:rPr lang="en-GB" dirty="0">
                <a:latin typeface="Calibri Light" panose="020F0302020204030204" pitchFamily="34" charset="0"/>
                <a:ea typeface="Calibri" panose="020F0502020204030204" pitchFamily="34" charset="0"/>
                <a:cs typeface="Times New Roman" panose="02020603050405020304" pitchFamily="18" charset="0"/>
              </a:rPr>
              <a:t>: Loyalty points </a:t>
            </a:r>
            <a:r>
              <a:rPr lang="en-GB" b="1" dirty="0">
                <a:latin typeface="Calibri Light" panose="020F0302020204030204" pitchFamily="34" charset="0"/>
                <a:ea typeface="Calibri" panose="020F0502020204030204" pitchFamily="34" charset="0"/>
                <a:cs typeface="Times New Roman" panose="02020603050405020304" pitchFamily="18" charset="0"/>
              </a:rPr>
              <a:t>not</a:t>
            </a:r>
            <a:r>
              <a:rPr lang="en-GB" dirty="0">
                <a:latin typeface="Calibri Light" panose="020F0302020204030204" pitchFamily="34" charset="0"/>
                <a:ea typeface="Calibri" panose="020F0502020204030204" pitchFamily="34" charset="0"/>
                <a:cs typeface="Times New Roman" panose="02020603050405020304" pitchFamily="18" charset="0"/>
              </a:rPr>
              <a:t> follow a Normal Distribution</a:t>
            </a:r>
          </a:p>
          <a:p>
            <a:pPr marL="742950" lvl="1" indent="-285750" algn="just">
              <a:buFont typeface="+mj-lt"/>
              <a:buAutoNum type="alphaLcPeriod"/>
            </a:pPr>
            <a:r>
              <a:rPr lang="en-GB" b="1" dirty="0">
                <a:latin typeface="Calibri Light" panose="020F0302020204030204" pitchFamily="34" charset="0"/>
                <a:ea typeface="Calibri" panose="020F0502020204030204" pitchFamily="34" charset="0"/>
                <a:cs typeface="Times New Roman" panose="02020603050405020304" pitchFamily="18" charset="0"/>
              </a:rPr>
              <a:t>S</a:t>
            </a:r>
            <a:r>
              <a:rPr lang="en-GB" sz="1800" b="1" dirty="0">
                <a:effectLst/>
                <a:latin typeface="Calibri Light" panose="020F0302020204030204" pitchFamily="34" charset="0"/>
                <a:ea typeface="Calibri" panose="020F0502020204030204" pitchFamily="34" charset="0"/>
                <a:cs typeface="Times New Roman" panose="02020603050405020304" pitchFamily="18" charset="0"/>
              </a:rPr>
              <a:t>trong right skewness (</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1.46): distribution is stretched towards the higher values.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buFont typeface="+mj-lt"/>
              <a:buAutoNum type="alphaLcPeriod"/>
            </a:pPr>
            <a:r>
              <a:rPr lang="en-GB" dirty="0">
                <a:latin typeface="Calibri Light" panose="020F0302020204030204" pitchFamily="34" charset="0"/>
                <a:ea typeface="Calibri" panose="020F0502020204030204" pitchFamily="34" charset="0"/>
                <a:cs typeface="Times New Roman" panose="02020603050405020304" pitchFamily="18" charset="0"/>
              </a:rPr>
              <a:t>Hight K</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urtosis </a:t>
            </a:r>
            <a:r>
              <a:rPr lang="en-GB" sz="1800" b="1" dirty="0">
                <a:effectLst/>
                <a:latin typeface="Calibri Light" panose="020F0302020204030204" pitchFamily="34" charset="0"/>
                <a:ea typeface="Calibri" panose="020F0502020204030204" pitchFamily="34" charset="0"/>
                <a:cs typeface="Times New Roman" panose="02020603050405020304" pitchFamily="18" charset="0"/>
              </a:rPr>
              <a:t>(4.71): </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high degree of </a:t>
            </a:r>
            <a:r>
              <a:rPr lang="en-GB" sz="1800" dirty="0" err="1">
                <a:effectLst/>
                <a:latin typeface="Calibri Light" panose="020F0302020204030204" pitchFamily="34" charset="0"/>
                <a:ea typeface="Calibri" panose="020F0502020204030204" pitchFamily="34" charset="0"/>
                <a:cs typeface="Times New Roman" panose="02020603050405020304" pitchFamily="18" charset="0"/>
              </a:rPr>
              <a:t>peakedness</a:t>
            </a:r>
            <a:r>
              <a:rPr lang="en-GB" sz="1800" dirty="0">
                <a:effectLst/>
                <a:latin typeface="Calibri Light" panose="020F0302020204030204" pitchFamily="34" charset="0"/>
                <a:ea typeface="Calibri" panose="020F0502020204030204" pitchFamily="34" charset="0"/>
                <a:cs typeface="Times New Roman" panose="02020603050405020304" pitchFamily="18" charset="0"/>
              </a:rPr>
              <a:t> and heavy tails, meaning there are more extreme values (outliers) than a normal distribution.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Tx/>
              <a:buChar cha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A graph with numbers and lines&#10;&#10;Description automatically generated">
            <a:extLst>
              <a:ext uri="{FF2B5EF4-FFF2-40B4-BE49-F238E27FC236}">
                <a16:creationId xmlns:a16="http://schemas.microsoft.com/office/drawing/2014/main" id="{BAD6611A-F185-04C6-31CC-A14C177140F3}"/>
              </a:ext>
            </a:extLst>
          </p:cNvPr>
          <p:cNvPicPr>
            <a:picLocks noChangeAspect="1"/>
          </p:cNvPicPr>
          <p:nvPr/>
        </p:nvPicPr>
        <p:blipFill>
          <a:blip r:embed="rId2"/>
          <a:stretch>
            <a:fillRect/>
          </a:stretch>
        </p:blipFill>
        <p:spPr>
          <a:xfrm>
            <a:off x="337211" y="1643507"/>
            <a:ext cx="5288241" cy="3788949"/>
          </a:xfrm>
          <a:prstGeom prst="rect">
            <a:avLst/>
          </a:prstGeom>
        </p:spPr>
      </p:pic>
      <p:pic>
        <p:nvPicPr>
          <p:cNvPr id="7" name="Picture 6" descr="A close-up of a word&#10;&#10;Description automatically generated">
            <a:extLst>
              <a:ext uri="{FF2B5EF4-FFF2-40B4-BE49-F238E27FC236}">
                <a16:creationId xmlns:a16="http://schemas.microsoft.com/office/drawing/2014/main" id="{0A69E887-D3A2-824F-26C4-CC1F4D89BF6D}"/>
              </a:ext>
            </a:extLst>
          </p:cNvPr>
          <p:cNvPicPr>
            <a:picLocks noChangeAspect="1"/>
          </p:cNvPicPr>
          <p:nvPr/>
        </p:nvPicPr>
        <p:blipFill>
          <a:blip r:embed="rId3"/>
          <a:stretch>
            <a:fillRect/>
          </a:stretch>
        </p:blipFill>
        <p:spPr>
          <a:xfrm>
            <a:off x="2778895" y="2074046"/>
            <a:ext cx="2781300" cy="685800"/>
          </a:xfrm>
          <a:prstGeom prst="rect">
            <a:avLst/>
          </a:prstGeom>
          <a:ln>
            <a:solidFill>
              <a:schemeClr val="accent1"/>
            </a:solidFill>
          </a:ln>
        </p:spPr>
      </p:pic>
    </p:spTree>
    <p:extLst>
      <p:ext uri="{BB962C8B-B14F-4D97-AF65-F5344CB8AC3E}">
        <p14:creationId xmlns:p14="http://schemas.microsoft.com/office/powerpoint/2010/main" val="165100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87B8-1E79-E906-DB57-537C1D090D6F}"/>
              </a:ext>
            </a:extLst>
          </p:cNvPr>
          <p:cNvSpPr>
            <a:spLocks noGrp="1"/>
          </p:cNvSpPr>
          <p:nvPr>
            <p:ph type="title"/>
          </p:nvPr>
        </p:nvSpPr>
        <p:spPr>
          <a:xfrm>
            <a:off x="173193" y="-302580"/>
            <a:ext cx="9779183" cy="1325563"/>
          </a:xfrm>
        </p:spPr>
        <p:txBody>
          <a:bodyPr/>
          <a:lstStyle/>
          <a:p>
            <a:r>
              <a:rPr lang="en-GB" sz="3200" dirty="0"/>
              <a:t>Prioritise high-spending consumers but push incentives for the ‘potential’ cluster</a:t>
            </a:r>
          </a:p>
        </p:txBody>
      </p:sp>
      <p:sp>
        <p:nvSpPr>
          <p:cNvPr id="6" name="Slide Number Placeholder 5">
            <a:extLst>
              <a:ext uri="{FF2B5EF4-FFF2-40B4-BE49-F238E27FC236}">
                <a16:creationId xmlns:a16="http://schemas.microsoft.com/office/drawing/2014/main" id="{D65E7F54-2D46-1686-2DF9-52E28885E446}"/>
              </a:ext>
            </a:extLst>
          </p:cNvPr>
          <p:cNvSpPr>
            <a:spLocks noGrp="1"/>
          </p:cNvSpPr>
          <p:nvPr>
            <p:ph type="sldNum" sz="quarter" idx="4"/>
          </p:nvPr>
        </p:nvSpPr>
        <p:spPr/>
        <p:txBody>
          <a:bodyPr/>
          <a:lstStyle/>
          <a:p>
            <a:pPr rtl="0"/>
            <a:fld id="{294A09A9-5501-47C1-A89A-A340965A2BE2}" type="slidenum">
              <a:rPr lang="en-GB" noProof="0" smtClean="0"/>
              <a:pPr rtl="0"/>
              <a:t>8</a:t>
            </a:fld>
            <a:endParaRPr lang="en-GB" noProof="0"/>
          </a:p>
        </p:txBody>
      </p:sp>
      <p:sp>
        <p:nvSpPr>
          <p:cNvPr id="7" name="Content Placeholder 2">
            <a:extLst>
              <a:ext uri="{FF2B5EF4-FFF2-40B4-BE49-F238E27FC236}">
                <a16:creationId xmlns:a16="http://schemas.microsoft.com/office/drawing/2014/main" id="{07F68D8F-ECC0-2FB2-4F34-1375717F2C05}"/>
              </a:ext>
            </a:extLst>
          </p:cNvPr>
          <p:cNvSpPr>
            <a:spLocks noGrp="1"/>
          </p:cNvSpPr>
          <p:nvPr>
            <p:ph idx="1"/>
          </p:nvPr>
        </p:nvSpPr>
        <p:spPr>
          <a:xfrm>
            <a:off x="6547777" y="1585988"/>
            <a:ext cx="5376746" cy="4351338"/>
          </a:xfrm>
          <a:solidFill>
            <a:schemeClr val="bg1"/>
          </a:solidFill>
        </p:spPr>
        <p:txBody>
          <a:bodyPr>
            <a:normAutofit/>
          </a:bodyPr>
          <a:lstStyle/>
          <a:p>
            <a:pPr marL="800100" lvl="1" indent="-342900">
              <a:buFont typeface="Arial" panose="020B0604020202020204" pitchFamily="34" charset="0"/>
              <a:buAutoNum type="arabicPeriod"/>
            </a:pPr>
            <a:r>
              <a:rPr lang="en-US" sz="1800" b="1" dirty="0">
                <a:solidFill>
                  <a:srgbClr val="008000"/>
                </a:solidFill>
              </a:rPr>
              <a:t>Potential: (Green) </a:t>
            </a:r>
            <a:r>
              <a:rPr lang="en-US" sz="1800" b="1" dirty="0"/>
              <a:t>– </a:t>
            </a:r>
            <a:r>
              <a:rPr lang="en-US" sz="1800" dirty="0"/>
              <a:t>High income </a:t>
            </a:r>
            <a:r>
              <a:rPr lang="en-US" sz="1800" b="1" u="sng" dirty="0">
                <a:solidFill>
                  <a:srgbClr val="FF0000"/>
                </a:solidFill>
              </a:rPr>
              <a:t>but</a:t>
            </a:r>
            <a:r>
              <a:rPr lang="en-US" sz="1800" dirty="0"/>
              <a:t> low spending score</a:t>
            </a:r>
          </a:p>
          <a:p>
            <a:pPr marL="800100" lvl="1" indent="-342900">
              <a:buAutoNum type="arabicPeriod"/>
            </a:pPr>
            <a:endParaRPr lang="en-US" sz="1800" dirty="0"/>
          </a:p>
          <a:p>
            <a:pPr marL="914400" lvl="1" indent="-457200">
              <a:buAutoNum type="arabicPeriod"/>
            </a:pPr>
            <a:r>
              <a:rPr lang="en-US" sz="1800" b="1" dirty="0">
                <a:solidFill>
                  <a:srgbClr val="FF0000"/>
                </a:solidFill>
              </a:rPr>
              <a:t>Average (Red) </a:t>
            </a:r>
            <a:r>
              <a:rPr lang="en-US" sz="1800" b="1" dirty="0"/>
              <a:t>– </a:t>
            </a:r>
            <a:r>
              <a:rPr lang="en-US" sz="1800" dirty="0"/>
              <a:t>Avg remuneration </a:t>
            </a:r>
            <a:r>
              <a:rPr lang="en-US" sz="1800" b="1" dirty="0"/>
              <a:t>and</a:t>
            </a:r>
            <a:r>
              <a:rPr lang="en-US" sz="1800" dirty="0"/>
              <a:t> avg spending score</a:t>
            </a:r>
            <a:endParaRPr lang="en-US" sz="1800" b="1" dirty="0"/>
          </a:p>
          <a:p>
            <a:pPr marL="914400" lvl="1" indent="-457200">
              <a:buAutoNum type="arabicPeriod"/>
            </a:pPr>
            <a:endParaRPr lang="en-US" sz="1800" dirty="0"/>
          </a:p>
          <a:p>
            <a:pPr marL="914400" lvl="1" indent="-457200">
              <a:buAutoNum type="arabicPeriod"/>
            </a:pPr>
            <a:r>
              <a:rPr lang="en-US" sz="1800" b="1" dirty="0">
                <a:solidFill>
                  <a:srgbClr val="0000FF"/>
                </a:solidFill>
              </a:rPr>
              <a:t>VIP (Blue)</a:t>
            </a:r>
            <a:r>
              <a:rPr lang="en-US" sz="1800" dirty="0">
                <a:solidFill>
                  <a:srgbClr val="0000FF"/>
                </a:solidFill>
              </a:rPr>
              <a:t>– </a:t>
            </a:r>
            <a:r>
              <a:rPr lang="en-US" sz="1800" dirty="0"/>
              <a:t>High-income </a:t>
            </a:r>
            <a:r>
              <a:rPr lang="en-US" sz="1800" b="1" dirty="0"/>
              <a:t>and</a:t>
            </a:r>
            <a:r>
              <a:rPr lang="en-US" sz="1800" dirty="0"/>
              <a:t> high spending</a:t>
            </a:r>
          </a:p>
          <a:p>
            <a:pPr marL="914400" lvl="1" indent="-457200">
              <a:buAutoNum type="arabicPeriod"/>
            </a:pPr>
            <a:endParaRPr lang="en-US" sz="1800" dirty="0"/>
          </a:p>
          <a:p>
            <a:pPr marL="914400" lvl="1" indent="-457200">
              <a:buAutoNum type="arabicPeriod"/>
            </a:pPr>
            <a:r>
              <a:rPr lang="en-US" sz="1800" b="1" dirty="0"/>
              <a:t>Irresponsible (Black) </a:t>
            </a:r>
            <a:r>
              <a:rPr lang="en-US" sz="1800" dirty="0"/>
              <a:t>– Low income </a:t>
            </a:r>
            <a:r>
              <a:rPr lang="en-US" sz="1800" b="1" u="sng" dirty="0">
                <a:solidFill>
                  <a:srgbClr val="FF0000"/>
                </a:solidFill>
              </a:rPr>
              <a:t>but</a:t>
            </a:r>
            <a:r>
              <a:rPr lang="en-US" sz="1800" dirty="0"/>
              <a:t> high spending score</a:t>
            </a:r>
          </a:p>
          <a:p>
            <a:pPr marL="914400" lvl="1" indent="-457200">
              <a:buAutoNum type="arabicPeriod"/>
            </a:pPr>
            <a:endParaRPr lang="en-US" sz="1800" dirty="0">
              <a:solidFill>
                <a:srgbClr val="FFC000"/>
              </a:solidFill>
            </a:endParaRPr>
          </a:p>
          <a:p>
            <a:pPr marL="914400" lvl="1" indent="-457200">
              <a:buAutoNum type="arabicPeriod"/>
            </a:pPr>
            <a:r>
              <a:rPr lang="en-US" sz="1800" b="1" dirty="0">
                <a:solidFill>
                  <a:srgbClr val="FFC000"/>
                </a:solidFill>
              </a:rPr>
              <a:t>Irrelevant (Yellow) </a:t>
            </a:r>
            <a:r>
              <a:rPr lang="en-US" sz="1800" dirty="0"/>
              <a:t>– low income </a:t>
            </a:r>
            <a:r>
              <a:rPr lang="en-US" sz="1800" b="1" dirty="0"/>
              <a:t>and</a:t>
            </a:r>
            <a:r>
              <a:rPr lang="en-US" sz="1800" dirty="0"/>
              <a:t> low spending score</a:t>
            </a:r>
          </a:p>
        </p:txBody>
      </p:sp>
      <p:pic>
        <p:nvPicPr>
          <p:cNvPr id="1026" name="Picture 2">
            <a:extLst>
              <a:ext uri="{FF2B5EF4-FFF2-40B4-BE49-F238E27FC236}">
                <a16:creationId xmlns:a16="http://schemas.microsoft.com/office/drawing/2014/main" id="{48FECFD5-0DD0-AC58-F276-56CBD30AD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38" y="1562157"/>
            <a:ext cx="6657975"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08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EA335EC-147E-2144-43FE-9C805EC42120}"/>
              </a:ext>
            </a:extLst>
          </p:cNvPr>
          <p:cNvSpPr>
            <a:spLocks noGrp="1"/>
          </p:cNvSpPr>
          <p:nvPr>
            <p:ph type="dt" sz="half" idx="2"/>
          </p:nvPr>
        </p:nvSpPr>
        <p:spPr/>
        <p:txBody>
          <a:bodyPr/>
          <a:lstStyle/>
          <a:p>
            <a:pPr rtl="0"/>
            <a:r>
              <a:rPr lang="en-GB" noProof="0"/>
              <a:t>10/9/2021</a:t>
            </a:r>
          </a:p>
        </p:txBody>
      </p:sp>
      <p:sp>
        <p:nvSpPr>
          <p:cNvPr id="5" name="Footer Placeholder 4">
            <a:extLst>
              <a:ext uri="{FF2B5EF4-FFF2-40B4-BE49-F238E27FC236}">
                <a16:creationId xmlns:a16="http://schemas.microsoft.com/office/drawing/2014/main" id="{C0B245ED-68FA-FCE7-7DA5-C399C39431A8}"/>
              </a:ext>
            </a:extLst>
          </p:cNvPr>
          <p:cNvSpPr>
            <a:spLocks noGrp="1"/>
          </p:cNvSpPr>
          <p:nvPr>
            <p:ph type="ftr" sz="quarter" idx="3"/>
          </p:nvPr>
        </p:nvSpPr>
        <p:spPr/>
        <p:txBody>
          <a:bodyPr/>
          <a:lstStyle/>
          <a:p>
            <a:pPr rtl="0"/>
            <a:r>
              <a:rPr lang="en-GB" noProof="0"/>
              <a:t>PRESENTATION TITLE</a:t>
            </a:r>
          </a:p>
        </p:txBody>
      </p:sp>
      <p:sp>
        <p:nvSpPr>
          <p:cNvPr id="6" name="Slide Number Placeholder 5">
            <a:extLst>
              <a:ext uri="{FF2B5EF4-FFF2-40B4-BE49-F238E27FC236}">
                <a16:creationId xmlns:a16="http://schemas.microsoft.com/office/drawing/2014/main" id="{7C8C40F4-B8FF-B040-741E-3AD3180034FC}"/>
              </a:ext>
            </a:extLst>
          </p:cNvPr>
          <p:cNvSpPr>
            <a:spLocks noGrp="1"/>
          </p:cNvSpPr>
          <p:nvPr>
            <p:ph type="sldNum" sz="quarter" idx="4"/>
          </p:nvPr>
        </p:nvSpPr>
        <p:spPr/>
        <p:txBody>
          <a:bodyPr/>
          <a:lstStyle/>
          <a:p>
            <a:pPr rtl="0"/>
            <a:fld id="{294A09A9-5501-47C1-A89A-A340965A2BE2}" type="slidenum">
              <a:rPr lang="en-GB" noProof="0" smtClean="0"/>
              <a:pPr rtl="0"/>
              <a:t>9</a:t>
            </a:fld>
            <a:endParaRPr lang="en-GB" noProof="0"/>
          </a:p>
        </p:txBody>
      </p:sp>
      <p:pic>
        <p:nvPicPr>
          <p:cNvPr id="2052" name="Picture 4">
            <a:extLst>
              <a:ext uri="{FF2B5EF4-FFF2-40B4-BE49-F238E27FC236}">
                <a16:creationId xmlns:a16="http://schemas.microsoft.com/office/drawing/2014/main" id="{988BE859-F289-0F07-11EF-7B4D440B3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967" y="1809422"/>
            <a:ext cx="5368395" cy="34714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3076435-0BEC-7FFB-A9B9-CD1C1479433E}"/>
              </a:ext>
            </a:extLst>
          </p:cNvPr>
          <p:cNvSpPr txBox="1"/>
          <p:nvPr/>
        </p:nvSpPr>
        <p:spPr>
          <a:xfrm>
            <a:off x="2827175" y="1324947"/>
            <a:ext cx="2892490" cy="369332"/>
          </a:xfrm>
          <a:prstGeom prst="rect">
            <a:avLst/>
          </a:prstGeom>
          <a:noFill/>
        </p:spPr>
        <p:txBody>
          <a:bodyPr wrap="square" rtlCol="0">
            <a:spAutoFit/>
          </a:bodyPr>
          <a:lstStyle/>
          <a:p>
            <a:r>
              <a:rPr lang="en-GB" b="1" dirty="0"/>
              <a:t>K=4</a:t>
            </a:r>
          </a:p>
        </p:txBody>
      </p:sp>
      <p:sp>
        <p:nvSpPr>
          <p:cNvPr id="8" name="TextBox 7">
            <a:extLst>
              <a:ext uri="{FF2B5EF4-FFF2-40B4-BE49-F238E27FC236}">
                <a16:creationId xmlns:a16="http://schemas.microsoft.com/office/drawing/2014/main" id="{F87A6076-5B89-5F5D-6493-4B57FA087A5A}"/>
              </a:ext>
            </a:extLst>
          </p:cNvPr>
          <p:cNvSpPr txBox="1"/>
          <p:nvPr/>
        </p:nvSpPr>
        <p:spPr>
          <a:xfrm>
            <a:off x="8475306" y="1402703"/>
            <a:ext cx="2892490" cy="369332"/>
          </a:xfrm>
          <a:prstGeom prst="rect">
            <a:avLst/>
          </a:prstGeom>
          <a:noFill/>
        </p:spPr>
        <p:txBody>
          <a:bodyPr wrap="square" rtlCol="0">
            <a:spAutoFit/>
          </a:bodyPr>
          <a:lstStyle/>
          <a:p>
            <a:r>
              <a:rPr lang="en-GB" b="1" dirty="0"/>
              <a:t>K=5</a:t>
            </a:r>
          </a:p>
        </p:txBody>
      </p:sp>
      <p:pic>
        <p:nvPicPr>
          <p:cNvPr id="3" name="Picture 2">
            <a:extLst>
              <a:ext uri="{FF2B5EF4-FFF2-40B4-BE49-F238E27FC236}">
                <a16:creationId xmlns:a16="http://schemas.microsoft.com/office/drawing/2014/main" id="{42C71137-DAEE-D233-C9B9-153F9C52CE06}"/>
              </a:ext>
            </a:extLst>
          </p:cNvPr>
          <p:cNvPicPr>
            <a:picLocks noChangeAspect="1"/>
          </p:cNvPicPr>
          <p:nvPr/>
        </p:nvPicPr>
        <p:blipFill>
          <a:blip r:embed="rId3"/>
          <a:stretch>
            <a:fillRect/>
          </a:stretch>
        </p:blipFill>
        <p:spPr>
          <a:xfrm>
            <a:off x="161141" y="1862143"/>
            <a:ext cx="5903925" cy="3269149"/>
          </a:xfrm>
          <a:prstGeom prst="rect">
            <a:avLst/>
          </a:prstGeom>
        </p:spPr>
      </p:pic>
    </p:spTree>
    <p:extLst>
      <p:ext uri="{BB962C8B-B14F-4D97-AF65-F5344CB8AC3E}">
        <p14:creationId xmlns:p14="http://schemas.microsoft.com/office/powerpoint/2010/main" val="830217849"/>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95_TF45331398_Win32" id="{5659B9E0-3971-467D-9BA2-B20B39D641FE}" vid="{E6DA4EDB-46C2-4D45-9E99-6BB2FEEE47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cef58f87-8a2e-48d3-ac39-62ff210ff28f" xsi:nil="true"/>
    <_activity xmlns="cef58f87-8a2e-48d3-ac39-62ff210ff28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1FC36EDE3D25B4C99564FA32AB1B284" ma:contentTypeVersion="18" ma:contentTypeDescription="Create a new document." ma:contentTypeScope="" ma:versionID="35a3ca020b2ea9f580a9a249a3fce016">
  <xsd:schema xmlns:xsd="http://www.w3.org/2001/XMLSchema" xmlns:xs="http://www.w3.org/2001/XMLSchema" xmlns:p="http://schemas.microsoft.com/office/2006/metadata/properties" xmlns:ns3="cef58f87-8a2e-48d3-ac39-62ff210ff28f" xmlns:ns4="fe76ea60-5a34-41c9-a5ce-0e570937755f" targetNamespace="http://schemas.microsoft.com/office/2006/metadata/properties" ma:root="true" ma:fieldsID="426063934c9ebd5267338963291548a2" ns3:_="" ns4:_="">
    <xsd:import namespace="cef58f87-8a2e-48d3-ac39-62ff210ff28f"/>
    <xsd:import namespace="fe76ea60-5a34-41c9-a5ce-0e570937755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f58f87-8a2e-48d3-ac39-62ff210ff2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76ea60-5a34-41c9-a5ce-0e57093775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purl.org/dc/dcmitype/"/>
    <ds:schemaRef ds:uri="fe76ea60-5a34-41c9-a5ce-0e570937755f"/>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cef58f87-8a2e-48d3-ac39-62ff210ff28f"/>
    <ds:schemaRef ds:uri="http://www.w3.org/XML/1998/namespace"/>
  </ds:schemaRefs>
</ds:datastoreItem>
</file>

<file path=customXml/itemProps3.xml><?xml version="1.0" encoding="utf-8"?>
<ds:datastoreItem xmlns:ds="http://schemas.openxmlformats.org/officeDocument/2006/customXml" ds:itemID="{B352C10D-FD73-420B-A7A3-FC73A1D9B0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f58f87-8a2e-48d3-ac39-62ff210ff28f"/>
    <ds:schemaRef ds:uri="fe76ea60-5a34-41c9-a5ce-0e57093775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{C3CC6144-BC80-4583-BCC2-7B948830505C}tf45331398_win32</Template>
  <TotalTime>923</TotalTime>
  <Words>1267</Words>
  <Application>Microsoft Office PowerPoint</Application>
  <PresentationFormat>Widescreen</PresentationFormat>
  <Paragraphs>167</Paragraphs>
  <Slides>18</Slides>
  <Notes>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Aptos</vt:lpstr>
      <vt:lpstr>Arial</vt:lpstr>
      <vt:lpstr>Calibri</vt:lpstr>
      <vt:lpstr>Calibri Light</vt:lpstr>
      <vt:lpstr>Inter</vt:lpstr>
      <vt:lpstr>Roboto</vt:lpstr>
      <vt:lpstr>Symbol</vt:lpstr>
      <vt:lpstr>Tenorite</vt:lpstr>
      <vt:lpstr>Wingdings</vt:lpstr>
      <vt:lpstr>Office Theme</vt:lpstr>
      <vt:lpstr>Assignment 3: Predicting Future Outcomes for  Turtle Games</vt:lpstr>
      <vt:lpstr>Scenario</vt:lpstr>
      <vt:lpstr>Questions</vt:lpstr>
      <vt:lpstr>Who is Turtle Games customer?</vt:lpstr>
      <vt:lpstr>How remuneration is distributed among Turtle Game Consumers?</vt:lpstr>
      <vt:lpstr>How spending_scores are distributed among Turtle Game Consumers?</vt:lpstr>
      <vt:lpstr>How loyalty points are distributed among Turtle Game Consumers?</vt:lpstr>
      <vt:lpstr>Prioritise high-spending consumers but push incentives for the ‘potential’ cluster</vt:lpstr>
      <vt:lpstr>PowerPoint Presentation</vt:lpstr>
      <vt:lpstr>How Loyalty Points are impacted by: Remuneration, Spending Score and Age</vt:lpstr>
      <vt:lpstr>How Loyalty Points are impacted by: Remuneration, Spending Score and Age</vt:lpstr>
      <vt:lpstr>What do consumers say about Turtle Games?</vt:lpstr>
      <vt:lpstr>Game, Great and Fun are the most common words in the reviews!</vt:lpstr>
      <vt:lpstr>Consumers have an overall positive feeling about Turtle Games </vt:lpstr>
      <vt:lpstr>5. Top positive and top negative comments</vt:lpstr>
      <vt:lpstr>Choosing the right variable to predict loyalty</vt:lpstr>
      <vt:lpstr>Building the best MLR model to predict loyalty</vt:lpstr>
      <vt:lpstr>Insights &amp;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Predicting Future Outcomes</dc:title>
  <dc:creator>Youko Fujino</dc:creator>
  <cp:lastModifiedBy>Youko Fujino</cp:lastModifiedBy>
  <cp:revision>4</cp:revision>
  <dcterms:created xsi:type="dcterms:W3CDTF">2024-04-17T19:45:57Z</dcterms:created>
  <dcterms:modified xsi:type="dcterms:W3CDTF">2024-06-24T22:33:24Z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0x01010061FC36EDE3D25B4C99564FA32AB1B284</vt:lpwstr>
  </property>
</Properties>
</file>