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83" r:id="rId2"/>
    <p:sldId id="313" r:id="rId3"/>
    <p:sldId id="295" r:id="rId4"/>
    <p:sldId id="315" r:id="rId5"/>
    <p:sldId id="316" r:id="rId6"/>
    <p:sldId id="317" r:id="rId7"/>
    <p:sldId id="314" r:id="rId8"/>
    <p:sldId id="288" r:id="rId9"/>
    <p:sldId id="301" r:id="rId10"/>
    <p:sldId id="289" r:id="rId11"/>
    <p:sldId id="311" r:id="rId12"/>
    <p:sldId id="304" r:id="rId13"/>
    <p:sldId id="307" r:id="rId14"/>
    <p:sldId id="325" r:id="rId15"/>
    <p:sldId id="326" r:id="rId16"/>
  </p:sldIdLst>
  <p:sldSz cx="12192000" cy="6858000"/>
  <p:notesSz cx="9144000" cy="6858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 Fukushima" initials="YF" lastIdx="1" clrIdx="0">
    <p:extLst>
      <p:ext uri="{19B8F6BF-5375-455C-9EA6-DF929625EA0E}">
        <p15:presenceInfo xmlns:p15="http://schemas.microsoft.com/office/powerpoint/2012/main" userId="Yo Fukushi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9"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FFF"/>
    <a:srgbClr val="FF5555"/>
    <a:srgbClr val="5A82C8"/>
    <a:srgbClr val="FF40FF"/>
    <a:srgbClr val="00FDFF"/>
    <a:srgbClr val="FFFF00"/>
    <a:srgbClr val="FF0000"/>
    <a:srgbClr val="FF3FFF"/>
    <a:srgbClr val="FF7A7D"/>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86"/>
    <p:restoredTop sz="96016" autoAdjust="0"/>
  </p:normalViewPr>
  <p:slideViewPr>
    <p:cSldViewPr snapToGrid="0" snapToObjects="1">
      <p:cViewPr varScale="1">
        <p:scale>
          <a:sx n="117" d="100"/>
          <a:sy n="117" d="100"/>
        </p:scale>
        <p:origin x="608" y="17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5C8695A9-81F2-2340-8952-F4F23C0BB0BB}" type="datetimeFigureOut">
              <a:rPr kumimoji="1" lang="ja-JP" altLang="en-US" smtClean="0"/>
              <a:t>2020/11/22</a:t>
            </a:fld>
            <a:endParaRPr kumimoji="1" lang="ja-JP" altLang="en-US"/>
          </a:p>
        </p:txBody>
      </p:sp>
      <p:sp>
        <p:nvSpPr>
          <p:cNvPr id="4" name="フッター プレースホルダー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E9C8005E-2FE2-C047-8DD3-96DC15BAA137}" type="slidenum">
              <a:rPr kumimoji="1" lang="ja-JP" altLang="en-US" smtClean="0"/>
              <a:t>‹#›</a:t>
            </a:fld>
            <a:endParaRPr kumimoji="1" lang="ja-JP" altLang="en-US"/>
          </a:p>
        </p:txBody>
      </p:sp>
    </p:spTree>
    <p:extLst>
      <p:ext uri="{BB962C8B-B14F-4D97-AF65-F5344CB8AC3E}">
        <p14:creationId xmlns:p14="http://schemas.microsoft.com/office/powerpoint/2010/main" val="175198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A8E211A-287B-48B5-B6CE-DD9DFB81BD6E}" type="datetimeFigureOut">
              <a:rPr kumimoji="1" lang="ja-JP" altLang="en-US" smtClean="0"/>
              <a:t>2020/11/22</a:t>
            </a:fld>
            <a:endParaRPr kumimoji="1" lang="ja-JP" altLang="en-US"/>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F685025-F859-4818-8B20-536CC747747D}" type="slidenum">
              <a:rPr kumimoji="1" lang="ja-JP" altLang="en-US" smtClean="0"/>
              <a:t>‹#›</a:t>
            </a:fld>
            <a:endParaRPr kumimoji="1" lang="ja-JP" altLang="en-US"/>
          </a:p>
        </p:txBody>
      </p:sp>
    </p:spTree>
    <p:extLst>
      <p:ext uri="{BB962C8B-B14F-4D97-AF65-F5344CB8AC3E}">
        <p14:creationId xmlns:p14="http://schemas.microsoft.com/office/powerpoint/2010/main" val="26860886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14600" y="857250"/>
            <a:ext cx="4114800" cy="23145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F685025-F859-4818-8B20-536CC747747D}" type="slidenum">
              <a:rPr kumimoji="1" lang="ja-JP" altLang="en-US" smtClean="0"/>
              <a:t>1</a:t>
            </a:fld>
            <a:endParaRPr kumimoji="1" lang="ja-JP" altLang="en-US"/>
          </a:p>
        </p:txBody>
      </p:sp>
    </p:spTree>
    <p:extLst>
      <p:ext uri="{BB962C8B-B14F-4D97-AF65-F5344CB8AC3E}">
        <p14:creationId xmlns:p14="http://schemas.microsoft.com/office/powerpoint/2010/main" val="91338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9F685025-F859-4818-8B20-536CC747747D}" type="slidenum">
              <a:rPr kumimoji="1" lang="ja-JP" altLang="en-US" smtClean="0"/>
              <a:t>2</a:t>
            </a:fld>
            <a:endParaRPr kumimoji="1" lang="ja-JP" altLang="en-US"/>
          </a:p>
        </p:txBody>
      </p:sp>
    </p:spTree>
    <p:extLst>
      <p:ext uri="{BB962C8B-B14F-4D97-AF65-F5344CB8AC3E}">
        <p14:creationId xmlns:p14="http://schemas.microsoft.com/office/powerpoint/2010/main" val="11258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A1CB31A-EC62-454A-9515-DBBE2A630A91}" type="slidenum">
              <a:rPr kumimoji="1" lang="ja-JP" altLang="en-US" smtClean="0"/>
              <a:t>3</a:t>
            </a:fld>
            <a:endParaRPr kumimoji="1" lang="ja-JP" altLang="en-US"/>
          </a:p>
        </p:txBody>
      </p:sp>
    </p:spTree>
    <p:extLst>
      <p:ext uri="{BB962C8B-B14F-4D97-AF65-F5344CB8AC3E}">
        <p14:creationId xmlns:p14="http://schemas.microsoft.com/office/powerpoint/2010/main" val="2391715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データとしては、整合性の確認のため、</a:t>
            </a:r>
            <a:r>
              <a:rPr kumimoji="1" lang="en-US" altLang="ja-JP" sz="1200" kern="1200" dirty="0">
                <a:solidFill>
                  <a:schemeClr val="tx1"/>
                </a:solidFill>
                <a:effectLst/>
                <a:latin typeface="+mn-lt"/>
                <a:ea typeface="+mn-ea"/>
                <a:cs typeface="+mn-cs"/>
              </a:rPr>
              <a:t>ISC-GEM</a:t>
            </a:r>
            <a:r>
              <a:rPr kumimoji="1" lang="ja-JP" altLang="ja-JP" sz="1200" kern="120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ver</a:t>
            </a:r>
            <a:r>
              <a:rPr kumimoji="1" lang="en-US" altLang="ja-JP" sz="1200" kern="1200" dirty="0">
                <a:solidFill>
                  <a:schemeClr val="tx1"/>
                </a:solidFill>
                <a:effectLst/>
                <a:latin typeface="+mn-lt"/>
                <a:ea typeface="+mn-ea"/>
                <a:cs typeface="+mn-cs"/>
              </a:rPr>
              <a:t> 6.0</a:t>
            </a:r>
            <a:r>
              <a:rPr kumimoji="1" lang="ja-JP" altLang="ja-JP" sz="1200" kern="1200">
                <a:solidFill>
                  <a:schemeClr val="tx1"/>
                </a:solidFill>
                <a:effectLst/>
                <a:latin typeface="+mn-lt"/>
                <a:ea typeface="+mn-ea"/>
                <a:cs typeface="+mn-cs"/>
              </a:rPr>
              <a:t>）カタログとアメリカ地質調査所の</a:t>
            </a:r>
            <a:r>
              <a:rPr kumimoji="1" lang="en-US" altLang="ja-JP" sz="1200" kern="1200" dirty="0">
                <a:solidFill>
                  <a:schemeClr val="tx1"/>
                </a:solidFill>
                <a:effectLst/>
                <a:latin typeface="+mn-lt"/>
                <a:ea typeface="+mn-ea"/>
                <a:cs typeface="+mn-cs"/>
              </a:rPr>
              <a:t>ANSS</a:t>
            </a:r>
            <a:r>
              <a:rPr kumimoji="1" lang="ja-JP" altLang="ja-JP" sz="1200" kern="1200">
                <a:solidFill>
                  <a:schemeClr val="tx1"/>
                </a:solidFill>
                <a:effectLst/>
                <a:latin typeface="+mn-lt"/>
                <a:ea typeface="+mn-ea"/>
                <a:cs typeface="+mn-cs"/>
              </a:rPr>
              <a:t>カタログのふたつを用いた。</a:t>
            </a:r>
            <a:r>
              <a:rPr kumimoji="1" lang="en-US" altLang="ja-JP" sz="1200" kern="1200" dirty="0">
                <a:solidFill>
                  <a:schemeClr val="tx1"/>
                </a:solidFill>
                <a:effectLst/>
                <a:latin typeface="+mn-lt"/>
                <a:ea typeface="+mn-ea"/>
                <a:cs typeface="+mn-cs"/>
              </a:rPr>
              <a:t>M8+</a:t>
            </a:r>
            <a:r>
              <a:rPr kumimoji="1" lang="ja-JP" altLang="ja-JP" sz="1200" kern="1200">
                <a:solidFill>
                  <a:schemeClr val="tx1"/>
                </a:solidFill>
                <a:effectLst/>
                <a:latin typeface="+mn-lt"/>
                <a:ea typeface="+mn-ea"/>
                <a:cs typeface="+mn-cs"/>
              </a:rPr>
              <a:t>地震と</a:t>
            </a:r>
            <a:r>
              <a:rPr kumimoji="1" lang="en-US" altLang="ja-JP" sz="1200" kern="1200" dirty="0">
                <a:solidFill>
                  <a:schemeClr val="tx1"/>
                </a:solidFill>
                <a:effectLst/>
                <a:latin typeface="+mn-lt"/>
                <a:ea typeface="+mn-ea"/>
                <a:cs typeface="+mn-cs"/>
              </a:rPr>
              <a:t>M7</a:t>
            </a:r>
            <a:r>
              <a:rPr kumimoji="1" lang="ja-JP" altLang="ja-JP" sz="1200" kern="1200">
                <a:solidFill>
                  <a:schemeClr val="tx1"/>
                </a:solidFill>
                <a:effectLst/>
                <a:latin typeface="+mn-lt"/>
                <a:ea typeface="+mn-ea"/>
                <a:cs typeface="+mn-cs"/>
              </a:rPr>
              <a:t>クラス地震に続いてそれぞれ半径</a:t>
            </a:r>
            <a:r>
              <a:rPr kumimoji="1" lang="en-US" altLang="ja-JP" sz="1200" kern="1200" dirty="0">
                <a:solidFill>
                  <a:schemeClr val="tx1"/>
                </a:solidFill>
                <a:effectLst/>
                <a:latin typeface="+mn-lt"/>
                <a:ea typeface="+mn-ea"/>
                <a:cs typeface="+mn-cs"/>
              </a:rPr>
              <a:t>500km</a:t>
            </a:r>
            <a:r>
              <a:rPr kumimoji="1" lang="ja-JP" altLang="ja-JP" sz="1200" kern="1200">
                <a:solidFill>
                  <a:schemeClr val="tx1"/>
                </a:solidFill>
                <a:effectLst/>
                <a:latin typeface="+mn-lt"/>
                <a:ea typeface="+mn-ea"/>
                <a:cs typeface="+mn-cs"/>
              </a:rPr>
              <a:t>以内と</a:t>
            </a:r>
            <a:r>
              <a:rPr kumimoji="1" lang="en-US" altLang="ja-JP" sz="1200" kern="1200" dirty="0">
                <a:solidFill>
                  <a:schemeClr val="tx1"/>
                </a:solidFill>
                <a:effectLst/>
                <a:latin typeface="+mn-lt"/>
                <a:ea typeface="+mn-ea"/>
                <a:cs typeface="+mn-cs"/>
              </a:rPr>
              <a:t>160km</a:t>
            </a:r>
            <a:r>
              <a:rPr kumimoji="1" lang="ja-JP" altLang="ja-JP" sz="1200" kern="1200">
                <a:solidFill>
                  <a:schemeClr val="tx1"/>
                </a:solidFill>
                <a:effectLst/>
                <a:latin typeface="+mn-lt"/>
                <a:ea typeface="+mn-ea"/>
                <a:cs typeface="+mn-cs"/>
              </a:rPr>
              <a:t>以内に発生した地震を後発地震とカウントした。時間スパンとしては、１日、３日、７日、１４日、３年を使用した。確率利得の計算には、ポアソン分布モデルと</a:t>
            </a:r>
            <a:r>
              <a:rPr kumimoji="1" lang="en-US" altLang="ja-JP" sz="1200" kern="1200" dirty="0">
                <a:solidFill>
                  <a:schemeClr val="tx1"/>
                </a:solidFill>
                <a:effectLst/>
                <a:latin typeface="+mn-lt"/>
                <a:ea typeface="+mn-ea"/>
                <a:cs typeface="+mn-cs"/>
              </a:rPr>
              <a:t>BPT</a:t>
            </a:r>
            <a:r>
              <a:rPr kumimoji="1" lang="ja-JP" altLang="ja-JP" sz="1200" kern="1200">
                <a:solidFill>
                  <a:schemeClr val="tx1"/>
                </a:solidFill>
                <a:effectLst/>
                <a:latin typeface="+mn-lt"/>
                <a:ea typeface="+mn-ea"/>
                <a:cs typeface="+mn-cs"/>
              </a:rPr>
              <a:t>分布モデルの両方を用いて計算を行い、比較した。</a:t>
            </a:r>
          </a:p>
          <a:p>
            <a:endParaRPr kumimoji="1" lang="ja-JP" altLang="en-US"/>
          </a:p>
        </p:txBody>
      </p:sp>
      <p:sp>
        <p:nvSpPr>
          <p:cNvPr id="4" name="スライド番号プレースホルダー 3"/>
          <p:cNvSpPr>
            <a:spLocks noGrp="1"/>
          </p:cNvSpPr>
          <p:nvPr>
            <p:ph type="sldNum" sz="quarter" idx="5"/>
          </p:nvPr>
        </p:nvSpPr>
        <p:spPr/>
        <p:txBody>
          <a:bodyPr/>
          <a:lstStyle/>
          <a:p>
            <a:fld id="{9F685025-F859-4818-8B20-536CC747747D}" type="slidenum">
              <a:rPr kumimoji="1" lang="ja-JP" altLang="en-US" smtClean="0"/>
              <a:t>8</a:t>
            </a:fld>
            <a:endParaRPr kumimoji="1" lang="ja-JP" altLang="en-US"/>
          </a:p>
        </p:txBody>
      </p:sp>
    </p:spTree>
    <p:extLst>
      <p:ext uri="{BB962C8B-B14F-4D97-AF65-F5344CB8AC3E}">
        <p14:creationId xmlns:p14="http://schemas.microsoft.com/office/powerpoint/2010/main" val="35382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信頼区間の推定は、「</a:t>
            </a:r>
            <a:r>
              <a:rPr kumimoji="1" lang="en-US" altLang="ja-JP" dirty="0"/>
              <a:t>Clopper-Pearson</a:t>
            </a:r>
            <a:r>
              <a:rPr kumimoji="1" lang="ja-JP" altLang="en-US"/>
              <a:t>信頼区間」（</a:t>
            </a:r>
            <a:r>
              <a:rPr kumimoji="1" lang="en-US" altLang="ja-JP" dirty="0"/>
              <a:t>F</a:t>
            </a:r>
            <a:r>
              <a:rPr kumimoji="1" lang="ja-JP" altLang="en-US"/>
              <a:t>分布を使用）</a:t>
            </a:r>
          </a:p>
        </p:txBody>
      </p:sp>
      <p:sp>
        <p:nvSpPr>
          <p:cNvPr id="4" name="スライド番号プレースホルダー 3"/>
          <p:cNvSpPr>
            <a:spLocks noGrp="1"/>
          </p:cNvSpPr>
          <p:nvPr>
            <p:ph type="sldNum" sz="quarter" idx="5"/>
          </p:nvPr>
        </p:nvSpPr>
        <p:spPr/>
        <p:txBody>
          <a:bodyPr/>
          <a:lstStyle/>
          <a:p>
            <a:fld id="{9F685025-F859-4818-8B20-536CC747747D}" type="slidenum">
              <a:rPr kumimoji="1" lang="ja-JP" altLang="en-US" smtClean="0"/>
              <a:t>9</a:t>
            </a:fld>
            <a:endParaRPr kumimoji="1" lang="ja-JP" altLang="en-US"/>
          </a:p>
        </p:txBody>
      </p:sp>
    </p:spTree>
    <p:extLst>
      <p:ext uri="{BB962C8B-B14F-4D97-AF65-F5344CB8AC3E}">
        <p14:creationId xmlns:p14="http://schemas.microsoft.com/office/powerpoint/2010/main" val="3333626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結果を表に示す。地震の発生確率が時間とともに急速に減少していく特徴や、</a:t>
            </a:r>
            <a:r>
              <a:rPr kumimoji="1" lang="en-US" altLang="ja-JP" sz="1200" kern="1200" dirty="0">
                <a:solidFill>
                  <a:schemeClr val="tx1"/>
                </a:solidFill>
                <a:effectLst/>
                <a:latin typeface="+mn-lt"/>
                <a:ea typeface="+mn-ea"/>
                <a:cs typeface="+mn-cs"/>
              </a:rPr>
              <a:t>M8+</a:t>
            </a:r>
            <a:r>
              <a:rPr kumimoji="1" lang="ja-JP" altLang="ja-JP" sz="1200" kern="1200">
                <a:solidFill>
                  <a:schemeClr val="tx1"/>
                </a:solidFill>
                <a:effectLst/>
                <a:latin typeface="+mn-lt"/>
                <a:ea typeface="+mn-ea"/>
                <a:cs typeface="+mn-cs"/>
              </a:rPr>
              <a:t>地震のほうが</a:t>
            </a:r>
            <a:r>
              <a:rPr kumimoji="1" lang="en-US" altLang="ja-JP" sz="1200" kern="1200" dirty="0">
                <a:solidFill>
                  <a:schemeClr val="tx1"/>
                </a:solidFill>
                <a:effectLst/>
                <a:latin typeface="+mn-lt"/>
                <a:ea typeface="+mn-ea"/>
                <a:cs typeface="+mn-cs"/>
              </a:rPr>
              <a:t>M7</a:t>
            </a:r>
            <a:r>
              <a:rPr kumimoji="1" lang="ja-JP" altLang="ja-JP" sz="1200" kern="1200">
                <a:solidFill>
                  <a:schemeClr val="tx1"/>
                </a:solidFill>
                <a:effectLst/>
                <a:latin typeface="+mn-lt"/>
                <a:ea typeface="+mn-ea"/>
                <a:cs typeface="+mn-cs"/>
              </a:rPr>
              <a:t>クラス地震に比べて別の</a:t>
            </a:r>
            <a:r>
              <a:rPr kumimoji="1" lang="en-US" altLang="ja-JP" sz="1200" kern="1200" dirty="0">
                <a:solidFill>
                  <a:schemeClr val="tx1"/>
                </a:solidFill>
                <a:effectLst/>
                <a:latin typeface="+mn-lt"/>
                <a:ea typeface="+mn-ea"/>
                <a:cs typeface="+mn-cs"/>
              </a:rPr>
              <a:t>M8+</a:t>
            </a:r>
            <a:r>
              <a:rPr kumimoji="1" lang="ja-JP" altLang="ja-JP" sz="1200" kern="1200">
                <a:solidFill>
                  <a:schemeClr val="tx1"/>
                </a:solidFill>
                <a:effectLst/>
                <a:latin typeface="+mn-lt"/>
                <a:ea typeface="+mn-ea"/>
                <a:cs typeface="+mn-cs"/>
              </a:rPr>
              <a:t>地震の「誘発能力」が一桁大きいといった特徴が見て取れる。このような計算結果を、より理解のしやすい表現に整理した「地震確率推移表」（仮称）としてまとめることを予定している。この推移表をステークホルダーと共有することにより、これまで必ずしも広く伝わっていなかった情報（たとえば、別の地震が誘発される可能性は地震直後が大きくその後急激に減少するといったこと）が提供されることになり、対応策を計画するうえで有用な理解や気づきを得ることができるようになると考えている。</a:t>
            </a:r>
          </a:p>
          <a:p>
            <a:endParaRPr kumimoji="1" lang="ja-JP" altLang="en-US"/>
          </a:p>
        </p:txBody>
      </p:sp>
      <p:sp>
        <p:nvSpPr>
          <p:cNvPr id="4" name="スライド番号プレースホルダー 3"/>
          <p:cNvSpPr>
            <a:spLocks noGrp="1"/>
          </p:cNvSpPr>
          <p:nvPr>
            <p:ph type="sldNum" sz="quarter" idx="5"/>
          </p:nvPr>
        </p:nvSpPr>
        <p:spPr/>
        <p:txBody>
          <a:bodyPr/>
          <a:lstStyle/>
          <a:p>
            <a:fld id="{9F685025-F859-4818-8B20-536CC747747D}" type="slidenum">
              <a:rPr kumimoji="1" lang="ja-JP" altLang="en-US" smtClean="0"/>
              <a:t>10</a:t>
            </a:fld>
            <a:endParaRPr kumimoji="1" lang="ja-JP" altLang="en-US"/>
          </a:p>
        </p:txBody>
      </p:sp>
    </p:spTree>
    <p:extLst>
      <p:ext uri="{BB962C8B-B14F-4D97-AF65-F5344CB8AC3E}">
        <p14:creationId xmlns:p14="http://schemas.microsoft.com/office/powerpoint/2010/main" val="1343246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結果を表に示す。地震の発生確率が時間とともに急速に減少していく特徴や、</a:t>
            </a:r>
            <a:r>
              <a:rPr kumimoji="1" lang="en-US" altLang="ja-JP" sz="1200" kern="1200" dirty="0">
                <a:solidFill>
                  <a:schemeClr val="tx1"/>
                </a:solidFill>
                <a:effectLst/>
                <a:latin typeface="+mn-lt"/>
                <a:ea typeface="+mn-ea"/>
                <a:cs typeface="+mn-cs"/>
              </a:rPr>
              <a:t>M8+</a:t>
            </a:r>
            <a:r>
              <a:rPr kumimoji="1" lang="ja-JP" altLang="ja-JP" sz="1200" kern="1200">
                <a:solidFill>
                  <a:schemeClr val="tx1"/>
                </a:solidFill>
                <a:effectLst/>
                <a:latin typeface="+mn-lt"/>
                <a:ea typeface="+mn-ea"/>
                <a:cs typeface="+mn-cs"/>
              </a:rPr>
              <a:t>地震のほうが</a:t>
            </a:r>
            <a:r>
              <a:rPr kumimoji="1" lang="en-US" altLang="ja-JP" sz="1200" kern="1200" dirty="0">
                <a:solidFill>
                  <a:schemeClr val="tx1"/>
                </a:solidFill>
                <a:effectLst/>
                <a:latin typeface="+mn-lt"/>
                <a:ea typeface="+mn-ea"/>
                <a:cs typeface="+mn-cs"/>
              </a:rPr>
              <a:t>M7</a:t>
            </a:r>
            <a:r>
              <a:rPr kumimoji="1" lang="ja-JP" altLang="ja-JP" sz="1200" kern="1200">
                <a:solidFill>
                  <a:schemeClr val="tx1"/>
                </a:solidFill>
                <a:effectLst/>
                <a:latin typeface="+mn-lt"/>
                <a:ea typeface="+mn-ea"/>
                <a:cs typeface="+mn-cs"/>
              </a:rPr>
              <a:t>クラス地震に比べて別の</a:t>
            </a:r>
            <a:r>
              <a:rPr kumimoji="1" lang="en-US" altLang="ja-JP" sz="1200" kern="1200" dirty="0">
                <a:solidFill>
                  <a:schemeClr val="tx1"/>
                </a:solidFill>
                <a:effectLst/>
                <a:latin typeface="+mn-lt"/>
                <a:ea typeface="+mn-ea"/>
                <a:cs typeface="+mn-cs"/>
              </a:rPr>
              <a:t>M8+</a:t>
            </a:r>
            <a:r>
              <a:rPr kumimoji="1" lang="ja-JP" altLang="ja-JP" sz="1200" kern="1200">
                <a:solidFill>
                  <a:schemeClr val="tx1"/>
                </a:solidFill>
                <a:effectLst/>
                <a:latin typeface="+mn-lt"/>
                <a:ea typeface="+mn-ea"/>
                <a:cs typeface="+mn-cs"/>
              </a:rPr>
              <a:t>地震の「誘発能力」が一桁大きいといった特徴が見て取れる。このような計算結果を、より理解のしやすい表現に整理した「地震確率推移表」（仮称）としてまとめることを予定している。この推移表をステークホルダーと共有することにより、これまで必ずしも広く伝わっていなかった情報（たとえば、別の地震が誘発される可能性は地震直後が大きくその後急激に減少するといったこと）が提供されることになり、対応策を計画するうえで有用な理解や気づきを得ることができるようになると考えている。</a:t>
            </a:r>
          </a:p>
          <a:p>
            <a:endParaRPr kumimoji="1" lang="ja-JP" altLang="en-US"/>
          </a:p>
        </p:txBody>
      </p:sp>
      <p:sp>
        <p:nvSpPr>
          <p:cNvPr id="4" name="スライド番号プレースホルダー 3"/>
          <p:cNvSpPr>
            <a:spLocks noGrp="1"/>
          </p:cNvSpPr>
          <p:nvPr>
            <p:ph type="sldNum" sz="quarter" idx="5"/>
          </p:nvPr>
        </p:nvSpPr>
        <p:spPr/>
        <p:txBody>
          <a:bodyPr/>
          <a:lstStyle/>
          <a:p>
            <a:fld id="{9F685025-F859-4818-8B20-536CC747747D}" type="slidenum">
              <a:rPr kumimoji="1" lang="ja-JP" altLang="en-US" smtClean="0"/>
              <a:t>11</a:t>
            </a:fld>
            <a:endParaRPr kumimoji="1" lang="ja-JP" altLang="en-US"/>
          </a:p>
        </p:txBody>
      </p:sp>
    </p:spTree>
    <p:extLst>
      <p:ext uri="{BB962C8B-B14F-4D97-AF65-F5344CB8AC3E}">
        <p14:creationId xmlns:p14="http://schemas.microsoft.com/office/powerpoint/2010/main" val="371749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11466194" y="6454041"/>
            <a:ext cx="648183" cy="365125"/>
          </a:xfrm>
        </p:spPr>
        <p:txBody>
          <a:bodyPr/>
          <a:lstStyle>
            <a:lvl1pPr>
              <a:defRPr sz="2000">
                <a:solidFill>
                  <a:schemeClr val="tx1">
                    <a:lumMod val="75000"/>
                    <a:lumOff val="25000"/>
                  </a:schemeClr>
                </a:solidFill>
              </a:defRPr>
            </a:lvl1pPr>
          </a:lstStyle>
          <a:p>
            <a:fld id="{FDC95422-7855-D44D-976B-C7F75F11B494}" type="slidenum">
              <a:rPr lang="ja-JP" altLang="en-US" smtClean="0"/>
              <a:pPr/>
              <a:t>‹#›</a:t>
            </a:fld>
            <a:endParaRPr lang="ja-JP" altLang="en-US"/>
          </a:p>
        </p:txBody>
      </p:sp>
    </p:spTree>
    <p:extLst>
      <p:ext uri="{BB962C8B-B14F-4D97-AF65-F5344CB8AC3E}">
        <p14:creationId xmlns:p14="http://schemas.microsoft.com/office/powerpoint/2010/main" val="233676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C95422-7855-D44D-976B-C7F75F11B494}" type="slidenum">
              <a:rPr kumimoji="1" lang="ja-JP" altLang="en-US" smtClean="0"/>
              <a:t>‹#›</a:t>
            </a:fld>
            <a:endParaRPr kumimoji="1" lang="ja-JP" altLang="en-US"/>
          </a:p>
        </p:txBody>
      </p:sp>
    </p:spTree>
    <p:extLst>
      <p:ext uri="{BB962C8B-B14F-4D97-AF65-F5344CB8AC3E}">
        <p14:creationId xmlns:p14="http://schemas.microsoft.com/office/powerpoint/2010/main" val="222219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C95422-7855-D44D-976B-C7F75F11B494}" type="slidenum">
              <a:rPr kumimoji="1" lang="ja-JP" altLang="en-US" smtClean="0"/>
              <a:t>‹#›</a:t>
            </a:fld>
            <a:endParaRPr kumimoji="1" lang="ja-JP" altLang="en-US"/>
          </a:p>
        </p:txBody>
      </p:sp>
    </p:spTree>
    <p:extLst>
      <p:ext uri="{BB962C8B-B14F-4D97-AF65-F5344CB8AC3E}">
        <p14:creationId xmlns:p14="http://schemas.microsoft.com/office/powerpoint/2010/main" val="74330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11308557" y="6389805"/>
            <a:ext cx="909851" cy="501649"/>
          </a:xfrm>
          <a:noFill/>
        </p:spPr>
        <p:txBody>
          <a:bodyPr/>
          <a:lstStyle>
            <a:lvl1pPr algn="ctr">
              <a:defRPr sz="2000" b="1">
                <a:solidFill>
                  <a:schemeClr val="tx1">
                    <a:lumMod val="75000"/>
                    <a:lumOff val="25000"/>
                  </a:schemeClr>
                </a:solidFill>
              </a:defRPr>
            </a:lvl1pPr>
          </a:lstStyle>
          <a:p>
            <a:fld id="{FDC95422-7855-D44D-976B-C7F75F11B494}" type="slidenum">
              <a:rPr lang="ja-JP" altLang="en-US" smtClean="0"/>
              <a:pPr/>
              <a:t>‹#›</a:t>
            </a:fld>
            <a:endParaRPr lang="ja-JP" altLang="en-US"/>
          </a:p>
        </p:txBody>
      </p:sp>
    </p:spTree>
    <p:extLst>
      <p:ext uri="{BB962C8B-B14F-4D97-AF65-F5344CB8AC3E}">
        <p14:creationId xmlns:p14="http://schemas.microsoft.com/office/powerpoint/2010/main" val="326204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DC95422-7855-D44D-976B-C7F75F11B494}" type="slidenum">
              <a:rPr kumimoji="1" lang="ja-JP" altLang="en-US" smtClean="0"/>
              <a:t>‹#›</a:t>
            </a:fld>
            <a:endParaRPr kumimoji="1" lang="ja-JP" altLang="en-US"/>
          </a:p>
        </p:txBody>
      </p:sp>
    </p:spTree>
    <p:extLst>
      <p:ext uri="{BB962C8B-B14F-4D97-AF65-F5344CB8AC3E}">
        <p14:creationId xmlns:p14="http://schemas.microsoft.com/office/powerpoint/2010/main" val="165217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C95422-7855-D44D-976B-C7F75F11B494}" type="slidenum">
              <a:rPr kumimoji="1" lang="ja-JP" altLang="en-US" smtClean="0"/>
              <a:t>‹#›</a:t>
            </a:fld>
            <a:endParaRPr kumimoji="1" lang="ja-JP" altLang="en-US"/>
          </a:p>
        </p:txBody>
      </p:sp>
    </p:spTree>
    <p:extLst>
      <p:ext uri="{BB962C8B-B14F-4D97-AF65-F5344CB8AC3E}">
        <p14:creationId xmlns:p14="http://schemas.microsoft.com/office/powerpoint/2010/main" val="304509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DC95422-7855-D44D-976B-C7F75F11B494}" type="slidenum">
              <a:rPr kumimoji="1" lang="ja-JP" altLang="en-US" smtClean="0"/>
              <a:t>‹#›</a:t>
            </a:fld>
            <a:endParaRPr kumimoji="1" lang="ja-JP" altLang="en-US"/>
          </a:p>
        </p:txBody>
      </p:sp>
    </p:spTree>
    <p:extLst>
      <p:ext uri="{BB962C8B-B14F-4D97-AF65-F5344CB8AC3E}">
        <p14:creationId xmlns:p14="http://schemas.microsoft.com/office/powerpoint/2010/main" val="265667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DC95422-7855-D44D-976B-C7F75F11B494}" type="slidenum">
              <a:rPr kumimoji="1" lang="ja-JP" altLang="en-US" smtClean="0"/>
              <a:t>‹#›</a:t>
            </a:fld>
            <a:endParaRPr kumimoji="1" lang="ja-JP" altLang="en-US"/>
          </a:p>
        </p:txBody>
      </p:sp>
    </p:spTree>
    <p:extLst>
      <p:ext uri="{BB962C8B-B14F-4D97-AF65-F5344CB8AC3E}">
        <p14:creationId xmlns:p14="http://schemas.microsoft.com/office/powerpoint/2010/main" val="295977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DC95422-7855-D44D-976B-C7F75F11B494}" type="slidenum">
              <a:rPr kumimoji="1" lang="ja-JP" altLang="en-US" smtClean="0"/>
              <a:t>‹#›</a:t>
            </a:fld>
            <a:endParaRPr kumimoji="1" lang="ja-JP" altLang="en-US"/>
          </a:p>
        </p:txBody>
      </p:sp>
    </p:spTree>
    <p:extLst>
      <p:ext uri="{BB962C8B-B14F-4D97-AF65-F5344CB8AC3E}">
        <p14:creationId xmlns:p14="http://schemas.microsoft.com/office/powerpoint/2010/main" val="198390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C95422-7855-D44D-976B-C7F75F11B494}" type="slidenum">
              <a:rPr kumimoji="1" lang="ja-JP" altLang="en-US" smtClean="0"/>
              <a:t>‹#›</a:t>
            </a:fld>
            <a:endParaRPr kumimoji="1" lang="ja-JP" altLang="en-US"/>
          </a:p>
        </p:txBody>
      </p:sp>
    </p:spTree>
    <p:extLst>
      <p:ext uri="{BB962C8B-B14F-4D97-AF65-F5344CB8AC3E}">
        <p14:creationId xmlns:p14="http://schemas.microsoft.com/office/powerpoint/2010/main" val="148187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DC95422-7855-D44D-976B-C7F75F11B494}" type="slidenum">
              <a:rPr kumimoji="1" lang="ja-JP" altLang="en-US" smtClean="0"/>
              <a:t>‹#›</a:t>
            </a:fld>
            <a:endParaRPr kumimoji="1" lang="ja-JP" altLang="en-US"/>
          </a:p>
        </p:txBody>
      </p:sp>
    </p:spTree>
    <p:extLst>
      <p:ext uri="{BB962C8B-B14F-4D97-AF65-F5344CB8AC3E}">
        <p14:creationId xmlns:p14="http://schemas.microsoft.com/office/powerpoint/2010/main" val="424296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lumMod val="75000"/>
                    <a:lumOff val="25000"/>
                  </a:schemeClr>
                </a:solidFill>
              </a:defRPr>
            </a:lvl1pPr>
          </a:lstStyle>
          <a:p>
            <a:endParaRPr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9293412" y="6434979"/>
            <a:ext cx="2844800" cy="365125"/>
          </a:xfrm>
          <a:prstGeom prst="rect">
            <a:avLst/>
          </a:prstGeom>
        </p:spPr>
        <p:txBody>
          <a:bodyPr vert="horz" lIns="91440" tIns="45720" rIns="91440" bIns="45720" rtlCol="0" anchor="ctr"/>
          <a:lstStyle>
            <a:lvl1pPr algn="r">
              <a:defRPr sz="2000" baseline="0">
                <a:solidFill>
                  <a:schemeClr val="tx1">
                    <a:lumMod val="75000"/>
                    <a:lumOff val="25000"/>
                  </a:schemeClr>
                </a:solidFill>
              </a:defRPr>
            </a:lvl1pPr>
          </a:lstStyle>
          <a:p>
            <a:fld id="{FDC95422-7855-D44D-976B-C7F75F11B494}" type="slidenum">
              <a:rPr lang="ja-JP" altLang="en-US" smtClean="0"/>
              <a:pPr/>
              <a:t>‹#›</a:t>
            </a:fld>
            <a:endParaRPr lang="ja-JP" altLang="en-US"/>
          </a:p>
        </p:txBody>
      </p:sp>
    </p:spTree>
    <p:extLst>
      <p:ext uri="{BB962C8B-B14F-4D97-AF65-F5344CB8AC3E}">
        <p14:creationId xmlns:p14="http://schemas.microsoft.com/office/powerpoint/2010/main" val="1998092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kumimoji="1" sz="4400" kern="1200">
          <a:solidFill>
            <a:schemeClr val="tx1">
              <a:lumMod val="75000"/>
              <a:lumOff val="2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E6156C8-BA41-C142-9AE0-D0CEC9062770}"/>
              </a:ext>
            </a:extLst>
          </p:cNvPr>
          <p:cNvSpPr>
            <a:spLocks noGrp="1"/>
          </p:cNvSpPr>
          <p:nvPr>
            <p:ph type="ctrTitle"/>
          </p:nvPr>
        </p:nvSpPr>
        <p:spPr>
          <a:xfrm>
            <a:off x="1329709" y="526272"/>
            <a:ext cx="9343696" cy="1794965"/>
          </a:xfrm>
        </p:spPr>
        <p:txBody>
          <a:bodyPr>
            <a:noAutofit/>
          </a:bodyPr>
          <a:lstStyle/>
          <a:p>
            <a:pPr defTabSz="652986"/>
            <a:r>
              <a:rPr lang="ja-JP" altLang="ja-JP" sz="4000"/>
              <a:t>「理解・気づきツール」としての</a:t>
            </a:r>
            <a:br>
              <a:rPr lang="en-US" altLang="ja-JP" sz="4000" dirty="0"/>
            </a:br>
            <a:r>
              <a:rPr lang="ja-JP" altLang="ja-JP" sz="4000"/>
              <a:t>南海トラフ地震確率推移表の開発</a:t>
            </a:r>
            <a:endParaRPr kumimoji="1" lang="ja-JP" altLang="en-US" sz="4000" dirty="0"/>
          </a:p>
        </p:txBody>
      </p:sp>
      <p:sp>
        <p:nvSpPr>
          <p:cNvPr id="5" name="字幕 4">
            <a:extLst>
              <a:ext uri="{FF2B5EF4-FFF2-40B4-BE49-F238E27FC236}">
                <a16:creationId xmlns:a16="http://schemas.microsoft.com/office/drawing/2014/main" id="{D69E9045-6DDE-6F4C-8B87-29E237A57101}"/>
              </a:ext>
            </a:extLst>
          </p:cNvPr>
          <p:cNvSpPr>
            <a:spLocks noGrp="1"/>
          </p:cNvSpPr>
          <p:nvPr>
            <p:ph type="subTitle" idx="1"/>
          </p:nvPr>
        </p:nvSpPr>
        <p:spPr>
          <a:xfrm>
            <a:off x="6463862" y="3490487"/>
            <a:ext cx="5229225" cy="2734123"/>
          </a:xfrm>
        </p:spPr>
        <p:txBody>
          <a:bodyPr>
            <a:normAutofit/>
          </a:bodyPr>
          <a:lstStyle/>
          <a:p>
            <a:pPr algn="l"/>
            <a:r>
              <a:rPr lang="ja-JP" altLang="en-US" sz="2800">
                <a:solidFill>
                  <a:schemeClr val="tx1">
                    <a:lumMod val="75000"/>
                    <a:lumOff val="25000"/>
                  </a:schemeClr>
                </a:solidFill>
              </a:rPr>
              <a:t>福島　洋</a:t>
            </a:r>
            <a:r>
              <a:rPr lang="en-US" altLang="ja-JP" sz="2800" dirty="0">
                <a:solidFill>
                  <a:schemeClr val="tx1">
                    <a:lumMod val="75000"/>
                    <a:lumOff val="25000"/>
                  </a:schemeClr>
                </a:solidFill>
              </a:rPr>
              <a:t>		Yo Fukushima</a:t>
            </a:r>
          </a:p>
          <a:p>
            <a:pPr algn="l"/>
            <a:r>
              <a:rPr kumimoji="1" lang="ja-JP" altLang="en-US" sz="2800">
                <a:solidFill>
                  <a:schemeClr val="tx1">
                    <a:lumMod val="75000"/>
                    <a:lumOff val="25000"/>
                  </a:schemeClr>
                </a:solidFill>
              </a:rPr>
              <a:t>東北</a:t>
            </a:r>
            <a:r>
              <a:rPr kumimoji="1" lang="ja-JP" altLang="en-US" sz="2800" dirty="0">
                <a:solidFill>
                  <a:schemeClr val="tx1">
                    <a:lumMod val="75000"/>
                    <a:lumOff val="25000"/>
                  </a:schemeClr>
                </a:solidFill>
              </a:rPr>
              <a:t>大学災害科学</a:t>
            </a:r>
            <a:r>
              <a:rPr kumimoji="1" lang="ja-JP" altLang="en-US" sz="2800">
                <a:solidFill>
                  <a:schemeClr val="tx1">
                    <a:lumMod val="75000"/>
                    <a:lumOff val="25000"/>
                  </a:schemeClr>
                </a:solidFill>
              </a:rPr>
              <a:t>国際研究所</a:t>
            </a:r>
            <a:endParaRPr kumimoji="1" lang="en-US" altLang="ja-JP" sz="2800" dirty="0">
              <a:solidFill>
                <a:schemeClr val="tx1">
                  <a:lumMod val="75000"/>
                  <a:lumOff val="25000"/>
                </a:schemeClr>
              </a:solidFill>
            </a:endParaRPr>
          </a:p>
          <a:p>
            <a:pPr algn="l"/>
            <a:endParaRPr kumimoji="1" lang="en-US" altLang="ja-JP" sz="2800" dirty="0">
              <a:solidFill>
                <a:schemeClr val="tx1">
                  <a:lumMod val="75000"/>
                  <a:lumOff val="25000"/>
                </a:schemeClr>
              </a:solidFill>
            </a:endParaRPr>
          </a:p>
          <a:p>
            <a:pPr algn="l"/>
            <a:r>
              <a:rPr kumimoji="1" lang="ja-JP" altLang="en-US" sz="2800">
                <a:solidFill>
                  <a:schemeClr val="tx1">
                    <a:lumMod val="75000"/>
                    <a:lumOff val="25000"/>
                  </a:schemeClr>
                </a:solidFill>
              </a:rPr>
              <a:t>西川　友章</a:t>
            </a:r>
            <a:r>
              <a:rPr kumimoji="1" lang="en-US" altLang="ja-JP" sz="2800" dirty="0">
                <a:solidFill>
                  <a:schemeClr val="tx1">
                    <a:lumMod val="75000"/>
                    <a:lumOff val="25000"/>
                  </a:schemeClr>
                </a:solidFill>
              </a:rPr>
              <a:t>	</a:t>
            </a:r>
            <a:r>
              <a:rPr kumimoji="1" lang="en-US" altLang="ja-JP" sz="2800" dirty="0" err="1">
                <a:solidFill>
                  <a:schemeClr val="tx1">
                    <a:lumMod val="75000"/>
                    <a:lumOff val="25000"/>
                  </a:schemeClr>
                </a:solidFill>
              </a:rPr>
              <a:t>Tomoaki</a:t>
            </a:r>
            <a:r>
              <a:rPr kumimoji="1" lang="en-US" altLang="ja-JP" sz="2800" dirty="0">
                <a:solidFill>
                  <a:schemeClr val="tx1">
                    <a:lumMod val="75000"/>
                    <a:lumOff val="25000"/>
                  </a:schemeClr>
                </a:solidFill>
              </a:rPr>
              <a:t> Nishikawa</a:t>
            </a:r>
          </a:p>
          <a:p>
            <a:pPr algn="l"/>
            <a:r>
              <a:rPr kumimoji="1" lang="ja-JP" altLang="en-US" sz="2800">
                <a:solidFill>
                  <a:schemeClr val="tx1">
                    <a:lumMod val="75000"/>
                    <a:lumOff val="25000"/>
                  </a:schemeClr>
                </a:solidFill>
              </a:rPr>
              <a:t>京都大学防災研究所</a:t>
            </a:r>
            <a:endParaRPr kumimoji="1" lang="en-US" altLang="ja-JP" sz="2800" dirty="0">
              <a:solidFill>
                <a:schemeClr val="tx1">
                  <a:lumMod val="75000"/>
                  <a:lumOff val="25000"/>
                </a:schemeClr>
              </a:solidFill>
            </a:endParaRPr>
          </a:p>
        </p:txBody>
      </p:sp>
      <p:sp>
        <p:nvSpPr>
          <p:cNvPr id="2" name="スライド番号プレースホルダー 1">
            <a:extLst>
              <a:ext uri="{FF2B5EF4-FFF2-40B4-BE49-F238E27FC236}">
                <a16:creationId xmlns:a16="http://schemas.microsoft.com/office/drawing/2014/main" id="{B71E0D08-A787-4D1A-9C25-8B5BF6C7C99F}"/>
              </a:ext>
            </a:extLst>
          </p:cNvPr>
          <p:cNvSpPr>
            <a:spLocks noGrp="1"/>
          </p:cNvSpPr>
          <p:nvPr>
            <p:ph type="sldNum" sz="quarter" idx="12"/>
          </p:nvPr>
        </p:nvSpPr>
        <p:spPr/>
        <p:txBody>
          <a:bodyPr/>
          <a:lstStyle/>
          <a:p>
            <a:fld id="{FDC95422-7855-D44D-976B-C7F75F11B494}" type="slidenum">
              <a:rPr lang="ja-JP" altLang="en-US" smtClean="0"/>
              <a:pPr/>
              <a:t>1</a:t>
            </a:fld>
            <a:endParaRPr lang="ja-JP" altLang="en-US"/>
          </a:p>
        </p:txBody>
      </p:sp>
      <p:sp>
        <p:nvSpPr>
          <p:cNvPr id="3" name="正方形/長方形 2">
            <a:extLst>
              <a:ext uri="{FF2B5EF4-FFF2-40B4-BE49-F238E27FC236}">
                <a16:creationId xmlns:a16="http://schemas.microsoft.com/office/drawing/2014/main" id="{40D7D507-19E8-0642-AFA8-56545604BCCB}"/>
              </a:ext>
            </a:extLst>
          </p:cNvPr>
          <p:cNvSpPr/>
          <p:nvPr/>
        </p:nvSpPr>
        <p:spPr>
          <a:xfrm>
            <a:off x="1329709" y="2321237"/>
            <a:ext cx="8944304" cy="707886"/>
          </a:xfrm>
          <a:prstGeom prst="rect">
            <a:avLst/>
          </a:prstGeom>
        </p:spPr>
        <p:txBody>
          <a:bodyPr wrap="square">
            <a:spAutoFit/>
          </a:bodyPr>
          <a:lstStyle/>
          <a:p>
            <a:r>
              <a:rPr lang="en-US" altLang="ja-JP" sz="2000" dirty="0">
                <a:solidFill>
                  <a:schemeClr val="tx1">
                    <a:lumMod val="75000"/>
                    <a:lumOff val="25000"/>
                  </a:schemeClr>
                </a:solidFill>
              </a:rPr>
              <a:t>Development of Earthquake Probability Transition Table as a Tool for Comprehension and Awareness for the Nankai-Trough Earthquake Scenarios</a:t>
            </a:r>
            <a:endParaRPr lang="ja-JP" altLang="en-US" sz="2000">
              <a:solidFill>
                <a:schemeClr val="tx1">
                  <a:lumMod val="75000"/>
                  <a:lumOff val="25000"/>
                </a:schemeClr>
              </a:solidFill>
            </a:endParaRPr>
          </a:p>
        </p:txBody>
      </p:sp>
      <p:sp>
        <p:nvSpPr>
          <p:cNvPr id="6" name="正方形/長方形 5">
            <a:extLst>
              <a:ext uri="{FF2B5EF4-FFF2-40B4-BE49-F238E27FC236}">
                <a16:creationId xmlns:a16="http://schemas.microsoft.com/office/drawing/2014/main" id="{0ED97DE6-6681-EE4D-A37F-EF30DDEC9549}"/>
              </a:ext>
            </a:extLst>
          </p:cNvPr>
          <p:cNvSpPr/>
          <p:nvPr/>
        </p:nvSpPr>
        <p:spPr>
          <a:xfrm>
            <a:off x="6463861" y="276719"/>
            <a:ext cx="5326423" cy="707886"/>
          </a:xfrm>
          <a:prstGeom prst="rect">
            <a:avLst/>
          </a:prstGeom>
        </p:spPr>
        <p:txBody>
          <a:bodyPr wrap="square">
            <a:spAutoFit/>
          </a:bodyPr>
          <a:lstStyle/>
          <a:p>
            <a:pPr algn="r"/>
            <a:r>
              <a:rPr lang="en-US" altLang="ja-JP" sz="2000" dirty="0">
                <a:solidFill>
                  <a:schemeClr val="tx1">
                    <a:lumMod val="75000"/>
                    <a:lumOff val="25000"/>
                  </a:schemeClr>
                </a:solidFill>
              </a:rPr>
              <a:t>2020</a:t>
            </a:r>
            <a:r>
              <a:rPr lang="ja-JP" altLang="en-US" sz="2000">
                <a:solidFill>
                  <a:schemeClr val="tx1">
                    <a:lumMod val="75000"/>
                    <a:lumOff val="25000"/>
                  </a:schemeClr>
                </a:solidFill>
              </a:rPr>
              <a:t>年 日本地震学会秋季大会（オンライン）</a:t>
            </a:r>
            <a:endParaRPr lang="en-US" altLang="ja-JP" sz="2000" dirty="0">
              <a:solidFill>
                <a:schemeClr val="tx1">
                  <a:lumMod val="75000"/>
                  <a:lumOff val="25000"/>
                </a:schemeClr>
              </a:solidFill>
            </a:endParaRPr>
          </a:p>
          <a:p>
            <a:pPr algn="r"/>
            <a:r>
              <a:rPr lang="en-US" altLang="ja-JP" sz="2000" dirty="0">
                <a:solidFill>
                  <a:schemeClr val="tx1">
                    <a:lumMod val="75000"/>
                    <a:lumOff val="25000"/>
                  </a:schemeClr>
                </a:solidFill>
              </a:rPr>
              <a:t>2020/10/29</a:t>
            </a:r>
            <a:r>
              <a:rPr lang="ja-JP" altLang="en-US" sz="2000">
                <a:solidFill>
                  <a:schemeClr val="tx1">
                    <a:lumMod val="75000"/>
                    <a:lumOff val="25000"/>
                  </a:schemeClr>
                </a:solidFill>
              </a:rPr>
              <a:t>（木） </a:t>
            </a:r>
            <a:r>
              <a:rPr lang="en-US" altLang="ja-JP" sz="2000" dirty="0">
                <a:solidFill>
                  <a:schemeClr val="tx1">
                    <a:lumMod val="75000"/>
                    <a:lumOff val="25000"/>
                  </a:schemeClr>
                </a:solidFill>
              </a:rPr>
              <a:t>13:30</a:t>
            </a:r>
            <a:r>
              <a:rPr lang="ja-JP" altLang="en-US" sz="2000">
                <a:solidFill>
                  <a:schemeClr val="tx1">
                    <a:lumMod val="75000"/>
                    <a:lumOff val="25000"/>
                  </a:schemeClr>
                </a:solidFill>
              </a:rPr>
              <a:t>～</a:t>
            </a:r>
            <a:r>
              <a:rPr lang="en-US" altLang="ja-JP" sz="2000" dirty="0">
                <a:solidFill>
                  <a:schemeClr val="tx1">
                    <a:lumMod val="75000"/>
                    <a:lumOff val="25000"/>
                  </a:schemeClr>
                </a:solidFill>
              </a:rPr>
              <a:t>13:45</a:t>
            </a:r>
            <a:endParaRPr lang="ja-JP" altLang="en-US" sz="2000">
              <a:solidFill>
                <a:schemeClr val="tx1">
                  <a:lumMod val="75000"/>
                  <a:lumOff val="25000"/>
                </a:schemeClr>
              </a:solidFill>
            </a:endParaRPr>
          </a:p>
        </p:txBody>
      </p:sp>
    </p:spTree>
    <p:extLst>
      <p:ext uri="{BB962C8B-B14F-4D97-AF65-F5344CB8AC3E}">
        <p14:creationId xmlns:p14="http://schemas.microsoft.com/office/powerpoint/2010/main" val="291950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402C3A0-6DEE-BA48-83AC-FBA4F743133F}"/>
              </a:ext>
            </a:extLst>
          </p:cNvPr>
          <p:cNvPicPr>
            <a:picLocks noChangeAspect="1"/>
          </p:cNvPicPr>
          <p:nvPr/>
        </p:nvPicPr>
        <p:blipFill>
          <a:blip r:embed="rId3"/>
          <a:stretch>
            <a:fillRect/>
          </a:stretch>
        </p:blipFill>
        <p:spPr>
          <a:xfrm>
            <a:off x="198734" y="1054496"/>
            <a:ext cx="9475265" cy="4668971"/>
          </a:xfrm>
          <a:prstGeom prst="rect">
            <a:avLst/>
          </a:prstGeom>
        </p:spPr>
      </p:pic>
      <p:sp>
        <p:nvSpPr>
          <p:cNvPr id="2" name="タイトル 1">
            <a:extLst>
              <a:ext uri="{FF2B5EF4-FFF2-40B4-BE49-F238E27FC236}">
                <a16:creationId xmlns:a16="http://schemas.microsoft.com/office/drawing/2014/main" id="{0D0A256F-A018-5945-98FB-D7B3615133B7}"/>
              </a:ext>
            </a:extLst>
          </p:cNvPr>
          <p:cNvSpPr>
            <a:spLocks noGrp="1"/>
          </p:cNvSpPr>
          <p:nvPr>
            <p:ph type="title"/>
          </p:nvPr>
        </p:nvSpPr>
        <p:spPr>
          <a:solidFill>
            <a:schemeClr val="bg1"/>
          </a:solidFill>
        </p:spPr>
        <p:txBody>
          <a:bodyPr>
            <a:normAutofit/>
          </a:bodyPr>
          <a:lstStyle/>
          <a:p>
            <a:r>
              <a:rPr kumimoji="1" lang="ja-JP" altLang="en-US" sz="4000"/>
              <a:t>結果（</a:t>
            </a:r>
            <a:r>
              <a:rPr kumimoji="1" lang="en-US" altLang="ja-JP" sz="4000" dirty="0"/>
              <a:t>M8+ </a:t>
            </a:r>
            <a:r>
              <a:rPr kumimoji="1" lang="ja-JP" altLang="en-US" sz="4000"/>
              <a:t>→ </a:t>
            </a:r>
            <a:r>
              <a:rPr kumimoji="1" lang="en-US" altLang="ja-JP" sz="4000" dirty="0"/>
              <a:t>M8+ </a:t>
            </a:r>
            <a:r>
              <a:rPr kumimoji="1" lang="ja-JP" altLang="en-US" sz="4000"/>
              <a:t>が後続発生する確率）</a:t>
            </a:r>
          </a:p>
        </p:txBody>
      </p:sp>
      <p:sp>
        <p:nvSpPr>
          <p:cNvPr id="4" name="スライド番号プレースホルダー 3">
            <a:extLst>
              <a:ext uri="{FF2B5EF4-FFF2-40B4-BE49-F238E27FC236}">
                <a16:creationId xmlns:a16="http://schemas.microsoft.com/office/drawing/2014/main" id="{AC3E15A4-CF22-FB4E-BA68-FBA0C6E81221}"/>
              </a:ext>
            </a:extLst>
          </p:cNvPr>
          <p:cNvSpPr>
            <a:spLocks noGrp="1"/>
          </p:cNvSpPr>
          <p:nvPr>
            <p:ph type="sldNum" sz="quarter" idx="12"/>
          </p:nvPr>
        </p:nvSpPr>
        <p:spPr/>
        <p:txBody>
          <a:bodyPr/>
          <a:lstStyle/>
          <a:p>
            <a:fld id="{FDC95422-7855-D44D-976B-C7F75F11B494}" type="slidenum">
              <a:rPr lang="ja-JP" altLang="en-US" smtClean="0"/>
              <a:pPr/>
              <a:t>10</a:t>
            </a:fld>
            <a:endParaRPr lang="ja-JP" altLang="en-US"/>
          </a:p>
        </p:txBody>
      </p:sp>
      <p:sp>
        <p:nvSpPr>
          <p:cNvPr id="6" name="テキスト ボックス 5">
            <a:extLst>
              <a:ext uri="{FF2B5EF4-FFF2-40B4-BE49-F238E27FC236}">
                <a16:creationId xmlns:a16="http://schemas.microsoft.com/office/drawing/2014/main" id="{16CD655C-A4AB-914B-8854-D3A86B69BF5C}"/>
              </a:ext>
            </a:extLst>
          </p:cNvPr>
          <p:cNvSpPr txBox="1"/>
          <p:nvPr/>
        </p:nvSpPr>
        <p:spPr>
          <a:xfrm>
            <a:off x="9673999" y="1515843"/>
            <a:ext cx="2420288" cy="3247043"/>
          </a:xfrm>
          <a:prstGeom prst="rect">
            <a:avLst/>
          </a:prstGeom>
          <a:noFill/>
        </p:spPr>
        <p:txBody>
          <a:bodyPr wrap="square" rtlCol="0">
            <a:spAutoFit/>
          </a:bodyPr>
          <a:lstStyle/>
          <a:p>
            <a:pPr>
              <a:spcBef>
                <a:spcPts val="600"/>
              </a:spcBef>
            </a:pPr>
            <a:r>
              <a:rPr lang="ja-JP" altLang="en-US">
                <a:solidFill>
                  <a:schemeClr val="tx1">
                    <a:lumMod val="75000"/>
                    <a:lumOff val="25000"/>
                  </a:schemeClr>
                </a:solidFill>
              </a:rPr>
              <a:t>所見</a:t>
            </a:r>
            <a:endParaRPr lang="en-US" altLang="ja-JP" dirty="0">
              <a:solidFill>
                <a:schemeClr val="tx1">
                  <a:lumMod val="75000"/>
                  <a:lumOff val="25000"/>
                </a:schemeClr>
              </a:solidFill>
            </a:endParaRPr>
          </a:p>
          <a:p>
            <a:pPr marL="179388" indent="-179388">
              <a:spcBef>
                <a:spcPts val="600"/>
              </a:spcBef>
              <a:buFont typeface="Arial" panose="020B0604020202020204" pitchFamily="34" charset="0"/>
              <a:buChar char="•"/>
            </a:pPr>
            <a:r>
              <a:rPr lang="ja-JP" altLang="en-US">
                <a:solidFill>
                  <a:schemeClr val="tx1">
                    <a:lumMod val="75000"/>
                    <a:lumOff val="25000"/>
                  </a:schemeClr>
                </a:solidFill>
              </a:rPr>
              <a:t>カタログの違いによる差異はある</a:t>
            </a:r>
            <a:endParaRPr lang="en-US" altLang="ja-JP" dirty="0">
              <a:solidFill>
                <a:schemeClr val="tx1">
                  <a:lumMod val="75000"/>
                  <a:lumOff val="25000"/>
                </a:schemeClr>
              </a:solidFill>
            </a:endParaRPr>
          </a:p>
          <a:p>
            <a:pPr marL="179388" indent="-179388">
              <a:spcBef>
                <a:spcPts val="600"/>
              </a:spcBef>
              <a:buFont typeface="Arial" panose="020B0604020202020204" pitchFamily="34" charset="0"/>
              <a:buChar char="•"/>
            </a:pPr>
            <a:r>
              <a:rPr lang="ja-JP" altLang="en-US">
                <a:solidFill>
                  <a:schemeClr val="tx1">
                    <a:lumMod val="75000"/>
                    <a:lumOff val="25000"/>
                  </a:schemeClr>
                </a:solidFill>
              </a:rPr>
              <a:t>沈み込み帯に限定すると</a:t>
            </a:r>
            <a:r>
              <a:rPr lang="en-US" altLang="ja-JP" dirty="0">
                <a:solidFill>
                  <a:schemeClr val="tx1">
                    <a:lumMod val="75000"/>
                    <a:lumOff val="25000"/>
                  </a:schemeClr>
                </a:solidFill>
              </a:rPr>
              <a:t>2/3</a:t>
            </a:r>
            <a:r>
              <a:rPr lang="ja-JP" altLang="en-US">
                <a:solidFill>
                  <a:schemeClr val="tx1">
                    <a:lumMod val="75000"/>
                    <a:lumOff val="25000"/>
                  </a:schemeClr>
                </a:solidFill>
              </a:rPr>
              <a:t>程度になる。確率はあまり変わらない</a:t>
            </a:r>
            <a:endParaRPr lang="en-US" altLang="ja-JP" dirty="0">
              <a:solidFill>
                <a:schemeClr val="tx1">
                  <a:lumMod val="75000"/>
                  <a:lumOff val="25000"/>
                </a:schemeClr>
              </a:solidFill>
            </a:endParaRPr>
          </a:p>
          <a:p>
            <a:pPr marL="179388" indent="-179388">
              <a:spcBef>
                <a:spcPts val="600"/>
              </a:spcBef>
              <a:buFont typeface="Arial" panose="020B0604020202020204" pitchFamily="34" charset="0"/>
              <a:buChar char="•"/>
            </a:pPr>
            <a:r>
              <a:rPr kumimoji="1" lang="ja-JP" altLang="en-US">
                <a:solidFill>
                  <a:schemeClr val="tx1">
                    <a:lumMod val="75000"/>
                    <a:lumOff val="25000"/>
                  </a:schemeClr>
                </a:solidFill>
              </a:rPr>
              <a:t>事例が少ない→</a:t>
            </a:r>
            <a:br>
              <a:rPr kumimoji="1" lang="en-US" altLang="ja-JP" dirty="0">
                <a:solidFill>
                  <a:schemeClr val="tx1">
                    <a:lumMod val="75000"/>
                    <a:lumOff val="25000"/>
                  </a:schemeClr>
                </a:solidFill>
              </a:rPr>
            </a:br>
            <a:r>
              <a:rPr lang="ja-JP" altLang="en-US">
                <a:solidFill>
                  <a:schemeClr val="tx1">
                    <a:lumMod val="75000"/>
                    <a:lumOff val="25000"/>
                  </a:schemeClr>
                </a:solidFill>
              </a:rPr>
              <a:t>結果の信頼性に影響</a:t>
            </a:r>
            <a:endParaRPr lang="en-US" altLang="ja-JP" dirty="0">
              <a:solidFill>
                <a:schemeClr val="tx1">
                  <a:lumMod val="75000"/>
                  <a:lumOff val="25000"/>
                </a:schemeClr>
              </a:solidFill>
            </a:endParaRPr>
          </a:p>
          <a:p>
            <a:pPr marL="179388" indent="-179388">
              <a:spcBef>
                <a:spcPts val="600"/>
              </a:spcBef>
              <a:buFont typeface="Arial" panose="020B0604020202020204" pitchFamily="34" charset="0"/>
              <a:buChar char="•"/>
            </a:pPr>
            <a:endParaRPr lang="en-US" altLang="ja-JP" dirty="0">
              <a:solidFill>
                <a:schemeClr val="tx1">
                  <a:lumMod val="75000"/>
                  <a:lumOff val="25000"/>
                </a:schemeClr>
              </a:solidFill>
            </a:endParaRPr>
          </a:p>
          <a:p>
            <a:pPr>
              <a:spcBef>
                <a:spcPts val="600"/>
              </a:spcBef>
            </a:pPr>
            <a:endParaRPr kumimoji="1" lang="ja-JP" altLang="en-US">
              <a:solidFill>
                <a:schemeClr val="tx1">
                  <a:lumMod val="75000"/>
                  <a:lumOff val="25000"/>
                </a:schemeClr>
              </a:solidFill>
            </a:endParaRPr>
          </a:p>
        </p:txBody>
      </p:sp>
    </p:spTree>
    <p:extLst>
      <p:ext uri="{BB962C8B-B14F-4D97-AF65-F5344CB8AC3E}">
        <p14:creationId xmlns:p14="http://schemas.microsoft.com/office/powerpoint/2010/main" val="428581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DD101C98-084B-F245-AF99-8035347123A9}"/>
              </a:ext>
            </a:extLst>
          </p:cNvPr>
          <p:cNvPicPr>
            <a:picLocks noChangeAspect="1"/>
          </p:cNvPicPr>
          <p:nvPr/>
        </p:nvPicPr>
        <p:blipFill>
          <a:blip r:embed="rId3"/>
          <a:stretch>
            <a:fillRect/>
          </a:stretch>
        </p:blipFill>
        <p:spPr>
          <a:xfrm>
            <a:off x="326050" y="1018998"/>
            <a:ext cx="9447528" cy="4713984"/>
          </a:xfrm>
          <a:prstGeom prst="rect">
            <a:avLst/>
          </a:prstGeom>
        </p:spPr>
      </p:pic>
      <p:sp>
        <p:nvSpPr>
          <p:cNvPr id="2" name="タイトル 1">
            <a:extLst>
              <a:ext uri="{FF2B5EF4-FFF2-40B4-BE49-F238E27FC236}">
                <a16:creationId xmlns:a16="http://schemas.microsoft.com/office/drawing/2014/main" id="{0D0A256F-A018-5945-98FB-D7B3615133B7}"/>
              </a:ext>
            </a:extLst>
          </p:cNvPr>
          <p:cNvSpPr>
            <a:spLocks noGrp="1"/>
          </p:cNvSpPr>
          <p:nvPr>
            <p:ph type="title"/>
          </p:nvPr>
        </p:nvSpPr>
        <p:spPr>
          <a:solidFill>
            <a:schemeClr val="bg1"/>
          </a:solidFill>
        </p:spPr>
        <p:txBody>
          <a:bodyPr>
            <a:normAutofit/>
          </a:bodyPr>
          <a:lstStyle/>
          <a:p>
            <a:r>
              <a:rPr kumimoji="1" lang="ja-JP" altLang="en-US" sz="4000"/>
              <a:t>結果（</a:t>
            </a:r>
            <a:r>
              <a:rPr kumimoji="1" lang="en-US" altLang="ja-JP" sz="4000" dirty="0"/>
              <a:t>M7</a:t>
            </a:r>
            <a:r>
              <a:rPr kumimoji="1" lang="ja-JP" altLang="en-US" sz="4000"/>
              <a:t>クラス</a:t>
            </a:r>
            <a:r>
              <a:rPr kumimoji="1" lang="en-US" altLang="ja-JP" sz="4000" dirty="0"/>
              <a:t> </a:t>
            </a:r>
            <a:r>
              <a:rPr kumimoji="1" lang="ja-JP" altLang="en-US" sz="4000"/>
              <a:t>→ </a:t>
            </a:r>
            <a:r>
              <a:rPr kumimoji="1" lang="en-US" altLang="ja-JP" sz="4000" dirty="0"/>
              <a:t>M8+ </a:t>
            </a:r>
            <a:r>
              <a:rPr kumimoji="1" lang="ja-JP" altLang="en-US" sz="4000"/>
              <a:t>が後続発生する確率）</a:t>
            </a:r>
          </a:p>
        </p:txBody>
      </p:sp>
      <p:sp>
        <p:nvSpPr>
          <p:cNvPr id="4" name="スライド番号プレースホルダー 3">
            <a:extLst>
              <a:ext uri="{FF2B5EF4-FFF2-40B4-BE49-F238E27FC236}">
                <a16:creationId xmlns:a16="http://schemas.microsoft.com/office/drawing/2014/main" id="{AC3E15A4-CF22-FB4E-BA68-FBA0C6E81221}"/>
              </a:ext>
            </a:extLst>
          </p:cNvPr>
          <p:cNvSpPr>
            <a:spLocks noGrp="1"/>
          </p:cNvSpPr>
          <p:nvPr>
            <p:ph type="sldNum" sz="quarter" idx="12"/>
          </p:nvPr>
        </p:nvSpPr>
        <p:spPr/>
        <p:txBody>
          <a:bodyPr/>
          <a:lstStyle/>
          <a:p>
            <a:fld id="{FDC95422-7855-D44D-976B-C7F75F11B494}" type="slidenum">
              <a:rPr lang="ja-JP" altLang="en-US" smtClean="0"/>
              <a:pPr/>
              <a:t>11</a:t>
            </a:fld>
            <a:endParaRPr lang="ja-JP" altLang="en-US"/>
          </a:p>
        </p:txBody>
      </p:sp>
      <p:sp>
        <p:nvSpPr>
          <p:cNvPr id="7" name="テキスト ボックス 6">
            <a:extLst>
              <a:ext uri="{FF2B5EF4-FFF2-40B4-BE49-F238E27FC236}">
                <a16:creationId xmlns:a16="http://schemas.microsoft.com/office/drawing/2014/main" id="{4CE9F928-F648-C04D-85D0-EFD70B2816FF}"/>
              </a:ext>
            </a:extLst>
          </p:cNvPr>
          <p:cNvSpPr txBox="1"/>
          <p:nvPr/>
        </p:nvSpPr>
        <p:spPr>
          <a:xfrm>
            <a:off x="9673999" y="1515843"/>
            <a:ext cx="2420288" cy="1354217"/>
          </a:xfrm>
          <a:prstGeom prst="rect">
            <a:avLst/>
          </a:prstGeom>
          <a:noFill/>
        </p:spPr>
        <p:txBody>
          <a:bodyPr wrap="square" rtlCol="0">
            <a:spAutoFit/>
          </a:bodyPr>
          <a:lstStyle/>
          <a:p>
            <a:pPr>
              <a:spcBef>
                <a:spcPts val="600"/>
              </a:spcBef>
            </a:pPr>
            <a:r>
              <a:rPr lang="ja-JP" altLang="en-US">
                <a:solidFill>
                  <a:schemeClr val="tx1">
                    <a:lumMod val="75000"/>
                    <a:lumOff val="25000"/>
                  </a:schemeClr>
                </a:solidFill>
              </a:rPr>
              <a:t>所見</a:t>
            </a:r>
            <a:endParaRPr lang="en-US" altLang="ja-JP" dirty="0">
              <a:solidFill>
                <a:schemeClr val="tx1">
                  <a:lumMod val="75000"/>
                  <a:lumOff val="25000"/>
                </a:schemeClr>
              </a:solidFill>
            </a:endParaRPr>
          </a:p>
          <a:p>
            <a:pPr marL="179388" indent="-179388">
              <a:spcBef>
                <a:spcPts val="600"/>
              </a:spcBef>
              <a:buFont typeface="Arial" panose="020B0604020202020204" pitchFamily="34" charset="0"/>
              <a:buChar char="•"/>
            </a:pPr>
            <a:r>
              <a:rPr lang="ja-JP" altLang="en-US">
                <a:solidFill>
                  <a:schemeClr val="tx1">
                    <a:lumMod val="75000"/>
                    <a:lumOff val="25000"/>
                  </a:schemeClr>
                </a:solidFill>
              </a:rPr>
              <a:t>これも事例が少ない</a:t>
            </a:r>
            <a:endParaRPr lang="en-US" altLang="ja-JP" dirty="0">
              <a:solidFill>
                <a:schemeClr val="tx1">
                  <a:lumMod val="75000"/>
                  <a:lumOff val="25000"/>
                </a:schemeClr>
              </a:solidFill>
            </a:endParaRPr>
          </a:p>
          <a:p>
            <a:pPr marL="179388" indent="-179388">
              <a:spcBef>
                <a:spcPts val="600"/>
              </a:spcBef>
              <a:buFont typeface="Arial" panose="020B0604020202020204" pitchFamily="34" charset="0"/>
              <a:buChar char="•"/>
            </a:pPr>
            <a:r>
              <a:rPr kumimoji="1" lang="ja-JP" altLang="en-US">
                <a:solidFill>
                  <a:schemeClr val="tx1">
                    <a:lumMod val="75000"/>
                    <a:lumOff val="25000"/>
                  </a:schemeClr>
                </a:solidFill>
              </a:rPr>
              <a:t>確率は一桁落ちる</a:t>
            </a:r>
            <a:br>
              <a:rPr kumimoji="1" lang="en-US" altLang="ja-JP" dirty="0">
                <a:solidFill>
                  <a:schemeClr val="tx1">
                    <a:lumMod val="75000"/>
                    <a:lumOff val="25000"/>
                  </a:schemeClr>
                </a:solidFill>
              </a:rPr>
            </a:br>
            <a:r>
              <a:rPr kumimoji="1" lang="ja-JP" altLang="en-US">
                <a:solidFill>
                  <a:schemeClr val="tx1">
                    <a:lumMod val="75000"/>
                    <a:lumOff val="25000"/>
                  </a:schemeClr>
                </a:solidFill>
              </a:rPr>
              <a:t>（先行研究と整合的）</a:t>
            </a:r>
          </a:p>
        </p:txBody>
      </p:sp>
    </p:spTree>
    <p:extLst>
      <p:ext uri="{BB962C8B-B14F-4D97-AF65-F5344CB8AC3E}">
        <p14:creationId xmlns:p14="http://schemas.microsoft.com/office/powerpoint/2010/main" val="329129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6E19788-6F1C-BB47-A4AC-8C3B9FE8B53C}"/>
              </a:ext>
            </a:extLst>
          </p:cNvPr>
          <p:cNvSpPr>
            <a:spLocks noGrp="1"/>
          </p:cNvSpPr>
          <p:nvPr>
            <p:ph type="sldNum" sz="quarter" idx="12"/>
          </p:nvPr>
        </p:nvSpPr>
        <p:spPr/>
        <p:txBody>
          <a:bodyPr/>
          <a:lstStyle/>
          <a:p>
            <a:fld id="{FDC95422-7855-D44D-976B-C7F75F11B494}" type="slidenum">
              <a:rPr kumimoji="1" lang="ja-JP" altLang="en-US" smtClean="0"/>
              <a:t>12</a:t>
            </a:fld>
            <a:endParaRPr kumimoji="1" lang="ja-JP" altLang="en-US"/>
          </a:p>
        </p:txBody>
      </p:sp>
      <p:pic>
        <p:nvPicPr>
          <p:cNvPr id="3" name="図 2">
            <a:extLst>
              <a:ext uri="{FF2B5EF4-FFF2-40B4-BE49-F238E27FC236}">
                <a16:creationId xmlns:a16="http://schemas.microsoft.com/office/drawing/2014/main" id="{030AE598-ADC4-534F-91C1-157011443B9B}"/>
              </a:ext>
            </a:extLst>
          </p:cNvPr>
          <p:cNvPicPr>
            <a:picLocks noChangeAspect="1"/>
          </p:cNvPicPr>
          <p:nvPr/>
        </p:nvPicPr>
        <p:blipFill>
          <a:blip r:embed="rId2"/>
          <a:stretch>
            <a:fillRect/>
          </a:stretch>
        </p:blipFill>
        <p:spPr>
          <a:xfrm>
            <a:off x="263669" y="285926"/>
            <a:ext cx="10162297" cy="4161895"/>
          </a:xfrm>
          <a:prstGeom prst="rect">
            <a:avLst/>
          </a:prstGeom>
        </p:spPr>
      </p:pic>
      <p:sp>
        <p:nvSpPr>
          <p:cNvPr id="4" name="タイトル 1">
            <a:extLst>
              <a:ext uri="{FF2B5EF4-FFF2-40B4-BE49-F238E27FC236}">
                <a16:creationId xmlns:a16="http://schemas.microsoft.com/office/drawing/2014/main" id="{BEEBE984-1F80-0A40-895F-0072483C628C}"/>
              </a:ext>
            </a:extLst>
          </p:cNvPr>
          <p:cNvSpPr txBox="1">
            <a:spLocks/>
          </p:cNvSpPr>
          <p:nvPr/>
        </p:nvSpPr>
        <p:spPr>
          <a:xfrm>
            <a:off x="263669" y="364950"/>
            <a:ext cx="10972800" cy="752651"/>
          </a:xfrm>
          <a:prstGeom prst="rect">
            <a:avLst/>
          </a:prstGeom>
          <a:solidFill>
            <a:schemeClr val="bg1"/>
          </a:solidFill>
        </p:spPr>
        <p:txBody>
          <a:bodyPr>
            <a:normAutofit fontScale="92500"/>
          </a:bodyPr>
          <a:lstStyle>
            <a:lvl1pPr algn="l" defTabSz="457200" rtl="0" eaLnBrk="1" latinLnBrk="0" hangingPunct="1">
              <a:spcBef>
                <a:spcPct val="0"/>
              </a:spcBef>
              <a:buNone/>
              <a:defRPr kumimoji="1" sz="4400" kern="1200">
                <a:solidFill>
                  <a:schemeClr val="tx1">
                    <a:lumMod val="75000"/>
                    <a:lumOff val="25000"/>
                  </a:schemeClr>
                </a:solidFill>
                <a:latin typeface="+mj-lt"/>
                <a:ea typeface="+mj-ea"/>
                <a:cs typeface="+mj-cs"/>
              </a:defRPr>
            </a:lvl1pPr>
          </a:lstStyle>
          <a:p>
            <a:r>
              <a:rPr lang="ja-JP" altLang="en-US" sz="4000"/>
              <a:t>結果（</a:t>
            </a:r>
            <a:r>
              <a:rPr lang="en-US" altLang="ja-JP" sz="4000" dirty="0"/>
              <a:t>M8+ </a:t>
            </a:r>
            <a:r>
              <a:rPr lang="ja-JP" altLang="en-US" sz="4000"/>
              <a:t>→ </a:t>
            </a:r>
            <a:r>
              <a:rPr lang="en-US" altLang="ja-JP" sz="4000" dirty="0"/>
              <a:t>M8+ </a:t>
            </a:r>
            <a:r>
              <a:rPr lang="ja-JP" altLang="en-US" sz="4000"/>
              <a:t>が後続発生する場合の確率利得）</a:t>
            </a:r>
          </a:p>
        </p:txBody>
      </p:sp>
      <p:sp>
        <p:nvSpPr>
          <p:cNvPr id="5" name="テキスト ボックス 4">
            <a:extLst>
              <a:ext uri="{FF2B5EF4-FFF2-40B4-BE49-F238E27FC236}">
                <a16:creationId xmlns:a16="http://schemas.microsoft.com/office/drawing/2014/main" id="{42A785AF-0718-6347-BFEF-57E11C8C5029}"/>
              </a:ext>
            </a:extLst>
          </p:cNvPr>
          <p:cNvSpPr txBox="1"/>
          <p:nvPr/>
        </p:nvSpPr>
        <p:spPr>
          <a:xfrm>
            <a:off x="383244" y="4631576"/>
            <a:ext cx="10296046" cy="1631216"/>
          </a:xfrm>
          <a:prstGeom prst="rect">
            <a:avLst/>
          </a:prstGeom>
          <a:noFill/>
        </p:spPr>
        <p:txBody>
          <a:bodyPr wrap="square" rtlCol="0">
            <a:spAutoFit/>
          </a:bodyPr>
          <a:lstStyle/>
          <a:p>
            <a:pPr>
              <a:spcBef>
                <a:spcPts val="600"/>
              </a:spcBef>
            </a:pPr>
            <a:r>
              <a:rPr lang="ja-JP" altLang="en-US">
                <a:solidFill>
                  <a:schemeClr val="tx1">
                    <a:lumMod val="75000"/>
                    <a:lumOff val="25000"/>
                  </a:schemeClr>
                </a:solidFill>
              </a:rPr>
              <a:t>所見</a:t>
            </a:r>
            <a:endParaRPr lang="en-US" altLang="ja-JP" dirty="0">
              <a:solidFill>
                <a:schemeClr val="tx1">
                  <a:lumMod val="75000"/>
                  <a:lumOff val="25000"/>
                </a:schemeClr>
              </a:solidFill>
            </a:endParaRPr>
          </a:p>
          <a:p>
            <a:pPr marL="179388" indent="-179388">
              <a:spcBef>
                <a:spcPts val="600"/>
              </a:spcBef>
              <a:buFont typeface="Arial" panose="020B0604020202020204" pitchFamily="34" charset="0"/>
              <a:buChar char="•"/>
            </a:pPr>
            <a:r>
              <a:rPr kumimoji="1" lang="ja-JP" altLang="en-US">
                <a:solidFill>
                  <a:schemeClr val="tx1">
                    <a:lumMod val="75000"/>
                    <a:lumOff val="25000"/>
                  </a:schemeClr>
                </a:solidFill>
              </a:rPr>
              <a:t>ざっくりとらえると、１日以内が（平時の）</a:t>
            </a:r>
            <a:r>
              <a:rPr kumimoji="1" lang="en-US" altLang="ja-JP" dirty="0">
                <a:solidFill>
                  <a:schemeClr val="tx1">
                    <a:lumMod val="75000"/>
                    <a:lumOff val="25000"/>
                  </a:schemeClr>
                </a:solidFill>
              </a:rPr>
              <a:t>600</a:t>
            </a:r>
            <a:r>
              <a:rPr kumimoji="1" lang="ja-JP" altLang="en-US">
                <a:solidFill>
                  <a:schemeClr val="tx1">
                    <a:lumMod val="75000"/>
                    <a:lumOff val="25000"/>
                  </a:schemeClr>
                </a:solidFill>
              </a:rPr>
              <a:t>倍、３日以内が</a:t>
            </a:r>
            <a:r>
              <a:rPr kumimoji="1" lang="en-US" altLang="ja-JP" dirty="0">
                <a:solidFill>
                  <a:schemeClr val="tx1">
                    <a:lumMod val="75000"/>
                    <a:lumOff val="25000"/>
                  </a:schemeClr>
                </a:solidFill>
              </a:rPr>
              <a:t>300</a:t>
            </a:r>
            <a:r>
              <a:rPr kumimoji="1" lang="ja-JP" altLang="en-US">
                <a:solidFill>
                  <a:schemeClr val="tx1">
                    <a:lumMod val="75000"/>
                    <a:lumOff val="25000"/>
                  </a:schemeClr>
                </a:solidFill>
              </a:rPr>
              <a:t>倍、１週間以内が</a:t>
            </a:r>
            <a:r>
              <a:rPr kumimoji="1" lang="en-US" altLang="ja-JP" dirty="0">
                <a:solidFill>
                  <a:schemeClr val="tx1">
                    <a:lumMod val="75000"/>
                    <a:lumOff val="25000"/>
                  </a:schemeClr>
                </a:solidFill>
              </a:rPr>
              <a:t>130</a:t>
            </a:r>
            <a:r>
              <a:rPr kumimoji="1" lang="ja-JP" altLang="en-US">
                <a:solidFill>
                  <a:schemeClr val="tx1">
                    <a:lumMod val="75000"/>
                    <a:lumOff val="25000"/>
                  </a:schemeClr>
                </a:solidFill>
              </a:rPr>
              <a:t>倍、２週間以内が</a:t>
            </a:r>
            <a:r>
              <a:rPr kumimoji="1" lang="en-US" altLang="ja-JP" dirty="0">
                <a:solidFill>
                  <a:schemeClr val="tx1">
                    <a:lumMod val="75000"/>
                    <a:lumOff val="25000"/>
                  </a:schemeClr>
                </a:solidFill>
              </a:rPr>
              <a:t>100</a:t>
            </a:r>
            <a:r>
              <a:rPr kumimoji="1" lang="ja-JP" altLang="en-US">
                <a:solidFill>
                  <a:schemeClr val="tx1">
                    <a:lumMod val="75000"/>
                    <a:lumOff val="25000"/>
                  </a:schemeClr>
                </a:solidFill>
              </a:rPr>
              <a:t>倍、３年以内が</a:t>
            </a:r>
            <a:r>
              <a:rPr kumimoji="1" lang="en-US" altLang="ja-JP" dirty="0">
                <a:solidFill>
                  <a:schemeClr val="tx1">
                    <a:lumMod val="75000"/>
                    <a:lumOff val="25000"/>
                  </a:schemeClr>
                </a:solidFill>
              </a:rPr>
              <a:t>3</a:t>
            </a:r>
            <a:r>
              <a:rPr kumimoji="1" lang="ja-JP" altLang="en-US">
                <a:solidFill>
                  <a:schemeClr val="tx1">
                    <a:lumMod val="75000"/>
                    <a:lumOff val="25000"/>
                  </a:schemeClr>
                </a:solidFill>
              </a:rPr>
              <a:t>倍</a:t>
            </a:r>
            <a:endParaRPr kumimoji="1" lang="en-US" altLang="ja-JP" dirty="0">
              <a:solidFill>
                <a:schemeClr val="tx1">
                  <a:lumMod val="75000"/>
                  <a:lumOff val="25000"/>
                </a:schemeClr>
              </a:solidFill>
            </a:endParaRPr>
          </a:p>
          <a:p>
            <a:pPr marL="179388" indent="-179388">
              <a:spcBef>
                <a:spcPts val="600"/>
              </a:spcBef>
              <a:buFont typeface="Arial" panose="020B0604020202020204" pitchFamily="34" charset="0"/>
              <a:buChar char="•"/>
            </a:pPr>
            <a:r>
              <a:rPr lang="ja-JP" altLang="en-US">
                <a:solidFill>
                  <a:schemeClr val="tx1">
                    <a:lumMod val="75000"/>
                    <a:lumOff val="25000"/>
                  </a:schemeClr>
                </a:solidFill>
              </a:rPr>
              <a:t>ただし、計算上の不確定性が大きい。例えば、１日以内（</a:t>
            </a:r>
            <a:r>
              <a:rPr lang="en-US" altLang="ja-JP" dirty="0">
                <a:solidFill>
                  <a:schemeClr val="tx1">
                    <a:lumMod val="75000"/>
                    <a:lumOff val="25000"/>
                  </a:schemeClr>
                </a:solidFill>
              </a:rPr>
              <a:t>ISC</a:t>
            </a:r>
            <a:r>
              <a:rPr lang="ja-JP" altLang="en-US">
                <a:solidFill>
                  <a:schemeClr val="tx1">
                    <a:lumMod val="75000"/>
                    <a:lumOff val="25000"/>
                  </a:schemeClr>
                </a:solidFill>
              </a:rPr>
              <a:t>全地震使用）の場合、確率利得の推定値は</a:t>
            </a:r>
            <a:r>
              <a:rPr lang="en-US" altLang="ja-JP" dirty="0">
                <a:solidFill>
                  <a:schemeClr val="tx1">
                    <a:lumMod val="75000"/>
                    <a:lumOff val="25000"/>
                  </a:schemeClr>
                </a:solidFill>
              </a:rPr>
              <a:t>630</a:t>
            </a:r>
            <a:r>
              <a:rPr lang="ja-JP" altLang="en-US">
                <a:solidFill>
                  <a:schemeClr val="tx1">
                    <a:lumMod val="75000"/>
                    <a:lumOff val="25000"/>
                  </a:schemeClr>
                </a:solidFill>
              </a:rPr>
              <a:t>だが、</a:t>
            </a:r>
            <a:r>
              <a:rPr lang="en-US" altLang="ja-JP" dirty="0">
                <a:solidFill>
                  <a:schemeClr val="tx1">
                    <a:lumMod val="75000"/>
                    <a:lumOff val="25000"/>
                  </a:schemeClr>
                </a:solidFill>
              </a:rPr>
              <a:t>76〜2200</a:t>
            </a:r>
            <a:r>
              <a:rPr lang="ja-JP" altLang="en-US">
                <a:solidFill>
                  <a:schemeClr val="tx1">
                    <a:lumMod val="75000"/>
                    <a:lumOff val="25000"/>
                  </a:schemeClr>
                </a:solidFill>
              </a:rPr>
              <a:t>倍の範囲を取りうる。平均間隔の仮定を変えれば、さらに大きな範囲を取りうる。</a:t>
            </a:r>
            <a:endParaRPr kumimoji="1" lang="ja-JP" altLang="en-US">
              <a:solidFill>
                <a:schemeClr val="tx1">
                  <a:lumMod val="75000"/>
                  <a:lumOff val="25000"/>
                </a:schemeClr>
              </a:solidFill>
            </a:endParaRPr>
          </a:p>
        </p:txBody>
      </p:sp>
      <p:sp>
        <p:nvSpPr>
          <p:cNvPr id="6" name="テキスト ボックス 5">
            <a:extLst>
              <a:ext uri="{FF2B5EF4-FFF2-40B4-BE49-F238E27FC236}">
                <a16:creationId xmlns:a16="http://schemas.microsoft.com/office/drawing/2014/main" id="{A84D999C-A119-4843-A428-A16E90DB4F9C}"/>
              </a:ext>
            </a:extLst>
          </p:cNvPr>
          <p:cNvSpPr txBox="1"/>
          <p:nvPr/>
        </p:nvSpPr>
        <p:spPr>
          <a:xfrm>
            <a:off x="9853255" y="1659120"/>
            <a:ext cx="2261665" cy="1077218"/>
          </a:xfrm>
          <a:prstGeom prst="rect">
            <a:avLst/>
          </a:prstGeom>
          <a:noFill/>
        </p:spPr>
        <p:txBody>
          <a:bodyPr wrap="square" rtlCol="0">
            <a:spAutoFit/>
          </a:bodyPr>
          <a:lstStyle/>
          <a:p>
            <a:pPr>
              <a:spcBef>
                <a:spcPts val="600"/>
              </a:spcBef>
            </a:pPr>
            <a:r>
              <a:rPr lang="ja-JP" altLang="en-US">
                <a:solidFill>
                  <a:schemeClr val="tx1">
                    <a:lumMod val="75000"/>
                    <a:lumOff val="25000"/>
                  </a:schemeClr>
                </a:solidFill>
              </a:rPr>
              <a:t>仮定：</a:t>
            </a:r>
            <a:endParaRPr lang="en-US" altLang="ja-JP" dirty="0">
              <a:solidFill>
                <a:schemeClr val="tx1">
                  <a:lumMod val="75000"/>
                  <a:lumOff val="25000"/>
                </a:schemeClr>
              </a:solidFill>
            </a:endParaRPr>
          </a:p>
          <a:p>
            <a:pPr>
              <a:spcBef>
                <a:spcPts val="600"/>
              </a:spcBef>
            </a:pPr>
            <a:r>
              <a:rPr lang="ja-JP" altLang="en-US">
                <a:solidFill>
                  <a:schemeClr val="tx1">
                    <a:lumMod val="75000"/>
                    <a:lumOff val="25000"/>
                  </a:schemeClr>
                </a:solidFill>
              </a:rPr>
              <a:t>・ ポアソン過程</a:t>
            </a:r>
            <a:endParaRPr lang="en-US" altLang="ja-JP" dirty="0">
              <a:solidFill>
                <a:schemeClr val="tx1">
                  <a:lumMod val="75000"/>
                  <a:lumOff val="25000"/>
                </a:schemeClr>
              </a:solidFill>
            </a:endParaRPr>
          </a:p>
          <a:p>
            <a:pPr>
              <a:spcBef>
                <a:spcPts val="600"/>
              </a:spcBef>
            </a:pPr>
            <a:r>
              <a:rPr lang="ja-JP" altLang="en-US">
                <a:solidFill>
                  <a:schemeClr val="tx1">
                    <a:lumMod val="75000"/>
                    <a:lumOff val="25000"/>
                  </a:schemeClr>
                </a:solidFill>
              </a:rPr>
              <a:t>・ 平均発生間隔</a:t>
            </a:r>
            <a:r>
              <a:rPr lang="en-US" altLang="ja-JP" dirty="0">
                <a:solidFill>
                  <a:schemeClr val="tx1">
                    <a:lumMod val="75000"/>
                    <a:lumOff val="25000"/>
                  </a:schemeClr>
                </a:solidFill>
              </a:rPr>
              <a:t>90</a:t>
            </a:r>
            <a:r>
              <a:rPr lang="ja-JP" altLang="en-US">
                <a:solidFill>
                  <a:schemeClr val="tx1">
                    <a:lumMod val="75000"/>
                    <a:lumOff val="25000"/>
                  </a:schemeClr>
                </a:solidFill>
              </a:rPr>
              <a:t>年</a:t>
            </a:r>
            <a:endParaRPr lang="en-US" altLang="ja-JP" dirty="0">
              <a:solidFill>
                <a:schemeClr val="tx1">
                  <a:lumMod val="75000"/>
                  <a:lumOff val="25000"/>
                </a:schemeClr>
              </a:solidFill>
            </a:endParaRPr>
          </a:p>
        </p:txBody>
      </p:sp>
    </p:spTree>
    <p:extLst>
      <p:ext uri="{BB962C8B-B14F-4D97-AF65-F5344CB8AC3E}">
        <p14:creationId xmlns:p14="http://schemas.microsoft.com/office/powerpoint/2010/main" val="280728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98D1C7-1F1D-2D43-808F-0248F4C74D2A}"/>
              </a:ext>
            </a:extLst>
          </p:cNvPr>
          <p:cNvSpPr>
            <a:spLocks noGrp="1"/>
          </p:cNvSpPr>
          <p:nvPr>
            <p:ph type="sldNum" sz="quarter" idx="12"/>
          </p:nvPr>
        </p:nvSpPr>
        <p:spPr/>
        <p:txBody>
          <a:bodyPr/>
          <a:lstStyle/>
          <a:p>
            <a:fld id="{FDC95422-7855-D44D-976B-C7F75F11B494}" type="slidenum">
              <a:rPr kumimoji="1" lang="ja-JP" altLang="en-US" smtClean="0"/>
              <a:t>13</a:t>
            </a:fld>
            <a:endParaRPr kumimoji="1" lang="ja-JP" altLang="en-US"/>
          </a:p>
        </p:txBody>
      </p:sp>
      <p:pic>
        <p:nvPicPr>
          <p:cNvPr id="3" name="図 2">
            <a:extLst>
              <a:ext uri="{FF2B5EF4-FFF2-40B4-BE49-F238E27FC236}">
                <a16:creationId xmlns:a16="http://schemas.microsoft.com/office/drawing/2014/main" id="{76F50CFA-FCCC-5D4B-A7C3-101534E18B5C}"/>
              </a:ext>
            </a:extLst>
          </p:cNvPr>
          <p:cNvPicPr>
            <a:picLocks noChangeAspect="1"/>
          </p:cNvPicPr>
          <p:nvPr/>
        </p:nvPicPr>
        <p:blipFill>
          <a:blip r:embed="rId2"/>
          <a:stretch>
            <a:fillRect/>
          </a:stretch>
        </p:blipFill>
        <p:spPr>
          <a:xfrm>
            <a:off x="258196" y="248351"/>
            <a:ext cx="10200646" cy="4267203"/>
          </a:xfrm>
          <a:prstGeom prst="rect">
            <a:avLst/>
          </a:prstGeom>
        </p:spPr>
      </p:pic>
      <p:sp>
        <p:nvSpPr>
          <p:cNvPr id="4" name="タイトル 1">
            <a:extLst>
              <a:ext uri="{FF2B5EF4-FFF2-40B4-BE49-F238E27FC236}">
                <a16:creationId xmlns:a16="http://schemas.microsoft.com/office/drawing/2014/main" id="{46B0FF2B-9F7B-B34E-BE12-DD14B8F81776}"/>
              </a:ext>
            </a:extLst>
          </p:cNvPr>
          <p:cNvSpPr txBox="1">
            <a:spLocks/>
          </p:cNvSpPr>
          <p:nvPr/>
        </p:nvSpPr>
        <p:spPr>
          <a:xfrm>
            <a:off x="263669" y="364950"/>
            <a:ext cx="11205842" cy="752651"/>
          </a:xfrm>
          <a:prstGeom prst="rect">
            <a:avLst/>
          </a:prstGeom>
          <a:solidFill>
            <a:schemeClr val="bg1"/>
          </a:solidFill>
        </p:spPr>
        <p:txBody>
          <a:bodyPr>
            <a:normAutofit fontScale="92500"/>
          </a:bodyPr>
          <a:lstStyle>
            <a:lvl1pPr algn="l" defTabSz="457200" rtl="0" eaLnBrk="1" latinLnBrk="0" hangingPunct="1">
              <a:spcBef>
                <a:spcPct val="0"/>
              </a:spcBef>
              <a:buNone/>
              <a:defRPr kumimoji="1" sz="4400" kern="1200">
                <a:solidFill>
                  <a:schemeClr val="tx1">
                    <a:lumMod val="75000"/>
                    <a:lumOff val="25000"/>
                  </a:schemeClr>
                </a:solidFill>
                <a:latin typeface="+mj-lt"/>
                <a:ea typeface="+mj-ea"/>
                <a:cs typeface="+mj-cs"/>
              </a:defRPr>
            </a:lvl1pPr>
          </a:lstStyle>
          <a:p>
            <a:r>
              <a:rPr lang="ja-JP" altLang="en-US" sz="4000"/>
              <a:t>結果（</a:t>
            </a:r>
            <a:r>
              <a:rPr lang="en-US" altLang="ja-JP" sz="4000" dirty="0"/>
              <a:t>M7</a:t>
            </a:r>
            <a:r>
              <a:rPr lang="ja-JP" altLang="en-US" sz="4000"/>
              <a:t>クラス→ </a:t>
            </a:r>
            <a:r>
              <a:rPr lang="en-US" altLang="ja-JP" sz="4000" dirty="0"/>
              <a:t>M8+ </a:t>
            </a:r>
            <a:r>
              <a:rPr lang="ja-JP" altLang="en-US" sz="4000"/>
              <a:t>が後続発生する場合の確率利得）</a:t>
            </a:r>
          </a:p>
        </p:txBody>
      </p:sp>
      <p:sp>
        <p:nvSpPr>
          <p:cNvPr id="5" name="テキスト ボックス 4">
            <a:extLst>
              <a:ext uri="{FF2B5EF4-FFF2-40B4-BE49-F238E27FC236}">
                <a16:creationId xmlns:a16="http://schemas.microsoft.com/office/drawing/2014/main" id="{71FC01CF-93D1-BF48-9228-D6318E3EA146}"/>
              </a:ext>
            </a:extLst>
          </p:cNvPr>
          <p:cNvSpPr txBox="1"/>
          <p:nvPr/>
        </p:nvSpPr>
        <p:spPr>
          <a:xfrm>
            <a:off x="383243" y="4631576"/>
            <a:ext cx="10600845" cy="1077218"/>
          </a:xfrm>
          <a:prstGeom prst="rect">
            <a:avLst/>
          </a:prstGeom>
          <a:noFill/>
        </p:spPr>
        <p:txBody>
          <a:bodyPr wrap="square" rtlCol="0">
            <a:spAutoFit/>
          </a:bodyPr>
          <a:lstStyle/>
          <a:p>
            <a:pPr>
              <a:spcBef>
                <a:spcPts val="600"/>
              </a:spcBef>
            </a:pPr>
            <a:r>
              <a:rPr lang="ja-JP" altLang="en-US">
                <a:solidFill>
                  <a:schemeClr val="tx1">
                    <a:lumMod val="75000"/>
                    <a:lumOff val="25000"/>
                  </a:schemeClr>
                </a:solidFill>
              </a:rPr>
              <a:t>所見</a:t>
            </a:r>
            <a:endParaRPr lang="en-US" altLang="ja-JP" dirty="0">
              <a:solidFill>
                <a:schemeClr val="tx1">
                  <a:lumMod val="75000"/>
                  <a:lumOff val="25000"/>
                </a:schemeClr>
              </a:solidFill>
            </a:endParaRPr>
          </a:p>
          <a:p>
            <a:pPr marL="179388" indent="-179388">
              <a:spcBef>
                <a:spcPts val="600"/>
              </a:spcBef>
              <a:buFont typeface="Arial" panose="020B0604020202020204" pitchFamily="34" charset="0"/>
              <a:buChar char="•"/>
            </a:pPr>
            <a:r>
              <a:rPr kumimoji="1" lang="ja-JP" altLang="en-US">
                <a:solidFill>
                  <a:schemeClr val="tx1">
                    <a:lumMod val="75000"/>
                    <a:lumOff val="25000"/>
                  </a:schemeClr>
                </a:solidFill>
              </a:rPr>
              <a:t>ざっくりとらえると、１日以内が（平時の）</a:t>
            </a:r>
            <a:r>
              <a:rPr kumimoji="1" lang="en-US" altLang="ja-JP" dirty="0">
                <a:solidFill>
                  <a:schemeClr val="tx1">
                    <a:lumMod val="75000"/>
                    <a:lumOff val="25000"/>
                  </a:schemeClr>
                </a:solidFill>
              </a:rPr>
              <a:t>70</a:t>
            </a:r>
            <a:r>
              <a:rPr kumimoji="1" lang="ja-JP" altLang="en-US">
                <a:solidFill>
                  <a:schemeClr val="tx1">
                    <a:lumMod val="75000"/>
                    <a:lumOff val="25000"/>
                  </a:schemeClr>
                </a:solidFill>
              </a:rPr>
              <a:t>倍、３日以内が</a:t>
            </a:r>
            <a:r>
              <a:rPr lang="en-US" altLang="ja-JP" dirty="0">
                <a:solidFill>
                  <a:schemeClr val="tx1">
                    <a:lumMod val="75000"/>
                    <a:lumOff val="25000"/>
                  </a:schemeClr>
                </a:solidFill>
              </a:rPr>
              <a:t>4</a:t>
            </a:r>
            <a:r>
              <a:rPr kumimoji="1" lang="en-US" altLang="ja-JP" dirty="0">
                <a:solidFill>
                  <a:schemeClr val="tx1">
                    <a:lumMod val="75000"/>
                    <a:lumOff val="25000"/>
                  </a:schemeClr>
                </a:solidFill>
              </a:rPr>
              <a:t>0</a:t>
            </a:r>
            <a:r>
              <a:rPr kumimoji="1" lang="ja-JP" altLang="en-US">
                <a:solidFill>
                  <a:schemeClr val="tx1">
                    <a:lumMod val="75000"/>
                    <a:lumOff val="25000"/>
                  </a:schemeClr>
                </a:solidFill>
              </a:rPr>
              <a:t>倍、２週間以内が</a:t>
            </a:r>
            <a:r>
              <a:rPr kumimoji="1" lang="en-US" altLang="ja-JP" dirty="0">
                <a:solidFill>
                  <a:schemeClr val="tx1">
                    <a:lumMod val="75000"/>
                    <a:lumOff val="25000"/>
                  </a:schemeClr>
                </a:solidFill>
              </a:rPr>
              <a:t>15</a:t>
            </a:r>
            <a:r>
              <a:rPr kumimoji="1" lang="ja-JP" altLang="en-US">
                <a:solidFill>
                  <a:schemeClr val="tx1">
                    <a:lumMod val="75000"/>
                    <a:lumOff val="25000"/>
                  </a:schemeClr>
                </a:solidFill>
              </a:rPr>
              <a:t>倍、３年以内が</a:t>
            </a:r>
            <a:r>
              <a:rPr kumimoji="1" lang="en-US" altLang="ja-JP" dirty="0">
                <a:solidFill>
                  <a:schemeClr val="tx1">
                    <a:lumMod val="75000"/>
                    <a:lumOff val="25000"/>
                  </a:schemeClr>
                </a:solidFill>
              </a:rPr>
              <a:t>0.5</a:t>
            </a:r>
            <a:r>
              <a:rPr kumimoji="1" lang="ja-JP" altLang="en-US">
                <a:solidFill>
                  <a:schemeClr val="tx1">
                    <a:lumMod val="75000"/>
                    <a:lumOff val="25000"/>
                  </a:schemeClr>
                </a:solidFill>
              </a:rPr>
              <a:t>倍</a:t>
            </a:r>
            <a:endParaRPr kumimoji="1" lang="en-US" altLang="ja-JP" dirty="0">
              <a:solidFill>
                <a:schemeClr val="tx1">
                  <a:lumMod val="75000"/>
                  <a:lumOff val="25000"/>
                </a:schemeClr>
              </a:solidFill>
            </a:endParaRPr>
          </a:p>
          <a:p>
            <a:pPr marL="179388" indent="-179388">
              <a:spcBef>
                <a:spcPts val="600"/>
              </a:spcBef>
              <a:buFont typeface="Arial" panose="020B0604020202020204" pitchFamily="34" charset="0"/>
              <a:buChar char="•"/>
            </a:pPr>
            <a:r>
              <a:rPr kumimoji="1" lang="ja-JP" altLang="en-US">
                <a:solidFill>
                  <a:schemeClr val="tx1">
                    <a:lumMod val="75000"/>
                    <a:lumOff val="25000"/>
                  </a:schemeClr>
                </a:solidFill>
              </a:rPr>
              <a:t>３年の確率利得が１を下回っているのは、平時の確率がそもそもかなり高いということを反映（平均間隔</a:t>
            </a:r>
            <a:r>
              <a:rPr kumimoji="1" lang="en-US" altLang="ja-JP" dirty="0">
                <a:solidFill>
                  <a:schemeClr val="tx1">
                    <a:lumMod val="75000"/>
                    <a:lumOff val="25000"/>
                  </a:schemeClr>
                </a:solidFill>
              </a:rPr>
              <a:t>90</a:t>
            </a:r>
            <a:r>
              <a:rPr kumimoji="1" lang="ja-JP" altLang="en-US">
                <a:solidFill>
                  <a:schemeClr val="tx1">
                    <a:lumMod val="75000"/>
                    <a:lumOff val="25000"/>
                  </a:schemeClr>
                </a:solidFill>
              </a:rPr>
              <a:t>年）</a:t>
            </a:r>
          </a:p>
        </p:txBody>
      </p:sp>
      <p:sp>
        <p:nvSpPr>
          <p:cNvPr id="6" name="テキスト ボックス 5">
            <a:extLst>
              <a:ext uri="{FF2B5EF4-FFF2-40B4-BE49-F238E27FC236}">
                <a16:creationId xmlns:a16="http://schemas.microsoft.com/office/drawing/2014/main" id="{74ECCF54-6967-AB48-A69F-FF7ABC5CD068}"/>
              </a:ext>
            </a:extLst>
          </p:cNvPr>
          <p:cNvSpPr txBox="1"/>
          <p:nvPr/>
        </p:nvSpPr>
        <p:spPr>
          <a:xfrm>
            <a:off x="9853255" y="1659120"/>
            <a:ext cx="2261665" cy="1077218"/>
          </a:xfrm>
          <a:prstGeom prst="rect">
            <a:avLst/>
          </a:prstGeom>
          <a:noFill/>
        </p:spPr>
        <p:txBody>
          <a:bodyPr wrap="square" rtlCol="0">
            <a:spAutoFit/>
          </a:bodyPr>
          <a:lstStyle/>
          <a:p>
            <a:pPr>
              <a:spcBef>
                <a:spcPts val="600"/>
              </a:spcBef>
            </a:pPr>
            <a:r>
              <a:rPr lang="ja-JP" altLang="en-US">
                <a:solidFill>
                  <a:schemeClr val="tx1">
                    <a:lumMod val="75000"/>
                    <a:lumOff val="25000"/>
                  </a:schemeClr>
                </a:solidFill>
              </a:rPr>
              <a:t>仮定：</a:t>
            </a:r>
            <a:endParaRPr lang="en-US" altLang="ja-JP" dirty="0">
              <a:solidFill>
                <a:schemeClr val="tx1">
                  <a:lumMod val="75000"/>
                  <a:lumOff val="25000"/>
                </a:schemeClr>
              </a:solidFill>
            </a:endParaRPr>
          </a:p>
          <a:p>
            <a:pPr>
              <a:spcBef>
                <a:spcPts val="600"/>
              </a:spcBef>
            </a:pPr>
            <a:r>
              <a:rPr lang="ja-JP" altLang="en-US">
                <a:solidFill>
                  <a:schemeClr val="tx1">
                    <a:lumMod val="75000"/>
                    <a:lumOff val="25000"/>
                  </a:schemeClr>
                </a:solidFill>
              </a:rPr>
              <a:t>・ ポアソン過程</a:t>
            </a:r>
            <a:endParaRPr lang="en-US" altLang="ja-JP" dirty="0">
              <a:solidFill>
                <a:schemeClr val="tx1">
                  <a:lumMod val="75000"/>
                  <a:lumOff val="25000"/>
                </a:schemeClr>
              </a:solidFill>
            </a:endParaRPr>
          </a:p>
          <a:p>
            <a:pPr>
              <a:spcBef>
                <a:spcPts val="600"/>
              </a:spcBef>
            </a:pPr>
            <a:r>
              <a:rPr lang="ja-JP" altLang="en-US">
                <a:solidFill>
                  <a:schemeClr val="tx1">
                    <a:lumMod val="75000"/>
                    <a:lumOff val="25000"/>
                  </a:schemeClr>
                </a:solidFill>
              </a:rPr>
              <a:t>・ 平均発生間隔</a:t>
            </a:r>
            <a:r>
              <a:rPr lang="en-US" altLang="ja-JP" dirty="0">
                <a:solidFill>
                  <a:schemeClr val="tx1">
                    <a:lumMod val="75000"/>
                    <a:lumOff val="25000"/>
                  </a:schemeClr>
                </a:solidFill>
              </a:rPr>
              <a:t>90</a:t>
            </a:r>
            <a:r>
              <a:rPr lang="ja-JP" altLang="en-US">
                <a:solidFill>
                  <a:schemeClr val="tx1">
                    <a:lumMod val="75000"/>
                    <a:lumOff val="25000"/>
                  </a:schemeClr>
                </a:solidFill>
              </a:rPr>
              <a:t>年</a:t>
            </a:r>
            <a:endParaRPr lang="en-US" altLang="ja-JP" dirty="0">
              <a:solidFill>
                <a:schemeClr val="tx1">
                  <a:lumMod val="75000"/>
                  <a:lumOff val="25000"/>
                </a:schemeClr>
              </a:solidFill>
            </a:endParaRPr>
          </a:p>
        </p:txBody>
      </p:sp>
    </p:spTree>
    <p:extLst>
      <p:ext uri="{BB962C8B-B14F-4D97-AF65-F5344CB8AC3E}">
        <p14:creationId xmlns:p14="http://schemas.microsoft.com/office/powerpoint/2010/main" val="152371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30A62F5-C1D4-F74C-AB14-D9EE2ECA418D}"/>
              </a:ext>
            </a:extLst>
          </p:cNvPr>
          <p:cNvSpPr>
            <a:spLocks noGrp="1"/>
          </p:cNvSpPr>
          <p:nvPr>
            <p:ph type="title"/>
          </p:nvPr>
        </p:nvSpPr>
        <p:spPr>
          <a:xfrm>
            <a:off x="609600" y="222386"/>
            <a:ext cx="10972800" cy="944561"/>
          </a:xfrm>
        </p:spPr>
        <p:txBody>
          <a:bodyPr>
            <a:normAutofit/>
          </a:bodyPr>
          <a:lstStyle/>
          <a:p>
            <a:r>
              <a:rPr kumimoji="1" lang="ja-JP" altLang="en-US" sz="4000"/>
              <a:t>本研究と先行研究の比較</a:t>
            </a:r>
          </a:p>
        </p:txBody>
      </p:sp>
      <p:sp>
        <p:nvSpPr>
          <p:cNvPr id="5" name="スライド番号プレースホルダー 4">
            <a:extLst>
              <a:ext uri="{FF2B5EF4-FFF2-40B4-BE49-F238E27FC236}">
                <a16:creationId xmlns:a16="http://schemas.microsoft.com/office/drawing/2014/main" id="{3FB3C01B-49E5-E447-BE32-8E08AE9226D1}"/>
              </a:ext>
            </a:extLst>
          </p:cNvPr>
          <p:cNvSpPr>
            <a:spLocks noGrp="1"/>
          </p:cNvSpPr>
          <p:nvPr>
            <p:ph type="sldNum" sz="quarter" idx="12"/>
          </p:nvPr>
        </p:nvSpPr>
        <p:spPr/>
        <p:txBody>
          <a:bodyPr/>
          <a:lstStyle/>
          <a:p>
            <a:fld id="{FDC95422-7855-D44D-976B-C7F75F11B494}" type="slidenum">
              <a:rPr kumimoji="1" lang="ja-JP" altLang="en-US" smtClean="0"/>
              <a:t>14</a:t>
            </a:fld>
            <a:endParaRPr kumimoji="1" lang="ja-JP" altLang="en-US"/>
          </a:p>
        </p:txBody>
      </p:sp>
      <p:graphicFrame>
        <p:nvGraphicFramePr>
          <p:cNvPr id="6" name="表 5">
            <a:extLst>
              <a:ext uri="{FF2B5EF4-FFF2-40B4-BE49-F238E27FC236}">
                <a16:creationId xmlns:a16="http://schemas.microsoft.com/office/drawing/2014/main" id="{669E6569-C35C-3E49-9427-1DA564687235}"/>
              </a:ext>
            </a:extLst>
          </p:cNvPr>
          <p:cNvGraphicFramePr>
            <a:graphicFrameLocks noGrp="1"/>
          </p:cNvGraphicFramePr>
          <p:nvPr>
            <p:extLst>
              <p:ext uri="{D42A27DB-BD31-4B8C-83A1-F6EECF244321}">
                <p14:modId xmlns:p14="http://schemas.microsoft.com/office/powerpoint/2010/main" val="588565380"/>
              </p:ext>
            </p:extLst>
          </p:nvPr>
        </p:nvGraphicFramePr>
        <p:xfrm>
          <a:off x="666039" y="1179699"/>
          <a:ext cx="10659457" cy="5263988"/>
        </p:xfrm>
        <a:graphic>
          <a:graphicData uri="http://schemas.openxmlformats.org/drawingml/2006/table">
            <a:tbl>
              <a:tblPr firstRow="1" bandRow="1">
                <a:tableStyleId>{5C22544A-7EE6-4342-B048-85BDC9FD1C3A}</a:tableStyleId>
              </a:tblPr>
              <a:tblGrid>
                <a:gridCol w="2642321">
                  <a:extLst>
                    <a:ext uri="{9D8B030D-6E8A-4147-A177-3AD203B41FA5}">
                      <a16:colId xmlns:a16="http://schemas.microsoft.com/office/drawing/2014/main" val="417290028"/>
                    </a:ext>
                  </a:extLst>
                </a:gridCol>
                <a:gridCol w="2527555">
                  <a:extLst>
                    <a:ext uri="{9D8B030D-6E8A-4147-A177-3AD203B41FA5}">
                      <a16:colId xmlns:a16="http://schemas.microsoft.com/office/drawing/2014/main" val="2092764546"/>
                    </a:ext>
                  </a:extLst>
                </a:gridCol>
                <a:gridCol w="2527555">
                  <a:extLst>
                    <a:ext uri="{9D8B030D-6E8A-4147-A177-3AD203B41FA5}">
                      <a16:colId xmlns:a16="http://schemas.microsoft.com/office/drawing/2014/main" val="2645562030"/>
                    </a:ext>
                  </a:extLst>
                </a:gridCol>
                <a:gridCol w="2962026">
                  <a:extLst>
                    <a:ext uri="{9D8B030D-6E8A-4147-A177-3AD203B41FA5}">
                      <a16:colId xmlns:a16="http://schemas.microsoft.com/office/drawing/2014/main" val="1431175112"/>
                    </a:ext>
                  </a:extLst>
                </a:gridCol>
              </a:tblGrid>
              <a:tr h="978434">
                <a:tc>
                  <a:txBody>
                    <a:bodyPr/>
                    <a:lstStyle/>
                    <a:p>
                      <a:pPr algn="ctr"/>
                      <a:endParaRPr kumimoji="1" lang="ja-JP" altLang="en-US" sz="1800"/>
                    </a:p>
                  </a:txBody>
                  <a:tcPr anchor="ctr"/>
                </a:tc>
                <a:tc>
                  <a:txBody>
                    <a:bodyPr/>
                    <a:lstStyle/>
                    <a:p>
                      <a:pPr algn="ctr"/>
                      <a:r>
                        <a:rPr kumimoji="1" lang="ja-JP" altLang="en-US" sz="1800"/>
                        <a:t>先行研究</a:t>
                      </a:r>
                      <a:br>
                        <a:rPr kumimoji="1" lang="en-US" altLang="ja-JP" sz="1800" dirty="0"/>
                      </a:br>
                      <a:r>
                        <a:rPr kumimoji="1" lang="ja-JP" altLang="en-US" sz="1800"/>
                        <a:t>（橋本・横田</a:t>
                      </a:r>
                      <a:r>
                        <a:rPr kumimoji="1" lang="en-US" altLang="ja-JP" sz="1800" dirty="0"/>
                        <a:t>, 2019;</a:t>
                      </a:r>
                    </a:p>
                    <a:p>
                      <a:pPr algn="ctr"/>
                      <a:r>
                        <a:rPr kumimoji="1" lang="ja-JP" altLang="en-US" sz="1800"/>
                        <a:t>ガイドライン）</a:t>
                      </a:r>
                    </a:p>
                  </a:txBody>
                  <a:tcPr anchor="ctr"/>
                </a:tc>
                <a:tc>
                  <a:txBody>
                    <a:bodyPr/>
                    <a:lstStyle/>
                    <a:p>
                      <a:pPr algn="ctr"/>
                      <a:r>
                        <a:rPr kumimoji="1" lang="ja-JP" altLang="en-US" sz="1800"/>
                        <a:t>本研究</a:t>
                      </a:r>
                      <a:br>
                        <a:rPr kumimoji="1" lang="en-US" altLang="ja-JP" sz="1800" dirty="0"/>
                      </a:br>
                      <a:r>
                        <a:rPr kumimoji="1" lang="ja-JP" altLang="en-US" sz="1600"/>
                        <a:t>（</a:t>
                      </a:r>
                      <a:r>
                        <a:rPr kumimoji="1" lang="en-US" altLang="ja-JP" sz="1600" dirty="0"/>
                        <a:t>ISC-GEM</a:t>
                      </a:r>
                      <a:r>
                        <a:rPr kumimoji="1" lang="ja-JP" altLang="en-US" sz="1600"/>
                        <a:t>使用・沈み込み帯に限定なしの場合）</a:t>
                      </a:r>
                      <a:endParaRPr kumimoji="1" lang="ja-JP" altLang="en-US" sz="1800"/>
                    </a:p>
                  </a:txBody>
                  <a:tcPr anchor="ctr"/>
                </a:tc>
                <a:tc>
                  <a:txBody>
                    <a:bodyPr/>
                    <a:lstStyle/>
                    <a:p>
                      <a:pPr algn="ctr"/>
                      <a:r>
                        <a:rPr kumimoji="1" lang="ja-JP" altLang="en-US" sz="1800"/>
                        <a:t>備考</a:t>
                      </a:r>
                    </a:p>
                  </a:txBody>
                  <a:tcPr anchor="ctr"/>
                </a:tc>
                <a:extLst>
                  <a:ext uri="{0D108BD9-81ED-4DB2-BD59-A6C34878D82A}">
                    <a16:rowId xmlns:a16="http://schemas.microsoft.com/office/drawing/2014/main" val="2874872507"/>
                  </a:ext>
                </a:extLst>
              </a:tr>
              <a:tr h="830817">
                <a:tc>
                  <a:txBody>
                    <a:bodyPr/>
                    <a:lstStyle/>
                    <a:p>
                      <a:pPr algn="ctr"/>
                      <a:r>
                        <a:rPr kumimoji="1" lang="ja-JP" altLang="en-US" sz="1800"/>
                        <a:t>半割れケース</a:t>
                      </a:r>
                      <a:br>
                        <a:rPr kumimoji="1" lang="en-US" altLang="ja-JP" sz="1800" dirty="0"/>
                      </a:br>
                      <a:r>
                        <a:rPr kumimoji="1" lang="ja-JP" altLang="en-US" sz="1800"/>
                        <a:t>（</a:t>
                      </a:r>
                      <a:r>
                        <a:rPr kumimoji="1" lang="en-US" altLang="ja-JP" sz="1800" dirty="0"/>
                        <a:t>M8+ </a:t>
                      </a:r>
                      <a:r>
                        <a:rPr kumimoji="1" lang="ja-JP" altLang="en-US" sz="1800"/>
                        <a:t>→</a:t>
                      </a:r>
                      <a:r>
                        <a:rPr kumimoji="1" lang="en-US" altLang="ja-JP" sz="1800" dirty="0"/>
                        <a:t> M8+</a:t>
                      </a:r>
                      <a:r>
                        <a:rPr kumimoji="1" lang="ja-JP" altLang="en-US" sz="1800"/>
                        <a:t>）</a:t>
                      </a:r>
                      <a:endParaRPr kumimoji="1" lang="en-US" altLang="ja-JP" sz="1800" dirty="0"/>
                    </a:p>
                    <a:p>
                      <a:pPr algn="ctr"/>
                      <a:r>
                        <a:rPr kumimoji="1" lang="ja-JP" altLang="en-US" sz="1800"/>
                        <a:t>一週間以内の発生確率</a:t>
                      </a:r>
                    </a:p>
                  </a:txBody>
                  <a:tcPr anchor="ctr"/>
                </a:tc>
                <a:tc>
                  <a:txBody>
                    <a:bodyPr/>
                    <a:lstStyle/>
                    <a:p>
                      <a:pPr algn="ctr"/>
                      <a:r>
                        <a:rPr kumimoji="1" lang="en-US" altLang="ja-JP" sz="1800" dirty="0"/>
                        <a:t>6.8%</a:t>
                      </a:r>
                      <a:r>
                        <a:rPr kumimoji="1" lang="ja-JP" altLang="en-US" sz="1800"/>
                        <a:t>（</a:t>
                      </a:r>
                      <a:r>
                        <a:rPr kumimoji="1" lang="en-US" altLang="ja-JP" sz="1800" dirty="0"/>
                        <a:t>7/103</a:t>
                      </a:r>
                      <a:r>
                        <a:rPr kumimoji="1" lang="ja-JP" altLang="en-US" sz="1800"/>
                        <a:t>）</a:t>
                      </a:r>
                      <a:endParaRPr kumimoji="1" lang="en-US" altLang="ja-JP" sz="1800" dirty="0"/>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a:t>「十数回に一回程度」</a:t>
                      </a:r>
                      <a:endParaRPr kumimoji="1" lang="en-US" altLang="ja-JP" sz="1800" dirty="0"/>
                    </a:p>
                  </a:txBody>
                  <a:tcPr anchor="ctr"/>
                </a:tc>
                <a:tc>
                  <a:txBody>
                    <a:bodyPr/>
                    <a:lstStyle/>
                    <a:p>
                      <a:pPr algn="ctr"/>
                      <a:r>
                        <a:rPr kumimoji="1" lang="en-US" altLang="ja-JP" sz="1800" dirty="0"/>
                        <a:t>2.9%</a:t>
                      </a:r>
                      <a:r>
                        <a:rPr kumimoji="1" lang="ja-JP" altLang="en-US" sz="1800"/>
                        <a:t>（</a:t>
                      </a:r>
                      <a:r>
                        <a:rPr kumimoji="1" lang="en-US" altLang="ja-JP" sz="1800" dirty="0"/>
                        <a:t>3/105</a:t>
                      </a:r>
                      <a:r>
                        <a:rPr kumimoji="1" lang="ja-JP" altLang="en-US" sz="1800"/>
                        <a:t>）</a:t>
                      </a:r>
                      <a:br>
                        <a:rPr kumimoji="1" lang="en-US" altLang="ja-JP" sz="1800" dirty="0"/>
                      </a:br>
                      <a:r>
                        <a:rPr kumimoji="1" lang="ja-JP" altLang="en-US" sz="1800"/>
                        <a:t>（「</a:t>
                      </a:r>
                      <a:r>
                        <a:rPr kumimoji="1" lang="en-US" altLang="ja-JP" sz="1800" dirty="0"/>
                        <a:t>30</a:t>
                      </a:r>
                      <a:r>
                        <a:rPr kumimoji="1" lang="ja-JP" altLang="en-US" sz="1800"/>
                        <a:t>回に</a:t>
                      </a:r>
                      <a:r>
                        <a:rPr kumimoji="1" lang="en-US" altLang="ja-JP" sz="1800" dirty="0"/>
                        <a:t>1</a:t>
                      </a:r>
                      <a:r>
                        <a:rPr kumimoji="1" lang="ja-JP" altLang="en-US" sz="1800"/>
                        <a:t>回程度」）</a:t>
                      </a:r>
                      <a:endParaRPr kumimoji="1" lang="en-US" altLang="ja-JP" sz="1800" dirty="0"/>
                    </a:p>
                    <a:p>
                      <a:pPr algn="ctr"/>
                      <a:r>
                        <a:rPr kumimoji="1" lang="en-US" altLang="ja-JP" sz="1800" dirty="0"/>
                        <a:t>(0.59〜8.1%</a:t>
                      </a:r>
                      <a:r>
                        <a:rPr kumimoji="1" lang="ja-JP" altLang="en-US" sz="1800"/>
                        <a:t>）</a:t>
                      </a:r>
                    </a:p>
                  </a:txBody>
                  <a:tcPr anchor="ctr"/>
                </a:tc>
                <a:tc>
                  <a:txBody>
                    <a:bodyPr/>
                    <a:lstStyle/>
                    <a:p>
                      <a:pPr algn="l"/>
                      <a:r>
                        <a:rPr kumimoji="1" lang="ja-JP" altLang="en-US" sz="1800"/>
                        <a:t>後発地震のマグニチュードの仮定の違い（本研究は</a:t>
                      </a:r>
                      <a:r>
                        <a:rPr kumimoji="1" lang="en-US" altLang="ja-JP" sz="1800" dirty="0"/>
                        <a:t>8.0</a:t>
                      </a:r>
                      <a:r>
                        <a:rPr kumimoji="1" lang="ja-JP" altLang="en-US" sz="1800"/>
                        <a:t>、橋本・横田は</a:t>
                      </a:r>
                      <a:r>
                        <a:rPr kumimoji="1" lang="en-US" altLang="ja-JP" sz="1800" dirty="0"/>
                        <a:t>7.8</a:t>
                      </a:r>
                      <a:r>
                        <a:rPr kumimoji="1" lang="ja-JP" altLang="en-US" sz="1800"/>
                        <a:t>）</a:t>
                      </a:r>
                    </a:p>
                  </a:txBody>
                  <a:tcPr anchor="ctr"/>
                </a:tc>
                <a:extLst>
                  <a:ext uri="{0D108BD9-81ED-4DB2-BD59-A6C34878D82A}">
                    <a16:rowId xmlns:a16="http://schemas.microsoft.com/office/drawing/2014/main" val="1797640199"/>
                  </a:ext>
                </a:extLst>
              </a:tr>
              <a:tr h="818918">
                <a:tc>
                  <a:txBody>
                    <a:bodyPr/>
                    <a:lstStyle/>
                    <a:p>
                      <a:pPr algn="ctr"/>
                      <a:r>
                        <a:rPr kumimoji="1" lang="en-US" altLang="ja-JP" sz="1800" dirty="0"/>
                        <a:t>〃</a:t>
                      </a:r>
                    </a:p>
                    <a:p>
                      <a:pPr algn="ctr"/>
                      <a:r>
                        <a:rPr kumimoji="1" lang="ja-JP" altLang="en-US" sz="1800"/>
                        <a:t>確率利得</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a:t>「通常の</a:t>
                      </a:r>
                      <a:r>
                        <a:rPr kumimoji="1" lang="en-US" altLang="ja-JP" sz="1800" dirty="0"/>
                        <a:t>100</a:t>
                      </a:r>
                      <a:r>
                        <a:rPr kumimoji="1" lang="ja-JP" altLang="en-US" sz="1800"/>
                        <a:t>倍程度</a:t>
                      </a:r>
                      <a:br>
                        <a:rPr kumimoji="1" lang="en-US" altLang="ja-JP" sz="1800" dirty="0"/>
                      </a:br>
                      <a:r>
                        <a:rPr kumimoji="1" lang="ja-JP" altLang="en-US" sz="1800"/>
                        <a:t>の確率」</a:t>
                      </a:r>
                      <a:endParaRPr kumimoji="1" lang="en-US" altLang="ja-JP" sz="1800" dirty="0"/>
                    </a:p>
                  </a:txBody>
                  <a:tcPr anchor="ctr"/>
                </a:tc>
                <a:tc>
                  <a:txBody>
                    <a:bodyPr/>
                    <a:lstStyle/>
                    <a:p>
                      <a:pPr algn="ctr"/>
                      <a:r>
                        <a:rPr kumimoji="1" lang="en-US" altLang="ja-JP" sz="1800" dirty="0"/>
                        <a:t>130</a:t>
                      </a:r>
                      <a:r>
                        <a:rPr kumimoji="1" lang="ja-JP" altLang="en-US" sz="1800"/>
                        <a:t>倍</a:t>
                      </a:r>
                      <a:br>
                        <a:rPr kumimoji="1" lang="en-US" altLang="ja-JP" sz="1800" dirty="0"/>
                      </a:br>
                      <a:r>
                        <a:rPr kumimoji="1" lang="ja-JP" altLang="en-US" sz="1800"/>
                        <a:t>（</a:t>
                      </a:r>
                      <a:r>
                        <a:rPr kumimoji="1" lang="en-US" altLang="ja-JP" sz="1800" dirty="0"/>
                        <a:t>28〜380</a:t>
                      </a:r>
                      <a:r>
                        <a:rPr kumimoji="1" lang="ja-JP" altLang="en-US" sz="1800"/>
                        <a:t>倍）</a:t>
                      </a:r>
                    </a:p>
                  </a:txBody>
                  <a:tcPr anchor="ctr"/>
                </a:tc>
                <a:tc>
                  <a:txBody>
                    <a:bodyPr/>
                    <a:lstStyle/>
                    <a:p>
                      <a:pPr algn="ctr"/>
                      <a:r>
                        <a:rPr kumimoji="1" lang="ja-JP" altLang="en-US" sz="1800"/>
                        <a:t>整合的</a:t>
                      </a:r>
                    </a:p>
                  </a:txBody>
                  <a:tcPr anchor="ctr"/>
                </a:tc>
                <a:extLst>
                  <a:ext uri="{0D108BD9-81ED-4DB2-BD59-A6C34878D82A}">
                    <a16:rowId xmlns:a16="http://schemas.microsoft.com/office/drawing/2014/main" val="1311218789"/>
                  </a:ext>
                </a:extLst>
              </a:tr>
              <a:tr h="830817">
                <a:tc>
                  <a:txBody>
                    <a:bodyPr/>
                    <a:lstStyle/>
                    <a:p>
                      <a:pPr algn="ctr"/>
                      <a:r>
                        <a:rPr kumimoji="1" lang="ja-JP" altLang="en-US" sz="1800"/>
                        <a:t>一部割れケース</a:t>
                      </a:r>
                      <a:br>
                        <a:rPr kumimoji="1" lang="en-US" altLang="ja-JP" sz="1800" dirty="0"/>
                      </a:br>
                      <a:r>
                        <a:rPr kumimoji="1" lang="ja-JP" altLang="en-US" sz="1800"/>
                        <a:t>（</a:t>
                      </a:r>
                      <a:r>
                        <a:rPr kumimoji="1" lang="en-US" altLang="ja-JP" sz="1800" dirty="0"/>
                        <a:t>M7</a:t>
                      </a:r>
                      <a:r>
                        <a:rPr kumimoji="1" lang="ja-JP" altLang="en-US" sz="1800"/>
                        <a:t>クラス → </a:t>
                      </a:r>
                      <a:r>
                        <a:rPr kumimoji="1" lang="en-US" altLang="ja-JP" sz="1800" dirty="0"/>
                        <a:t>M8+</a:t>
                      </a:r>
                      <a:r>
                        <a:rPr kumimoji="1" lang="ja-JP" altLang="en-US" sz="1800"/>
                        <a:t>）</a:t>
                      </a:r>
                      <a:endParaRPr kumimoji="1" lang="en-US" altLang="ja-JP" sz="1800" dirty="0"/>
                    </a:p>
                    <a:p>
                      <a:pPr algn="ctr"/>
                      <a:r>
                        <a:rPr kumimoji="1" lang="ja-JP" altLang="en-US" sz="1800"/>
                        <a:t>一週間以内の発生確率</a:t>
                      </a:r>
                    </a:p>
                  </a:txBody>
                  <a:tcPr anchor="ctr"/>
                </a:tc>
                <a:tc>
                  <a:txBody>
                    <a:bodyPr/>
                    <a:lstStyle/>
                    <a:p>
                      <a:pPr algn="ctr"/>
                      <a:r>
                        <a:rPr kumimoji="1" lang="en-US" altLang="ja-JP" sz="1800" dirty="0"/>
                        <a:t>0.42%</a:t>
                      </a:r>
                      <a:r>
                        <a:rPr kumimoji="1" lang="ja-JP" altLang="en-US" sz="1800"/>
                        <a:t>（</a:t>
                      </a:r>
                      <a:r>
                        <a:rPr kumimoji="1" lang="en-US" altLang="ja-JP" sz="1800" dirty="0"/>
                        <a:t>6/1437</a:t>
                      </a:r>
                      <a:r>
                        <a:rPr kumimoji="1" lang="ja-JP" altLang="en-US" sz="1800"/>
                        <a:t>）</a:t>
                      </a:r>
                      <a:endParaRPr kumimoji="1" lang="en-US" altLang="ja-JP" sz="1800" dirty="0"/>
                    </a:p>
                    <a:p>
                      <a:pPr algn="ctr"/>
                      <a:r>
                        <a:rPr kumimoji="1" lang="ja-JP" altLang="en-US" sz="1800"/>
                        <a:t>「数百回に一回程度」</a:t>
                      </a:r>
                    </a:p>
                  </a:txBody>
                  <a:tcPr anchor="ctr"/>
                </a:tc>
                <a:tc>
                  <a:txBody>
                    <a:bodyPr/>
                    <a:lstStyle/>
                    <a:p>
                      <a:pPr algn="ctr"/>
                      <a:r>
                        <a:rPr kumimoji="1" lang="en-US" altLang="ja-JP" sz="1800" dirty="0"/>
                        <a:t>0.59%</a:t>
                      </a:r>
                      <a:r>
                        <a:rPr kumimoji="1" lang="ja-JP" altLang="en-US" sz="1800"/>
                        <a:t>（</a:t>
                      </a:r>
                      <a:r>
                        <a:rPr kumimoji="1" lang="en-US" altLang="ja-JP" sz="1800" dirty="0"/>
                        <a:t>8/1354</a:t>
                      </a:r>
                      <a:r>
                        <a:rPr kumimoji="1" lang="ja-JP" altLang="en-US" sz="1800"/>
                        <a:t>）</a:t>
                      </a:r>
                      <a:br>
                        <a:rPr kumimoji="1" lang="en-US" altLang="ja-JP" sz="1800" dirty="0"/>
                      </a:br>
                      <a:r>
                        <a:rPr kumimoji="1" lang="ja-JP" altLang="en-US" sz="1800"/>
                        <a:t>（「</a:t>
                      </a:r>
                      <a:r>
                        <a:rPr kumimoji="1" lang="en-US" altLang="ja-JP" sz="1800" dirty="0"/>
                        <a:t>200</a:t>
                      </a:r>
                      <a:r>
                        <a:rPr kumimoji="1" lang="ja-JP" altLang="en-US" sz="1800"/>
                        <a:t>回に</a:t>
                      </a:r>
                      <a:r>
                        <a:rPr kumimoji="1" lang="en-US" altLang="ja-JP" sz="1800" dirty="0"/>
                        <a:t>1</a:t>
                      </a:r>
                      <a:r>
                        <a:rPr kumimoji="1" lang="ja-JP" altLang="en-US" sz="1800"/>
                        <a:t>回程度」）</a:t>
                      </a:r>
                      <a:endParaRPr kumimoji="1" lang="en-US" altLang="ja-JP" sz="1800" dirty="0"/>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a:t>（</a:t>
                      </a:r>
                      <a:r>
                        <a:rPr kumimoji="1" lang="en-US" altLang="ja-JP" sz="1800" dirty="0"/>
                        <a:t>0.26〜1.2%</a:t>
                      </a:r>
                      <a:r>
                        <a:rPr kumimoji="1" lang="ja-JP" altLang="en-US" sz="1800"/>
                        <a:t>）</a:t>
                      </a:r>
                      <a:endParaRPr kumimoji="1" lang="en-US" altLang="ja-JP" sz="1800" dirty="0"/>
                    </a:p>
                  </a:txBody>
                  <a:tcPr anchor="ctr"/>
                </a:tc>
                <a:tc>
                  <a:txBody>
                    <a:bodyPr/>
                    <a:lstStyle/>
                    <a:p>
                      <a:pPr algn="l"/>
                      <a:r>
                        <a:rPr kumimoji="1" lang="ja-JP" altLang="en-US" sz="1800"/>
                        <a:t>（先行研究における仮定等が見つからず詳細不明）</a:t>
                      </a:r>
                    </a:p>
                  </a:txBody>
                  <a:tcPr anchor="ctr"/>
                </a:tc>
                <a:extLst>
                  <a:ext uri="{0D108BD9-81ED-4DB2-BD59-A6C34878D82A}">
                    <a16:rowId xmlns:a16="http://schemas.microsoft.com/office/drawing/2014/main" val="1056949634"/>
                  </a:ext>
                </a:extLst>
              </a:tr>
              <a:tr h="818918">
                <a:tc>
                  <a:txBody>
                    <a:bodyPr/>
                    <a:lstStyle/>
                    <a:p>
                      <a:pPr algn="ctr"/>
                      <a:r>
                        <a:rPr kumimoji="1" lang="en-US" altLang="ja-JP" sz="1800" dirty="0"/>
                        <a:t>〃</a:t>
                      </a:r>
                    </a:p>
                    <a:p>
                      <a:pPr algn="ctr"/>
                      <a:r>
                        <a:rPr kumimoji="1" lang="ja-JP" altLang="en-US" sz="1800"/>
                        <a:t>確率利得</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a:t>「通常の数倍程度</a:t>
                      </a:r>
                      <a:br>
                        <a:rPr kumimoji="1" lang="en-US" altLang="ja-JP" sz="1800" dirty="0"/>
                      </a:br>
                      <a:r>
                        <a:rPr kumimoji="1" lang="ja-JP" altLang="en-US" sz="1800"/>
                        <a:t>の確率」</a:t>
                      </a:r>
                      <a:endParaRPr kumimoji="1" lang="en-US" altLang="ja-JP" sz="1800" dirty="0"/>
                    </a:p>
                  </a:txBody>
                  <a:tcPr anchor="ctr"/>
                </a:tc>
                <a:tc>
                  <a:txBody>
                    <a:bodyPr/>
                    <a:lstStyle/>
                    <a:p>
                      <a:pPr algn="ctr"/>
                      <a:r>
                        <a:rPr kumimoji="1" lang="en-US" altLang="ja-JP" sz="1800" dirty="0"/>
                        <a:t>28</a:t>
                      </a:r>
                      <a:r>
                        <a:rPr kumimoji="1" lang="ja-JP" altLang="en-US" sz="1800"/>
                        <a:t>倍</a:t>
                      </a:r>
                      <a:br>
                        <a:rPr kumimoji="1" lang="en-US" altLang="ja-JP" sz="1800" dirty="0"/>
                      </a:br>
                      <a:r>
                        <a:rPr kumimoji="1" lang="ja-JP" altLang="en-US" sz="1800"/>
                        <a:t>（</a:t>
                      </a:r>
                      <a:r>
                        <a:rPr kumimoji="1" lang="en-US" altLang="ja-JP" sz="1800" dirty="0"/>
                        <a:t>12〜55</a:t>
                      </a:r>
                      <a:r>
                        <a:rPr kumimoji="1" lang="ja-JP" altLang="en-US" sz="1800"/>
                        <a:t>倍）</a:t>
                      </a:r>
                    </a:p>
                  </a:txBody>
                  <a:tcPr anchor="ctr"/>
                </a:tc>
                <a:tc>
                  <a:txBody>
                    <a:bodyPr/>
                    <a:lstStyle/>
                    <a:p>
                      <a:pPr algn="ctr"/>
                      <a:r>
                        <a:rPr kumimoji="1" lang="ja-JP" altLang="en-US" sz="1800"/>
                        <a:t>本研究の結果のほうが大きい</a:t>
                      </a:r>
                    </a:p>
                  </a:txBody>
                  <a:tcPr anchor="ctr"/>
                </a:tc>
                <a:extLst>
                  <a:ext uri="{0D108BD9-81ED-4DB2-BD59-A6C34878D82A}">
                    <a16:rowId xmlns:a16="http://schemas.microsoft.com/office/drawing/2014/main" val="989520630"/>
                  </a:ext>
                </a:extLst>
              </a:tr>
              <a:tr h="818918">
                <a:tc>
                  <a:txBody>
                    <a:bodyPr/>
                    <a:lstStyle/>
                    <a:p>
                      <a:pPr algn="ctr"/>
                      <a:r>
                        <a:rPr kumimoji="1" lang="en-US" altLang="ja-JP" sz="1800" dirty="0"/>
                        <a:t>M7</a:t>
                      </a:r>
                      <a:r>
                        <a:rPr kumimoji="1" lang="ja-JP" altLang="en-US" sz="1800"/>
                        <a:t>クラス → </a:t>
                      </a:r>
                      <a:r>
                        <a:rPr kumimoji="1" lang="en-US" altLang="ja-JP" sz="1800" dirty="0"/>
                        <a:t>M7</a:t>
                      </a:r>
                      <a:r>
                        <a:rPr kumimoji="1" lang="ja-JP" altLang="en-US" sz="1800"/>
                        <a:t>クラス</a:t>
                      </a:r>
                      <a:endParaRPr kumimoji="1" lang="en-US" altLang="ja-JP" sz="1800" dirty="0"/>
                    </a:p>
                    <a:p>
                      <a:pPr algn="ctr"/>
                      <a:r>
                        <a:rPr kumimoji="1" lang="ja-JP" altLang="en-US" sz="1800"/>
                        <a:t>一週間以内の発生確率</a:t>
                      </a:r>
                    </a:p>
                  </a:txBody>
                  <a:tcPr anchor="ctr"/>
                </a:tc>
                <a:tc>
                  <a:txBody>
                    <a:bodyPr/>
                    <a:lstStyle/>
                    <a:p>
                      <a:pPr algn="ctr"/>
                      <a:r>
                        <a:rPr kumimoji="1" lang="ja-JP" altLang="en-US" sz="1800"/>
                        <a:t>ー</a:t>
                      </a:r>
                    </a:p>
                  </a:txBody>
                  <a:tcPr anchor="ctr"/>
                </a:tc>
                <a:tc>
                  <a:txBody>
                    <a:bodyPr/>
                    <a:lstStyle/>
                    <a:p>
                      <a:pPr algn="ctr"/>
                      <a:r>
                        <a:rPr kumimoji="1" lang="en-US" altLang="ja-JP" sz="1800" dirty="0"/>
                        <a:t>5.2%</a:t>
                      </a:r>
                      <a:r>
                        <a:rPr kumimoji="1" lang="ja-JP" altLang="en-US" sz="1800"/>
                        <a:t>（</a:t>
                      </a:r>
                      <a:r>
                        <a:rPr kumimoji="1" lang="en-US" altLang="ja-JP" sz="1800" dirty="0"/>
                        <a:t>71/1354</a:t>
                      </a:r>
                      <a:r>
                        <a:rPr kumimoji="1" lang="ja-JP" altLang="en-US" sz="1800"/>
                        <a:t>）</a:t>
                      </a:r>
                      <a:endParaRPr kumimoji="1" lang="en-US" altLang="ja-JP" sz="1800" dirty="0"/>
                    </a:p>
                    <a:p>
                      <a:pPr algn="ctr"/>
                      <a:r>
                        <a:rPr kumimoji="1" lang="ja-JP" altLang="en-US" sz="1800"/>
                        <a:t>（「</a:t>
                      </a:r>
                      <a:r>
                        <a:rPr kumimoji="1" lang="en-US" altLang="ja-JP" sz="1800" dirty="0"/>
                        <a:t>20</a:t>
                      </a:r>
                      <a:r>
                        <a:rPr kumimoji="1" lang="ja-JP" altLang="en-US" sz="1800"/>
                        <a:t>回に</a:t>
                      </a:r>
                      <a:r>
                        <a:rPr kumimoji="1" lang="en-US" altLang="ja-JP" sz="1800" dirty="0"/>
                        <a:t>1</a:t>
                      </a:r>
                      <a:r>
                        <a:rPr kumimoji="1" lang="ja-JP" altLang="en-US" sz="1800"/>
                        <a:t>回程度」）</a:t>
                      </a:r>
                    </a:p>
                  </a:txBody>
                  <a:tcPr anchor="ctr"/>
                </a:tc>
                <a:tc>
                  <a:txBody>
                    <a:bodyPr/>
                    <a:lstStyle/>
                    <a:p>
                      <a:pPr algn="l"/>
                      <a:r>
                        <a:rPr kumimoji="1" lang="ja-JP" altLang="en-US" sz="1800"/>
                        <a:t>期待される通り、「半割れケース」と同程度の確率</a:t>
                      </a:r>
                    </a:p>
                  </a:txBody>
                  <a:tcPr anchor="ctr"/>
                </a:tc>
                <a:extLst>
                  <a:ext uri="{0D108BD9-81ED-4DB2-BD59-A6C34878D82A}">
                    <a16:rowId xmlns:a16="http://schemas.microsoft.com/office/drawing/2014/main" val="2959371745"/>
                  </a:ext>
                </a:extLst>
              </a:tr>
            </a:tbl>
          </a:graphicData>
        </a:graphic>
      </p:graphicFrame>
    </p:spTree>
    <p:extLst>
      <p:ext uri="{BB962C8B-B14F-4D97-AF65-F5344CB8AC3E}">
        <p14:creationId xmlns:p14="http://schemas.microsoft.com/office/powerpoint/2010/main" val="321092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26D3E3-AD06-8D4B-A433-F529025D4EC4}"/>
              </a:ext>
            </a:extLst>
          </p:cNvPr>
          <p:cNvSpPr>
            <a:spLocks noGrp="1"/>
          </p:cNvSpPr>
          <p:nvPr>
            <p:ph type="title"/>
          </p:nvPr>
        </p:nvSpPr>
        <p:spPr/>
        <p:txBody>
          <a:bodyPr/>
          <a:lstStyle/>
          <a:p>
            <a:r>
              <a:rPr kumimoji="1" lang="ja-JP" altLang="en-US"/>
              <a:t>まとめと今後</a:t>
            </a:r>
          </a:p>
        </p:txBody>
      </p:sp>
      <p:sp>
        <p:nvSpPr>
          <p:cNvPr id="4" name="コンテンツ プレースホルダー 3">
            <a:extLst>
              <a:ext uri="{FF2B5EF4-FFF2-40B4-BE49-F238E27FC236}">
                <a16:creationId xmlns:a16="http://schemas.microsoft.com/office/drawing/2014/main" id="{36742F03-E8B8-5646-ABF0-25D5A5B91791}"/>
              </a:ext>
            </a:extLst>
          </p:cNvPr>
          <p:cNvSpPr>
            <a:spLocks noGrp="1"/>
          </p:cNvSpPr>
          <p:nvPr>
            <p:ph idx="1"/>
          </p:nvPr>
        </p:nvSpPr>
        <p:spPr>
          <a:xfrm>
            <a:off x="609600" y="1417638"/>
            <a:ext cx="10972800" cy="4708527"/>
          </a:xfrm>
        </p:spPr>
        <p:txBody>
          <a:bodyPr>
            <a:normAutofit lnSpcReduction="10000"/>
          </a:bodyPr>
          <a:lstStyle/>
          <a:p>
            <a:pPr>
              <a:lnSpc>
                <a:spcPct val="110000"/>
              </a:lnSpc>
            </a:pPr>
            <a:r>
              <a:rPr lang="ja-JP" altLang="en-US" sz="2800"/>
              <a:t>政府</a:t>
            </a:r>
            <a:r>
              <a:rPr kumimoji="1" lang="ja-JP" altLang="en-US" sz="2800"/>
              <a:t>がガイドラインで地震発生確率の目安として提示している数字について、大部分は整合的であることを確認した。</a:t>
            </a:r>
            <a:endParaRPr kumimoji="1" lang="en-US" altLang="ja-JP" sz="2800" dirty="0"/>
          </a:p>
          <a:p>
            <a:pPr>
              <a:lnSpc>
                <a:spcPct val="110000"/>
              </a:lnSpc>
            </a:pPr>
            <a:r>
              <a:rPr kumimoji="1" lang="ja-JP" altLang="en-US" sz="2800"/>
              <a:t>ただし、ガイドラインの「程度」という表現に、結構な幅があるという認識は必要（例えば、</a:t>
            </a:r>
            <a:r>
              <a:rPr lang="ja-JP" altLang="en-US" sz="2800"/>
              <a:t> 「十数回に一回程度」は、「数回に一回</a:t>
            </a:r>
            <a:r>
              <a:rPr lang="en-US" altLang="ja-JP" sz="2800" dirty="0"/>
              <a:t>〜</a:t>
            </a:r>
            <a:r>
              <a:rPr lang="ja-JP" altLang="en-US" sz="2800"/>
              <a:t>数十回に一回」という意味合い）</a:t>
            </a:r>
            <a:endParaRPr lang="en-US" altLang="ja-JP" sz="2800" dirty="0"/>
          </a:p>
          <a:p>
            <a:pPr>
              <a:lnSpc>
                <a:spcPct val="110000"/>
              </a:lnSpc>
            </a:pPr>
            <a:r>
              <a:rPr lang="ja-JP" altLang="en-US" sz="2800"/>
              <a:t>ガイドライン中、一部割れケースの「通常の数倍程度の確率」は、過小評価かもしれない。本研究の結果からすると、「通常の数十倍程度の確率」のほうがより妥当な表現。</a:t>
            </a:r>
            <a:endParaRPr lang="en-US" altLang="ja-JP" sz="2800" dirty="0"/>
          </a:p>
          <a:p>
            <a:pPr>
              <a:lnSpc>
                <a:spcPct val="110000"/>
              </a:lnSpc>
            </a:pPr>
            <a:r>
              <a:rPr lang="ja-JP" altLang="en-US" sz="2800"/>
              <a:t>今後は、今回の結果を用いて、より理解のしやすい表現に整理した「地震確率推移表」（仮称）としてまとめる予定。</a:t>
            </a:r>
            <a:endParaRPr kumimoji="1" lang="ja-JP" altLang="en-US" sz="2800"/>
          </a:p>
        </p:txBody>
      </p:sp>
      <p:sp>
        <p:nvSpPr>
          <p:cNvPr id="3" name="スライド番号プレースホルダー 2">
            <a:extLst>
              <a:ext uri="{FF2B5EF4-FFF2-40B4-BE49-F238E27FC236}">
                <a16:creationId xmlns:a16="http://schemas.microsoft.com/office/drawing/2014/main" id="{30175FE3-429B-6D4C-8DCC-427BA782F714}"/>
              </a:ext>
            </a:extLst>
          </p:cNvPr>
          <p:cNvSpPr>
            <a:spLocks noGrp="1"/>
          </p:cNvSpPr>
          <p:nvPr>
            <p:ph type="sldNum" sz="quarter" idx="12"/>
          </p:nvPr>
        </p:nvSpPr>
        <p:spPr/>
        <p:txBody>
          <a:bodyPr/>
          <a:lstStyle/>
          <a:p>
            <a:fld id="{FDC95422-7855-D44D-976B-C7F75F11B494}" type="slidenum">
              <a:rPr kumimoji="1" lang="ja-JP" altLang="en-US" smtClean="0"/>
              <a:t>15</a:t>
            </a:fld>
            <a:endParaRPr kumimoji="1" lang="ja-JP" altLang="en-US"/>
          </a:p>
        </p:txBody>
      </p:sp>
    </p:spTree>
    <p:extLst>
      <p:ext uri="{BB962C8B-B14F-4D97-AF65-F5344CB8AC3E}">
        <p14:creationId xmlns:p14="http://schemas.microsoft.com/office/powerpoint/2010/main" val="172033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1C14B4-FBD4-7D4D-B533-D64F8BBABFEB}"/>
              </a:ext>
            </a:extLst>
          </p:cNvPr>
          <p:cNvSpPr>
            <a:spLocks noGrp="1"/>
          </p:cNvSpPr>
          <p:nvPr>
            <p:ph type="title"/>
          </p:nvPr>
        </p:nvSpPr>
        <p:spPr>
          <a:xfrm>
            <a:off x="609600" y="274638"/>
            <a:ext cx="10972800" cy="949044"/>
          </a:xfrm>
        </p:spPr>
        <p:txBody>
          <a:bodyPr>
            <a:normAutofit/>
          </a:bodyPr>
          <a:lstStyle/>
          <a:p>
            <a:r>
              <a:rPr kumimoji="1" lang="ja-JP" altLang="en-US" sz="4000"/>
              <a:t>研究動機</a:t>
            </a:r>
          </a:p>
        </p:txBody>
      </p:sp>
      <p:sp>
        <p:nvSpPr>
          <p:cNvPr id="3" name="コンテンツ プレースホルダー 2">
            <a:extLst>
              <a:ext uri="{FF2B5EF4-FFF2-40B4-BE49-F238E27FC236}">
                <a16:creationId xmlns:a16="http://schemas.microsoft.com/office/drawing/2014/main" id="{779BD91E-DCE9-A445-8189-ACBA04FA06EB}"/>
              </a:ext>
            </a:extLst>
          </p:cNvPr>
          <p:cNvSpPr>
            <a:spLocks noGrp="1"/>
          </p:cNvSpPr>
          <p:nvPr>
            <p:ph idx="1"/>
          </p:nvPr>
        </p:nvSpPr>
        <p:spPr>
          <a:xfrm>
            <a:off x="609600" y="1331260"/>
            <a:ext cx="10972800" cy="5177116"/>
          </a:xfrm>
        </p:spPr>
        <p:txBody>
          <a:bodyPr>
            <a:normAutofit/>
          </a:bodyPr>
          <a:lstStyle/>
          <a:p>
            <a:pPr marL="0" indent="0">
              <a:lnSpc>
                <a:spcPct val="110000"/>
              </a:lnSpc>
              <a:buNone/>
            </a:pPr>
            <a:r>
              <a:rPr lang="ja-JP" altLang="en-US" sz="2800"/>
              <a:t>南海トラフ地震の発生確率が平時より高まったとき、</a:t>
            </a:r>
            <a:endParaRPr lang="en-US" altLang="ja-JP" sz="2800" dirty="0"/>
          </a:p>
          <a:p>
            <a:pPr marL="0" indent="0" algn="ctr">
              <a:lnSpc>
                <a:spcPct val="110000"/>
              </a:lnSpc>
              <a:buNone/>
            </a:pPr>
            <a:br>
              <a:rPr lang="en-US" altLang="ja-JP" sz="1000" dirty="0"/>
            </a:br>
            <a:r>
              <a:rPr lang="ja-JP" altLang="en-US" sz="1000"/>
              <a:t>　　　　</a:t>
            </a:r>
            <a:r>
              <a:rPr lang="ja-JP" altLang="en-US" sz="2800"/>
              <a:t>「南海トラフ地震臨時情報（巨大地震警戒）」 や</a:t>
            </a:r>
            <a:br>
              <a:rPr lang="en-US" altLang="ja-JP" sz="2800" dirty="0"/>
            </a:br>
            <a:r>
              <a:rPr lang="ja-JP" altLang="en-US" sz="2800"/>
              <a:t>「南海トラフ地震臨時情報（巨大地震注意）」</a:t>
            </a:r>
            <a:br>
              <a:rPr lang="en-US" altLang="ja-JP" sz="2800" dirty="0"/>
            </a:br>
            <a:endParaRPr lang="en-US" altLang="ja-JP" sz="900" dirty="0"/>
          </a:p>
          <a:p>
            <a:pPr marL="0" indent="0">
              <a:lnSpc>
                <a:spcPct val="110000"/>
              </a:lnSpc>
              <a:buNone/>
            </a:pPr>
            <a:r>
              <a:rPr lang="ja-JP" altLang="en-US" sz="2800"/>
              <a:t>が出される。</a:t>
            </a:r>
            <a:endParaRPr lang="en-US" altLang="ja-JP" sz="2800" dirty="0"/>
          </a:p>
          <a:p>
            <a:pPr marL="0" indent="0">
              <a:lnSpc>
                <a:spcPct val="110000"/>
              </a:lnSpc>
              <a:buNone/>
            </a:pPr>
            <a:r>
              <a:rPr lang="ja-JP" altLang="en-US" sz="2800"/>
              <a:t>地方公共団体や企業等は、これらの情報の発出時の対応計画作成が必要。</a:t>
            </a:r>
            <a:endParaRPr lang="en-US" altLang="ja-JP" sz="2800" dirty="0"/>
          </a:p>
          <a:p>
            <a:pPr marL="0" indent="0">
              <a:lnSpc>
                <a:spcPct val="110000"/>
              </a:lnSpc>
              <a:buNone/>
            </a:pPr>
            <a:r>
              <a:rPr lang="ja-JP" altLang="en-US" sz="2800"/>
              <a:t>実効的な対応方法を考えるためには、起こりうる地震発生シナリオの幅と、各シナリオが発生する確率およびその不確かさについての大まかな理解が重要。</a:t>
            </a:r>
            <a:endParaRPr lang="en-US" altLang="ja-JP" sz="2800" dirty="0"/>
          </a:p>
          <a:p>
            <a:pPr marL="0" indent="0">
              <a:lnSpc>
                <a:spcPct val="110000"/>
              </a:lnSpc>
              <a:buNone/>
            </a:pPr>
            <a:r>
              <a:rPr lang="ja-JP" altLang="en-US" sz="2800" b="1">
                <a:solidFill>
                  <a:srgbClr val="FF5555"/>
                </a:solidFill>
              </a:rPr>
              <a:t>「理解・気づき」を促進するために、シナリオの幅や発生確率等についての目安となる情報をわかりやすい形で提供することは可能か？</a:t>
            </a:r>
            <a:endParaRPr lang="en-US" altLang="ja-JP" sz="2800" b="1" dirty="0">
              <a:solidFill>
                <a:srgbClr val="FF5555"/>
              </a:solidFill>
            </a:endParaRPr>
          </a:p>
        </p:txBody>
      </p:sp>
      <p:sp>
        <p:nvSpPr>
          <p:cNvPr id="4" name="スライド番号プレースホルダー 3">
            <a:extLst>
              <a:ext uri="{FF2B5EF4-FFF2-40B4-BE49-F238E27FC236}">
                <a16:creationId xmlns:a16="http://schemas.microsoft.com/office/drawing/2014/main" id="{63E34FFB-D384-F54F-ADA5-7CCE3A6C4F45}"/>
              </a:ext>
            </a:extLst>
          </p:cNvPr>
          <p:cNvSpPr>
            <a:spLocks noGrp="1"/>
          </p:cNvSpPr>
          <p:nvPr>
            <p:ph type="sldNum" sz="quarter" idx="12"/>
          </p:nvPr>
        </p:nvSpPr>
        <p:spPr/>
        <p:txBody>
          <a:bodyPr/>
          <a:lstStyle/>
          <a:p>
            <a:fld id="{FDC95422-7855-D44D-976B-C7F75F11B494}" type="slidenum">
              <a:rPr lang="ja-JP" altLang="en-US" smtClean="0"/>
              <a:pPr/>
              <a:t>2</a:t>
            </a:fld>
            <a:endParaRPr lang="ja-JP" altLang="en-US"/>
          </a:p>
        </p:txBody>
      </p:sp>
    </p:spTree>
    <p:extLst>
      <p:ext uri="{BB962C8B-B14F-4D97-AF65-F5344CB8AC3E}">
        <p14:creationId xmlns:p14="http://schemas.microsoft.com/office/powerpoint/2010/main" val="159542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50022" y="246823"/>
            <a:ext cx="6687671" cy="577655"/>
          </a:xfrm>
        </p:spPr>
        <p:txBody>
          <a:bodyPr>
            <a:normAutofit fontScale="90000"/>
          </a:bodyPr>
          <a:lstStyle/>
          <a:p>
            <a:r>
              <a:rPr lang="ja-JP" altLang="en-US" sz="3600"/>
              <a:t>臨時情報が発表される３ケース</a:t>
            </a:r>
          </a:p>
        </p:txBody>
      </p:sp>
      <p:sp>
        <p:nvSpPr>
          <p:cNvPr id="5" name="正方形/長方形 4"/>
          <p:cNvSpPr/>
          <p:nvPr/>
        </p:nvSpPr>
        <p:spPr>
          <a:xfrm>
            <a:off x="5950848" y="6474472"/>
            <a:ext cx="6027746" cy="276999"/>
          </a:xfrm>
          <a:prstGeom prst="rect">
            <a:avLst/>
          </a:prstGeom>
          <a:solidFill>
            <a:schemeClr val="bg1"/>
          </a:solidFill>
        </p:spPr>
        <p:txBody>
          <a:bodyPr wrap="square">
            <a:spAutoFit/>
          </a:bodyPr>
          <a:lstStyle/>
          <a:p>
            <a:pPr>
              <a:defRPr/>
            </a:pPr>
            <a:r>
              <a:rPr lang="ja-JP" altLang="en-US" sz="1200" b="1" dirty="0">
                <a:solidFill>
                  <a:prstClr val="black">
                    <a:lumMod val="75000"/>
                    <a:lumOff val="25000"/>
                  </a:prstClr>
                </a:solidFill>
                <a:latin typeface="Calibri"/>
                <a:ea typeface="ＭＳ Ｐゴシック" panose="020B0600070205080204" pitchFamily="50" charset="-128"/>
              </a:rPr>
              <a:t>南海トラフ地震の多様な発生形態に備えた防災対応検討ガイドライン（第１版）（概要）</a:t>
            </a:r>
            <a:endParaRPr lang="ja-JP" altLang="en-US" sz="1200" dirty="0">
              <a:solidFill>
                <a:prstClr val="black">
                  <a:lumMod val="75000"/>
                  <a:lumOff val="25000"/>
                </a:prstClr>
              </a:solidFill>
              <a:latin typeface="Calibri"/>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pPr>
              <a:defRPr/>
            </a:pPr>
            <a:fld id="{F38C3681-13C1-8743-978F-0BC6BA9243CB}" type="slidenum">
              <a:rPr lang="ja-JP" altLang="en-US" sz="1200">
                <a:solidFill>
                  <a:prstClr val="black">
                    <a:tint val="75000"/>
                  </a:prstClr>
                </a:solidFill>
                <a:latin typeface="Calibri"/>
                <a:ea typeface="ＭＳ Ｐゴシック" panose="020B0600070205080204" pitchFamily="50" charset="-128"/>
              </a:rPr>
              <a:pPr>
                <a:defRPr/>
              </a:pPr>
              <a:t>3</a:t>
            </a:fld>
            <a:endParaRPr lang="ja-JP" altLang="en-US" sz="1200">
              <a:solidFill>
                <a:prstClr val="black">
                  <a:tint val="75000"/>
                </a:prstClr>
              </a:solidFill>
              <a:latin typeface="Calibri"/>
              <a:ea typeface="ＭＳ Ｐゴシック" panose="020B0600070205080204" pitchFamily="50" charset="-128"/>
            </a:endParaRPr>
          </a:p>
        </p:txBody>
      </p:sp>
      <p:pic>
        <p:nvPicPr>
          <p:cNvPr id="8" name="図 7">
            <a:extLst>
              <a:ext uri="{FF2B5EF4-FFF2-40B4-BE49-F238E27FC236}">
                <a16:creationId xmlns:a16="http://schemas.microsoft.com/office/drawing/2014/main" id="{221C4D00-7325-984A-A505-765EE30DCDD5}"/>
              </a:ext>
            </a:extLst>
          </p:cNvPr>
          <p:cNvPicPr>
            <a:picLocks noChangeAspect="1"/>
          </p:cNvPicPr>
          <p:nvPr/>
        </p:nvPicPr>
        <p:blipFill>
          <a:blip r:embed="rId3"/>
          <a:stretch>
            <a:fillRect/>
          </a:stretch>
        </p:blipFill>
        <p:spPr>
          <a:xfrm>
            <a:off x="944316" y="939207"/>
            <a:ext cx="10230189" cy="5444040"/>
          </a:xfrm>
          <a:prstGeom prst="rect">
            <a:avLst/>
          </a:prstGeom>
        </p:spPr>
      </p:pic>
      <p:sp>
        <p:nvSpPr>
          <p:cNvPr id="9" name="テキスト ボックス 8">
            <a:extLst>
              <a:ext uri="{FF2B5EF4-FFF2-40B4-BE49-F238E27FC236}">
                <a16:creationId xmlns:a16="http://schemas.microsoft.com/office/drawing/2014/main" id="{394567C4-3101-ED4C-8429-8B7339B92C14}"/>
              </a:ext>
            </a:extLst>
          </p:cNvPr>
          <p:cNvSpPr txBox="1"/>
          <p:nvPr/>
        </p:nvSpPr>
        <p:spPr>
          <a:xfrm>
            <a:off x="1323138" y="2426528"/>
            <a:ext cx="4889480" cy="954107"/>
          </a:xfrm>
          <a:prstGeom prst="rect">
            <a:avLst/>
          </a:prstGeom>
          <a:solidFill>
            <a:srgbClr val="EFFFFF"/>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a:t>一週間の「警戒」情報</a:t>
            </a:r>
            <a:endParaRPr kumimoji="1" lang="en-US" altLang="ja-JP" sz="2800" dirty="0"/>
          </a:p>
          <a:p>
            <a:r>
              <a:rPr lang="ja-JP" altLang="en-US" sz="2800"/>
              <a:t>→その後の一週間の「注意」情報</a:t>
            </a:r>
            <a:endParaRPr kumimoji="1" lang="ja-JP" altLang="en-US" sz="2800"/>
          </a:p>
        </p:txBody>
      </p:sp>
      <p:sp>
        <p:nvSpPr>
          <p:cNvPr id="10" name="テキスト ボックス 9">
            <a:extLst>
              <a:ext uri="{FF2B5EF4-FFF2-40B4-BE49-F238E27FC236}">
                <a16:creationId xmlns:a16="http://schemas.microsoft.com/office/drawing/2014/main" id="{3F4E4B56-B6CC-0F46-AB4B-E1750CE7F51F}"/>
              </a:ext>
            </a:extLst>
          </p:cNvPr>
          <p:cNvSpPr txBox="1"/>
          <p:nvPr/>
        </p:nvSpPr>
        <p:spPr>
          <a:xfrm>
            <a:off x="7289422" y="2046513"/>
            <a:ext cx="3350597" cy="523220"/>
          </a:xfrm>
          <a:prstGeom prst="rect">
            <a:avLst/>
          </a:prstGeom>
          <a:solidFill>
            <a:srgbClr val="EFFFFF"/>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r>
              <a:rPr lang="ja-JP" altLang="en-US" sz="2800"/>
              <a:t>一週間の「注意」情報</a:t>
            </a:r>
            <a:endParaRPr kumimoji="1" lang="ja-JP" altLang="en-US" sz="2800"/>
          </a:p>
        </p:txBody>
      </p:sp>
    </p:spTree>
    <p:extLst>
      <p:ext uri="{BB962C8B-B14F-4D97-AF65-F5344CB8AC3E}">
        <p14:creationId xmlns:p14="http://schemas.microsoft.com/office/powerpoint/2010/main" val="145194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35A9D6D-2CC6-A248-BF9F-80A1923AD39D}"/>
              </a:ext>
            </a:extLst>
          </p:cNvPr>
          <p:cNvSpPr>
            <a:spLocks noGrp="1"/>
          </p:cNvSpPr>
          <p:nvPr>
            <p:ph type="sldNum" sz="quarter" idx="12"/>
          </p:nvPr>
        </p:nvSpPr>
        <p:spPr/>
        <p:txBody>
          <a:bodyPr/>
          <a:lstStyle/>
          <a:p>
            <a:fld id="{FDC95422-7855-D44D-976B-C7F75F11B494}" type="slidenum">
              <a:rPr lang="ja-JP" altLang="en-US" smtClean="0"/>
              <a:pPr/>
              <a:t>4</a:t>
            </a:fld>
            <a:endParaRPr lang="ja-JP" altLang="en-US"/>
          </a:p>
        </p:txBody>
      </p:sp>
      <p:sp>
        <p:nvSpPr>
          <p:cNvPr id="6" name="正方形/長方形 5">
            <a:extLst>
              <a:ext uri="{FF2B5EF4-FFF2-40B4-BE49-F238E27FC236}">
                <a16:creationId xmlns:a16="http://schemas.microsoft.com/office/drawing/2014/main" id="{11C673A4-7DD3-9345-AACA-C31DE2D7FBCF}"/>
              </a:ext>
            </a:extLst>
          </p:cNvPr>
          <p:cNvSpPr/>
          <p:nvPr/>
        </p:nvSpPr>
        <p:spPr>
          <a:xfrm>
            <a:off x="5735695" y="6434979"/>
            <a:ext cx="6027746" cy="276999"/>
          </a:xfrm>
          <a:prstGeom prst="rect">
            <a:avLst/>
          </a:prstGeom>
          <a:solidFill>
            <a:schemeClr val="bg1"/>
          </a:solidFill>
        </p:spPr>
        <p:txBody>
          <a:bodyPr wrap="square">
            <a:spAutoFit/>
          </a:bodyPr>
          <a:lstStyle/>
          <a:p>
            <a:pPr>
              <a:defRPr/>
            </a:pPr>
            <a:r>
              <a:rPr lang="ja-JP" altLang="en-US" sz="1200" b="1" dirty="0">
                <a:solidFill>
                  <a:prstClr val="black">
                    <a:lumMod val="75000"/>
                    <a:lumOff val="25000"/>
                  </a:prstClr>
                </a:solidFill>
                <a:latin typeface="Calibri"/>
                <a:ea typeface="ＭＳ Ｐゴシック" panose="020B0600070205080204" pitchFamily="50" charset="-128"/>
              </a:rPr>
              <a:t>南海トラフ地震の多様な発生形態に備えた防災対応検討ガイドライン（第１版）（概要）</a:t>
            </a:r>
            <a:endParaRPr lang="ja-JP" altLang="en-US" sz="1200" dirty="0">
              <a:solidFill>
                <a:prstClr val="black">
                  <a:lumMod val="75000"/>
                  <a:lumOff val="25000"/>
                </a:prstClr>
              </a:solidFill>
              <a:latin typeface="Calibri"/>
              <a:ea typeface="ＭＳ Ｐゴシック" panose="020B0600070205080204" pitchFamily="50" charset="-128"/>
            </a:endParaRPr>
          </a:p>
        </p:txBody>
      </p:sp>
      <p:pic>
        <p:nvPicPr>
          <p:cNvPr id="7" name="図 6">
            <a:extLst>
              <a:ext uri="{FF2B5EF4-FFF2-40B4-BE49-F238E27FC236}">
                <a16:creationId xmlns:a16="http://schemas.microsoft.com/office/drawing/2014/main" id="{E948E62F-6216-1A4A-9020-64F0EE18423E}"/>
              </a:ext>
            </a:extLst>
          </p:cNvPr>
          <p:cNvPicPr>
            <a:picLocks noChangeAspect="1"/>
          </p:cNvPicPr>
          <p:nvPr/>
        </p:nvPicPr>
        <p:blipFill>
          <a:blip r:embed="rId2"/>
          <a:stretch>
            <a:fillRect/>
          </a:stretch>
        </p:blipFill>
        <p:spPr>
          <a:xfrm>
            <a:off x="930836" y="-2561906"/>
            <a:ext cx="10136094" cy="8908759"/>
          </a:xfrm>
          <a:prstGeom prst="rect">
            <a:avLst/>
          </a:prstGeom>
        </p:spPr>
      </p:pic>
      <p:sp>
        <p:nvSpPr>
          <p:cNvPr id="8" name="テキスト ボックス 7">
            <a:extLst>
              <a:ext uri="{FF2B5EF4-FFF2-40B4-BE49-F238E27FC236}">
                <a16:creationId xmlns:a16="http://schemas.microsoft.com/office/drawing/2014/main" id="{F9F6DD63-0A4E-F14D-A093-3AF25A1489C8}"/>
              </a:ext>
            </a:extLst>
          </p:cNvPr>
          <p:cNvSpPr txBox="1"/>
          <p:nvPr/>
        </p:nvSpPr>
        <p:spPr>
          <a:xfrm>
            <a:off x="555172" y="446314"/>
            <a:ext cx="4597734" cy="584775"/>
          </a:xfrm>
          <a:prstGeom prst="rect">
            <a:avLst/>
          </a:prstGeom>
          <a:solidFill>
            <a:schemeClr val="bg1"/>
          </a:solidFill>
          <a:ln w="38100">
            <a:solidFill>
              <a:schemeClr val="tx1">
                <a:lumMod val="75000"/>
                <a:lumOff val="25000"/>
              </a:schemeClr>
            </a:solidFill>
          </a:ln>
        </p:spPr>
        <p:txBody>
          <a:bodyPr wrap="none" rtlCol="0">
            <a:spAutoFit/>
          </a:bodyPr>
          <a:lstStyle/>
          <a:p>
            <a:r>
              <a:rPr kumimoji="1" lang="ja-JP" altLang="en-US" sz="3200">
                <a:solidFill>
                  <a:schemeClr val="tx1">
                    <a:lumMod val="75000"/>
                    <a:lumOff val="25000"/>
                  </a:schemeClr>
                </a:solidFill>
              </a:rPr>
              <a:t>目安情報：「半割れケース」</a:t>
            </a:r>
          </a:p>
        </p:txBody>
      </p:sp>
    </p:spTree>
    <p:extLst>
      <p:ext uri="{BB962C8B-B14F-4D97-AF65-F5344CB8AC3E}">
        <p14:creationId xmlns:p14="http://schemas.microsoft.com/office/powerpoint/2010/main" val="163069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35A9D6D-2CC6-A248-BF9F-80A1923AD39D}"/>
              </a:ext>
            </a:extLst>
          </p:cNvPr>
          <p:cNvSpPr>
            <a:spLocks noGrp="1"/>
          </p:cNvSpPr>
          <p:nvPr>
            <p:ph type="sldNum" sz="quarter" idx="12"/>
          </p:nvPr>
        </p:nvSpPr>
        <p:spPr/>
        <p:txBody>
          <a:bodyPr/>
          <a:lstStyle/>
          <a:p>
            <a:fld id="{FDC95422-7855-D44D-976B-C7F75F11B494}" type="slidenum">
              <a:rPr lang="ja-JP" altLang="en-US" smtClean="0"/>
              <a:pPr/>
              <a:t>5</a:t>
            </a:fld>
            <a:endParaRPr lang="ja-JP" altLang="en-US"/>
          </a:p>
        </p:txBody>
      </p:sp>
      <p:sp>
        <p:nvSpPr>
          <p:cNvPr id="6" name="正方形/長方形 5">
            <a:extLst>
              <a:ext uri="{FF2B5EF4-FFF2-40B4-BE49-F238E27FC236}">
                <a16:creationId xmlns:a16="http://schemas.microsoft.com/office/drawing/2014/main" id="{11C673A4-7DD3-9345-AACA-C31DE2D7FBCF}"/>
              </a:ext>
            </a:extLst>
          </p:cNvPr>
          <p:cNvSpPr/>
          <p:nvPr/>
        </p:nvSpPr>
        <p:spPr>
          <a:xfrm>
            <a:off x="5735695" y="6434979"/>
            <a:ext cx="6027746" cy="276999"/>
          </a:xfrm>
          <a:prstGeom prst="rect">
            <a:avLst/>
          </a:prstGeom>
          <a:solidFill>
            <a:schemeClr val="bg1"/>
          </a:solidFill>
        </p:spPr>
        <p:txBody>
          <a:bodyPr wrap="square">
            <a:spAutoFit/>
          </a:bodyPr>
          <a:lstStyle/>
          <a:p>
            <a:pPr>
              <a:defRPr/>
            </a:pPr>
            <a:r>
              <a:rPr lang="ja-JP" altLang="en-US" sz="1200" b="1" dirty="0">
                <a:solidFill>
                  <a:prstClr val="black">
                    <a:lumMod val="75000"/>
                    <a:lumOff val="25000"/>
                  </a:prstClr>
                </a:solidFill>
                <a:latin typeface="Calibri"/>
                <a:ea typeface="ＭＳ Ｐゴシック" panose="020B0600070205080204" pitchFamily="50" charset="-128"/>
              </a:rPr>
              <a:t>南海トラフ地震の多様な発生形態に備えた防災対応検討ガイドライン（第１版）（概要）</a:t>
            </a:r>
            <a:endParaRPr lang="ja-JP" altLang="en-US" sz="1200" dirty="0">
              <a:solidFill>
                <a:prstClr val="black">
                  <a:lumMod val="75000"/>
                  <a:lumOff val="25000"/>
                </a:prstClr>
              </a:solidFill>
              <a:latin typeface="Calibri"/>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F9F6DD63-0A4E-F14D-A093-3AF25A1489C8}"/>
              </a:ext>
            </a:extLst>
          </p:cNvPr>
          <p:cNvSpPr txBox="1"/>
          <p:nvPr/>
        </p:nvSpPr>
        <p:spPr>
          <a:xfrm>
            <a:off x="555172" y="446314"/>
            <a:ext cx="5170005" cy="584775"/>
          </a:xfrm>
          <a:prstGeom prst="rect">
            <a:avLst/>
          </a:prstGeom>
          <a:solidFill>
            <a:schemeClr val="bg1"/>
          </a:solidFill>
          <a:ln w="38100">
            <a:solidFill>
              <a:schemeClr val="tx1">
                <a:lumMod val="75000"/>
                <a:lumOff val="25000"/>
              </a:schemeClr>
            </a:solidFill>
          </a:ln>
        </p:spPr>
        <p:txBody>
          <a:bodyPr wrap="none" rtlCol="0">
            <a:spAutoFit/>
          </a:bodyPr>
          <a:lstStyle/>
          <a:p>
            <a:r>
              <a:rPr lang="ja-JP" altLang="en-US" sz="3200">
                <a:solidFill>
                  <a:schemeClr val="tx1">
                    <a:lumMod val="75000"/>
                    <a:lumOff val="25000"/>
                  </a:schemeClr>
                </a:solidFill>
              </a:rPr>
              <a:t>目安情報：「一部割れケース」</a:t>
            </a:r>
          </a:p>
        </p:txBody>
      </p:sp>
      <p:pic>
        <p:nvPicPr>
          <p:cNvPr id="2" name="図 1">
            <a:extLst>
              <a:ext uri="{FF2B5EF4-FFF2-40B4-BE49-F238E27FC236}">
                <a16:creationId xmlns:a16="http://schemas.microsoft.com/office/drawing/2014/main" id="{8078CFF5-876D-2C47-94B8-A826FEF1F52E}"/>
              </a:ext>
            </a:extLst>
          </p:cNvPr>
          <p:cNvPicPr>
            <a:picLocks noChangeAspect="1"/>
          </p:cNvPicPr>
          <p:nvPr/>
        </p:nvPicPr>
        <p:blipFill>
          <a:blip r:embed="rId2"/>
          <a:stretch>
            <a:fillRect/>
          </a:stretch>
        </p:blipFill>
        <p:spPr>
          <a:xfrm>
            <a:off x="2533718" y="1279425"/>
            <a:ext cx="7481140" cy="4947206"/>
          </a:xfrm>
          <a:prstGeom prst="rect">
            <a:avLst/>
          </a:prstGeom>
        </p:spPr>
      </p:pic>
      <p:sp>
        <p:nvSpPr>
          <p:cNvPr id="5" name="円/楕円 4">
            <a:extLst>
              <a:ext uri="{FF2B5EF4-FFF2-40B4-BE49-F238E27FC236}">
                <a16:creationId xmlns:a16="http://schemas.microsoft.com/office/drawing/2014/main" id="{0A17EE72-C8D4-8F40-91F8-3F211EAEF547}"/>
              </a:ext>
            </a:extLst>
          </p:cNvPr>
          <p:cNvSpPr/>
          <p:nvPr/>
        </p:nvSpPr>
        <p:spPr>
          <a:xfrm>
            <a:off x="6128657" y="3254829"/>
            <a:ext cx="4343400" cy="2971802"/>
          </a:xfrm>
          <a:prstGeom prst="ellipse">
            <a:avLst/>
          </a:prstGeom>
          <a:noFill/>
          <a:ln w="762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720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5E9AE49-82A9-2243-A6DA-66FA4C09A86B}"/>
              </a:ext>
            </a:extLst>
          </p:cNvPr>
          <p:cNvSpPr>
            <a:spLocks noGrp="1"/>
          </p:cNvSpPr>
          <p:nvPr>
            <p:ph type="title"/>
          </p:nvPr>
        </p:nvSpPr>
        <p:spPr>
          <a:xfrm>
            <a:off x="598311" y="195615"/>
            <a:ext cx="10972800" cy="786518"/>
          </a:xfrm>
        </p:spPr>
        <p:txBody>
          <a:bodyPr>
            <a:normAutofit/>
          </a:bodyPr>
          <a:lstStyle/>
          <a:p>
            <a:r>
              <a:rPr kumimoji="1" lang="ja-JP" altLang="en-US" sz="2800"/>
              <a:t>ガイドライン掲載情報のもととなった先行研究（橋本・横田</a:t>
            </a:r>
            <a:r>
              <a:rPr kumimoji="1" lang="en-US" altLang="ja-JP" sz="2800" dirty="0"/>
              <a:t>, 2019</a:t>
            </a:r>
            <a:r>
              <a:rPr lang="en-US" altLang="ja-JP" sz="2800" dirty="0"/>
              <a:t>, </a:t>
            </a:r>
            <a:r>
              <a:rPr lang="en-US" altLang="ja-JP" sz="2800" dirty="0" err="1"/>
              <a:t>JpGU</a:t>
            </a:r>
            <a:r>
              <a:rPr lang="ja-JP" altLang="en-US" sz="2800"/>
              <a:t>）</a:t>
            </a:r>
            <a:endParaRPr kumimoji="1" lang="ja-JP" altLang="en-US" sz="2800"/>
          </a:p>
        </p:txBody>
      </p:sp>
      <p:sp>
        <p:nvSpPr>
          <p:cNvPr id="2" name="スライド番号プレースホルダー 1">
            <a:extLst>
              <a:ext uri="{FF2B5EF4-FFF2-40B4-BE49-F238E27FC236}">
                <a16:creationId xmlns:a16="http://schemas.microsoft.com/office/drawing/2014/main" id="{FD7C3E3C-E5F2-5F4B-BE4F-279484FD0CB7}"/>
              </a:ext>
            </a:extLst>
          </p:cNvPr>
          <p:cNvSpPr>
            <a:spLocks noGrp="1"/>
          </p:cNvSpPr>
          <p:nvPr>
            <p:ph type="sldNum" sz="quarter" idx="12"/>
          </p:nvPr>
        </p:nvSpPr>
        <p:spPr/>
        <p:txBody>
          <a:bodyPr/>
          <a:lstStyle/>
          <a:p>
            <a:fld id="{FDC95422-7855-D44D-976B-C7F75F11B494}" type="slidenum">
              <a:rPr kumimoji="1" lang="ja-JP" altLang="en-US" smtClean="0"/>
              <a:t>6</a:t>
            </a:fld>
            <a:endParaRPr kumimoji="1" lang="ja-JP" altLang="en-US"/>
          </a:p>
        </p:txBody>
      </p:sp>
      <p:pic>
        <p:nvPicPr>
          <p:cNvPr id="4" name="図 3">
            <a:extLst>
              <a:ext uri="{FF2B5EF4-FFF2-40B4-BE49-F238E27FC236}">
                <a16:creationId xmlns:a16="http://schemas.microsoft.com/office/drawing/2014/main" id="{1208F1EE-8B01-7C4B-8A5B-BD931CDCC107}"/>
              </a:ext>
            </a:extLst>
          </p:cNvPr>
          <p:cNvPicPr>
            <a:picLocks noChangeAspect="1"/>
          </p:cNvPicPr>
          <p:nvPr/>
        </p:nvPicPr>
        <p:blipFill>
          <a:blip r:embed="rId2"/>
          <a:stretch>
            <a:fillRect/>
          </a:stretch>
        </p:blipFill>
        <p:spPr>
          <a:xfrm>
            <a:off x="2212623" y="1157352"/>
            <a:ext cx="8094132" cy="5550262"/>
          </a:xfrm>
          <a:prstGeom prst="rect">
            <a:avLst/>
          </a:prstGeom>
          <a:ln>
            <a:solidFill>
              <a:schemeClr val="tx1">
                <a:lumMod val="75000"/>
                <a:lumOff val="25000"/>
              </a:schemeClr>
            </a:solidFill>
          </a:ln>
        </p:spPr>
      </p:pic>
    </p:spTree>
    <p:extLst>
      <p:ext uri="{BB962C8B-B14F-4D97-AF65-F5344CB8AC3E}">
        <p14:creationId xmlns:p14="http://schemas.microsoft.com/office/powerpoint/2010/main" val="257030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0D824F-373C-6244-B4C8-70EF45C72CFA}"/>
              </a:ext>
            </a:extLst>
          </p:cNvPr>
          <p:cNvSpPr>
            <a:spLocks noGrp="1"/>
          </p:cNvSpPr>
          <p:nvPr>
            <p:ph type="title"/>
          </p:nvPr>
        </p:nvSpPr>
        <p:spPr/>
        <p:txBody>
          <a:bodyPr>
            <a:normAutofit/>
          </a:bodyPr>
          <a:lstStyle/>
          <a:p>
            <a:r>
              <a:rPr kumimoji="1" lang="ja-JP" altLang="en-US" sz="4000"/>
              <a:t>自分たちで調べてみたかった</a:t>
            </a:r>
            <a:r>
              <a:rPr kumimoji="1" lang="en-US" altLang="ja-JP" sz="4000" dirty="0"/>
              <a:t>/</a:t>
            </a:r>
            <a:r>
              <a:rPr kumimoji="1" lang="ja-JP" altLang="en-US" sz="4000"/>
              <a:t>考えてみたかったこと</a:t>
            </a:r>
          </a:p>
        </p:txBody>
      </p:sp>
      <p:sp>
        <p:nvSpPr>
          <p:cNvPr id="3" name="コンテンツ プレースホルダー 2">
            <a:extLst>
              <a:ext uri="{FF2B5EF4-FFF2-40B4-BE49-F238E27FC236}">
                <a16:creationId xmlns:a16="http://schemas.microsoft.com/office/drawing/2014/main" id="{6C6A5664-7985-F84F-8897-6B390EB2ED2C}"/>
              </a:ext>
            </a:extLst>
          </p:cNvPr>
          <p:cNvSpPr>
            <a:spLocks noGrp="1"/>
          </p:cNvSpPr>
          <p:nvPr>
            <p:ph idx="1"/>
          </p:nvPr>
        </p:nvSpPr>
        <p:spPr>
          <a:xfrm>
            <a:off x="609600" y="1749778"/>
            <a:ext cx="11119556" cy="4376386"/>
          </a:xfrm>
        </p:spPr>
        <p:txBody>
          <a:bodyPr/>
          <a:lstStyle/>
          <a:p>
            <a:r>
              <a:rPr kumimoji="1" lang="ja-JP" altLang="en-US"/>
              <a:t>もっと細かく期間（○日以内）を分けるとどうなるか？</a:t>
            </a:r>
            <a:br>
              <a:rPr kumimoji="1" lang="en-US" altLang="ja-JP" dirty="0"/>
            </a:br>
            <a:r>
              <a:rPr kumimoji="1" lang="ja-JP" altLang="en-US"/>
              <a:t>条件を変えるとどうなるか？違うカタログを使うとどうなるか？</a:t>
            </a:r>
            <a:br>
              <a:rPr lang="en-US" altLang="ja-JP" dirty="0"/>
            </a:br>
            <a:r>
              <a:rPr lang="ja-JP" altLang="en-US"/>
              <a:t>（＝今回の発表）</a:t>
            </a:r>
            <a:endParaRPr kumimoji="1" lang="en-US" altLang="ja-JP" dirty="0"/>
          </a:p>
          <a:p>
            <a:endParaRPr kumimoji="1" lang="en-US" altLang="ja-JP" dirty="0"/>
          </a:p>
          <a:p>
            <a:r>
              <a:rPr lang="ja-JP" altLang="en-US"/>
              <a:t>（将来的に）調べた結果をわかりやすい形で可視化したい</a:t>
            </a:r>
            <a:br>
              <a:rPr lang="en-US" altLang="ja-JP" dirty="0"/>
            </a:br>
            <a:r>
              <a:rPr lang="ja-JP" altLang="en-US"/>
              <a:t>（「理解・気づきツール」としての可視化方法を研究したい）</a:t>
            </a:r>
            <a:endParaRPr lang="en-US" altLang="ja-JP" dirty="0"/>
          </a:p>
          <a:p>
            <a:endParaRPr kumimoji="1"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077954DC-E0BA-4A4B-989F-970EAEB74210}"/>
              </a:ext>
            </a:extLst>
          </p:cNvPr>
          <p:cNvSpPr>
            <a:spLocks noGrp="1"/>
          </p:cNvSpPr>
          <p:nvPr>
            <p:ph type="sldNum" sz="quarter" idx="12"/>
          </p:nvPr>
        </p:nvSpPr>
        <p:spPr/>
        <p:txBody>
          <a:bodyPr/>
          <a:lstStyle/>
          <a:p>
            <a:fld id="{FDC95422-7855-D44D-976B-C7F75F11B494}" type="slidenum">
              <a:rPr lang="ja-JP" altLang="en-US" smtClean="0"/>
              <a:pPr/>
              <a:t>7</a:t>
            </a:fld>
            <a:endParaRPr lang="ja-JP" altLang="en-US"/>
          </a:p>
        </p:txBody>
      </p:sp>
    </p:spTree>
    <p:extLst>
      <p:ext uri="{BB962C8B-B14F-4D97-AF65-F5344CB8AC3E}">
        <p14:creationId xmlns:p14="http://schemas.microsoft.com/office/powerpoint/2010/main" val="184011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4C7AF-6C65-1342-A09B-4CD2036A87A2}"/>
              </a:ext>
            </a:extLst>
          </p:cNvPr>
          <p:cNvSpPr>
            <a:spLocks noGrp="1"/>
          </p:cNvSpPr>
          <p:nvPr>
            <p:ph type="title"/>
          </p:nvPr>
        </p:nvSpPr>
        <p:spPr/>
        <p:txBody>
          <a:bodyPr/>
          <a:lstStyle/>
          <a:p>
            <a:r>
              <a:rPr lang="ja-JP" altLang="en-US"/>
              <a:t>用いたデータ</a:t>
            </a:r>
            <a:endParaRPr kumimoji="1" lang="ja-JP" altLang="en-US"/>
          </a:p>
        </p:txBody>
      </p:sp>
      <p:sp>
        <p:nvSpPr>
          <p:cNvPr id="3" name="コンテンツ プレースホルダー 2">
            <a:extLst>
              <a:ext uri="{FF2B5EF4-FFF2-40B4-BE49-F238E27FC236}">
                <a16:creationId xmlns:a16="http://schemas.microsoft.com/office/drawing/2014/main" id="{0BD4A403-2190-C746-A7E4-E5E957A4D7CD}"/>
              </a:ext>
            </a:extLst>
          </p:cNvPr>
          <p:cNvSpPr>
            <a:spLocks noGrp="1"/>
          </p:cNvSpPr>
          <p:nvPr>
            <p:ph idx="1"/>
          </p:nvPr>
        </p:nvSpPr>
        <p:spPr>
          <a:xfrm>
            <a:off x="431075" y="1417638"/>
            <a:ext cx="11351622" cy="4972167"/>
          </a:xfrm>
        </p:spPr>
        <p:txBody>
          <a:bodyPr>
            <a:normAutofit fontScale="85000" lnSpcReduction="10000"/>
          </a:bodyPr>
          <a:lstStyle/>
          <a:p>
            <a:pPr marL="0" indent="0">
              <a:lnSpc>
                <a:spcPct val="120000"/>
              </a:lnSpc>
              <a:buNone/>
            </a:pPr>
            <a:r>
              <a:rPr kumimoji="1" lang="ja-JP" altLang="en-US"/>
              <a:t>カタログ：</a:t>
            </a:r>
            <a:endParaRPr kumimoji="1" lang="en-US" altLang="ja-JP" dirty="0"/>
          </a:p>
          <a:p>
            <a:pPr>
              <a:lnSpc>
                <a:spcPct val="120000"/>
              </a:lnSpc>
            </a:pPr>
            <a:r>
              <a:rPr kumimoji="1" lang="en-US" altLang="ja-JP" dirty="0"/>
              <a:t>ISC-GEM </a:t>
            </a:r>
            <a:r>
              <a:rPr lang="en-US" altLang="ja-JP" dirty="0"/>
              <a:t>Global Instrumental Earthquake Catalogue (ver. 6.0)</a:t>
            </a:r>
            <a:br>
              <a:rPr lang="en-US" altLang="ja-JP" dirty="0"/>
            </a:br>
            <a:r>
              <a:rPr lang="ja-JP" altLang="en-US"/>
              <a:t>（国際地震センター</a:t>
            </a:r>
            <a:r>
              <a:rPr lang="en-US" altLang="ja-JP" dirty="0"/>
              <a:t>/</a:t>
            </a:r>
            <a:r>
              <a:rPr lang="ja-JP" altLang="en-US"/>
              <a:t>世界地震モデル</a:t>
            </a:r>
            <a:r>
              <a:rPr lang="en-US" altLang="ja-JP" dirty="0"/>
              <a:t> foundation</a:t>
            </a:r>
            <a:r>
              <a:rPr lang="ja-JP" altLang="en-US"/>
              <a:t>）</a:t>
            </a:r>
            <a:endParaRPr lang="en-US" altLang="ja-JP" dirty="0"/>
          </a:p>
          <a:p>
            <a:pPr>
              <a:lnSpc>
                <a:spcPct val="120000"/>
              </a:lnSpc>
            </a:pPr>
            <a:r>
              <a:rPr lang="en-US" altLang="ja-JP" dirty="0"/>
              <a:t>Advanced National Seismic System (ANSS) comprehensive earthquake catalog</a:t>
            </a:r>
            <a:br>
              <a:rPr lang="en-US" altLang="ja-JP" dirty="0"/>
            </a:br>
            <a:r>
              <a:rPr lang="ja-JP" altLang="en-US"/>
              <a:t>（アメリカ地質調査所）</a:t>
            </a:r>
            <a:br>
              <a:rPr lang="en-US" altLang="ja-JP" dirty="0"/>
            </a:br>
            <a:endParaRPr kumimoji="1" lang="en-US" altLang="ja-JP" dirty="0"/>
          </a:p>
          <a:p>
            <a:pPr marL="0" indent="0">
              <a:lnSpc>
                <a:spcPct val="120000"/>
              </a:lnSpc>
              <a:buNone/>
            </a:pPr>
            <a:r>
              <a:rPr lang="ja-JP" altLang="en-US"/>
              <a:t>期間：</a:t>
            </a:r>
            <a:r>
              <a:rPr lang="en-US" altLang="ja-JP" dirty="0"/>
              <a:t>1904-2015</a:t>
            </a:r>
            <a:r>
              <a:rPr lang="ja-JP" altLang="en-US"/>
              <a:t>の</a:t>
            </a:r>
            <a:r>
              <a:rPr lang="en-US" altLang="ja-JP" dirty="0"/>
              <a:t>100</a:t>
            </a:r>
            <a:r>
              <a:rPr lang="ja-JP" altLang="en-US"/>
              <a:t>年間</a:t>
            </a:r>
            <a:endParaRPr lang="en-US" altLang="ja-JP" dirty="0"/>
          </a:p>
          <a:p>
            <a:pPr marL="0" indent="0">
              <a:lnSpc>
                <a:spcPct val="120000"/>
              </a:lnSpc>
              <a:buNone/>
            </a:pPr>
            <a:r>
              <a:rPr lang="ja-JP" altLang="en-US"/>
              <a:t>深さ：</a:t>
            </a:r>
            <a:r>
              <a:rPr lang="en-US" altLang="ja-JP" dirty="0"/>
              <a:t>100km</a:t>
            </a:r>
            <a:r>
              <a:rPr lang="ja-JP" altLang="en-US"/>
              <a:t>以浅</a:t>
            </a:r>
            <a:endParaRPr lang="en-US" altLang="ja-JP" dirty="0"/>
          </a:p>
          <a:p>
            <a:pPr marL="0" indent="0">
              <a:lnSpc>
                <a:spcPct val="120000"/>
              </a:lnSpc>
              <a:buNone/>
            </a:pPr>
            <a:r>
              <a:rPr lang="ja-JP" altLang="en-US"/>
              <a:t>領域：領域限定なしと、沈み込み帯の地震のみに絞った場合の二通り</a:t>
            </a:r>
            <a:endParaRPr lang="en-US" altLang="ja-JP" dirty="0"/>
          </a:p>
          <a:p>
            <a:pPr>
              <a:lnSpc>
                <a:spcPct val="120000"/>
              </a:lnSpc>
            </a:pPr>
            <a:endParaRPr kumimoji="1" lang="ja-JP" altLang="en-US"/>
          </a:p>
        </p:txBody>
      </p:sp>
      <p:sp>
        <p:nvSpPr>
          <p:cNvPr id="4" name="スライド番号プレースホルダー 3">
            <a:extLst>
              <a:ext uri="{FF2B5EF4-FFF2-40B4-BE49-F238E27FC236}">
                <a16:creationId xmlns:a16="http://schemas.microsoft.com/office/drawing/2014/main" id="{9EB87374-CA88-5F4D-9F8E-50464BFB8567}"/>
              </a:ext>
            </a:extLst>
          </p:cNvPr>
          <p:cNvSpPr>
            <a:spLocks noGrp="1"/>
          </p:cNvSpPr>
          <p:nvPr>
            <p:ph type="sldNum" sz="quarter" idx="12"/>
          </p:nvPr>
        </p:nvSpPr>
        <p:spPr/>
        <p:txBody>
          <a:bodyPr/>
          <a:lstStyle/>
          <a:p>
            <a:fld id="{FDC95422-7855-D44D-976B-C7F75F11B494}" type="slidenum">
              <a:rPr lang="ja-JP" altLang="en-US" smtClean="0"/>
              <a:pPr/>
              <a:t>8</a:t>
            </a:fld>
            <a:endParaRPr lang="ja-JP" altLang="en-US"/>
          </a:p>
        </p:txBody>
      </p:sp>
    </p:spTree>
    <p:extLst>
      <p:ext uri="{BB962C8B-B14F-4D97-AF65-F5344CB8AC3E}">
        <p14:creationId xmlns:p14="http://schemas.microsoft.com/office/powerpoint/2010/main" val="139247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717C1-09A7-B840-8DB6-6EF9F3A66D4C}"/>
              </a:ext>
            </a:extLst>
          </p:cNvPr>
          <p:cNvSpPr>
            <a:spLocks noGrp="1"/>
          </p:cNvSpPr>
          <p:nvPr>
            <p:ph type="title"/>
          </p:nvPr>
        </p:nvSpPr>
        <p:spPr/>
        <p:txBody>
          <a:bodyPr/>
          <a:lstStyle/>
          <a:p>
            <a:r>
              <a:rPr lang="ja-JP" altLang="en-US"/>
              <a:t>計算項目</a:t>
            </a:r>
            <a:endParaRPr kumimoji="1" lang="ja-JP" altLang="en-US"/>
          </a:p>
        </p:txBody>
      </p:sp>
      <p:sp>
        <p:nvSpPr>
          <p:cNvPr id="3" name="コンテンツ プレースホルダー 2">
            <a:extLst>
              <a:ext uri="{FF2B5EF4-FFF2-40B4-BE49-F238E27FC236}">
                <a16:creationId xmlns:a16="http://schemas.microsoft.com/office/drawing/2014/main" id="{BC9CCD07-2E59-E642-B099-B268A4D58688}"/>
              </a:ext>
            </a:extLst>
          </p:cNvPr>
          <p:cNvSpPr>
            <a:spLocks noGrp="1"/>
          </p:cNvSpPr>
          <p:nvPr>
            <p:ph idx="1"/>
          </p:nvPr>
        </p:nvSpPr>
        <p:spPr>
          <a:xfrm>
            <a:off x="609600" y="1600201"/>
            <a:ext cx="10972800" cy="4936066"/>
          </a:xfrm>
        </p:spPr>
        <p:txBody>
          <a:bodyPr>
            <a:normAutofit fontScale="85000" lnSpcReduction="10000"/>
          </a:bodyPr>
          <a:lstStyle/>
          <a:p>
            <a:r>
              <a:rPr kumimoji="1" lang="en-US" altLang="ja-JP" dirty="0"/>
              <a:t>M8+</a:t>
            </a:r>
            <a:r>
              <a:rPr kumimoji="1" lang="ja-JP" altLang="en-US"/>
              <a:t>地震のあとに近傍で一定期間内に</a:t>
            </a:r>
            <a:r>
              <a:rPr kumimoji="1" lang="en-US" altLang="ja-JP" dirty="0"/>
              <a:t>M8+</a:t>
            </a:r>
            <a:r>
              <a:rPr kumimoji="1" lang="ja-JP" altLang="en-US"/>
              <a:t>地震が発生する確率</a:t>
            </a:r>
            <a:endParaRPr kumimoji="1" lang="en-US" altLang="ja-JP" dirty="0"/>
          </a:p>
          <a:p>
            <a:r>
              <a:rPr lang="en-US" altLang="ja-JP" dirty="0"/>
              <a:t>M8+</a:t>
            </a:r>
            <a:r>
              <a:rPr lang="ja-JP" altLang="en-US"/>
              <a:t>地震のあとに近傍で一定期間内に</a:t>
            </a:r>
            <a:r>
              <a:rPr kumimoji="1" lang="en-US" altLang="ja-JP" dirty="0"/>
              <a:t>M7</a:t>
            </a:r>
            <a:r>
              <a:rPr kumimoji="1" lang="ja-JP" altLang="en-US"/>
              <a:t>クラス地震が発生する確率</a:t>
            </a:r>
            <a:endParaRPr kumimoji="1" lang="en-US" altLang="ja-JP" dirty="0"/>
          </a:p>
          <a:p>
            <a:r>
              <a:rPr lang="en-US" altLang="ja-JP" dirty="0"/>
              <a:t>M7</a:t>
            </a:r>
            <a:r>
              <a:rPr lang="ja-JP" altLang="en-US"/>
              <a:t>クラス地震のあとに近傍で一定期間内に</a:t>
            </a:r>
            <a:r>
              <a:rPr lang="en-US" altLang="ja-JP" dirty="0"/>
              <a:t>M8+</a:t>
            </a:r>
            <a:r>
              <a:rPr lang="ja-JP" altLang="en-US"/>
              <a:t>地震地震が発生する確率</a:t>
            </a:r>
            <a:endParaRPr lang="en-US" altLang="ja-JP" dirty="0"/>
          </a:p>
          <a:p>
            <a:r>
              <a:rPr lang="en-US" altLang="ja-JP" dirty="0"/>
              <a:t>M7</a:t>
            </a:r>
            <a:r>
              <a:rPr lang="ja-JP" altLang="en-US"/>
              <a:t>クラス地震のあとに近傍で一定期間内に</a:t>
            </a:r>
            <a:r>
              <a:rPr lang="en-US" altLang="ja-JP" dirty="0"/>
              <a:t>M7</a:t>
            </a:r>
            <a:r>
              <a:rPr lang="ja-JP" altLang="en-US"/>
              <a:t>クラス地震が発生する確率</a:t>
            </a:r>
            <a:endParaRPr lang="en-US" altLang="ja-JP" dirty="0"/>
          </a:p>
          <a:p>
            <a:endParaRPr lang="en-US" altLang="ja-JP" dirty="0"/>
          </a:p>
          <a:p>
            <a:pPr marL="0" indent="0">
              <a:buNone/>
            </a:pPr>
            <a:r>
              <a:rPr lang="ja-JP" altLang="en-US"/>
              <a:t>以上について、</a:t>
            </a:r>
            <a:endParaRPr lang="en-US" altLang="ja-JP" dirty="0"/>
          </a:p>
          <a:p>
            <a:r>
              <a:rPr lang="ja-JP" altLang="en-US"/>
              <a:t>信頼区間</a:t>
            </a:r>
            <a:endParaRPr lang="en-US" altLang="ja-JP" dirty="0"/>
          </a:p>
          <a:p>
            <a:r>
              <a:rPr lang="ja-JP" altLang="en-US"/>
              <a:t>確率利得（「平時の○倍」）</a:t>
            </a:r>
            <a:endParaRPr lang="en-US" altLang="ja-JP" dirty="0"/>
          </a:p>
          <a:p>
            <a:r>
              <a:rPr lang="en-US" altLang="ja-JP" dirty="0">
                <a:solidFill>
                  <a:schemeClr val="bg1">
                    <a:lumMod val="65000"/>
                  </a:schemeClr>
                </a:solidFill>
              </a:rPr>
              <a:t>ETAS</a:t>
            </a:r>
            <a:r>
              <a:rPr lang="ja-JP" altLang="en-US">
                <a:solidFill>
                  <a:schemeClr val="bg1">
                    <a:lumMod val="65000"/>
                  </a:schemeClr>
                </a:solidFill>
              </a:rPr>
              <a:t>モデルで計算した結果</a:t>
            </a:r>
            <a:br>
              <a:rPr lang="en-US" altLang="ja-JP" dirty="0">
                <a:solidFill>
                  <a:schemeClr val="bg1">
                    <a:lumMod val="65000"/>
                  </a:schemeClr>
                </a:solidFill>
              </a:rPr>
            </a:br>
            <a:r>
              <a:rPr lang="ja-JP" altLang="en-US">
                <a:solidFill>
                  <a:schemeClr val="bg1">
                    <a:lumMod val="65000"/>
                  </a:schemeClr>
                </a:solidFill>
              </a:rPr>
              <a:t>（パラメタは日向灘の地震</a:t>
            </a:r>
            <a:br>
              <a:rPr lang="en-US" altLang="ja-JP" dirty="0">
                <a:solidFill>
                  <a:schemeClr val="bg1">
                    <a:lumMod val="65000"/>
                  </a:schemeClr>
                </a:solidFill>
              </a:rPr>
            </a:br>
            <a:r>
              <a:rPr lang="ja-JP" altLang="en-US">
                <a:solidFill>
                  <a:schemeClr val="bg1">
                    <a:lumMod val="65000"/>
                  </a:schemeClr>
                </a:solidFill>
              </a:rPr>
              <a:t>活動から推定）</a:t>
            </a:r>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6BDA3BF0-107D-6649-9268-B5574F0B0CE1}"/>
              </a:ext>
            </a:extLst>
          </p:cNvPr>
          <p:cNvSpPr>
            <a:spLocks noGrp="1"/>
          </p:cNvSpPr>
          <p:nvPr>
            <p:ph type="sldNum" sz="quarter" idx="12"/>
          </p:nvPr>
        </p:nvSpPr>
        <p:spPr/>
        <p:txBody>
          <a:bodyPr/>
          <a:lstStyle/>
          <a:p>
            <a:fld id="{FDC95422-7855-D44D-976B-C7F75F11B494}" type="slidenum">
              <a:rPr lang="ja-JP" altLang="en-US" smtClean="0"/>
              <a:pPr/>
              <a:t>9</a:t>
            </a:fld>
            <a:endParaRPr lang="ja-JP" altLang="en-US"/>
          </a:p>
        </p:txBody>
      </p:sp>
      <p:sp>
        <p:nvSpPr>
          <p:cNvPr id="6" name="テキスト ボックス 5">
            <a:extLst>
              <a:ext uri="{FF2B5EF4-FFF2-40B4-BE49-F238E27FC236}">
                <a16:creationId xmlns:a16="http://schemas.microsoft.com/office/drawing/2014/main" id="{C7D007AA-C1E1-044A-AF41-1A67436439B0}"/>
              </a:ext>
            </a:extLst>
          </p:cNvPr>
          <p:cNvSpPr txBox="1"/>
          <p:nvPr/>
        </p:nvSpPr>
        <p:spPr>
          <a:xfrm>
            <a:off x="6513690" y="487630"/>
            <a:ext cx="4557658" cy="707886"/>
          </a:xfrm>
          <a:prstGeom prst="rect">
            <a:avLst/>
          </a:prstGeom>
          <a:noFill/>
        </p:spPr>
        <p:txBody>
          <a:bodyPr wrap="none" rtlCol="0">
            <a:spAutoFit/>
          </a:bodyPr>
          <a:lstStyle/>
          <a:p>
            <a:r>
              <a:rPr kumimoji="1" lang="en-US" altLang="ja-JP" sz="2000" dirty="0">
                <a:solidFill>
                  <a:schemeClr val="tx1">
                    <a:lumMod val="75000"/>
                    <a:lumOff val="25000"/>
                  </a:schemeClr>
                </a:solidFill>
              </a:rPr>
              <a:t>M8+</a:t>
            </a:r>
            <a:r>
              <a:rPr kumimoji="1" lang="ja-JP" altLang="en-US" sz="2000">
                <a:solidFill>
                  <a:schemeClr val="tx1">
                    <a:lumMod val="75000"/>
                    <a:lumOff val="25000"/>
                  </a:schemeClr>
                </a:solidFill>
              </a:rPr>
              <a:t>地震：</a:t>
            </a:r>
            <a:r>
              <a:rPr kumimoji="1" lang="en-US" altLang="ja-JP" sz="2000" dirty="0">
                <a:solidFill>
                  <a:schemeClr val="tx1">
                    <a:lumMod val="75000"/>
                    <a:lumOff val="25000"/>
                  </a:schemeClr>
                </a:solidFill>
              </a:rPr>
              <a:t>M</a:t>
            </a:r>
            <a:r>
              <a:rPr kumimoji="1" lang="ja-JP" altLang="en-US" sz="2000">
                <a:solidFill>
                  <a:schemeClr val="tx1">
                    <a:lumMod val="75000"/>
                    <a:lumOff val="25000"/>
                  </a:schemeClr>
                </a:solidFill>
              </a:rPr>
              <a:t>が</a:t>
            </a:r>
            <a:r>
              <a:rPr kumimoji="1" lang="en-US" altLang="ja-JP" sz="2000" dirty="0">
                <a:solidFill>
                  <a:schemeClr val="tx1">
                    <a:lumMod val="75000"/>
                    <a:lumOff val="25000"/>
                  </a:schemeClr>
                </a:solidFill>
              </a:rPr>
              <a:t>8.0</a:t>
            </a:r>
            <a:r>
              <a:rPr kumimoji="1" lang="ja-JP" altLang="en-US" sz="2000">
                <a:solidFill>
                  <a:schemeClr val="tx1">
                    <a:lumMod val="75000"/>
                    <a:lumOff val="25000"/>
                  </a:schemeClr>
                </a:solidFill>
              </a:rPr>
              <a:t>以上の地震</a:t>
            </a:r>
            <a:endParaRPr kumimoji="1" lang="en-US" altLang="ja-JP" sz="2000" dirty="0">
              <a:solidFill>
                <a:schemeClr val="tx1">
                  <a:lumMod val="75000"/>
                  <a:lumOff val="25000"/>
                </a:schemeClr>
              </a:solidFill>
            </a:endParaRPr>
          </a:p>
          <a:p>
            <a:r>
              <a:rPr lang="en-US" altLang="ja-JP" sz="2000" dirty="0">
                <a:solidFill>
                  <a:schemeClr val="tx1">
                    <a:lumMod val="75000"/>
                    <a:lumOff val="25000"/>
                  </a:schemeClr>
                </a:solidFill>
              </a:rPr>
              <a:t>M7</a:t>
            </a:r>
            <a:r>
              <a:rPr lang="ja-JP" altLang="en-US" sz="2000">
                <a:solidFill>
                  <a:schemeClr val="tx1">
                    <a:lumMod val="75000"/>
                    <a:lumOff val="25000"/>
                  </a:schemeClr>
                </a:solidFill>
              </a:rPr>
              <a:t>クラス地震：</a:t>
            </a:r>
            <a:r>
              <a:rPr lang="en-US" altLang="ja-JP" sz="2000" dirty="0">
                <a:solidFill>
                  <a:schemeClr val="tx1">
                    <a:lumMod val="75000"/>
                    <a:lumOff val="25000"/>
                  </a:schemeClr>
                </a:solidFill>
              </a:rPr>
              <a:t>M</a:t>
            </a:r>
            <a:r>
              <a:rPr lang="ja-JP" altLang="en-US" sz="2000">
                <a:solidFill>
                  <a:schemeClr val="tx1">
                    <a:lumMod val="75000"/>
                    <a:lumOff val="25000"/>
                  </a:schemeClr>
                </a:solidFill>
              </a:rPr>
              <a:t>が</a:t>
            </a:r>
            <a:r>
              <a:rPr lang="en-US" altLang="ja-JP" sz="2000" dirty="0">
                <a:solidFill>
                  <a:schemeClr val="tx1">
                    <a:lumMod val="75000"/>
                    <a:lumOff val="25000"/>
                  </a:schemeClr>
                </a:solidFill>
              </a:rPr>
              <a:t>7.0</a:t>
            </a:r>
            <a:r>
              <a:rPr lang="ja-JP" altLang="en-US" sz="2000">
                <a:solidFill>
                  <a:schemeClr val="tx1">
                    <a:lumMod val="75000"/>
                    <a:lumOff val="25000"/>
                  </a:schemeClr>
                </a:solidFill>
              </a:rPr>
              <a:t>以上</a:t>
            </a:r>
            <a:r>
              <a:rPr lang="en-US" altLang="ja-JP" sz="2000" dirty="0">
                <a:solidFill>
                  <a:schemeClr val="tx1">
                    <a:lumMod val="75000"/>
                    <a:lumOff val="25000"/>
                  </a:schemeClr>
                </a:solidFill>
              </a:rPr>
              <a:t>8.0</a:t>
            </a:r>
            <a:r>
              <a:rPr lang="ja-JP" altLang="en-US" sz="2000">
                <a:solidFill>
                  <a:schemeClr val="tx1">
                    <a:lumMod val="75000"/>
                    <a:lumOff val="25000"/>
                  </a:schemeClr>
                </a:solidFill>
              </a:rPr>
              <a:t>未満の地震</a:t>
            </a:r>
            <a:endParaRPr kumimoji="1" lang="ja-JP" altLang="en-US" sz="200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382545F3-54A9-6B4C-936F-78992D94F3F3}"/>
              </a:ext>
            </a:extLst>
          </p:cNvPr>
          <p:cNvSpPr txBox="1"/>
          <p:nvPr/>
        </p:nvSpPr>
        <p:spPr>
          <a:xfrm>
            <a:off x="5524273" y="4077671"/>
            <a:ext cx="6239209" cy="1631216"/>
          </a:xfrm>
          <a:prstGeom prst="rect">
            <a:avLst/>
          </a:prstGeom>
          <a:noFill/>
          <a:ln>
            <a:solidFill>
              <a:schemeClr val="tx1"/>
            </a:solidFill>
          </a:ln>
        </p:spPr>
        <p:txBody>
          <a:bodyPr wrap="none" rtlCol="0">
            <a:spAutoFit/>
          </a:bodyPr>
          <a:lstStyle/>
          <a:p>
            <a:r>
              <a:rPr kumimoji="1" lang="ja-JP" altLang="en-US" sz="2000">
                <a:solidFill>
                  <a:schemeClr val="tx1">
                    <a:lumMod val="75000"/>
                    <a:lumOff val="25000"/>
                  </a:schemeClr>
                </a:solidFill>
              </a:rPr>
              <a:t>「近傍」の定義：</a:t>
            </a:r>
            <a:br>
              <a:rPr kumimoji="1" lang="en-US" altLang="ja-JP" sz="2000" dirty="0">
                <a:solidFill>
                  <a:schemeClr val="tx1">
                    <a:lumMod val="75000"/>
                    <a:lumOff val="25000"/>
                  </a:schemeClr>
                </a:solidFill>
              </a:rPr>
            </a:br>
            <a:r>
              <a:rPr kumimoji="1" lang="ja-JP" altLang="en-US" sz="2000">
                <a:solidFill>
                  <a:schemeClr val="tx1">
                    <a:lumMod val="75000"/>
                    <a:lumOff val="25000"/>
                  </a:schemeClr>
                </a:solidFill>
              </a:rPr>
              <a:t>　震央距離</a:t>
            </a:r>
            <a:r>
              <a:rPr kumimoji="1" lang="en-US" altLang="ja-JP" sz="2000" dirty="0">
                <a:solidFill>
                  <a:schemeClr val="tx1">
                    <a:lumMod val="75000"/>
                    <a:lumOff val="25000"/>
                  </a:schemeClr>
                </a:solidFill>
              </a:rPr>
              <a:t>500km</a:t>
            </a:r>
            <a:r>
              <a:rPr kumimoji="1" lang="ja-JP" altLang="en-US" sz="2000">
                <a:solidFill>
                  <a:schemeClr val="tx1">
                    <a:lumMod val="75000"/>
                    <a:lumOff val="25000"/>
                  </a:schemeClr>
                </a:solidFill>
              </a:rPr>
              <a:t>以内（先発地震が</a:t>
            </a:r>
            <a:r>
              <a:rPr kumimoji="1" lang="en-US" altLang="ja-JP" sz="2000" dirty="0">
                <a:solidFill>
                  <a:schemeClr val="tx1">
                    <a:lumMod val="75000"/>
                    <a:lumOff val="25000"/>
                  </a:schemeClr>
                </a:solidFill>
              </a:rPr>
              <a:t>M8+</a:t>
            </a:r>
            <a:r>
              <a:rPr kumimoji="1" lang="ja-JP" altLang="en-US" sz="2000">
                <a:solidFill>
                  <a:schemeClr val="tx1">
                    <a:lumMod val="75000"/>
                    <a:lumOff val="25000"/>
                  </a:schemeClr>
                </a:solidFill>
              </a:rPr>
              <a:t>地震の場合）</a:t>
            </a:r>
            <a:endParaRPr kumimoji="1" lang="en-US" altLang="ja-JP" sz="2000" dirty="0">
              <a:solidFill>
                <a:schemeClr val="tx1">
                  <a:lumMod val="75000"/>
                  <a:lumOff val="25000"/>
                </a:schemeClr>
              </a:solidFill>
            </a:endParaRPr>
          </a:p>
          <a:p>
            <a:r>
              <a:rPr lang="ja-JP" altLang="en-US" sz="2000">
                <a:solidFill>
                  <a:schemeClr val="tx1">
                    <a:lumMod val="75000"/>
                    <a:lumOff val="25000"/>
                  </a:schemeClr>
                </a:solidFill>
              </a:rPr>
              <a:t>　震央距離</a:t>
            </a:r>
            <a:r>
              <a:rPr lang="en-US" altLang="ja-JP" sz="2000" dirty="0">
                <a:solidFill>
                  <a:schemeClr val="tx1">
                    <a:lumMod val="75000"/>
                    <a:lumOff val="25000"/>
                  </a:schemeClr>
                </a:solidFill>
              </a:rPr>
              <a:t>160km</a:t>
            </a:r>
            <a:r>
              <a:rPr lang="ja-JP" altLang="en-US" sz="2000">
                <a:solidFill>
                  <a:schemeClr val="tx1">
                    <a:lumMod val="75000"/>
                    <a:lumOff val="25000"/>
                  </a:schemeClr>
                </a:solidFill>
              </a:rPr>
              <a:t>以内（先発地震が</a:t>
            </a:r>
            <a:r>
              <a:rPr lang="en-US" altLang="ja-JP" sz="2000" dirty="0">
                <a:solidFill>
                  <a:schemeClr val="tx1">
                    <a:lumMod val="75000"/>
                    <a:lumOff val="25000"/>
                  </a:schemeClr>
                </a:solidFill>
              </a:rPr>
              <a:t>M7</a:t>
            </a:r>
            <a:r>
              <a:rPr lang="ja-JP" altLang="en-US" sz="2000">
                <a:solidFill>
                  <a:schemeClr val="tx1">
                    <a:lumMod val="75000"/>
                    <a:lumOff val="25000"/>
                  </a:schemeClr>
                </a:solidFill>
              </a:rPr>
              <a:t>クラス地震の場合）</a:t>
            </a:r>
            <a:endParaRPr lang="en-US" altLang="ja-JP" sz="2000" dirty="0">
              <a:solidFill>
                <a:schemeClr val="tx1">
                  <a:lumMod val="75000"/>
                  <a:lumOff val="25000"/>
                </a:schemeClr>
              </a:solidFill>
            </a:endParaRPr>
          </a:p>
          <a:p>
            <a:endParaRPr kumimoji="1" lang="en-US" altLang="ja-JP" sz="2000" dirty="0">
              <a:solidFill>
                <a:schemeClr val="tx1">
                  <a:lumMod val="75000"/>
                  <a:lumOff val="25000"/>
                </a:schemeClr>
              </a:solidFill>
            </a:endParaRPr>
          </a:p>
          <a:p>
            <a:r>
              <a:rPr lang="ja-JP" altLang="en-US" sz="2000">
                <a:solidFill>
                  <a:schemeClr val="tx1">
                    <a:lumMod val="75000"/>
                    <a:lumOff val="25000"/>
                  </a:schemeClr>
                </a:solidFill>
              </a:rPr>
              <a:t>期間：１日、３日、１週間、２週間、３年</a:t>
            </a:r>
            <a:endParaRPr kumimoji="1" lang="ja-JP" altLang="en-US" sz="2000">
              <a:solidFill>
                <a:schemeClr val="tx1">
                  <a:lumMod val="75000"/>
                  <a:lumOff val="25000"/>
                </a:schemeClr>
              </a:solidFill>
            </a:endParaRPr>
          </a:p>
        </p:txBody>
      </p:sp>
    </p:spTree>
    <p:extLst>
      <p:ext uri="{BB962C8B-B14F-4D97-AF65-F5344CB8AC3E}">
        <p14:creationId xmlns:p14="http://schemas.microsoft.com/office/powerpoint/2010/main" val="369960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YFtemplate3_16vs9" id="{33BE3928-AA3B-F74F-8616-C9B6562DE6C0}" vid="{A21F1ADD-6AB4-C74B-BAA3-7A10409D485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ホワイト</Template>
  <TotalTime>5351</TotalTime>
  <Words>1790</Words>
  <Application>Microsoft Macintosh PowerPoint</Application>
  <PresentationFormat>ワイド画面</PresentationFormat>
  <Paragraphs>143</Paragraphs>
  <Slides>15</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ＭＳ Ｐゴシック</vt:lpstr>
      <vt:lpstr>游ゴシック</vt:lpstr>
      <vt:lpstr>Arial</vt:lpstr>
      <vt:lpstr>Calibri</vt:lpstr>
      <vt:lpstr>ホワイト</vt:lpstr>
      <vt:lpstr>「理解・気づきツール」としての 南海トラフ地震確率推移表の開発</vt:lpstr>
      <vt:lpstr>研究動機</vt:lpstr>
      <vt:lpstr>臨時情報が発表される３ケース</vt:lpstr>
      <vt:lpstr>PowerPoint プレゼンテーション</vt:lpstr>
      <vt:lpstr>PowerPoint プレゼンテーション</vt:lpstr>
      <vt:lpstr>ガイドライン掲載情報のもととなった先行研究（橋本・横田, 2019, JpGU）</vt:lpstr>
      <vt:lpstr>自分たちで調べてみたかった/考えてみたかったこと</vt:lpstr>
      <vt:lpstr>用いたデータ</vt:lpstr>
      <vt:lpstr>計算項目</vt:lpstr>
      <vt:lpstr>結果（M8+ → M8+ が後続発生する確率）</vt:lpstr>
      <vt:lpstr>結果（M7クラス → M8+ が後続発生する確率）</vt:lpstr>
      <vt:lpstr>PowerPoint プレゼンテーション</vt:lpstr>
      <vt:lpstr>PowerPoint プレゼンテーション</vt:lpstr>
      <vt:lpstr>本研究と先行研究の比較</vt:lpstr>
      <vt:lpstr>まとめと今後</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「理解・気づきツール」としての 南海トラフ地震確率推移表の開発 </dc:title>
  <dc:creator>Yo Fukushima</dc:creator>
  <cp:lastModifiedBy>Yo Fukushima</cp:lastModifiedBy>
  <cp:revision>167</cp:revision>
  <cp:lastPrinted>2020-10-28T19:23:27Z</cp:lastPrinted>
  <dcterms:created xsi:type="dcterms:W3CDTF">2020-10-25T04:16:03Z</dcterms:created>
  <dcterms:modified xsi:type="dcterms:W3CDTF">2020-11-22T08:04:02Z</dcterms:modified>
</cp:coreProperties>
</file>