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303" r:id="rId9"/>
    <p:sldId id="1295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75" autoAdjust="0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100F4-9E18-17D0-B0B2-3772023B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DE448-70D6-6ADD-B522-592FA9F14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20C00-9229-3B14-3162-1DDE9B912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1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g-32/Plastic-Recycle-Sign-Detection-Using-CNN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plastic-waste-detection-with-deep-learning/" TargetMode="External"/><Relationship Id="rId7" Type="http://schemas.openxmlformats.org/officeDocument/2006/relationships/hyperlink" Target="https://yaelbenshalom.github.io/ML_object_detection/index.html?utm_source=chatgpt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53659931_Recyclable_Waste_Classification_Using_Computer_Vision_And_Deep_Learning" TargetMode="External"/><Relationship Id="rId5" Type="http://schemas.openxmlformats.org/officeDocument/2006/relationships/hyperlink" Target="https://universe.roboflow.com/roboflow-trained-bot/plastic-recyclable-detection-zf7pe-0mdyu/model/" TargetMode="External"/><Relationship Id="rId4" Type="http://schemas.openxmlformats.org/officeDocument/2006/relationships/hyperlink" Target="https://github.com/Salmaaattia/Plastic-Classific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6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6766560" y="3428999"/>
            <a:ext cx="4883972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Plastic Recycle Sign          Detection Using CNN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6898249" y="4657611"/>
            <a:ext cx="4051109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Amrutvahini</a:t>
            </a:r>
            <a:r>
              <a:rPr lang="en-US" dirty="0">
                <a:solidFill>
                  <a:schemeClr val="bg1"/>
                </a:solidFill>
              </a:rPr>
              <a:t> College  Of Engineering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chemeClr val="bg1"/>
                </a:solidFill>
              </a:rPr>
              <a:t>Warkad Yogeshwari Purushottam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53387" y="1513123"/>
            <a:ext cx="11235822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Brief Overview:</a:t>
            </a:r>
          </a:p>
          <a:p>
            <a:pPr marL="144000" algn="just">
              <a:spcAft>
                <a:spcPts val="8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Manual identification of recycle signs on plastic products is time-consuming, error-prone, and not scalable in industrial settings. Additionally, the diversity in design, size, orientation, and quality of the recycle symbols on plastic items further complicates the detection process. There is a need for a computer vision-based solution that can accurately and efficiently detect plastic recycle signs and classify them according to their resin identification codes.</a:t>
            </a:r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Objectives:</a:t>
            </a:r>
          </a:p>
          <a:p>
            <a:pPr marL="108000" algn="just">
              <a:spcAft>
                <a:spcPts val="800"/>
              </a:spcAft>
            </a:pPr>
            <a:r>
              <a:rPr lang="en-US" sz="2000" dirty="0"/>
              <a:t>Develop a computer vision system capable of detecting plastic recycle signs from images or video feeds and classifying them based on their resin identification codes (e.g., 1 for PET, 2 for HDPE, etc.). The system should be robust to variations in lighting, orientation, and quality of the input data.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33277" y="971490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5"/>
            <a:ext cx="10301984" cy="490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Dataset Description:</a:t>
            </a:r>
            <a:endParaRPr lang="en-US" sz="1800" b="1" dirty="0">
              <a:latin typeface="+mn-lt"/>
            </a:endParaRPr>
          </a:p>
          <a:p>
            <a:pPr algn="just">
              <a:spcAft>
                <a:spcPts val="800"/>
              </a:spcAft>
            </a:pPr>
            <a:r>
              <a:rPr lang="en-US" sz="2000" dirty="0">
                <a:latin typeface="+mn-lt"/>
              </a:rPr>
              <a:t>This dataset is designed for training, validating, and testing a computer vision model aimed at detecting plastic recycle signs. The dataset is organized into three main folders: </a:t>
            </a:r>
            <a:r>
              <a:rPr lang="en-US" sz="2000" b="1" dirty="0">
                <a:latin typeface="+mn-lt"/>
              </a:rPr>
              <a:t>train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test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b="1" dirty="0">
                <a:latin typeface="+mn-lt"/>
              </a:rPr>
              <a:t>valid</a:t>
            </a:r>
            <a:r>
              <a:rPr lang="en-US" sz="2000" dirty="0">
                <a:latin typeface="+mn-lt"/>
              </a:rPr>
              <a:t>. Each folder contains subfolders representing eight types of plastic, following the classification system used for recycling symbols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PET_polyethylene</a:t>
            </a:r>
            <a:r>
              <a:rPr lang="en-US" sz="1600" b="1" dirty="0">
                <a:latin typeface="+mn-lt"/>
              </a:rPr>
              <a:t>(1): </a:t>
            </a:r>
            <a:r>
              <a:rPr lang="en-US" sz="1600" dirty="0">
                <a:latin typeface="+mn-lt"/>
              </a:rPr>
              <a:t>Transparent plastic for bottles;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PEHD_highdensitypolyethylene</a:t>
            </a:r>
            <a:r>
              <a:rPr lang="en-US" sz="1600" b="1" dirty="0">
                <a:latin typeface="+mn-lt"/>
              </a:rPr>
              <a:t>(2): </a:t>
            </a:r>
            <a:r>
              <a:rPr lang="en-US" sz="1600" dirty="0">
                <a:latin typeface="+mn-lt"/>
              </a:rPr>
              <a:t>Durable plastic for bottles and pipes;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PVC__polyvinylchloride</a:t>
            </a:r>
            <a:r>
              <a:rPr lang="en-US" sz="1600" b="1" dirty="0">
                <a:latin typeface="+mn-lt"/>
              </a:rPr>
              <a:t>(3): </a:t>
            </a:r>
            <a:r>
              <a:rPr lang="en-US" sz="1600" dirty="0">
                <a:latin typeface="+mn-lt"/>
              </a:rPr>
              <a:t>Versatile plastic for pipes and cables.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PELD_lowdensitypolyethylene</a:t>
            </a:r>
            <a:r>
              <a:rPr lang="en-US" sz="1600" b="1" dirty="0">
                <a:latin typeface="+mn-lt"/>
              </a:rPr>
              <a:t>(4): </a:t>
            </a:r>
            <a:r>
              <a:rPr lang="en-US" sz="1600" dirty="0">
                <a:latin typeface="+mn-lt"/>
              </a:rPr>
              <a:t>Flexible plastic for bags and wraps;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PP_polypropylene</a:t>
            </a:r>
            <a:r>
              <a:rPr lang="en-US" sz="1600" b="1" dirty="0">
                <a:latin typeface="+mn-lt"/>
              </a:rPr>
              <a:t>(5): </a:t>
            </a:r>
            <a:r>
              <a:rPr lang="en-US" sz="1600" dirty="0">
                <a:latin typeface="+mn-lt"/>
              </a:rPr>
              <a:t>Heat-resistant plastic for containers and caps;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PS_polystyrene</a:t>
            </a:r>
            <a:r>
              <a:rPr lang="en-US" sz="1600" b="1" dirty="0">
                <a:latin typeface="+mn-lt"/>
              </a:rPr>
              <a:t>(6): </a:t>
            </a:r>
            <a:r>
              <a:rPr lang="en-US" sz="1600" dirty="0">
                <a:latin typeface="+mn-lt"/>
              </a:rPr>
              <a:t>Lightweight plastic for cups and packaging;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OherResins</a:t>
            </a:r>
            <a:r>
              <a:rPr lang="en-US" sz="1600" b="1" dirty="0">
                <a:latin typeface="+mn-lt"/>
              </a:rPr>
              <a:t>(7): </a:t>
            </a:r>
            <a:r>
              <a:rPr lang="en-US" sz="1600" dirty="0">
                <a:latin typeface="+mn-lt"/>
              </a:rPr>
              <a:t>Mixed plastics with limited recyclability;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Noplastic</a:t>
            </a:r>
            <a:r>
              <a:rPr lang="en-US" sz="1600" b="1" dirty="0">
                <a:latin typeface="+mn-lt"/>
              </a:rPr>
              <a:t>(8): </a:t>
            </a:r>
            <a:r>
              <a:rPr lang="en-US" sz="1600" dirty="0">
                <a:latin typeface="+mn-lt"/>
              </a:rPr>
              <a:t>Non-plastic materials like glass, metal, or paper; </a:t>
            </a:r>
          </a:p>
          <a:p>
            <a:pPr algn="just"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551563"/>
            <a:ext cx="11614239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Dataset Preparation: </a:t>
            </a:r>
            <a:r>
              <a:rPr lang="en-US" sz="1600" dirty="0">
                <a:latin typeface="+mn-lt"/>
              </a:rPr>
              <a:t>The dataset of plastic recycling signs was extracted and organized into `Train`, `Test`, and `Validation` folders.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Data Preprocessing: </a:t>
            </a:r>
            <a:r>
              <a:rPr lang="en-US" sz="1600" dirty="0">
                <a:latin typeface="+mn-lt"/>
              </a:rPr>
              <a:t>Images were normalized by rescaling pixel values to [0, 1] and resized to 224x224 pixels using `</a:t>
            </a:r>
            <a:r>
              <a:rPr lang="en-US" sz="1600" dirty="0" err="1">
                <a:latin typeface="+mn-lt"/>
              </a:rPr>
              <a:t>ImageDataGenerator</a:t>
            </a:r>
            <a:r>
              <a:rPr lang="en-US" sz="1600" dirty="0">
                <a:latin typeface="+mn-lt"/>
              </a:rPr>
              <a:t>`.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Development: </a:t>
            </a:r>
            <a:r>
              <a:rPr lang="en-US" sz="1600" dirty="0">
                <a:latin typeface="+mn-lt"/>
              </a:rPr>
              <a:t>A CNN was built using TensorFlow with convolution, pooling, dropout, and dense layers for multi-class classification.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Compilation: </a:t>
            </a:r>
            <a:r>
              <a:rPr lang="en-US" sz="1600" dirty="0">
                <a:latin typeface="+mn-lt"/>
              </a:rPr>
              <a:t>The model was compiled with the Adam optimizer, `</a:t>
            </a:r>
            <a:r>
              <a:rPr lang="en-US" sz="1600" dirty="0" err="1">
                <a:latin typeface="+mn-lt"/>
              </a:rPr>
              <a:t>categorical_crossentropy</a:t>
            </a:r>
            <a:r>
              <a:rPr lang="en-US" sz="1600" dirty="0">
                <a:latin typeface="+mn-lt"/>
              </a:rPr>
              <a:t>` loss, and accuracy as the evaluation metric.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Training: </a:t>
            </a:r>
            <a:r>
              <a:rPr lang="en-US" sz="1600" dirty="0">
                <a:latin typeface="+mn-lt"/>
              </a:rPr>
              <a:t>The model was trained for 9 epochs using the training data, with validation on the test data during each epoch.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Evaluation: </a:t>
            </a:r>
            <a:r>
              <a:rPr lang="en-US" sz="1600" dirty="0">
                <a:latin typeface="+mn-lt"/>
              </a:rPr>
              <a:t>The trained model was evaluated on the test data, achieving accuracy, and saved for future use.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Image Prediction: </a:t>
            </a:r>
            <a:r>
              <a:rPr lang="en-US" sz="1600" dirty="0">
                <a:latin typeface="+mn-lt"/>
              </a:rPr>
              <a:t>Custom images were preprocessed and classified using the saved model, with predictions mapped to corresponding class labels.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Streamlit</a:t>
            </a:r>
            <a:r>
              <a:rPr lang="en-US" sz="1600" b="1" dirty="0">
                <a:latin typeface="+mn-lt"/>
              </a:rPr>
              <a:t> App for Frontend: </a:t>
            </a:r>
            <a:r>
              <a:rPr lang="en-US" sz="1600" dirty="0">
                <a:latin typeface="+mn-lt"/>
              </a:rPr>
              <a:t>A </a:t>
            </a:r>
            <a:r>
              <a:rPr lang="en-US" sz="1600" dirty="0" err="1">
                <a:latin typeface="+mn-lt"/>
              </a:rPr>
              <a:t>Streamlit</a:t>
            </a:r>
            <a:r>
              <a:rPr lang="en-US" sz="1600" dirty="0">
                <a:latin typeface="+mn-lt"/>
              </a:rPr>
              <a:t> app was created to allow users to upload images and view predictions of recycling sign categories</a:t>
            </a:r>
            <a:r>
              <a:rPr lang="en-US" sz="1400" dirty="0">
                <a:latin typeface="+mn-lt"/>
              </a:rPr>
              <a:t>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A1A5-7C42-A63C-5987-8696B54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F9819127-D7FA-6B74-2D41-71A9C8049068}"/>
              </a:ext>
            </a:extLst>
          </p:cNvPr>
          <p:cNvSpPr txBox="1">
            <a:spLocks/>
          </p:cNvSpPr>
          <p:nvPr/>
        </p:nvSpPr>
        <p:spPr>
          <a:xfrm>
            <a:off x="298097" y="945661"/>
            <a:ext cx="6610701" cy="99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defTabSz="914400" eaLnBrk="1" fontAlgn="auto" latinLnBrk="0" hangingPunct="1">
              <a:buSzPts val="2800"/>
              <a:tabLst/>
              <a:defRPr/>
            </a:pPr>
            <a:r>
              <a:rPr lang="en-US" sz="2400" b="1" dirty="0">
                <a:solidFill>
                  <a:srgbClr val="213163"/>
                </a:solidFill>
              </a:rPr>
              <a:t>Source Code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DDFA0-3832-EA87-EAB6-7A3C29F10DB4}"/>
              </a:ext>
            </a:extLst>
          </p:cNvPr>
          <p:cNvSpPr txBox="1"/>
          <p:nvPr/>
        </p:nvSpPr>
        <p:spPr>
          <a:xfrm>
            <a:off x="298097" y="2250831"/>
            <a:ext cx="799513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https://github.com/yog-32/Plastic-Recycle-Sign-Detection-Using-CNN.git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99809" y="1362114"/>
            <a:ext cx="7378424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latin typeface="+mn-lt"/>
              </a:rPr>
              <a:t>The plastic recycle sign detection project successfully developed a computer vision model to classify recycling symbols into seven categories with high accuracy. This model can be deployed in real-world applications like automated recycling systems or mobile apps, promoting efficient waste management and sustainability.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Work:</a:t>
            </a:r>
          </a:p>
          <a:p>
            <a:pPr lvl="2">
              <a:spcAft>
                <a:spcPts val="800"/>
              </a:spcAft>
            </a:pPr>
            <a:r>
              <a:rPr lang="en-US" sz="1800" b="1" dirty="0">
                <a:latin typeface="+mn-lt"/>
              </a:rPr>
              <a:t>1. Increase Accuracy of model </a:t>
            </a:r>
            <a:r>
              <a:rPr lang="en-US" sz="1800" dirty="0">
                <a:latin typeface="+mn-lt"/>
              </a:rPr>
              <a:t>:   The current model’s accuracy is  not very satisfying, and I plan to work on </a:t>
            </a:r>
            <a:r>
              <a:rPr lang="en-US" sz="1600" dirty="0"/>
              <a:t>improving it in the future </a:t>
            </a:r>
            <a:r>
              <a:rPr lang="en-IN" sz="1600" dirty="0"/>
              <a:t>by optimizing the architecture</a:t>
            </a: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. </a:t>
            </a:r>
            <a:r>
              <a:rPr lang="en-US" sz="1600" b="1" dirty="0"/>
              <a:t>Integration with IoT</a:t>
            </a:r>
            <a:r>
              <a:rPr lang="en-US" sz="1600" dirty="0"/>
              <a:t>: Combine the model with IoT devices for automated sorting in recycling plants also in automated dust bins for people.</a:t>
            </a:r>
            <a:endParaRPr lang="en-US" sz="1800" dirty="0">
              <a:latin typeface="+mn-lt"/>
            </a:endParaRPr>
          </a:p>
          <a:p>
            <a:pPr lvl="2">
              <a:spcAft>
                <a:spcPts val="800"/>
              </a:spcAft>
            </a:pPr>
            <a:r>
              <a:rPr lang="en-US" sz="1600" b="1" dirty="0"/>
              <a:t>3. Integration with Robotics: </a:t>
            </a:r>
            <a:r>
              <a:rPr lang="en-US" sz="1600" dirty="0"/>
              <a:t>Use the model with robotic arms for automated sorting of plastic waste at recycling plants.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95235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9966420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3"/>
              </a:rPr>
              <a:t>https://www.kaggle.com/datasets/mariaqib/hdpe-and-pet-bottle-plastic-waste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3"/>
              </a:rPr>
              <a:t>https://learnopencv.com/plastic-waste-detection-with-deep-learning/</a:t>
            </a:r>
            <a:endParaRPr lang="en-US" sz="24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4"/>
              </a:rPr>
              <a:t>Https://github.com/Salmaaattia/Plastic-Classification</a:t>
            </a:r>
            <a:endParaRPr lang="en-US" sz="24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5"/>
              </a:rPr>
              <a:t>https://universe.roboflow.com/roboflow-trained-bot/plastic-recyclable-detection-zf7pe-0mdyu/model/</a:t>
            </a:r>
            <a:endParaRPr lang="en-US" sz="24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6"/>
              </a:rPr>
              <a:t>https://www.researchgate.net/publication/353659931_Recyclable_Waste_Classification_Using_Computer_Vision_And_Deep_Learning</a:t>
            </a:r>
            <a:r>
              <a:rPr lang="en-US" sz="2400" dirty="0">
                <a:latin typeface="+mn-lt"/>
              </a:rPr>
              <a:t>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7"/>
              </a:rPr>
              <a:t>https://yaelbenshalom.github.io/ML_object_detection/index.html?utm_source=chatgpt.com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4010</TotalTime>
  <Words>801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Yogeshwari Warkad</cp:lastModifiedBy>
  <cp:revision>71</cp:revision>
  <dcterms:modified xsi:type="dcterms:W3CDTF">2025-01-24T08:41:00Z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