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3" r:id="rId12"/>
    <p:sldId id="274" r:id="rId13"/>
    <p:sldId id="281" r:id="rId14"/>
    <p:sldId id="269" r:id="rId15"/>
    <p:sldId id="267" r:id="rId16"/>
    <p:sldId id="279" r:id="rId17"/>
    <p:sldId id="268" r:id="rId18"/>
    <p:sldId id="270" r:id="rId19"/>
    <p:sldId id="271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FFF5-3B6D-4346-BD87-2DFDF0021F92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06315-F688-ED4D-BC42-1B476C1DD7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7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6315-F688-ED4D-BC42-1B476C1DD7C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10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6315-F688-ED4D-BC42-1B476C1DD7C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75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6315-F688-ED4D-BC42-1B476C1DD7C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9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EC72-085F-F34B-BFA1-A6793E38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D8036-2AFD-0C48-9AB0-A509CA9E7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51A35-7D96-9944-9CC1-C21EEA17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0B0D3-272C-D34C-99E7-7062EAC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A6B15-3481-CB45-A8A2-564744E3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90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292C-5AED-9645-84F7-D116590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895AD-613D-6E4F-8D65-7BFA7274E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C63A-9677-2942-B073-3DB14EC7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6FE13-7413-FA42-A6F3-80FC7C07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52903-3CD4-614B-A630-2B3740F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0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09C767-4452-1943-AE1E-B149771C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67510-0D65-0F44-8909-67B43E1A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0F1F3-D356-8A4B-A9B6-F3E06A9B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74B56-AD48-7C44-B6DF-54ACE482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C3FF0-2AF3-514C-8A5F-5DDFE0B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32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31152-C382-5648-933D-B5C90F51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7F90A-8E1F-974F-8868-3F15A3B6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15B33-2C9E-2E42-A39A-8BAD7ECC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2022D-E36D-1445-A5CF-527B018F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EF35F-59DA-9747-AFC9-50CEAA57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8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BA0E9-4E57-5945-9173-EF26BEC5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440E5-F183-384C-8AEB-78EC4A22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97742-7392-F843-A1FD-D566B59E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C892F-AECC-EB4F-992C-8D969E8C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D5267-1338-924E-BEF1-9F7DFC44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3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7DCF4-5948-0E45-8012-CA3B1BE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F0D93-38CA-244D-8023-97F87B3C2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0FDA2-A81D-CF45-901E-7C1F266D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EA527-752C-994C-8BC7-6DE18591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B7AFC-A4D0-D348-9F57-9886D22B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BB2F5-75D7-7548-A62A-9A3AC3D5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19E8A-C64C-9143-8AD3-8C967F77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70E42-DED5-4D43-A42A-B94E0C84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E1211-B96D-8B4E-B618-3BE1AF97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3423FB-7AF7-9649-B019-3BFA4E78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D533A-0258-EF44-BF56-28D1BA20D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BCBB20-7E69-6249-8CE6-5CED963C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34ED2B-4B7C-A84C-84AC-760DADBF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77416-112B-D44C-9EDD-CAD42744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9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2687-2B00-E54E-94DE-F26E88F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09F757-2B9C-8643-AF52-112ED040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51674-8F9B-7E4C-9975-F6FF3976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504F-91C0-E34E-BD04-846254E4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97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76DF3-5656-0B46-8ABE-BF06B4FD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14C13F-75B3-2443-A4C2-AA1BB214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41CD2-7800-4945-A340-8511A47B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18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8A44D-17AA-F244-BAA9-498C9685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27C2C-E7E3-C241-9C4E-867B23EF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09FB8-A94D-8C41-93CB-E95272BF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A837D-EF73-634F-AAAD-2B8A25A9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4604F-6DEA-1840-B24A-8756EADB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13BD9-E107-1D46-87EA-475F99C5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15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71E93-D055-1843-9604-54DD3E51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E241A-4FE4-F745-BE61-231FEDEC9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8936E-BCAB-E449-9957-2967E04B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D639C-7ED2-A84E-8B38-FDD7E1B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2ABE1-6FC7-EB44-99F9-9F9FD4C4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5F804-518F-0044-8DA2-D42D550A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0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F07B32-4B6E-3348-9264-58007964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FE722-CE6C-DF44-9349-F7467A598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30418-E19F-F843-9DCD-3992ACD32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B8B3-6B07-AB41-9142-C481D5735FB4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4338E-EF93-4540-BC06-5DF9A719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F8563-B209-5442-B351-FC6CD6101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A817-3B85-674E-979A-75F58751C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10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SA_(cryptosystem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5D5-0AB5-F34B-9740-CAFF44125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RSA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A5449-C653-AE4A-B668-2356C7DC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Yoga</a:t>
            </a:r>
          </a:p>
          <a:p>
            <a:r>
              <a:rPr kumimoji="1" lang="en-US" altLang="zh-CN" dirty="0"/>
              <a:t>2020-03-27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1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0D5C4-AD21-AC44-860F-8CE3E0C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加密和解密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B3E0-88AC-434C-8782-44404EEA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公钥 </a:t>
            </a:r>
            <a:r>
              <a:rPr kumimoji="1" lang="en-US" altLang="zh-CN" sz="1800" dirty="0"/>
              <a:t>(N,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e)</a:t>
            </a:r>
          </a:p>
          <a:p>
            <a:r>
              <a:rPr kumimoji="1" lang="zh-CN" altLang="en-US" sz="1800" dirty="0"/>
              <a:t>私钥 </a:t>
            </a:r>
            <a:r>
              <a:rPr kumimoji="1" lang="en-US" altLang="zh-CN" sz="1800" dirty="0"/>
              <a:t>(N,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d)</a:t>
            </a:r>
          </a:p>
          <a:p>
            <a:r>
              <a:rPr kumimoji="1" lang="zh-CN" altLang="en-US" sz="1800" dirty="0"/>
              <a:t>加密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内容 </a:t>
            </a:r>
            <a:r>
              <a:rPr kumimoji="1" lang="en-US" altLang="zh-CN" sz="1800" dirty="0"/>
              <a:t>m</a:t>
            </a:r>
            <a:r>
              <a:rPr kumimoji="1" lang="zh-CN" altLang="en-US" sz="1800" dirty="0"/>
              <a:t>， </a:t>
            </a:r>
            <a:r>
              <a:rPr kumimoji="1" lang="en-US" altLang="zh-CN" sz="1800" dirty="0" err="1"/>
              <a:t>m^e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  <a:r>
              <a:rPr kumimoji="1" lang="zh-CN" altLang="en-US" sz="1800" dirty="0"/>
              <a:t>≡</a:t>
            </a:r>
            <a:r>
              <a:rPr kumimoji="1" lang="en-US" altLang="zh-CN" sz="1800" dirty="0"/>
              <a:t>c</a:t>
            </a:r>
          </a:p>
          <a:p>
            <a:r>
              <a:rPr kumimoji="1" lang="zh-CN" altLang="en-US" sz="1800" dirty="0"/>
              <a:t>解密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c^d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N)≡m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原理</a:t>
            </a:r>
            <a:endParaRPr kumimoji="1" lang="en-US" altLang="zh-CN" sz="1800" dirty="0"/>
          </a:p>
          <a:p>
            <a:r>
              <a:rPr kumimoji="1" lang="en-US" altLang="zh-CN" sz="1800" dirty="0" err="1"/>
              <a:t>m^e</a:t>
            </a:r>
            <a:r>
              <a:rPr kumimoji="1" lang="zh-CN" altLang="en-US" sz="1800" dirty="0"/>
              <a:t>≡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r>
              <a:rPr kumimoji="1" lang="en-US" altLang="zh-CN" sz="1800" dirty="0" err="1"/>
              <a:t>c^d≡m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注意：反过来用私钥加密公钥解密也是一样的</a:t>
            </a:r>
            <a:endParaRPr kumimoji="1" lang="en-US" altLang="zh-CN" sz="1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45C36A6-A6D9-A140-93FF-997E9E7CFA21}"/>
              </a:ext>
            </a:extLst>
          </p:cNvPr>
          <p:cNvSpPr txBox="1">
            <a:spLocks/>
          </p:cNvSpPr>
          <p:nvPr/>
        </p:nvSpPr>
        <p:spPr>
          <a:xfrm>
            <a:off x="5411096" y="1825625"/>
            <a:ext cx="59427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Alice</a:t>
            </a:r>
            <a:r>
              <a:rPr kumimoji="1" lang="zh-CN" altLang="en-US" sz="1800" dirty="0"/>
              <a:t> 与 </a:t>
            </a:r>
            <a:r>
              <a:rPr kumimoji="1" lang="en-US" altLang="zh-CN" sz="1800" dirty="0"/>
              <a:t>Bob</a:t>
            </a:r>
          </a:p>
          <a:p>
            <a:r>
              <a:rPr kumimoji="1" lang="en-US" altLang="zh-CN" sz="1800" dirty="0"/>
              <a:t>Bob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-&gt;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N,e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 计算 </a:t>
            </a:r>
            <a:r>
              <a:rPr kumimoji="1" lang="en-US" altLang="zh-CN" sz="1800" dirty="0" err="1"/>
              <a:t>m^e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</a:t>
            </a:r>
          </a:p>
          <a:p>
            <a:r>
              <a:rPr kumimoji="1" lang="en-US" altLang="zh-CN" sz="1800" dirty="0"/>
              <a:t>Bob</a:t>
            </a:r>
            <a:r>
              <a:rPr kumimoji="1" lang="zh-CN" altLang="en-US" sz="1800" dirty="0"/>
              <a:t> 传送 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给 </a:t>
            </a:r>
            <a:r>
              <a:rPr kumimoji="1" lang="en-US" altLang="zh-CN" sz="1800" dirty="0"/>
              <a:t>Alice</a:t>
            </a:r>
          </a:p>
          <a:p>
            <a:r>
              <a:rPr kumimoji="1" lang="en-US" altLang="zh-CN" sz="1800" dirty="0"/>
              <a:t>Alice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-&gt;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N,d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 计算 </a:t>
            </a:r>
            <a:r>
              <a:rPr kumimoji="1" lang="en-US" altLang="zh-CN" sz="1800" dirty="0" err="1"/>
              <a:t>d^d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05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24EE-78D4-324E-AFC6-2A066286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3417-6E20-9747-9CC0-2BDCA5FA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已知 </a:t>
            </a:r>
            <a:r>
              <a:rPr kumimoji="1" lang="en-US" altLang="zh-CN" sz="1800" dirty="0" err="1"/>
              <a:t>p,q</a:t>
            </a:r>
            <a:r>
              <a:rPr kumimoji="1" lang="zh-CN" altLang="en-US" sz="1800" dirty="0"/>
              <a:t> 为质数</a:t>
            </a:r>
            <a:endParaRPr kumimoji="1" lang="en-US" altLang="zh-CN" sz="1800" dirty="0"/>
          </a:p>
          <a:p>
            <a:r>
              <a:rPr kumimoji="1" lang="en-US" altLang="zh-CN" sz="1800" dirty="0"/>
              <a:t>N=p</a:t>
            </a:r>
            <a:r>
              <a:rPr kumimoji="1" lang="zh-CN" altLang="en-US" sz="1800" dirty="0"/>
              <a:t>*</a:t>
            </a:r>
            <a:r>
              <a:rPr kumimoji="1" lang="en-US" altLang="zh-CN" sz="1800" dirty="0"/>
              <a:t>q</a:t>
            </a:r>
          </a:p>
          <a:p>
            <a:r>
              <a:rPr kumimoji="1" lang="el-GR" altLang="zh-CN" sz="1800" dirty="0"/>
              <a:t>φ(</a:t>
            </a:r>
            <a:r>
              <a:rPr kumimoji="1" lang="en-US" altLang="zh-CN" sz="1800" dirty="0"/>
              <a:t>N)=(p-1)(q-1)</a:t>
            </a:r>
          </a:p>
          <a:p>
            <a:r>
              <a:rPr kumimoji="1" lang="en-US" altLang="zh-CN" sz="1800" dirty="0"/>
              <a:t>ed≡1 (mod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N))</a:t>
            </a:r>
          </a:p>
          <a:p>
            <a:r>
              <a:rPr kumimoji="1" lang="en-US" altLang="zh-CN" sz="1800" dirty="0" err="1"/>
              <a:t>m^e</a:t>
            </a:r>
            <a:r>
              <a:rPr kumimoji="1" lang="zh-CN" altLang="en-US" sz="1800" dirty="0"/>
              <a:t>≡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欧拉定理</a:t>
            </a:r>
            <a:r>
              <a:rPr kumimoji="1" lang="en-US" altLang="zh-CN" sz="1800" dirty="0"/>
              <a:t>,a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互质</a:t>
            </a:r>
            <a:endParaRPr kumimoji="1" lang="en-US" altLang="zh-CN" sz="1800" dirty="0"/>
          </a:p>
          <a:p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≡ 1 (mod n)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证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c^d≡m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8619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24EE-78D4-324E-AFC6-2A066286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3417-6E20-9747-9CC0-2BDCA5FA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已知 </a:t>
            </a:r>
            <a:r>
              <a:rPr kumimoji="1" lang="en-US" altLang="zh-CN" sz="1800" dirty="0" err="1"/>
              <a:t>p,q</a:t>
            </a:r>
            <a:r>
              <a:rPr kumimoji="1" lang="zh-CN" altLang="en-US" sz="1800" dirty="0"/>
              <a:t> 为质数</a:t>
            </a:r>
            <a:endParaRPr kumimoji="1" lang="en-US" altLang="zh-CN" sz="1800" dirty="0"/>
          </a:p>
          <a:p>
            <a:r>
              <a:rPr kumimoji="1" lang="en-US" altLang="zh-CN" sz="1800" dirty="0"/>
              <a:t>N=p</a:t>
            </a:r>
            <a:r>
              <a:rPr kumimoji="1" lang="zh-CN" altLang="en-US" sz="1800" dirty="0"/>
              <a:t>*</a:t>
            </a:r>
            <a:r>
              <a:rPr kumimoji="1" lang="en-US" altLang="zh-CN" sz="1800" dirty="0"/>
              <a:t>q</a:t>
            </a:r>
          </a:p>
          <a:p>
            <a:r>
              <a:rPr kumimoji="1" lang="el-GR" altLang="zh-CN" sz="1800" dirty="0"/>
              <a:t>φ(</a:t>
            </a:r>
            <a:r>
              <a:rPr kumimoji="1" lang="en-US" altLang="zh-CN" sz="1800" dirty="0"/>
              <a:t>N)=(p-1)(q-1)</a:t>
            </a:r>
          </a:p>
          <a:p>
            <a:r>
              <a:rPr kumimoji="1" lang="en-US" altLang="zh-CN" sz="1800" dirty="0"/>
              <a:t>ed≡1 (mod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N))</a:t>
            </a:r>
          </a:p>
          <a:p>
            <a:r>
              <a:rPr kumimoji="1" lang="en-US" altLang="zh-CN" sz="1800" dirty="0" err="1"/>
              <a:t>m^e</a:t>
            </a:r>
            <a:r>
              <a:rPr kumimoji="1" lang="zh-CN" altLang="en-US" sz="1800" dirty="0"/>
              <a:t>≡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欧拉定理</a:t>
            </a:r>
            <a:r>
              <a:rPr kumimoji="1" lang="en-US" altLang="zh-CN" sz="1800" dirty="0"/>
              <a:t>,a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互质</a:t>
            </a:r>
            <a:endParaRPr kumimoji="1" lang="en-US" altLang="zh-CN" sz="1800" dirty="0"/>
          </a:p>
          <a:p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≡ 1 (mod n)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证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c^d≡m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endParaRPr kumimoji="1"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D3D98-D01C-7C45-BDE5-028D1147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31" y="769028"/>
            <a:ext cx="7219921" cy="54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0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24EE-78D4-324E-AFC6-2A066286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3417-6E20-9747-9CC0-2BDCA5FA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已知 </a:t>
            </a:r>
            <a:r>
              <a:rPr kumimoji="1" lang="en-US" altLang="zh-CN" sz="1800" dirty="0" err="1"/>
              <a:t>p,q</a:t>
            </a:r>
            <a:r>
              <a:rPr kumimoji="1" lang="zh-CN" altLang="en-US" sz="1800" dirty="0"/>
              <a:t> 为质数</a:t>
            </a:r>
            <a:endParaRPr kumimoji="1" lang="en-US" altLang="zh-CN" sz="1800" dirty="0"/>
          </a:p>
          <a:p>
            <a:r>
              <a:rPr kumimoji="1" lang="en-US" altLang="zh-CN" sz="1800" dirty="0"/>
              <a:t>N=p</a:t>
            </a:r>
            <a:r>
              <a:rPr kumimoji="1" lang="zh-CN" altLang="en-US" sz="1800" dirty="0"/>
              <a:t>*</a:t>
            </a:r>
            <a:r>
              <a:rPr kumimoji="1" lang="en-US" altLang="zh-CN" sz="1800" dirty="0"/>
              <a:t>q</a:t>
            </a:r>
          </a:p>
          <a:p>
            <a:r>
              <a:rPr kumimoji="1" lang="el-GR" altLang="zh-CN" sz="1800" dirty="0"/>
              <a:t>φ(</a:t>
            </a:r>
            <a:r>
              <a:rPr kumimoji="1" lang="en-US" altLang="zh-CN" sz="1800" dirty="0"/>
              <a:t>N)=(p-1)(q-1)</a:t>
            </a:r>
          </a:p>
          <a:p>
            <a:r>
              <a:rPr kumimoji="1" lang="en-US" altLang="zh-CN" sz="1800" dirty="0"/>
              <a:t>ed≡1 (mod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N))</a:t>
            </a:r>
          </a:p>
          <a:p>
            <a:r>
              <a:rPr kumimoji="1" lang="en-US" altLang="zh-CN" sz="1800" dirty="0" err="1"/>
              <a:t>m^e</a:t>
            </a:r>
            <a:r>
              <a:rPr kumimoji="1" lang="zh-CN" altLang="en-US" sz="1800" dirty="0"/>
              <a:t>≡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欧拉定理</a:t>
            </a:r>
            <a:r>
              <a:rPr kumimoji="1" lang="en-US" altLang="zh-CN" sz="1800" dirty="0"/>
              <a:t>,a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互质</a:t>
            </a:r>
            <a:endParaRPr kumimoji="1" lang="en-US" altLang="zh-CN" sz="1800" dirty="0"/>
          </a:p>
          <a:p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≡ 1 (mod n)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证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c^d≡m</a:t>
            </a:r>
            <a:r>
              <a:rPr kumimoji="1" lang="en-US" altLang="zh-CN" sz="1800" dirty="0"/>
              <a:t>(mod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N)</a:t>
            </a:r>
          </a:p>
          <a:p>
            <a:endParaRPr kumimoji="1"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D3D98-D01C-7C45-BDE5-028D1147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31" y="769028"/>
            <a:ext cx="7219921" cy="54079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3AA472-1AD0-DD46-A12A-93263830CE51}"/>
              </a:ext>
            </a:extLst>
          </p:cNvPr>
          <p:cNvSpPr/>
          <p:nvPr/>
        </p:nvSpPr>
        <p:spPr>
          <a:xfrm rot="940513">
            <a:off x="7957699" y="2529636"/>
            <a:ext cx="4135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哈？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那 </a:t>
            </a:r>
            <a:r>
              <a:rPr kumimoji="1" lang="en-US" altLang="zh-CN" sz="2400" dirty="0">
                <a:solidFill>
                  <a:srgbClr val="FF0000"/>
                </a:solidFill>
              </a:rPr>
              <a:t>m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N</a:t>
            </a:r>
            <a:r>
              <a:rPr kumimoji="1" lang="zh-CN" altLang="en-US" sz="2400" dirty="0">
                <a:solidFill>
                  <a:srgbClr val="FF0000"/>
                </a:solidFill>
              </a:rPr>
              <a:t> 不互质怎么办？</a:t>
            </a:r>
          </a:p>
        </p:txBody>
      </p:sp>
    </p:spTree>
    <p:extLst>
      <p:ext uri="{BB962C8B-B14F-4D97-AF65-F5344CB8AC3E}">
        <p14:creationId xmlns:p14="http://schemas.microsoft.com/office/powerpoint/2010/main" val="154916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2F76C-7900-184C-99A2-B41852B6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99A10-8F2F-864B-9F51-660A6974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一共有 </a:t>
            </a:r>
            <a:r>
              <a:rPr kumimoji="1" lang="en-US" altLang="zh-CN" sz="1800" dirty="0"/>
              <a:t>p, q, N,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N), e, d</a:t>
            </a:r>
            <a:r>
              <a:rPr kumimoji="1" lang="zh-CN" altLang="en-US" sz="1800" dirty="0"/>
              <a:t>，其中 </a:t>
            </a:r>
            <a:r>
              <a:rPr kumimoji="1" lang="en-US" altLang="zh-CN" sz="1800" dirty="0"/>
              <a:t>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</a:t>
            </a:r>
            <a:r>
              <a:rPr kumimoji="1" lang="zh-CN" altLang="en-US" sz="1800" dirty="0"/>
              <a:t> 组成是公钥是公开的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还有密文 </a:t>
            </a:r>
            <a:r>
              <a:rPr kumimoji="1" lang="en-US" altLang="zh-CN" sz="1800" dirty="0"/>
              <a:t>c</a:t>
            </a:r>
            <a:r>
              <a:rPr kumimoji="1" lang="zh-CN" altLang="en-US" sz="1800" dirty="0"/>
              <a:t> 和明文 </a:t>
            </a:r>
            <a:r>
              <a:rPr kumimoji="1" lang="en-US" altLang="zh-CN" sz="1800" dirty="0"/>
              <a:t>m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通过密文求明文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已知道 </a:t>
            </a:r>
            <a:r>
              <a:rPr kumimoji="1" lang="en-US" altLang="zh-CN" sz="1800" dirty="0"/>
              <a:t>c,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</a:t>
            </a:r>
            <a:r>
              <a:rPr kumimoji="1" lang="zh-CN" altLang="en-US" sz="1800" dirty="0"/>
              <a:t> 求 </a:t>
            </a:r>
            <a:r>
              <a:rPr kumimoji="1" lang="en-US" altLang="zh-CN" sz="1800" dirty="0"/>
              <a:t>m,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c=</a:t>
            </a:r>
            <a:r>
              <a:rPr kumimoji="1" lang="en-US" altLang="zh-CN" sz="1800" dirty="0" err="1"/>
              <a:t>m^e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。离散对数问题，</a:t>
            </a:r>
            <a:r>
              <a:rPr kumimoji="1" lang="en-US" altLang="zh-CN" sz="1800" dirty="0"/>
              <a:t>NP</a:t>
            </a:r>
          </a:p>
          <a:p>
            <a:r>
              <a:rPr kumimoji="1" lang="zh-CN" altLang="en-US" sz="1800" dirty="0"/>
              <a:t>暴力破解 </a:t>
            </a:r>
            <a:r>
              <a:rPr kumimoji="1" lang="en-US" altLang="zh-CN" sz="1800" dirty="0"/>
              <a:t>d:</a:t>
            </a:r>
            <a:r>
              <a:rPr kumimoji="1" lang="zh-CN" altLang="en-US" sz="1800" dirty="0"/>
              <a:t> 现实中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至少</a:t>
            </a:r>
            <a:r>
              <a:rPr kumimoji="1" lang="en-US" altLang="zh-CN" sz="1800" dirty="0"/>
              <a:t>1024</a:t>
            </a:r>
            <a:r>
              <a:rPr kumimoji="1" lang="zh-CN" altLang="en-US" sz="1800" dirty="0"/>
              <a:t>位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d</a:t>
            </a:r>
            <a:r>
              <a:rPr kumimoji="1" lang="zh-CN" altLang="en-US" sz="1800" dirty="0"/>
              <a:t> 长度可能和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差不多</a:t>
            </a:r>
            <a:endParaRPr kumimoji="1" lang="en-US" altLang="zh-CN" sz="1800" dirty="0"/>
          </a:p>
          <a:p>
            <a:r>
              <a:rPr kumimoji="1" lang="zh-CN" altLang="en-US" sz="1800" dirty="0"/>
              <a:t>通过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e</a:t>
            </a:r>
            <a:r>
              <a:rPr kumimoji="1" lang="zh-CN" altLang="en-US" sz="1800" dirty="0"/>
              <a:t> 计算出 </a:t>
            </a:r>
            <a:r>
              <a:rPr kumimoji="1" lang="en-US" altLang="zh-CN" sz="1800" dirty="0"/>
              <a:t>d.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ed≡1 (mod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N)).</a:t>
            </a:r>
            <a:r>
              <a:rPr kumimoji="1" lang="zh-CN" altLang="en-US" sz="1800" dirty="0"/>
              <a:t>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N)=(p-1)(q-1).</a:t>
            </a:r>
            <a:r>
              <a:rPr kumimoji="1" lang="zh-CN" altLang="en-US" sz="1800" dirty="0"/>
              <a:t> 对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因式分解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一旦发现了对大整数因式分解的高效算法，</a:t>
            </a:r>
            <a:r>
              <a:rPr kumimoji="1" lang="en-US" altLang="zh-CN" sz="1800" dirty="0"/>
              <a:t>RSA</a:t>
            </a:r>
            <a:r>
              <a:rPr kumimoji="1" lang="zh-CN" altLang="en-US" sz="1800" dirty="0"/>
              <a:t>就能被破译</a:t>
            </a:r>
          </a:p>
        </p:txBody>
      </p:sp>
    </p:spTree>
    <p:extLst>
      <p:ext uri="{BB962C8B-B14F-4D97-AF65-F5344CB8AC3E}">
        <p14:creationId xmlns:p14="http://schemas.microsoft.com/office/powerpoint/2010/main" val="173497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3013E-B530-254A-96E1-9EFE16D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A669E-8764-2F43-86C0-5588B270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Wiki:</a:t>
            </a:r>
            <a:r>
              <a:rPr lang="zh-CN" altLang="en-US" sz="1800" dirty="0"/>
              <a:t> 对极大整数做因数分解的难度决定了</a:t>
            </a:r>
            <a:r>
              <a:rPr lang="en-US" altLang="zh-CN" sz="1800" dirty="0"/>
              <a:t>RSA</a:t>
            </a:r>
            <a:r>
              <a:rPr lang="zh-CN" altLang="en-US" sz="1800" dirty="0"/>
              <a:t>算法的可靠性。换言之，对一极大整数做因数分解愈困难，</a:t>
            </a:r>
            <a:r>
              <a:rPr lang="en-US" altLang="zh-CN" sz="1800" dirty="0"/>
              <a:t>RSA</a:t>
            </a:r>
            <a:r>
              <a:rPr lang="zh-CN" altLang="en-US" sz="1800" dirty="0"/>
              <a:t>算法愈可靠。假如有人找到一种快速因数分解的算法的话，那么用</a:t>
            </a:r>
            <a:r>
              <a:rPr lang="en-US" altLang="zh-CN" sz="1800" dirty="0"/>
              <a:t>RSA</a:t>
            </a:r>
            <a:r>
              <a:rPr lang="zh-CN" altLang="en-US" sz="1800" dirty="0"/>
              <a:t>加密的信息的可靠性就会极度下降。但找到这样的算法的可能性是非常小的。今天只有短的</a:t>
            </a:r>
            <a:r>
              <a:rPr lang="en-US" altLang="zh-CN" sz="1800" dirty="0"/>
              <a:t>RSA</a:t>
            </a:r>
            <a:r>
              <a:rPr lang="zh-CN" altLang="en-US" sz="1800" dirty="0"/>
              <a:t>钥匙才可能被强力方式破解。到当前为止，世界上还没有任何可靠的攻击</a:t>
            </a:r>
            <a:r>
              <a:rPr lang="en-US" altLang="zh-CN" sz="1800" dirty="0"/>
              <a:t>RSA</a:t>
            </a:r>
            <a:r>
              <a:rPr lang="zh-CN" altLang="en-US" sz="1800" dirty="0"/>
              <a:t>算法的方式。只要其钥匙的长度足够长，用</a:t>
            </a:r>
            <a:r>
              <a:rPr lang="en-US" altLang="zh-CN" sz="1800" dirty="0"/>
              <a:t>RSA</a:t>
            </a:r>
            <a:r>
              <a:rPr lang="zh-CN" altLang="en-US" sz="1800" dirty="0"/>
              <a:t>加密的信息实际上是不能被破解的。</a:t>
            </a:r>
            <a:endParaRPr kumimoji="1" lang="en-US" altLang="zh-CN" sz="1800" dirty="0"/>
          </a:p>
          <a:p>
            <a:r>
              <a:rPr lang="en-US" altLang="zh-CN" sz="1800" dirty="0"/>
              <a:t>2009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12</a:t>
            </a:r>
            <a:r>
              <a:rPr lang="zh-CN" altLang="en-US" sz="1800" dirty="0"/>
              <a:t>日，编号为</a:t>
            </a:r>
            <a:r>
              <a:rPr lang="en-US" altLang="zh-CN" sz="1800" dirty="0"/>
              <a:t>RSA-768</a:t>
            </a:r>
            <a:r>
              <a:rPr lang="zh-CN" altLang="en-US" sz="1800" dirty="0"/>
              <a:t>（</a:t>
            </a:r>
            <a:r>
              <a:rPr lang="en-US" altLang="zh-CN" sz="1800" dirty="0"/>
              <a:t>768 bits, 232 digits</a:t>
            </a:r>
            <a:r>
              <a:rPr lang="zh-CN" altLang="en-US" sz="1800" dirty="0"/>
              <a:t>）数被成功分解。</a:t>
            </a:r>
            <a:endParaRPr lang="en-US" altLang="zh-CN" sz="1800" dirty="0"/>
          </a:p>
          <a:p>
            <a:r>
              <a:rPr lang="en-US" altLang="zh-CN" sz="1800" dirty="0"/>
              <a:t>N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123018668453011775513049495838496272077285356959533479219732245215172640050726 365751874520219978646938995647494277406384592519255732630345373154826850791702 6122142913461670429214311602221240479274737794080665351419597459856902143413</a:t>
            </a:r>
          </a:p>
          <a:p>
            <a:r>
              <a:rPr lang="en-US" altLang="zh-CN" sz="1800" dirty="0"/>
              <a:t>p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3347807169895689878604416984821269081770479498371376856891 2431388982883793878002287614711652531743087737814467999489</a:t>
            </a:r>
          </a:p>
          <a:p>
            <a:r>
              <a:rPr lang="en-US" altLang="zh-CN" sz="1800" dirty="0"/>
              <a:t>q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3674604366679959042824463379962795263227915816434308764267 6032283815739666511279233373417143396810270092798736308917</a:t>
            </a:r>
          </a:p>
          <a:p>
            <a:r>
              <a:rPr lang="en-US" altLang="zh-CN" sz="1800" dirty="0">
                <a:hlinkClick r:id="rId2"/>
              </a:rPr>
              <a:t>https://en.wikipedia.org/wiki/RSA_(cryptosystem)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461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C56B-C4E4-C546-91EA-D155745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呆毛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943D5-3E6C-3249-8089-426D4052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DE79-30F5-4842-84AE-A9BE8E4C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应用与局限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AA5A-AEE2-344A-A4F1-30A95D06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速度慢</a:t>
            </a:r>
            <a:endParaRPr kumimoji="1" lang="en-US" altLang="zh-CN" sz="1800" dirty="0"/>
          </a:p>
          <a:p>
            <a:r>
              <a:rPr kumimoji="1" lang="zh-CN" altLang="en-US" sz="1800" dirty="0"/>
              <a:t>中间人攻击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HTTPS </a:t>
            </a:r>
            <a:r>
              <a:rPr lang="zh-CN" altLang="en-US" sz="1800" dirty="0"/>
              <a:t>加密连接</a:t>
            </a:r>
            <a:endParaRPr lang="en-US" altLang="zh-CN" sz="1800" dirty="0"/>
          </a:p>
          <a:p>
            <a:r>
              <a:rPr kumimoji="1" lang="zh-CN" altLang="en-US" sz="1800" dirty="0"/>
              <a:t>数字签名</a:t>
            </a:r>
          </a:p>
        </p:txBody>
      </p:sp>
    </p:spTree>
    <p:extLst>
      <p:ext uri="{BB962C8B-B14F-4D97-AF65-F5344CB8AC3E}">
        <p14:creationId xmlns:p14="http://schemas.microsoft.com/office/powerpoint/2010/main" val="388633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DE79-30F5-4842-84AE-A9BE8E4C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应用与局限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AA5A-AEE2-344A-A4F1-30A95D06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速度慢</a:t>
            </a:r>
            <a:endParaRPr kumimoji="1" lang="en-US" altLang="zh-CN" sz="1800" dirty="0"/>
          </a:p>
          <a:p>
            <a:r>
              <a:rPr kumimoji="1" lang="zh-CN" altLang="en-US" sz="1800" dirty="0"/>
              <a:t>中间人攻击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HTTPS </a:t>
            </a:r>
            <a:r>
              <a:rPr lang="zh-CN" altLang="en-US" sz="1800" dirty="0"/>
              <a:t>加密连接</a:t>
            </a:r>
            <a:endParaRPr lang="en-US" altLang="zh-CN" sz="1800" dirty="0"/>
          </a:p>
          <a:p>
            <a:r>
              <a:rPr kumimoji="1" lang="zh-CN" altLang="en-US" sz="1800" dirty="0"/>
              <a:t>数字签名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C4E748-A455-7A47-BAB0-1469C873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1" y="1307533"/>
            <a:ext cx="8365670" cy="52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DE79-30F5-4842-84AE-A9BE8E4C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应用与局限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AA5A-AEE2-344A-A4F1-30A95D06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速度慢</a:t>
            </a:r>
            <a:endParaRPr kumimoji="1" lang="en-US" altLang="zh-CN" sz="1800" dirty="0"/>
          </a:p>
          <a:p>
            <a:r>
              <a:rPr kumimoji="1" lang="zh-CN" altLang="en-US" sz="1800" dirty="0"/>
              <a:t>中间人攻击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HTTPS </a:t>
            </a:r>
            <a:r>
              <a:rPr lang="zh-CN" altLang="en-US" sz="1800" dirty="0"/>
              <a:t>加密连接</a:t>
            </a:r>
            <a:endParaRPr lang="en-US" altLang="zh-CN" sz="1800" dirty="0"/>
          </a:p>
          <a:p>
            <a:r>
              <a:rPr kumimoji="1" lang="zh-CN" altLang="en-US" sz="1800" dirty="0"/>
              <a:t>数字签名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92E91-1B22-914A-AFE2-6A98CED8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56" y="185058"/>
            <a:ext cx="8098560" cy="64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86FED-260F-CB4A-ACCE-B47928C9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23603-1B91-5842-81B5-505A26C6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简介</a:t>
            </a:r>
            <a:endParaRPr kumimoji="1" lang="en-US" altLang="zh-CN" sz="1800" dirty="0"/>
          </a:p>
          <a:p>
            <a:r>
              <a:rPr kumimoji="1" lang="zh-CN" altLang="en-US" sz="1800" dirty="0"/>
              <a:t>数学</a:t>
            </a:r>
            <a:endParaRPr kumimoji="1" lang="en-US" altLang="zh-CN" sz="1800" dirty="0"/>
          </a:p>
          <a:p>
            <a:r>
              <a:rPr kumimoji="1" lang="zh-CN" altLang="en-US" sz="1800" dirty="0"/>
              <a:t>生成</a:t>
            </a:r>
            <a:endParaRPr kumimoji="1" lang="en-US" altLang="zh-CN" sz="1800" dirty="0"/>
          </a:p>
          <a:p>
            <a:r>
              <a:rPr kumimoji="1" lang="zh-CN" altLang="en-US" sz="1800" dirty="0"/>
              <a:t>证明</a:t>
            </a:r>
            <a:endParaRPr kumimoji="1" lang="en-US" altLang="zh-CN" sz="1800" dirty="0"/>
          </a:p>
          <a:p>
            <a:r>
              <a:rPr kumimoji="1" lang="zh-CN" altLang="en-US" sz="1800" dirty="0"/>
              <a:t>安全</a:t>
            </a:r>
            <a:endParaRPr kumimoji="1" lang="en-US" altLang="zh-CN" sz="1800" dirty="0"/>
          </a:p>
          <a:p>
            <a:r>
              <a:rPr kumimoji="1" lang="en-US" altLang="zh-CN" sz="1800" dirty="0"/>
              <a:t>Demo</a:t>
            </a:r>
          </a:p>
          <a:p>
            <a:r>
              <a:rPr kumimoji="1" lang="zh-CN" altLang="en-US" sz="1800" dirty="0"/>
              <a:t>应用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4278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5D5-0AB5-F34B-9740-CAFF44125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RSA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A5449-C653-AE4A-B668-2356C7DC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没有了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31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94A6-CCBF-E440-82D2-C00147A8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B2B7-6D11-CD46-962C-56CFC6B9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/>
              <a:t>RAS</a:t>
            </a:r>
            <a:r>
              <a:rPr kumimoji="1" lang="zh-CN" altLang="en-US" sz="1800" dirty="0"/>
              <a:t>加密算法，一种非对称加密算法</a:t>
            </a:r>
            <a:endParaRPr kumimoji="1" lang="en-US" altLang="zh-CN" sz="1800" dirty="0"/>
          </a:p>
          <a:p>
            <a:r>
              <a:rPr kumimoji="1" lang="en-US" altLang="zh-CN" sz="1800" dirty="0"/>
              <a:t>1977 </a:t>
            </a:r>
            <a:r>
              <a:rPr kumimoji="1" lang="zh-CN" altLang="en-US" sz="1800" dirty="0"/>
              <a:t>年由 </a:t>
            </a:r>
            <a:r>
              <a:rPr kumimoji="1" lang="en-US" altLang="zh-CN" sz="1800" dirty="0"/>
              <a:t>Ron </a:t>
            </a:r>
            <a:r>
              <a:rPr kumimoji="1" lang="en-US" altLang="zh-CN" sz="1800" dirty="0" err="1"/>
              <a:t>Rivest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Adi Shamir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Leonard </a:t>
            </a:r>
            <a:r>
              <a:rPr kumimoji="1" lang="en-US" altLang="zh-CN" sz="1800" dirty="0" err="1"/>
              <a:t>Adleman</a:t>
            </a:r>
            <a:r>
              <a:rPr kumimoji="1" lang="zh-CN" altLang="en-US" sz="1800" dirty="0"/>
              <a:t> 一起提出</a:t>
            </a:r>
            <a:endParaRPr kumimoji="1" lang="en-US" altLang="zh-CN" sz="1800" dirty="0"/>
          </a:p>
          <a:p>
            <a:r>
              <a:rPr kumimoji="1" lang="en-US" altLang="zh-CN" sz="1800" dirty="0"/>
              <a:t>RSA </a:t>
            </a:r>
            <a:r>
              <a:rPr kumimoji="1" lang="zh-CN" altLang="en-US" sz="1800" dirty="0"/>
              <a:t>就是他们三人姓氏开头字母拼在一起组成的，</a:t>
            </a:r>
            <a:r>
              <a:rPr lang="en-US" altLang="zh-CN" sz="1800" dirty="0"/>
              <a:t>2002</a:t>
            </a:r>
            <a:r>
              <a:rPr lang="zh-CN" altLang="en-US" sz="1800" dirty="0"/>
              <a:t>年 获得图灵奖</a:t>
            </a:r>
            <a:endParaRPr kumimoji="1" lang="en-US" altLang="zh-CN" sz="1800" dirty="0"/>
          </a:p>
          <a:p>
            <a:r>
              <a:rPr lang="en-US" altLang="zh-CN" sz="1800" dirty="0"/>
              <a:t>1973</a:t>
            </a:r>
            <a:r>
              <a:rPr lang="zh-CN" altLang="en-US" sz="1800" dirty="0"/>
              <a:t>年，在英国政府通讯总部工作的数学家克利福德</a:t>
            </a:r>
            <a:r>
              <a:rPr lang="en-US" altLang="zh-CN" sz="1800" dirty="0"/>
              <a:t>·</a:t>
            </a:r>
            <a:r>
              <a:rPr lang="zh-CN" altLang="en-US" sz="1800" dirty="0"/>
              <a:t>柯克斯（</a:t>
            </a:r>
            <a:r>
              <a:rPr lang="en-US" altLang="zh-CN" sz="1800" dirty="0"/>
              <a:t>Clifford Cocks</a:t>
            </a:r>
            <a:r>
              <a:rPr lang="zh-CN" altLang="en-US" sz="1800" dirty="0"/>
              <a:t>）在一个内部文件中提出了一个与之等效的算法，但该算法被列入机密，直到</a:t>
            </a:r>
            <a:r>
              <a:rPr lang="en-US" altLang="zh-CN" sz="1800" dirty="0"/>
              <a:t>1997</a:t>
            </a:r>
            <a:r>
              <a:rPr lang="zh-CN" altLang="en-US" sz="1800" dirty="0"/>
              <a:t>年才得到公开。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在对称加密中，加密解密使用的秘钥是同一个。所以必须向接收者配送秘钥。</a:t>
            </a:r>
            <a:endParaRPr kumimoji="1" lang="en-US" altLang="zh-CN" sz="1800" dirty="0"/>
          </a:p>
          <a:p>
            <a:r>
              <a:rPr kumimoji="1" lang="en-US" altLang="zh-CN" sz="1800" dirty="0"/>
              <a:t>RSA</a:t>
            </a:r>
            <a:r>
              <a:rPr kumimoji="1" lang="zh-CN" altLang="en-US" sz="1800" dirty="0"/>
              <a:t> 其实解决的是秘钥配送问题，产生一对公钥和私钥</a:t>
            </a:r>
            <a:endParaRPr kumimoji="1" lang="en-US" altLang="zh-CN" sz="1800" dirty="0"/>
          </a:p>
          <a:p>
            <a:r>
              <a:rPr kumimoji="1" lang="zh-CN" altLang="en-US" sz="1800" dirty="0"/>
              <a:t>公钥对所有人公开，私钥自己保存，公钥加密的内容只有私钥可以解开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1628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8E8F-56FE-3640-B137-6CF096BE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互质 </a:t>
            </a:r>
            <a:r>
              <a:rPr lang="en-US" altLang="zh-CN" dirty="0"/>
              <a:t>Coprime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36524-8F0E-8C43-8846-162406B2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如果两个正整数，除了 </a:t>
            </a:r>
            <a:r>
              <a:rPr kumimoji="1" lang="en-US" altLang="zh-CN" sz="1800" dirty="0"/>
              <a:t>1 </a:t>
            </a:r>
            <a:r>
              <a:rPr kumimoji="1" lang="zh-CN" altLang="en-US" sz="1800" dirty="0"/>
              <a:t>以外，没有其他公因子，我们就称这两个数是互质关系（</a:t>
            </a:r>
            <a:r>
              <a:rPr kumimoji="1" lang="en-US" altLang="zh-CN" sz="1800" dirty="0"/>
              <a:t>coprime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r>
              <a:rPr kumimoji="1" lang="zh-CN" altLang="en-US" sz="1800" dirty="0"/>
              <a:t>比如</a:t>
            </a:r>
            <a:r>
              <a:rPr kumimoji="1" lang="en-US" altLang="zh-CN" sz="1800" dirty="0"/>
              <a:t>: 7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8,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 15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32,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 99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100</a:t>
            </a:r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任意两个质数构成互质关系</a:t>
            </a:r>
          </a:p>
          <a:p>
            <a:r>
              <a:rPr kumimoji="1" lang="zh-CN" altLang="en-US" sz="1800" dirty="0"/>
              <a:t>一个数是质数，另一个数只要不是前者的倍数，两者构成互质关系</a:t>
            </a:r>
          </a:p>
          <a:p>
            <a:r>
              <a:rPr kumimoji="1" lang="zh-CN" altLang="en-US" sz="1800" dirty="0"/>
              <a:t>如果两个数之中，较大的那个数是质数，两者构成互质关系</a:t>
            </a:r>
          </a:p>
        </p:txBody>
      </p:sp>
    </p:spTree>
    <p:extLst>
      <p:ext uri="{BB962C8B-B14F-4D97-AF65-F5344CB8AC3E}">
        <p14:creationId xmlns:p14="http://schemas.microsoft.com/office/powerpoint/2010/main" val="11526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0820-37BE-A64A-A8C8-7DA836DC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32864-FA41-E54A-A36F-656837F9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任意给定正整数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，在小于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的正整数之中，有多少个与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构成互质关系。用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</a:t>
            </a:r>
            <a:r>
              <a:rPr kumimoji="1" lang="zh-CN" altLang="en-US" sz="1800" dirty="0"/>
              <a:t>表示，读作 </a:t>
            </a:r>
            <a:r>
              <a:rPr kumimoji="1" lang="en-US" altLang="zh-CN" sz="1800" dirty="0" err="1"/>
              <a:t>fai</a:t>
            </a:r>
            <a:endParaRPr kumimoji="1" lang="en-US" altLang="zh-CN" sz="1800" dirty="0"/>
          </a:p>
          <a:p>
            <a:r>
              <a:rPr kumimoji="1" lang="zh-CN" altLang="en-US" sz="1800" dirty="0"/>
              <a:t>比如 </a:t>
            </a:r>
            <a:r>
              <a:rPr kumimoji="1" lang="el-GR" altLang="zh-CN" sz="1800" dirty="0"/>
              <a:t>φ(8) = 4, </a:t>
            </a:r>
            <a:r>
              <a:rPr kumimoji="1" lang="zh-CN" altLang="el-GR" sz="1800" dirty="0"/>
              <a:t>互质</a:t>
            </a:r>
            <a:r>
              <a:rPr kumimoji="1" lang="zh-CN" altLang="en-US" sz="1800" dirty="0"/>
              <a:t>的分别是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3 5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7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如果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是质数，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= n-1</a:t>
            </a:r>
          </a:p>
          <a:p>
            <a:r>
              <a:rPr kumimoji="1" lang="zh-CN" altLang="en-US" sz="1800" dirty="0"/>
              <a:t>比如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l-GR" altLang="zh-CN" sz="1800" dirty="0"/>
              <a:t>φ(7) = 6, </a:t>
            </a:r>
            <a:r>
              <a:rPr kumimoji="1" lang="zh-CN" altLang="en-US" sz="1800" dirty="0"/>
              <a:t>分别是 </a:t>
            </a:r>
            <a:r>
              <a:rPr kumimoji="1" lang="en-US" altLang="zh-CN" sz="1800" dirty="0"/>
              <a:t>1 2 3 4 5 6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如果 </a:t>
            </a:r>
            <a:r>
              <a:rPr kumimoji="1" lang="en-US" altLang="zh-CN" sz="1800" dirty="0"/>
              <a:t>n = p * q, </a:t>
            </a:r>
            <a:r>
              <a:rPr kumimoji="1" lang="zh-CN" altLang="en-US" sz="1800" dirty="0"/>
              <a:t>且 </a:t>
            </a:r>
            <a:r>
              <a:rPr kumimoji="1" lang="en-US" altLang="zh-CN" sz="1800" dirty="0"/>
              <a:t>p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g </a:t>
            </a:r>
            <a:r>
              <a:rPr kumimoji="1" lang="zh-CN" altLang="en-US" sz="1800" dirty="0"/>
              <a:t>互质</a:t>
            </a:r>
            <a:r>
              <a:rPr kumimoji="1" lang="en-US" altLang="zh-CN" sz="1800" dirty="0"/>
              <a:t>, </a:t>
            </a:r>
            <a:r>
              <a:rPr kumimoji="1" lang="zh-CN" altLang="en-US" sz="1800" dirty="0"/>
              <a:t>则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=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p1p2) =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p1)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p2)</a:t>
            </a:r>
          </a:p>
          <a:p>
            <a:r>
              <a:rPr kumimoji="1" lang="zh-CN" altLang="en-US" sz="1800" dirty="0"/>
              <a:t>比如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l-GR" altLang="zh-CN" sz="1800" dirty="0"/>
              <a:t>φ(15) = φ(5</a:t>
            </a:r>
            <a:r>
              <a:rPr kumimoji="1" lang="zh-CN" altLang="en-US" sz="1800" dirty="0"/>
              <a:t>*</a:t>
            </a:r>
            <a:r>
              <a:rPr kumimoji="1" lang="el-GR" altLang="zh-CN" sz="1800" dirty="0"/>
              <a:t>3) = φ(5)</a:t>
            </a:r>
            <a:r>
              <a:rPr kumimoji="1" lang="zh-CN" altLang="en-US" sz="1800" dirty="0"/>
              <a:t>*</a:t>
            </a:r>
            <a:r>
              <a:rPr kumimoji="1" lang="el-GR" altLang="zh-CN" sz="1800" dirty="0"/>
              <a:t>φ(3) = 4*2 = 8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44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463D-14E9-6C49-A88B-1DF30DDC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欧拉定理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ECAC0-530A-3546-8010-65CAE8D6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如果两个正整数 </a:t>
            </a:r>
            <a:r>
              <a:rPr kumimoji="1" lang="en-US" altLang="zh-CN" sz="1800" dirty="0"/>
              <a:t>a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互质，则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的欧拉函数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</a:t>
            </a:r>
            <a:r>
              <a:rPr kumimoji="1" lang="zh-CN" altLang="en-US" sz="1800" dirty="0"/>
              <a:t>满足 </a:t>
            </a:r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n)-1 </a:t>
            </a:r>
            <a:r>
              <a:rPr kumimoji="1" lang="zh-CN" altLang="en-US" sz="1800" dirty="0"/>
              <a:t>是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的倍数</a:t>
            </a:r>
            <a:endParaRPr kumimoji="1" lang="en-US" altLang="zh-CN" sz="1800" dirty="0"/>
          </a:p>
          <a:p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≡ 1 (mod n)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  <a:p>
            <a:r>
              <a:rPr kumimoji="1" lang="zh-CN" altLang="en-US" sz="1800" dirty="0"/>
              <a:t>≡ 表示同余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当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为质数，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</a:t>
            </a:r>
          </a:p>
          <a:p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=&gt;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a^(n-1) ≡ 1 (mod n)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  <a:p>
            <a:r>
              <a:rPr kumimoji="1" lang="zh-CN" altLang="en-US" sz="1800" dirty="0"/>
              <a:t>费马小定理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比如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a=3,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n=5,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 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3^4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80</a:t>
            </a:r>
            <a:r>
              <a:rPr kumimoji="1" lang="zh-CN" altLang="en-US" sz="1800" dirty="0"/>
              <a:t> 是 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 的倍数</a:t>
            </a:r>
            <a:endParaRPr kumimoji="1" lang="en-US" altLang="zh-CN" sz="1800" dirty="0"/>
          </a:p>
          <a:p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4,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n=5,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a^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n)-1 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4^4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255</a:t>
            </a:r>
            <a:r>
              <a:rPr kumimoji="1" lang="zh-CN" altLang="en-US" sz="1800" dirty="0"/>
              <a:t> 是 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 的倍数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0780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4635E-F36F-D444-BC47-A6FCD74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352AF-5C53-A746-88A1-DCF8C039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如果两个正整数 </a:t>
            </a:r>
            <a:r>
              <a:rPr kumimoji="1" lang="en-US" altLang="zh-CN" sz="1800" dirty="0"/>
              <a:t>a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互质，那么一定可以找到整数 </a:t>
            </a:r>
            <a:r>
              <a:rPr kumimoji="1" lang="en-US" altLang="zh-CN" sz="1800" dirty="0"/>
              <a:t>b</a:t>
            </a:r>
            <a:r>
              <a:rPr kumimoji="1" lang="zh-CN" altLang="en-US" sz="1800" dirty="0"/>
              <a:t>，使得 </a:t>
            </a:r>
            <a:r>
              <a:rPr kumimoji="1" lang="en-US" altLang="zh-CN" sz="1800" dirty="0"/>
              <a:t>ab-1 </a:t>
            </a:r>
            <a:r>
              <a:rPr kumimoji="1" lang="zh-CN" altLang="en-US" sz="1800" dirty="0"/>
              <a:t>被 </a:t>
            </a:r>
            <a:r>
              <a:rPr kumimoji="1" lang="en-US" altLang="zh-CN" sz="1800" dirty="0"/>
              <a:t>n </a:t>
            </a:r>
            <a:r>
              <a:rPr kumimoji="1" lang="zh-CN" altLang="en-US" sz="1800" dirty="0"/>
              <a:t>整除，这时，</a:t>
            </a:r>
            <a:r>
              <a:rPr kumimoji="1" lang="en-US" altLang="zh-CN" sz="1800" dirty="0"/>
              <a:t>b</a:t>
            </a:r>
            <a:r>
              <a:rPr kumimoji="1" lang="zh-CN" altLang="en-US" sz="1800" dirty="0"/>
              <a:t>就叫做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的“模反元素”</a:t>
            </a:r>
            <a:endParaRPr kumimoji="1" lang="en-US" altLang="zh-CN" sz="1800" dirty="0"/>
          </a:p>
          <a:p>
            <a:r>
              <a:rPr kumimoji="1" lang="zh-CN" altLang="en-US" sz="1800" dirty="0"/>
              <a:t>写作 </a:t>
            </a:r>
            <a:r>
              <a:rPr kumimoji="1" lang="en-US" altLang="zh-CN" sz="1800" dirty="0"/>
              <a:t>ab ≡ 1 (mod n)</a:t>
            </a:r>
          </a:p>
          <a:p>
            <a:r>
              <a:rPr kumimoji="1" lang="zh-CN" altLang="en-US" sz="1800" dirty="0"/>
              <a:t>模反元素是相互的</a:t>
            </a:r>
            <a:endParaRPr kumimoji="1" lang="en-US" altLang="zh-CN" sz="1800" dirty="0"/>
          </a:p>
          <a:p>
            <a:r>
              <a:rPr kumimoji="1" lang="zh-CN" altLang="en-US" sz="1800" dirty="0"/>
              <a:t>模反不是唯一的，如果 </a:t>
            </a:r>
            <a:r>
              <a:rPr kumimoji="1" lang="en-US" altLang="zh-CN" sz="1800" dirty="0"/>
              <a:t>b</a:t>
            </a:r>
            <a:r>
              <a:rPr kumimoji="1" lang="zh-CN" altLang="en-US" sz="1800" dirty="0"/>
              <a:t> 是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的模反元素， </a:t>
            </a:r>
            <a:r>
              <a:rPr lang="en-US" altLang="zh-CN" sz="1800" dirty="0" err="1"/>
              <a:t>b+kn</a:t>
            </a:r>
            <a:r>
              <a:rPr lang="en-US" altLang="zh-CN" sz="1800" dirty="0"/>
              <a:t> </a:t>
            </a:r>
            <a:r>
              <a:rPr lang="zh-CN" altLang="en-US" sz="1800" dirty="0"/>
              <a:t>都是 </a:t>
            </a:r>
            <a:r>
              <a:rPr lang="en-US" altLang="zh-CN" sz="1800" dirty="0"/>
              <a:t>a</a:t>
            </a:r>
            <a:r>
              <a:rPr lang="zh-CN" altLang="en-US" sz="1800" dirty="0"/>
              <a:t> 的模反元素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比如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13</a:t>
            </a:r>
            <a:r>
              <a:rPr kumimoji="1" lang="zh-CN" altLang="en-US" sz="1800" dirty="0"/>
              <a:t>互质，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的模反就是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*</a:t>
            </a:r>
            <a:r>
              <a:rPr kumimoji="1" lang="en-US" altLang="zh-CN" sz="1800" dirty="0"/>
              <a:t>8-1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39</a:t>
            </a:r>
            <a:r>
              <a:rPr kumimoji="1" lang="zh-CN" altLang="en-US" sz="1800" dirty="0"/>
              <a:t> 是 </a:t>
            </a:r>
            <a:r>
              <a:rPr kumimoji="1" lang="en-US" altLang="zh-CN" sz="1800" dirty="0"/>
              <a:t>13</a:t>
            </a:r>
            <a:r>
              <a:rPr kumimoji="1" lang="zh-CN" altLang="en-US" sz="1800" dirty="0"/>
              <a:t>的倍数。而 </a:t>
            </a:r>
            <a:r>
              <a:rPr kumimoji="1" lang="en-US" altLang="zh-CN" sz="1800" dirty="0"/>
              <a:t>8+13k</a:t>
            </a:r>
            <a:r>
              <a:rPr kumimoji="1" lang="zh-CN" altLang="en-US" sz="1800" dirty="0"/>
              <a:t> 都满足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651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BC0A6-9F78-DA4B-95EE-AC483837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开始了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70472-6064-2643-A867-8961A066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选取两个不等的质数 </a:t>
            </a:r>
            <a:r>
              <a:rPr kumimoji="1" lang="en-US" altLang="zh-CN" sz="1800" dirty="0"/>
              <a:t>p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q</a:t>
            </a:r>
          </a:p>
          <a:p>
            <a:r>
              <a:rPr kumimoji="1" lang="zh-CN" altLang="en-US" sz="1800" dirty="0"/>
              <a:t>计算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</a:t>
            </a:r>
            <a:r>
              <a:rPr kumimoji="1" lang="zh-CN" altLang="en-US" sz="1800" dirty="0"/>
              <a:t>*</a:t>
            </a:r>
            <a:r>
              <a:rPr kumimoji="1" lang="en-US" altLang="zh-CN" sz="1800" dirty="0"/>
              <a:t>q</a:t>
            </a:r>
          </a:p>
          <a:p>
            <a:r>
              <a:rPr kumimoji="1" lang="zh-CN" altLang="en-US" sz="1800" dirty="0"/>
              <a:t>计算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的欧拉函数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N),</a:t>
            </a:r>
            <a:r>
              <a:rPr kumimoji="1" lang="zh-CN" altLang="en-US" sz="1800" dirty="0"/>
              <a:t>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=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p*q) =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p)*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q) = (p-1)*(q-1)</a:t>
            </a:r>
            <a:endParaRPr lang="en-US" altLang="zh-CN" sz="1800" dirty="0"/>
          </a:p>
          <a:p>
            <a:r>
              <a:rPr lang="zh-CN" altLang="en-US" sz="1800" dirty="0"/>
              <a:t>随机选择一个整数</a:t>
            </a:r>
            <a:r>
              <a:rPr lang="en-US" altLang="zh-CN" sz="1800" dirty="0"/>
              <a:t>e</a:t>
            </a:r>
            <a:r>
              <a:rPr lang="zh-CN" altLang="en-US" sz="1800" dirty="0"/>
              <a:t>，条件是</a:t>
            </a:r>
            <a:r>
              <a:rPr lang="en-US" altLang="zh-CN" sz="1800" dirty="0"/>
              <a:t>1&lt; e &lt; </a:t>
            </a:r>
            <a:r>
              <a:rPr lang="el-GR" altLang="zh-CN" sz="1800" dirty="0"/>
              <a:t>φ(</a:t>
            </a:r>
            <a:r>
              <a:rPr lang="en-US" altLang="zh-CN" sz="1800" dirty="0"/>
              <a:t>N)</a:t>
            </a:r>
            <a:r>
              <a:rPr lang="zh-CN" altLang="en-US" sz="1800" dirty="0"/>
              <a:t>，且 </a:t>
            </a:r>
            <a:r>
              <a:rPr lang="en-US" altLang="zh-CN" sz="1800" dirty="0"/>
              <a:t>e</a:t>
            </a:r>
            <a:r>
              <a:rPr lang="zh-CN" altLang="en-US" sz="1800" dirty="0"/>
              <a:t> 与 </a:t>
            </a:r>
            <a:r>
              <a:rPr lang="el-GR" altLang="zh-CN" sz="1800" dirty="0"/>
              <a:t>φ(</a:t>
            </a:r>
            <a:r>
              <a:rPr lang="en-US" altLang="zh-CN" sz="1800" dirty="0"/>
              <a:t>N) </a:t>
            </a:r>
            <a:r>
              <a:rPr lang="zh-CN" altLang="en-US" sz="1800" dirty="0"/>
              <a:t>互质</a:t>
            </a:r>
            <a:endParaRPr kumimoji="1" lang="en-US" altLang="zh-CN" sz="1800" dirty="0"/>
          </a:p>
          <a:p>
            <a:r>
              <a:rPr kumimoji="1" lang="zh-CN" altLang="en-US" sz="1800" dirty="0"/>
              <a:t>计算 </a:t>
            </a:r>
            <a:r>
              <a:rPr kumimoji="1" lang="en-US" altLang="zh-CN" sz="1800" dirty="0"/>
              <a:t>e </a:t>
            </a:r>
            <a:r>
              <a:rPr kumimoji="1" lang="zh-CN" altLang="en-US" sz="1800" dirty="0"/>
              <a:t>对于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</a:t>
            </a:r>
            <a:r>
              <a:rPr kumimoji="1" lang="zh-CN" altLang="en-US" sz="1800" dirty="0"/>
              <a:t>的模反元素 </a:t>
            </a:r>
            <a:r>
              <a:rPr kumimoji="1" lang="en-US" altLang="zh-CN" sz="1800" dirty="0"/>
              <a:t>d</a:t>
            </a:r>
            <a:r>
              <a:rPr kumimoji="1" lang="zh-CN" altLang="en-US" sz="1800" dirty="0"/>
              <a:t>，既 </a:t>
            </a:r>
            <a:r>
              <a:rPr kumimoji="1" lang="en-US" altLang="zh-CN" sz="1800" dirty="0"/>
              <a:t>ed ≡ 1 (mod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公钥 </a:t>
            </a:r>
            <a:r>
              <a:rPr kumimoji="1" lang="en-US" altLang="zh-CN" sz="1800" dirty="0"/>
              <a:t>(N,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e)</a:t>
            </a:r>
          </a:p>
          <a:p>
            <a:r>
              <a:rPr kumimoji="1" lang="zh-CN" altLang="en-US" sz="1800" dirty="0"/>
              <a:t>私钥 </a:t>
            </a:r>
            <a:r>
              <a:rPr kumimoji="1" lang="en-US" altLang="zh-CN" sz="1800" dirty="0"/>
              <a:t>(N,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d)</a:t>
            </a:r>
          </a:p>
          <a:p>
            <a:r>
              <a:rPr kumimoji="1" lang="zh-CN" altLang="en-US" sz="1800" dirty="0"/>
              <a:t>可以看出来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是公共的，</a:t>
            </a:r>
            <a:r>
              <a:rPr kumimoji="1" lang="en-US" altLang="zh-CN" sz="1800" dirty="0"/>
              <a:t>ed</a:t>
            </a:r>
            <a:r>
              <a:rPr kumimoji="1" lang="zh-CN" altLang="en-US" sz="1800" dirty="0"/>
              <a:t> 两个模反元素互相成为私钥和公钥</a:t>
            </a:r>
            <a:endParaRPr kumimoji="1" lang="en-US" altLang="zh-CN" sz="1800" dirty="0"/>
          </a:p>
          <a:p>
            <a:r>
              <a:rPr kumimoji="1" lang="en-US" altLang="zh-CN" sz="1800" dirty="0"/>
              <a:t>N </a:t>
            </a:r>
            <a:r>
              <a:rPr kumimoji="1" lang="zh-CN" altLang="en-US" sz="1800" dirty="0"/>
              <a:t>的二进制长度就是密钥长度，</a:t>
            </a:r>
            <a:r>
              <a:rPr kumimoji="1" lang="en-US" altLang="zh-CN" sz="1800" dirty="0"/>
              <a:t>p </a:t>
            </a:r>
            <a:r>
              <a:rPr kumimoji="1" lang="zh-CN" altLang="en-US" sz="1800" dirty="0"/>
              <a:t>和 </a:t>
            </a:r>
            <a:r>
              <a:rPr kumimoji="1" lang="en-US" altLang="zh-CN" sz="1800" dirty="0"/>
              <a:t>q </a:t>
            </a:r>
            <a:r>
              <a:rPr kumimoji="1" lang="zh-CN" altLang="en-US" sz="1800" dirty="0"/>
              <a:t>越大越难破解</a:t>
            </a:r>
            <a:endParaRPr kumimoji="1" lang="en-US" altLang="zh-CN" sz="1800" dirty="0"/>
          </a:p>
          <a:p>
            <a:r>
              <a:rPr kumimoji="1" lang="en-US" altLang="zh-CN" sz="1800" dirty="0"/>
              <a:t>e </a:t>
            </a:r>
            <a:r>
              <a:rPr kumimoji="1" lang="zh-CN" altLang="en-US" sz="1800" dirty="0"/>
              <a:t>实际应用中常选择 </a:t>
            </a:r>
            <a:r>
              <a:rPr kumimoji="1" lang="en-US" altLang="zh-CN" sz="1800" dirty="0"/>
              <a:t>65537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75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BC0A6-9F78-DA4B-95EE-AC483837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70472-6064-2643-A867-8961A066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896" cy="4351338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选取两个不等的质数 </a:t>
            </a:r>
            <a:r>
              <a:rPr kumimoji="1" lang="en-US" altLang="zh-CN" sz="1800" dirty="0"/>
              <a:t>p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q</a:t>
            </a:r>
          </a:p>
          <a:p>
            <a:r>
              <a:rPr kumimoji="1" lang="zh-CN" altLang="en-US" sz="1800" dirty="0"/>
              <a:t>计算 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</a:t>
            </a:r>
            <a:r>
              <a:rPr kumimoji="1" lang="zh-CN" altLang="en-US" sz="1800" dirty="0"/>
              <a:t>*</a:t>
            </a:r>
            <a:r>
              <a:rPr kumimoji="1" lang="en-US" altLang="zh-CN" sz="1800" dirty="0"/>
              <a:t>q</a:t>
            </a:r>
          </a:p>
          <a:p>
            <a:r>
              <a:rPr kumimoji="1" lang="zh-CN" altLang="en-US" sz="1800" dirty="0"/>
              <a:t>计算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= (p-1)*(q-1)</a:t>
            </a:r>
            <a:endParaRPr lang="en-US" altLang="zh-CN" sz="1800" dirty="0"/>
          </a:p>
          <a:p>
            <a:r>
              <a:rPr lang="zh-CN" altLang="en-US" sz="1800" dirty="0"/>
              <a:t>选择一个整数</a:t>
            </a:r>
            <a:r>
              <a:rPr lang="en-US" altLang="zh-CN" sz="1800" dirty="0"/>
              <a:t>e</a:t>
            </a:r>
            <a:r>
              <a:rPr lang="zh-CN" altLang="en-US" sz="1800" dirty="0"/>
              <a:t> 与 </a:t>
            </a:r>
            <a:r>
              <a:rPr lang="el-GR" altLang="zh-CN" sz="1800" dirty="0"/>
              <a:t>φ(</a:t>
            </a:r>
            <a:r>
              <a:rPr lang="en-US" altLang="zh-CN" sz="1800" dirty="0"/>
              <a:t>N) </a:t>
            </a:r>
            <a:r>
              <a:rPr lang="zh-CN" altLang="en-US" sz="1800" dirty="0"/>
              <a:t>互质</a:t>
            </a:r>
            <a:endParaRPr kumimoji="1" lang="en-US" altLang="zh-CN" sz="1800" dirty="0"/>
          </a:p>
          <a:p>
            <a:r>
              <a:rPr kumimoji="1" lang="en-US" altLang="zh-CN" sz="1800" dirty="0"/>
              <a:t>e </a:t>
            </a:r>
            <a:r>
              <a:rPr kumimoji="1" lang="zh-CN" altLang="en-US" sz="1800" dirty="0"/>
              <a:t>的模反元素 </a:t>
            </a:r>
            <a:r>
              <a:rPr kumimoji="1" lang="en-US" altLang="zh-CN" sz="1800" dirty="0"/>
              <a:t>d</a:t>
            </a:r>
            <a:r>
              <a:rPr kumimoji="1" lang="zh-CN" altLang="en-US" sz="1800" dirty="0"/>
              <a:t>，既 </a:t>
            </a:r>
            <a:r>
              <a:rPr kumimoji="1" lang="en-US" altLang="zh-CN" sz="1800" dirty="0"/>
              <a:t>ed ≡ 1 (mod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N))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公钥 </a:t>
            </a:r>
            <a:r>
              <a:rPr kumimoji="1" lang="en-US" altLang="zh-CN" sz="1800" dirty="0"/>
              <a:t>(N,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e)</a:t>
            </a:r>
          </a:p>
          <a:p>
            <a:r>
              <a:rPr kumimoji="1" lang="zh-CN" altLang="en-US" sz="1800" dirty="0"/>
              <a:t>私钥 </a:t>
            </a:r>
            <a:r>
              <a:rPr kumimoji="1" lang="en-US" altLang="zh-CN" sz="1800" dirty="0"/>
              <a:t>(N,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d)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215A32-1B11-1B40-B0D9-233D79D23B5D}"/>
              </a:ext>
            </a:extLst>
          </p:cNvPr>
          <p:cNvSpPr txBox="1">
            <a:spLocks/>
          </p:cNvSpPr>
          <p:nvPr/>
        </p:nvSpPr>
        <p:spPr>
          <a:xfrm>
            <a:off x="5411096" y="1825625"/>
            <a:ext cx="59427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p = 61, q = 53</a:t>
            </a:r>
          </a:p>
          <a:p>
            <a:r>
              <a:rPr kumimoji="1" lang="en-US" altLang="zh-CN" sz="1800" dirty="0"/>
              <a:t>N = 61*53 = 3233</a:t>
            </a:r>
          </a:p>
          <a:p>
            <a:r>
              <a:rPr kumimoji="1" lang="el-GR" altLang="zh-CN" sz="1800" dirty="0"/>
              <a:t>φ(</a:t>
            </a:r>
            <a:r>
              <a:rPr kumimoji="1" lang="en-US" altLang="zh-CN" sz="1800" dirty="0"/>
              <a:t>N) = (p-1)*(q-1)= 3120</a:t>
            </a:r>
          </a:p>
          <a:p>
            <a:r>
              <a:rPr kumimoji="1" lang="zh-CN" altLang="en-US" sz="1800" dirty="0"/>
              <a:t>选取一个与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</a:t>
            </a:r>
            <a:r>
              <a:rPr kumimoji="1" lang="zh-CN" altLang="en-US" sz="1800" dirty="0"/>
              <a:t>互质且小于 </a:t>
            </a:r>
            <a:r>
              <a:rPr kumimoji="1" lang="el-GR" altLang="zh-CN" sz="1800" dirty="0"/>
              <a:t>φ(</a:t>
            </a:r>
            <a:r>
              <a:rPr kumimoji="1" lang="en-US" altLang="zh-CN" sz="1800" dirty="0"/>
              <a:t>N) </a:t>
            </a:r>
            <a:r>
              <a:rPr kumimoji="1" lang="zh-CN" altLang="en-US" sz="1800" dirty="0"/>
              <a:t>的 </a:t>
            </a:r>
            <a:r>
              <a:rPr kumimoji="1" lang="en-US" altLang="zh-CN" sz="1800" dirty="0"/>
              <a:t>e = 17</a:t>
            </a:r>
          </a:p>
          <a:p>
            <a:r>
              <a:rPr kumimoji="1" lang="zh-CN" altLang="en-US" sz="1800" dirty="0"/>
              <a:t>计算模反 </a:t>
            </a:r>
            <a:r>
              <a:rPr kumimoji="1" lang="en-US" altLang="zh-CN" sz="1800" dirty="0"/>
              <a:t>d</a:t>
            </a:r>
            <a:r>
              <a:rPr kumimoji="1" lang="zh-CN" altLang="en-US" sz="1800" dirty="0"/>
              <a:t>，使用扩展欧几里得算法 </a:t>
            </a:r>
            <a:r>
              <a:rPr kumimoji="1" lang="en-US" altLang="zh-CN" sz="1800" dirty="0"/>
              <a:t>d=2753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公钥 </a:t>
            </a:r>
            <a:r>
              <a:rPr kumimoji="1" lang="en-US" altLang="zh-CN" sz="1800" dirty="0"/>
              <a:t>(3233,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17)</a:t>
            </a:r>
          </a:p>
          <a:p>
            <a:r>
              <a:rPr kumimoji="1" lang="zh-CN" altLang="en-US" sz="1800" dirty="0"/>
              <a:t>私钥 </a:t>
            </a:r>
            <a:r>
              <a:rPr kumimoji="1" lang="en-US" altLang="zh-CN" sz="1800" dirty="0"/>
              <a:t>(3233,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2753)</a:t>
            </a:r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1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1617</Words>
  <Application>Microsoft Macintosh PowerPoint</Application>
  <PresentationFormat>宽屏</PresentationFormat>
  <Paragraphs>174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RSA</vt:lpstr>
      <vt:lpstr>Agenda</vt:lpstr>
      <vt:lpstr>简介</vt:lpstr>
      <vt:lpstr>互质 Coprime integers</vt:lpstr>
      <vt:lpstr>欧拉函数</vt:lpstr>
      <vt:lpstr>欧拉定理</vt:lpstr>
      <vt:lpstr>模反元素</vt:lpstr>
      <vt:lpstr>开始了</vt:lpstr>
      <vt:lpstr>列子</vt:lpstr>
      <vt:lpstr>加密和解密</vt:lpstr>
      <vt:lpstr>证明</vt:lpstr>
      <vt:lpstr>证明</vt:lpstr>
      <vt:lpstr>证明</vt:lpstr>
      <vt:lpstr>安全性</vt:lpstr>
      <vt:lpstr>安全性</vt:lpstr>
      <vt:lpstr>呆毛</vt:lpstr>
      <vt:lpstr>应用与局限</vt:lpstr>
      <vt:lpstr>应用与局限</vt:lpstr>
      <vt:lpstr>应用与局限</vt:lpstr>
      <vt:lpstr>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</dc:title>
  <dc:creator>Microsoft Office User</dc:creator>
  <cp:lastModifiedBy>Microsoft Office User</cp:lastModifiedBy>
  <cp:revision>32</cp:revision>
  <dcterms:created xsi:type="dcterms:W3CDTF">2020-03-26T11:19:59Z</dcterms:created>
  <dcterms:modified xsi:type="dcterms:W3CDTF">2020-03-27T10:37:18Z</dcterms:modified>
</cp:coreProperties>
</file>