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3" r:id="rId7"/>
    <p:sldId id="315" r:id="rId8"/>
    <p:sldId id="316" r:id="rId9"/>
    <p:sldId id="312" r:id="rId10"/>
    <p:sldId id="310" r:id="rId11"/>
    <p:sldId id="31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2011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endParaRPr lang="en-US" dirty="0"/>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2013</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endParaRPr lang="en-US" dirty="0"/>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2015</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endParaRPr lang="en-US" dirty="0"/>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2017</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endParaRPr lang="en-US" dirty="0"/>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2011</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endParaRPr lang="en-US" sz="1200" kern="1200" dirty="0"/>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2013</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endParaRPr lang="en-US" sz="1200" kern="1200" dirty="0"/>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2015</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endParaRPr lang="en-US" sz="1200" kern="1200" dirty="0"/>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2017</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endParaRPr lang="en-US" sz="1200" kern="1200" dirty="0"/>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11" Type="http://schemas.openxmlformats.org/officeDocument/2006/relationships/image" Target="../media/image11.png"/><Relationship Id="rId5" Type="http://schemas.openxmlformats.org/officeDocument/2006/relationships/diagramQuickStyle" Target="../diagrams/quickStyle1.xml"/><Relationship Id="rId10" Type="http://schemas.openxmlformats.org/officeDocument/2006/relationships/image" Target="../media/image10.png"/><Relationship Id="rId4" Type="http://schemas.openxmlformats.org/officeDocument/2006/relationships/diagramLayout" Target="../diagrams/layout1.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246888" y="639097"/>
            <a:ext cx="7077455" cy="3686015"/>
          </a:xfrm>
        </p:spPr>
        <p:txBody>
          <a:bodyPr>
            <a:normAutofit/>
          </a:bodyPr>
          <a:lstStyle/>
          <a:p>
            <a:r>
              <a:rPr lang="en-US" sz="4000" b="1" dirty="0">
                <a:latin typeface="Calibri" panose="020F0502020204030204" pitchFamily="34" charset="0"/>
                <a:cs typeface="Calibri" panose="020F0502020204030204" pitchFamily="34" charset="0"/>
              </a:rPr>
              <a:t>AMAZON SALES DATA ANALYSIS</a:t>
            </a:r>
            <a:endParaRPr lang="en-US" sz="4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691444" cy="1021498"/>
          </a:xfrm>
        </p:spPr>
        <p:txBody>
          <a:bodyPr>
            <a:normAutofit/>
          </a:bodyPr>
          <a:lstStyle/>
          <a:p>
            <a:r>
              <a:rPr lang="en-US" dirty="0">
                <a:solidFill>
                  <a:schemeClr val="tx1">
                    <a:lumMod val="85000"/>
                    <a:lumOff val="15000"/>
                  </a:schemeClr>
                </a:solidFill>
              </a:rPr>
              <a:t>                         -- YOGA NARASIMMAN S</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132F-A837-B799-0EA1-57DD5975BE9E}"/>
              </a:ext>
            </a:extLst>
          </p:cNvPr>
          <p:cNvSpPr>
            <a:spLocks noGrp="1"/>
          </p:cNvSpPr>
          <p:nvPr>
            <p:ph type="title"/>
          </p:nvPr>
        </p:nvSpPr>
        <p:spPr>
          <a:xfrm>
            <a:off x="1097280" y="988908"/>
            <a:ext cx="10058400" cy="748452"/>
          </a:xfrm>
        </p:spPr>
        <p:txBody>
          <a:bodyPr>
            <a:normAutofit fontScale="90000"/>
          </a:bodyPr>
          <a:lstStyle/>
          <a:p>
            <a:r>
              <a:rPr lang="en-US" sz="4800" b="1" dirty="0">
                <a:latin typeface="Segoe UI" panose="020B0502040204020203" pitchFamily="34" charset="0"/>
                <a:cs typeface="Segoe UI" panose="020B0502040204020203" pitchFamily="34" charset="0"/>
              </a:rPr>
              <a:t>Objective</a:t>
            </a:r>
          </a:p>
        </p:txBody>
      </p:sp>
      <p:sp>
        <p:nvSpPr>
          <p:cNvPr id="3" name="Content Placeholder 2">
            <a:extLst>
              <a:ext uri="{FF2B5EF4-FFF2-40B4-BE49-F238E27FC236}">
                <a16:creationId xmlns:a16="http://schemas.microsoft.com/office/drawing/2014/main" id="{D57E7CA6-20CB-2979-543D-4A065BF7FD6D}"/>
              </a:ext>
            </a:extLst>
          </p:cNvPr>
          <p:cNvSpPr>
            <a:spLocks noGrp="1"/>
          </p:cNvSpPr>
          <p:nvPr>
            <p:ph idx="1"/>
          </p:nvPr>
        </p:nvSpPr>
        <p:spPr/>
        <p:txBody>
          <a:bodyPr/>
          <a:lstStyle/>
          <a:p>
            <a:pPr algn="just"/>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The Significance Of Sales Management Has Grown Substantially Due To Escalating Competition And The Demand For Enhanced Distribution Methods Aimed At Cost Reduction And Profit Augmentation. In Contemporary Business Operations, Sales Management Stands As The Paramount Function Within Commercial Enterprises.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85732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40EF0-FD5F-2B6E-C15C-E7926A3B205E}"/>
              </a:ext>
            </a:extLst>
          </p:cNvPr>
          <p:cNvSpPr>
            <a:spLocks noGrp="1"/>
          </p:cNvSpPr>
          <p:nvPr>
            <p:ph type="title"/>
          </p:nvPr>
        </p:nvSpPr>
        <p:spPr>
          <a:xfrm>
            <a:off x="1097280" y="988908"/>
            <a:ext cx="10058400" cy="748452"/>
          </a:xfrm>
        </p:spPr>
        <p:txBody>
          <a:bodyPr>
            <a:normAutofit fontScale="90000"/>
          </a:bodyPr>
          <a:lstStyle/>
          <a:p>
            <a:r>
              <a:rPr lang="en-US" sz="4800" b="1" dirty="0">
                <a:latin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47389195-5906-6069-E371-84E17949B8E6}"/>
              </a:ext>
            </a:extLst>
          </p:cNvPr>
          <p:cNvSpPr>
            <a:spLocks noGrp="1"/>
          </p:cNvSpPr>
          <p:nvPr>
            <p:ph idx="1"/>
          </p:nvPr>
        </p:nvSpPr>
        <p:spPr/>
        <p:txBody>
          <a:bodyPr/>
          <a:lstStyle/>
          <a:p>
            <a:pPr algn="just"/>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        Create A Comprehensive Report Through The Process Of Extracting, Transforming, And Loading (ETL) Of Data. This Report Will Encompass The Sales Trends Categorized By Year, Month, And Quarter. Furthermore, It Will Delve Into Data Relationships To Facilitate A Comprehensive Understanding And Thorough Analysis Of The Underlying Facts.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382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AA8D-81C2-8D47-C7EA-DCF125CA1E3F}"/>
              </a:ext>
            </a:extLst>
          </p:cNvPr>
          <p:cNvSpPr>
            <a:spLocks noGrp="1"/>
          </p:cNvSpPr>
          <p:nvPr>
            <p:ph type="title"/>
          </p:nvPr>
        </p:nvSpPr>
        <p:spPr/>
        <p:txBody>
          <a:bodyPr>
            <a:normAutofit/>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The Sales Trends Categorized By Month And Year</a:t>
            </a:r>
            <a:endParaRPr lang="en-IN" sz="3600" dirty="0"/>
          </a:p>
        </p:txBody>
      </p:sp>
      <p:pic>
        <p:nvPicPr>
          <p:cNvPr id="6" name="Content Placeholder 5">
            <a:extLst>
              <a:ext uri="{FF2B5EF4-FFF2-40B4-BE49-F238E27FC236}">
                <a16:creationId xmlns:a16="http://schemas.microsoft.com/office/drawing/2014/main" id="{094DE893-CBCE-3935-C7AD-5EDF8ECF7C70}"/>
              </a:ext>
            </a:extLst>
          </p:cNvPr>
          <p:cNvPicPr>
            <a:picLocks noGrp="1" noChangeAspect="1"/>
          </p:cNvPicPr>
          <p:nvPr>
            <p:ph sz="half" idx="1"/>
          </p:nvPr>
        </p:nvPicPr>
        <p:blipFill>
          <a:blip r:embed="rId2"/>
          <a:stretch>
            <a:fillRect/>
          </a:stretch>
        </p:blipFill>
        <p:spPr>
          <a:xfrm>
            <a:off x="1097280" y="2492892"/>
            <a:ext cx="4674942" cy="3377556"/>
          </a:xfrm>
        </p:spPr>
      </p:pic>
      <p:pic>
        <p:nvPicPr>
          <p:cNvPr id="8" name="Content Placeholder 7">
            <a:extLst>
              <a:ext uri="{FF2B5EF4-FFF2-40B4-BE49-F238E27FC236}">
                <a16:creationId xmlns:a16="http://schemas.microsoft.com/office/drawing/2014/main" id="{079C807E-823F-541A-D20B-C03BF12E79A2}"/>
              </a:ext>
            </a:extLst>
          </p:cNvPr>
          <p:cNvPicPr>
            <a:picLocks noGrp="1" noChangeAspect="1"/>
          </p:cNvPicPr>
          <p:nvPr>
            <p:ph sz="half" idx="2"/>
          </p:nvPr>
        </p:nvPicPr>
        <p:blipFill>
          <a:blip r:embed="rId3"/>
          <a:stretch>
            <a:fillRect/>
          </a:stretch>
        </p:blipFill>
        <p:spPr>
          <a:xfrm>
            <a:off x="6452235" y="2492891"/>
            <a:ext cx="4765592" cy="2965545"/>
          </a:xfrm>
        </p:spPr>
      </p:pic>
    </p:spTree>
    <p:extLst>
      <p:ext uri="{BB962C8B-B14F-4D97-AF65-F5344CB8AC3E}">
        <p14:creationId xmlns:p14="http://schemas.microsoft.com/office/powerpoint/2010/main" val="35917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30DF-03DB-E452-D2CD-D5F0F0A63BE4}"/>
              </a:ext>
            </a:extLst>
          </p:cNvPr>
          <p:cNvSpPr>
            <a:spLocks noGrp="1"/>
          </p:cNvSpPr>
          <p:nvPr>
            <p:ph type="title"/>
          </p:nvPr>
        </p:nvSpPr>
        <p:spPr/>
        <p:txBody>
          <a:bodyPr>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Total Units Sold By Item And Region</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4E1F34AC-DA96-8A98-5AA7-989F346EC668}"/>
              </a:ext>
            </a:extLst>
          </p:cNvPr>
          <p:cNvPicPr>
            <a:picLocks noGrp="1" noChangeAspect="1"/>
          </p:cNvPicPr>
          <p:nvPr>
            <p:ph sz="half" idx="1"/>
          </p:nvPr>
        </p:nvPicPr>
        <p:blipFill>
          <a:blip r:embed="rId2"/>
          <a:stretch>
            <a:fillRect/>
          </a:stretch>
        </p:blipFill>
        <p:spPr>
          <a:xfrm>
            <a:off x="1097280" y="2368297"/>
            <a:ext cx="4982398" cy="2752344"/>
          </a:xfrm>
        </p:spPr>
      </p:pic>
      <p:pic>
        <p:nvPicPr>
          <p:cNvPr id="8" name="Content Placeholder 7">
            <a:extLst>
              <a:ext uri="{FF2B5EF4-FFF2-40B4-BE49-F238E27FC236}">
                <a16:creationId xmlns:a16="http://schemas.microsoft.com/office/drawing/2014/main" id="{BC0AB743-77A8-58F2-4695-996061A1FF63}"/>
              </a:ext>
            </a:extLst>
          </p:cNvPr>
          <p:cNvPicPr>
            <a:picLocks noGrp="1" noChangeAspect="1"/>
          </p:cNvPicPr>
          <p:nvPr>
            <p:ph sz="half" idx="2"/>
          </p:nvPr>
        </p:nvPicPr>
        <p:blipFill>
          <a:blip r:embed="rId3"/>
          <a:stretch>
            <a:fillRect/>
          </a:stretch>
        </p:blipFill>
        <p:spPr>
          <a:xfrm>
            <a:off x="6349418" y="2379010"/>
            <a:ext cx="4982398" cy="2734116"/>
          </a:xfrm>
        </p:spPr>
      </p:pic>
    </p:spTree>
    <p:extLst>
      <p:ext uri="{BB962C8B-B14F-4D97-AF65-F5344CB8AC3E}">
        <p14:creationId xmlns:p14="http://schemas.microsoft.com/office/powerpoint/2010/main" val="279104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3198-1E96-8484-A106-291CC672D8A3}"/>
              </a:ext>
            </a:extLst>
          </p:cNvPr>
          <p:cNvSpPr>
            <a:spLocks noGrp="1"/>
          </p:cNvSpPr>
          <p:nvPr>
            <p:ph type="title"/>
          </p:nvPr>
        </p:nvSpPr>
        <p:spPr>
          <a:xfrm>
            <a:off x="274320" y="786383"/>
            <a:ext cx="4215384" cy="886969"/>
          </a:xfrm>
        </p:spPr>
        <p:txBody>
          <a:bodyPr>
            <a:normAutofit/>
          </a:bodyPr>
          <a:lstStyle/>
          <a:p>
            <a:r>
              <a:rPr lang="en-US" sz="3200" b="1" u="sng" dirty="0">
                <a:latin typeface="Calibri" panose="020F0502020204030204" pitchFamily="34" charset="0"/>
                <a:ea typeface="Calibri" panose="020F0502020204030204" pitchFamily="34" charset="0"/>
                <a:cs typeface="Calibri" panose="020F0502020204030204" pitchFamily="34" charset="0"/>
              </a:rPr>
              <a:t>Total Revenue By Region </a:t>
            </a:r>
            <a:endParaRPr lang="en-IN" sz="3200" b="1" u="sng" dirty="0">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12CBE626-6715-AAD0-11AB-1056A6EF99C3}"/>
              </a:ext>
            </a:extLst>
          </p:cNvPr>
          <p:cNvPicPr>
            <a:picLocks noGrp="1" noChangeAspect="1"/>
          </p:cNvPicPr>
          <p:nvPr>
            <p:ph idx="1"/>
          </p:nvPr>
        </p:nvPicPr>
        <p:blipFill>
          <a:blip r:embed="rId2"/>
          <a:stretch>
            <a:fillRect/>
          </a:stretch>
        </p:blipFill>
        <p:spPr>
          <a:xfrm>
            <a:off x="875556" y="2107692"/>
            <a:ext cx="2580726" cy="2642616"/>
          </a:xfrm>
        </p:spPr>
      </p:pic>
      <p:sp>
        <p:nvSpPr>
          <p:cNvPr id="4" name="Text Placeholder 3">
            <a:extLst>
              <a:ext uri="{FF2B5EF4-FFF2-40B4-BE49-F238E27FC236}">
                <a16:creationId xmlns:a16="http://schemas.microsoft.com/office/drawing/2014/main" id="{EF65E070-6DA8-BB91-86BE-C3C0583F23E6}"/>
              </a:ext>
            </a:extLst>
          </p:cNvPr>
          <p:cNvSpPr>
            <a:spLocks noGrp="1"/>
          </p:cNvSpPr>
          <p:nvPr>
            <p:ph type="body" sz="half" idx="2"/>
          </p:nvPr>
        </p:nvSpPr>
        <p:spPr/>
        <p:txBody>
          <a:bodyPr/>
          <a:lstStyle/>
          <a:p>
            <a:r>
              <a:rPr lang="en-US" dirty="0"/>
              <a:t> </a:t>
            </a:r>
            <a:endParaRPr lang="en-IN" dirty="0"/>
          </a:p>
        </p:txBody>
      </p:sp>
      <p:pic>
        <p:nvPicPr>
          <p:cNvPr id="8" name="Picture 7">
            <a:extLst>
              <a:ext uri="{FF2B5EF4-FFF2-40B4-BE49-F238E27FC236}">
                <a16:creationId xmlns:a16="http://schemas.microsoft.com/office/drawing/2014/main" id="{F03F7E29-C766-6302-9CDF-C8C3DECCDC0B}"/>
              </a:ext>
            </a:extLst>
          </p:cNvPr>
          <p:cNvPicPr>
            <a:picLocks noChangeAspect="1"/>
          </p:cNvPicPr>
          <p:nvPr/>
        </p:nvPicPr>
        <p:blipFill>
          <a:blip r:embed="rId3"/>
          <a:stretch>
            <a:fillRect/>
          </a:stretch>
        </p:blipFill>
        <p:spPr>
          <a:xfrm>
            <a:off x="5332258" y="1289303"/>
            <a:ext cx="5856020" cy="3913632"/>
          </a:xfrm>
          <a:prstGeom prst="rect">
            <a:avLst/>
          </a:prstGeom>
        </p:spPr>
      </p:pic>
    </p:spTree>
    <p:extLst>
      <p:ext uri="{BB962C8B-B14F-4D97-AF65-F5344CB8AC3E}">
        <p14:creationId xmlns:p14="http://schemas.microsoft.com/office/powerpoint/2010/main" val="352292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265012907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9B4E0F76-E9EC-9A51-040C-E1EED3FCF3FD}"/>
              </a:ext>
            </a:extLst>
          </p:cNvPr>
          <p:cNvPicPr>
            <a:picLocks noChangeAspect="1"/>
          </p:cNvPicPr>
          <p:nvPr/>
        </p:nvPicPr>
        <p:blipFill>
          <a:blip r:embed="rId8"/>
          <a:stretch>
            <a:fillRect/>
          </a:stretch>
        </p:blipFill>
        <p:spPr>
          <a:xfrm>
            <a:off x="1197864" y="2002536"/>
            <a:ext cx="3237097" cy="1426464"/>
          </a:xfrm>
          <a:prstGeom prst="rect">
            <a:avLst/>
          </a:prstGeom>
        </p:spPr>
      </p:pic>
      <p:pic>
        <p:nvPicPr>
          <p:cNvPr id="6" name="Picture 5">
            <a:extLst>
              <a:ext uri="{FF2B5EF4-FFF2-40B4-BE49-F238E27FC236}">
                <a16:creationId xmlns:a16="http://schemas.microsoft.com/office/drawing/2014/main" id="{9EE24E9C-1D9B-39EB-7A2A-8EE88BDACE0B}"/>
              </a:ext>
            </a:extLst>
          </p:cNvPr>
          <p:cNvPicPr>
            <a:picLocks noChangeAspect="1"/>
          </p:cNvPicPr>
          <p:nvPr/>
        </p:nvPicPr>
        <p:blipFill>
          <a:blip r:embed="rId9"/>
          <a:stretch>
            <a:fillRect/>
          </a:stretch>
        </p:blipFill>
        <p:spPr>
          <a:xfrm>
            <a:off x="3557016" y="4570818"/>
            <a:ext cx="3138037" cy="1509942"/>
          </a:xfrm>
          <a:prstGeom prst="rect">
            <a:avLst/>
          </a:prstGeom>
        </p:spPr>
      </p:pic>
      <p:pic>
        <p:nvPicPr>
          <p:cNvPr id="12" name="Picture 11">
            <a:extLst>
              <a:ext uri="{FF2B5EF4-FFF2-40B4-BE49-F238E27FC236}">
                <a16:creationId xmlns:a16="http://schemas.microsoft.com/office/drawing/2014/main" id="{AA6B5BD4-F675-6291-DD06-01EF63670889}"/>
              </a:ext>
            </a:extLst>
          </p:cNvPr>
          <p:cNvPicPr>
            <a:picLocks noChangeAspect="1"/>
          </p:cNvPicPr>
          <p:nvPr/>
        </p:nvPicPr>
        <p:blipFill>
          <a:blip r:embed="rId10"/>
          <a:stretch>
            <a:fillRect/>
          </a:stretch>
        </p:blipFill>
        <p:spPr>
          <a:xfrm>
            <a:off x="5465704" y="2002536"/>
            <a:ext cx="3237097" cy="1426465"/>
          </a:xfrm>
          <a:prstGeom prst="rect">
            <a:avLst/>
          </a:prstGeom>
        </p:spPr>
      </p:pic>
      <p:pic>
        <p:nvPicPr>
          <p:cNvPr id="15" name="Picture 14">
            <a:extLst>
              <a:ext uri="{FF2B5EF4-FFF2-40B4-BE49-F238E27FC236}">
                <a16:creationId xmlns:a16="http://schemas.microsoft.com/office/drawing/2014/main" id="{7307EBE4-F3D0-0C4A-FFE0-ADDB6CF2A591}"/>
              </a:ext>
            </a:extLst>
          </p:cNvPr>
          <p:cNvPicPr>
            <a:picLocks noChangeAspect="1"/>
          </p:cNvPicPr>
          <p:nvPr/>
        </p:nvPicPr>
        <p:blipFill>
          <a:blip r:embed="rId11"/>
          <a:stretch>
            <a:fillRect/>
          </a:stretch>
        </p:blipFill>
        <p:spPr>
          <a:xfrm>
            <a:off x="7828028" y="4570818"/>
            <a:ext cx="3138037" cy="1509942"/>
          </a:xfrm>
          <a:prstGeom prst="rect">
            <a:avLst/>
          </a:prstGeom>
        </p:spPr>
      </p:pic>
      <p:sp>
        <p:nvSpPr>
          <p:cNvPr id="17" name="Title 16">
            <a:extLst>
              <a:ext uri="{FF2B5EF4-FFF2-40B4-BE49-F238E27FC236}">
                <a16:creationId xmlns:a16="http://schemas.microsoft.com/office/drawing/2014/main" id="{73982CDC-1610-8B62-B00E-9EA05A3698B0}"/>
              </a:ext>
            </a:extLst>
          </p:cNvPr>
          <p:cNvSpPr>
            <a:spLocks noGrp="1"/>
          </p:cNvSpPr>
          <p:nvPr>
            <p:ph type="title"/>
          </p:nvPr>
        </p:nvSpPr>
        <p:spPr>
          <a:xfrm>
            <a:off x="1097280" y="286603"/>
            <a:ext cx="10058400" cy="1615747"/>
          </a:xfrm>
        </p:spPr>
        <p:txBody>
          <a:bodyPr>
            <a:normAutofit/>
          </a:bodyPr>
          <a:lstStyle/>
          <a:p>
            <a:r>
              <a:rPr lang="en-US" sz="4400" b="1" dirty="0">
                <a:latin typeface="Calibri" panose="020F0502020204030204" pitchFamily="34" charset="0"/>
                <a:ea typeface="Calibri" panose="020F0502020204030204" pitchFamily="34" charset="0"/>
                <a:cs typeface="Calibri" panose="020F0502020204030204" pitchFamily="34" charset="0"/>
              </a:rPr>
              <a:t>Total Revenue By Yearly-Month Wise</a:t>
            </a:r>
            <a:endParaRPr lang="en-IN" sz="4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254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648B724-044D-52F1-7193-B88A8C2E91B5}"/>
              </a:ext>
            </a:extLst>
          </p:cNvPr>
          <p:cNvSpPr>
            <a:spLocks noGrp="1"/>
          </p:cNvSpPr>
          <p:nvPr>
            <p:ph type="body" sz="half" idx="2"/>
          </p:nvPr>
        </p:nvSpPr>
        <p:spPr/>
        <p:txBody>
          <a:bodyPr/>
          <a:lstStyle/>
          <a:p>
            <a:r>
              <a:rPr lang="en-US" dirty="0"/>
              <a:t> </a:t>
            </a:r>
            <a:endParaRPr lang="en-IN" dirty="0"/>
          </a:p>
        </p:txBody>
      </p:sp>
      <p:pic>
        <p:nvPicPr>
          <p:cNvPr id="10" name="Picture Placeholder 9">
            <a:extLst>
              <a:ext uri="{FF2B5EF4-FFF2-40B4-BE49-F238E27FC236}">
                <a16:creationId xmlns:a16="http://schemas.microsoft.com/office/drawing/2014/main" id="{319A7E50-24D9-A07D-F7F0-5AE19F53F9F4}"/>
              </a:ext>
            </a:extLst>
          </p:cNvPr>
          <p:cNvPicPr>
            <a:picLocks noGrp="1" noChangeAspect="1"/>
          </p:cNvPicPr>
          <p:nvPr>
            <p:ph type="pic" idx="1"/>
          </p:nvPr>
        </p:nvPicPr>
        <p:blipFill>
          <a:blip r:embed="rId2"/>
          <a:srcRect t="19539" b="19539"/>
          <a:stretch>
            <a:fillRect/>
          </a:stretch>
        </p:blipFill>
        <p:spPr>
          <a:xfrm>
            <a:off x="15" y="-9144"/>
            <a:ext cx="12191985" cy="4578350"/>
          </a:xfrm>
        </p:spPr>
      </p:pic>
      <p:sp>
        <p:nvSpPr>
          <p:cNvPr id="13" name="TextBox 12">
            <a:extLst>
              <a:ext uri="{FF2B5EF4-FFF2-40B4-BE49-F238E27FC236}">
                <a16:creationId xmlns:a16="http://schemas.microsoft.com/office/drawing/2014/main" id="{9ABA8076-D236-9AE7-196F-41160E739EFE}"/>
              </a:ext>
            </a:extLst>
          </p:cNvPr>
          <p:cNvSpPr txBox="1"/>
          <p:nvPr/>
        </p:nvSpPr>
        <p:spPr>
          <a:xfrm>
            <a:off x="2798063" y="1855625"/>
            <a:ext cx="6711696" cy="1323439"/>
          </a:xfrm>
          <a:prstGeom prst="rect">
            <a:avLst/>
          </a:prstGeom>
          <a:noFill/>
        </p:spPr>
        <p:txBody>
          <a:bodyPr wrap="square" rtlCol="0">
            <a:spAutoFit/>
          </a:bodyPr>
          <a:lstStyle/>
          <a:p>
            <a:r>
              <a:rPr lang="en-US" sz="8000" dirty="0">
                <a:latin typeface="Bookman Old Style" panose="02050604050505020204" pitchFamily="18" charset="0"/>
              </a:rPr>
              <a:t>THANK YOU</a:t>
            </a:r>
            <a:endParaRPr lang="en-IN" sz="8000" dirty="0">
              <a:latin typeface="Bookman Old Style" panose="02050604050505020204" pitchFamily="18" charset="0"/>
            </a:endParaRPr>
          </a:p>
        </p:txBody>
      </p:sp>
    </p:spTree>
    <p:extLst>
      <p:ext uri="{BB962C8B-B14F-4D97-AF65-F5344CB8AC3E}">
        <p14:creationId xmlns:p14="http://schemas.microsoft.com/office/powerpoint/2010/main" val="7181651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{9846F2D3-F64C-4D2C-ACE9-9190BF70FD09}tf33845126_win32</Template>
  <TotalTime>92</TotalTime>
  <Words>146</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Bookman Old Style</vt:lpstr>
      <vt:lpstr>Calibri</vt:lpstr>
      <vt:lpstr>Franklin Gothic Book</vt:lpstr>
      <vt:lpstr>Segoe UI</vt:lpstr>
      <vt:lpstr>1_RetrospectVTI</vt:lpstr>
      <vt:lpstr>AMAZON SALES DATA ANALYSIS</vt:lpstr>
      <vt:lpstr>Objective</vt:lpstr>
      <vt:lpstr>Problem Statement</vt:lpstr>
      <vt:lpstr>The Sales Trends Categorized By Month And Year</vt:lpstr>
      <vt:lpstr>Total Units Sold By Item And Region</vt:lpstr>
      <vt:lpstr>Total Revenue By Region </vt:lpstr>
      <vt:lpstr>Total Revenue By Yearly-Month Wise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yoga narasimman</dc:creator>
  <cp:lastModifiedBy>yoga narasimman</cp:lastModifiedBy>
  <cp:revision>2</cp:revision>
  <dcterms:created xsi:type="dcterms:W3CDTF">2024-07-03T15:38:53Z</dcterms:created>
  <dcterms:modified xsi:type="dcterms:W3CDTF">2024-07-04T03:44:54Z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