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4"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Georgia" pitchFamily="18" charset="0"/>
      <p:regular r:id="rId15"/>
      <p:bold r:id="rId16"/>
      <p:italic r:id="rId17"/>
      <p:boldItalic r:id="rId18"/>
    </p:embeddedFont>
    <p:embeddedFont>
      <p:font typeface="CFJCTS+PublicSans-Bold"/>
      <p:regular r:id="rId19"/>
    </p:embeddedFont>
    <p:embeddedFont>
      <p:font typeface="Arial Rounded MT Bold" pitchFamily="34" charset="0"/>
      <p:regular r:id="rId20"/>
    </p:embeddedFont>
    <p:embeddedFont>
      <p:font typeface="ILIIOR+EBGaramond-Bold"/>
      <p:regular r:id="rId21"/>
    </p:embeddedFont>
    <p:embeddedFont>
      <p:font typeface="PVLNNE+ArialMT"/>
      <p:regular r:id="rId22"/>
    </p:embeddedFont>
    <p:embeddedFont>
      <p:font typeface="CFRUAJ+EBGaramond-Medium"/>
      <p:regular r:id="rId23"/>
    </p:embeddedFont>
    <p:embeddedFont>
      <p:font typeface="KQGMTU+Arial-BoldMT"/>
      <p:regular r:id="rId24"/>
    </p:embeddedFont>
    <p:embeddedFont>
      <p:font typeface="Trebuchet MS" pitchFamily="34" charset="0"/>
      <p:regular r:id="rId25"/>
      <p:bold r:id="rId26"/>
      <p:italic r:id="rId27"/>
      <p:boldItalic r:id="rId28"/>
    </p:embeddedFont>
    <p:embeddedFont>
      <p:font typeface="Footlight MT Light" pitchFamily="18" charset="0"/>
      <p:regular r:id="rId29"/>
    </p:embeddedFont>
    <p:embeddedFont>
      <p:font typeface="Arial Unicode MS" pitchFamily="34" charset="-128"/>
      <p:regular r:id="rId30"/>
    </p:embeddedFont>
    <p:embeddedFont>
      <p:font typeface="Bell MT" pitchFamily="18" charset="0"/>
      <p:regular r:id="rId31"/>
      <p:bold r:id="rId32"/>
      <p:italic r:id="rId33"/>
    </p:embeddedFont>
    <p:embeddedFont>
      <p:font typeface="RMKPBC+PublicSans-BoldItalic"/>
      <p:regular r:id="rId34"/>
    </p:embeddedFont>
    <p:embeddedFont>
      <p:font typeface="Arial Black" pitchFamily="34" charset="0"/>
      <p:bold r:id="rId35"/>
    </p:embeddedFont>
    <p:embeddedFont>
      <p:font typeface="Wingdings 2" pitchFamily="18" charset="2"/>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56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5" d="100"/>
          <a:sy n="145" d="100"/>
        </p:scale>
        <p:origin x="-65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3" y="2857501"/>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1" y="2922758"/>
            <a:ext cx="3733801" cy="14401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1" y="3086375"/>
            <a:ext cx="3733801"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3123302"/>
            <a:ext cx="1965960" cy="1371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3149679"/>
            <a:ext cx="1965960"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2971800"/>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304573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2737246"/>
            <a:ext cx="9144000" cy="18312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2756646"/>
            <a:ext cx="9144001" cy="10550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2732318"/>
            <a:ext cx="2729950" cy="18632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277627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801416"/>
            <a:ext cx="8458200" cy="1102519"/>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2924953"/>
            <a:ext cx="4953000" cy="131445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3154680"/>
            <a:ext cx="960120" cy="342900"/>
          </a:xfrm>
        </p:spPr>
        <p:txBody>
          <a:bodyPr/>
          <a:lstStyle/>
          <a:p>
            <a:fld id="{1D8BD707-D9CF-40AE-B4C6-C98DA3205C09}" type="datetimeFigureOut">
              <a:rPr lang="en-US" smtClean="0"/>
              <a:pPr/>
              <a:t>9/27/2023</a:t>
            </a:fld>
            <a:endParaRPr lang="en-US"/>
          </a:p>
        </p:txBody>
      </p:sp>
      <p:sp>
        <p:nvSpPr>
          <p:cNvPr id="17" name="Footer Placeholder 16"/>
          <p:cNvSpPr>
            <a:spLocks noGrp="1"/>
          </p:cNvSpPr>
          <p:nvPr>
            <p:ph type="ftr" sz="quarter" idx="11"/>
          </p:nvPr>
        </p:nvSpPr>
        <p:spPr>
          <a:xfrm>
            <a:off x="5410200" y="3153966"/>
            <a:ext cx="1295400" cy="342900"/>
          </a:xfrm>
        </p:spPr>
        <p:txBody>
          <a:bodyPr/>
          <a:lstStyle/>
          <a:p>
            <a:endParaRPr lang="en-US"/>
          </a:p>
        </p:txBody>
      </p:sp>
      <p:sp>
        <p:nvSpPr>
          <p:cNvPr id="29" name="Slide Number Placeholder 28"/>
          <p:cNvSpPr>
            <a:spLocks noGrp="1"/>
          </p:cNvSpPr>
          <p:nvPr>
            <p:ph type="sldNum" sz="quarter" idx="12"/>
          </p:nvPr>
        </p:nvSpPr>
        <p:spPr>
          <a:xfrm>
            <a:off x="8320088" y="852"/>
            <a:ext cx="747712" cy="27432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857250"/>
            <a:ext cx="1905000" cy="41148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857250"/>
            <a:ext cx="6248400" cy="41148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85901"/>
            <a:ext cx="7772400" cy="1021556"/>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25316"/>
            <a:ext cx="7772400" cy="1132284"/>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857250"/>
            <a:ext cx="8382000" cy="802386"/>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83728"/>
            <a:ext cx="4041648"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6" y="1683728"/>
            <a:ext cx="4041775"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031389"/>
            <a:ext cx="4041648"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5" y="2031389"/>
            <a:ext cx="4041775"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9/27/2023</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802386"/>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459486"/>
            <a:ext cx="957264" cy="342900"/>
          </a:xfrm>
        </p:spPr>
        <p:txBody>
          <a:bodyPr/>
          <a:lstStyle/>
          <a:p>
            <a:fld id="{1D8BD707-D9CF-40AE-B4C6-C98DA3205C09}" type="datetimeFigureOut">
              <a:rPr lang="en-US" smtClean="0"/>
              <a:pPr/>
              <a:t>9/27/2023</a:t>
            </a:fld>
            <a:endParaRPr lang="en-US"/>
          </a:p>
        </p:txBody>
      </p:sp>
      <p:sp>
        <p:nvSpPr>
          <p:cNvPr id="4" name="Footer Placeholder 3"/>
          <p:cNvSpPr>
            <a:spLocks noGrp="1"/>
          </p:cNvSpPr>
          <p:nvPr>
            <p:ph type="ftr" sz="quarter" idx="11"/>
          </p:nvPr>
        </p:nvSpPr>
        <p:spPr>
          <a:xfrm>
            <a:off x="5257800" y="459486"/>
            <a:ext cx="1325880" cy="342900"/>
          </a:xfrm>
        </p:spPr>
        <p:txBody>
          <a:bodyPr/>
          <a:lstStyle/>
          <a:p>
            <a:endParaRPr lang="en-US"/>
          </a:p>
        </p:txBody>
      </p:sp>
      <p:sp>
        <p:nvSpPr>
          <p:cNvPr id="5" name="Slide Number Placeholder 4"/>
          <p:cNvSpPr>
            <a:spLocks noGrp="1"/>
          </p:cNvSpPr>
          <p:nvPr>
            <p:ph type="sldNum" sz="quarter" idx="12"/>
          </p:nvPr>
        </p:nvSpPr>
        <p:spPr>
          <a:xfrm>
            <a:off x="8174736" y="1704"/>
            <a:ext cx="762000"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826478"/>
            <a:ext cx="3383280" cy="658368"/>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1508045"/>
            <a:ext cx="3383280" cy="346329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582215"/>
            <a:ext cx="5102352" cy="438912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5" y="831870"/>
            <a:ext cx="586803" cy="3511228"/>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857250"/>
            <a:ext cx="4572000" cy="3429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2455731"/>
            <a:ext cx="2590800" cy="1887367"/>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275114"/>
            <a:ext cx="9144000" cy="6330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0"/>
            <a:ext cx="9144000" cy="23299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231207"/>
            <a:ext cx="9144001" cy="6858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3" y="270185"/>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1" y="330085"/>
            <a:ext cx="3733801" cy="1350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373128"/>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44170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1501"/>
            <a:ext cx="57626"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1501"/>
            <a:ext cx="27432"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1501"/>
            <a:ext cx="9144" cy="466344"/>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1501"/>
            <a:ext cx="27432" cy="466344"/>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285"/>
            <a:ext cx="54864" cy="438912"/>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285"/>
            <a:ext cx="9144" cy="438912"/>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857250"/>
            <a:ext cx="8229600" cy="8001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87068"/>
            <a:ext cx="8229600" cy="324383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459486"/>
            <a:ext cx="957264" cy="3429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9/27/2023</a:t>
            </a:fld>
            <a:endParaRPr lang="en-US"/>
          </a:p>
        </p:txBody>
      </p:sp>
      <p:sp>
        <p:nvSpPr>
          <p:cNvPr id="3" name="Footer Placeholder 2"/>
          <p:cNvSpPr>
            <a:spLocks noGrp="1"/>
          </p:cNvSpPr>
          <p:nvPr>
            <p:ph type="ftr" sz="quarter" idx="3"/>
          </p:nvPr>
        </p:nvSpPr>
        <p:spPr>
          <a:xfrm>
            <a:off x="5257800" y="459486"/>
            <a:ext cx="1325880" cy="3429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1704"/>
            <a:ext cx="762000" cy="27432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FJCTS+PublicSans-Bold"/>
                <a:cs typeface="CFJCTS+PublicSans-Bold"/>
              </a:rPr>
              <a:t>“</a:t>
            </a:r>
            <a:r>
              <a:rPr lang="en-IN"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CFJCTS+PublicSans-Bold"/>
              </a:rPr>
              <a:t>Portfolio</a:t>
            </a:r>
            <a:r>
              <a:rPr lang="en-US"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Times New Roman" panose="02020603050405020304" pitchFamily="18" charset="0"/>
              </a:rPr>
              <a:t>Website </a:t>
            </a:r>
            <a:r>
              <a:rPr sz="2400" b="1" dirty="0"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6"/>
            <a:ext cx="8229600" cy="571504"/>
          </a:xfrm>
        </p:spPr>
        <p:txBody>
          <a:bodyPr>
            <a:normAutofit fontScale="90000"/>
          </a:bodyPr>
          <a:lstStyle/>
          <a:p>
            <a:r>
              <a:rPr lang="en-IN" dirty="0" smtClean="0"/>
              <a:t>Class diagram </a:t>
            </a:r>
            <a:endParaRPr lang="en-IN" dirty="0"/>
          </a:p>
        </p:txBody>
      </p:sp>
      <p:sp>
        <p:nvSpPr>
          <p:cNvPr id="3" name="Text Placeholder 2"/>
          <p:cNvSpPr>
            <a:spLocks noGrp="1"/>
          </p:cNvSpPr>
          <p:nvPr>
            <p:ph type="body" idx="1"/>
          </p:nvPr>
        </p:nvSpPr>
        <p:spPr>
          <a:xfrm>
            <a:off x="642910" y="1214428"/>
            <a:ext cx="8153400" cy="3394710"/>
          </a:xfrm>
        </p:spPr>
        <p:txBody>
          <a:bodyPr>
            <a:noAutofit/>
          </a:bodyPr>
          <a:lstStyle/>
          <a:p>
            <a:pPr marL="0" indent="0">
              <a:buNone/>
            </a:pPr>
            <a:r>
              <a:rPr lang="en-US" sz="1500" dirty="0">
                <a:latin typeface="Footlight MT Light" pitchFamily="18" charset="0"/>
              </a:rPr>
              <a:t>A class is an abstract, user-defined description of a type of data. It identifies the attributes of the</a:t>
            </a:r>
          </a:p>
          <a:p>
            <a:pPr marL="0" indent="0">
              <a:buNone/>
            </a:pPr>
            <a:r>
              <a:rPr lang="en-US" sz="1500" dirty="0">
                <a:latin typeface="Footlight MT Light" pitchFamily="18" charset="0"/>
              </a:rPr>
              <a:t>data and the operations that can be performed on instances (i.e. objects) of the data. A class of</a:t>
            </a:r>
          </a:p>
          <a:p>
            <a:pPr marL="0" indent="0">
              <a:buNone/>
            </a:pPr>
            <a:r>
              <a:rPr lang="en-US" sz="1500" dirty="0">
                <a:latin typeface="Footlight MT Light" pitchFamily="18" charset="0"/>
              </a:rPr>
              <a:t>data has a name, a set of attributes that describes its characteristics, and a set of operations that</a:t>
            </a:r>
          </a:p>
          <a:p>
            <a:pPr marL="0" indent="0">
              <a:buNone/>
            </a:pPr>
            <a:r>
              <a:rPr lang="en-US" sz="1500" dirty="0">
                <a:latin typeface="Footlight MT Light" pitchFamily="18" charset="0"/>
              </a:rPr>
              <a:t>can be performed on the objects of that class. The classes’ structure and their relationships to</a:t>
            </a:r>
          </a:p>
          <a:p>
            <a:pPr marL="0" indent="0">
              <a:buNone/>
            </a:pPr>
            <a:r>
              <a:rPr lang="en-US" sz="1500" dirty="0">
                <a:latin typeface="Footlight MT Light" pitchFamily="18" charset="0"/>
              </a:rPr>
              <a:t>each other frozen in time represent the static model. In this project there are certain main classes which are related to other classes required for their working. There are different kinds of</a:t>
            </a:r>
          </a:p>
          <a:p>
            <a:pPr marL="0" indent="0">
              <a:buNone/>
            </a:pPr>
            <a:r>
              <a:rPr lang="en-US" sz="1500" dirty="0">
                <a:latin typeface="Footlight MT Light" pitchFamily="18" charset="0"/>
              </a:rPr>
              <a:t>relationships between the classes as shown in the diagram like normal association, aggregation,</a:t>
            </a:r>
          </a:p>
          <a:p>
            <a:pPr marL="0" indent="0">
              <a:buNone/>
            </a:pPr>
            <a:r>
              <a:rPr lang="en-US" sz="1500" dirty="0">
                <a:latin typeface="Footlight MT Light" pitchFamily="18" charset="0"/>
              </a:rPr>
              <a:t>and generalization. The relationships are depicted using a role name and multiplicities. Here</a:t>
            </a:r>
          </a:p>
          <a:p>
            <a:pPr marL="0" indent="0">
              <a:buNone/>
            </a:pPr>
            <a:r>
              <a:rPr lang="en-US" sz="1500" dirty="0" smtClean="0">
                <a:latin typeface="Footlight MT Light" pitchFamily="18" charset="0"/>
              </a:rPr>
              <a:t>‘user’, ‘project’ , ‘Contact form’ and ‘about me’ </a:t>
            </a:r>
            <a:r>
              <a:rPr lang="en-US" sz="1500" dirty="0">
                <a:latin typeface="Footlight MT Light" pitchFamily="18" charset="0"/>
              </a:rPr>
              <a:t>are the most important classes which are related to </a:t>
            </a:r>
            <a:r>
              <a:rPr lang="en-US" sz="1500" dirty="0" smtClean="0">
                <a:latin typeface="Footlight MT Light" pitchFamily="18" charset="0"/>
              </a:rPr>
              <a:t>other classes</a:t>
            </a:r>
            <a:r>
              <a:rPr lang="en-US" sz="1400" dirty="0">
                <a:latin typeface="Footlight MT Light" pitchFamily="18" charset="0"/>
              </a:rPr>
              <a:t>.</a:t>
            </a:r>
            <a:endParaRPr lang="en-IN" sz="1400" dirty="0">
              <a:latin typeface="Footlight MT Light" pitchFamily="18" charset="0"/>
            </a:endParaRPr>
          </a:p>
        </p:txBody>
      </p:sp>
    </p:spTree>
    <p:extLst>
      <p:ext uri="{BB962C8B-B14F-4D97-AF65-F5344CB8AC3E}">
        <p14:creationId xmlns="" xmlns:p14="http://schemas.microsoft.com/office/powerpoint/2010/main" val="144550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740618"/>
            <a:ext cx="8229600" cy="454848"/>
          </a:xfrm>
        </p:spPr>
        <p:txBody>
          <a:bodyPr>
            <a:normAutofit/>
          </a:bodyPr>
          <a:lstStyle/>
          <a:p>
            <a:r>
              <a:rPr lang="en-IN" sz="800" dirty="0" smtClean="0"/>
              <a:t/>
            </a:r>
            <a:br>
              <a:rPr lang="en-IN" sz="800" dirty="0" smtClean="0"/>
            </a:br>
            <a:endParaRPr lang="en-IN" sz="800" dirty="0"/>
          </a:p>
        </p:txBody>
      </p:sp>
      <p:sp>
        <p:nvSpPr>
          <p:cNvPr id="3" name="Text Placeholder 2"/>
          <p:cNvSpPr>
            <a:spLocks noGrp="1"/>
          </p:cNvSpPr>
          <p:nvPr>
            <p:ph type="body" idx="1"/>
          </p:nvPr>
        </p:nvSpPr>
        <p:spPr>
          <a:xfrm>
            <a:off x="457200" y="142858"/>
            <a:ext cx="8229600" cy="4600592"/>
          </a:xfrm>
        </p:spPr>
        <p:txBody>
          <a:bodyPr>
            <a:normAutofit/>
          </a:bodyPr>
          <a:lstStyle/>
          <a:p>
            <a:pPr>
              <a:buNone/>
            </a:pPr>
            <a:endParaRPr lang="en-IN" sz="800" dirty="0" smtClean="0"/>
          </a:p>
          <a:p>
            <a:pPr>
              <a:buNone/>
            </a:pPr>
            <a:endParaRPr lang="en-IN" sz="800" dirty="0" smtClean="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55576" y="1214427"/>
            <a:ext cx="7602637" cy="3418003"/>
          </a:xfrm>
          <a:prstGeom prst="rect">
            <a:avLst/>
          </a:prstGeom>
        </p:spPr>
      </p:pic>
    </p:spTree>
    <p:extLst>
      <p:ext uri="{BB962C8B-B14F-4D97-AF65-F5344CB8AC3E}">
        <p14:creationId xmlns="" xmlns:p14="http://schemas.microsoft.com/office/powerpoint/2010/main" val="151017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06"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71934" y="2270922"/>
            <a:ext cx="3000396" cy="410369"/>
          </a:xfrm>
          <a:prstGeom prst="rect">
            <a:avLst/>
          </a:prstGeom>
        </p:spPr>
        <p:txBody>
          <a:bodyPr vert="horz" wrap="square" lIns="0" tIns="0" rIns="0" bIns="0" rtlCol="0">
            <a:spAutoFit/>
          </a:bodyPr>
          <a:lstStyle/>
          <a:p>
            <a:pPr>
              <a:lnSpc>
                <a:spcPts val="1645"/>
              </a:lnSpc>
            </a:pPr>
            <a:r>
              <a:rPr lang="en-US" sz="1200" b="1" smtClean="0">
                <a:solidFill>
                  <a:srgbClr val="BD8738"/>
                </a:solidFill>
                <a:latin typeface="Arial Black" panose="020B0A04020102020204" pitchFamily="34" charset="0"/>
                <a:cs typeface="RMKPBC+PublicSans-BoldItalic"/>
              </a:rPr>
              <a:t>https://github.com/yogadharshinis/NM-DSCET-GROUP-09.git</a:t>
            </a:r>
            <a:endParaRPr sz="1200" b="1" dirty="0">
              <a:solidFill>
                <a:srgbClr val="BD8738"/>
              </a:solidFill>
              <a:latin typeface="Arial Black" panose="020B0A04020102020204" pitchFamily="34" charset="0"/>
              <a:cs typeface="RMKPBC+PublicSans-BoldItal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ILIIOR+EBGaramond-Bold"/>
                <a:cs typeface="ILIIOR+EBGaramond-Bold"/>
              </a:rPr>
              <a:t>Portfolio website</a:t>
            </a:r>
            <a:endParaRPr sz="185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22882"/>
          </a:xfrm>
          <a:prstGeom prst="rect">
            <a:avLst/>
          </a:prstGeom>
        </p:spPr>
        <p:txBody>
          <a:bodyPr vert="horz" wrap="square" lIns="0" tIns="0" rIns="0" bIns="0" rtlCol="0">
            <a:spAutoFit/>
          </a:bodyPr>
          <a:lstStyle/>
          <a:p>
            <a:pPr marL="0" marR="0">
              <a:lnSpc>
                <a:spcPts val="1800"/>
              </a:lnSpc>
              <a:spcBef>
                <a:spcPts val="0"/>
              </a:spcBef>
              <a:spcAft>
                <a:spcPts val="0"/>
              </a:spcAft>
            </a:pPr>
            <a:r>
              <a:rPr lang="en-US" sz="1400" dirty="0" smtClean="0">
                <a:solidFill>
                  <a:srgbClr val="FFFFFF"/>
                </a:solidFill>
                <a:latin typeface="CFRUAJ+EBGaramond-Medium"/>
                <a:cs typeface="CFRUAJ+EBGaramond-Medium"/>
              </a:rPr>
              <a:t>Our </a:t>
            </a:r>
            <a:r>
              <a:rPr sz="1400" smtClean="0">
                <a:solidFill>
                  <a:srgbClr val="FFFFFF"/>
                </a:solidFill>
                <a:latin typeface="CFRUAJ+EBGaramond-Medium"/>
                <a:cs typeface="CFRUAJ+EBGaramond-Medium"/>
              </a:rPr>
              <a:t>Introduction</a:t>
            </a:r>
            <a:endParaRPr sz="1400" dirty="0">
              <a:solidFill>
                <a:srgbClr val="FFFFFF"/>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 xmlns:p14="http://schemas.microsoft.com/office/powerpoint/2010/main" val="1086461824"/>
              </p:ext>
            </p:extLst>
          </p:nvPr>
        </p:nvGraphicFramePr>
        <p:xfrm>
          <a:off x="6875" y="1785932"/>
          <a:ext cx="4716015" cy="2802040"/>
        </p:xfrm>
        <a:graphic>
          <a:graphicData uri="http://schemas.openxmlformats.org/drawingml/2006/table">
            <a:tbl>
              <a:tblPr firstRow="1" bandRow="1">
                <a:tableStyleId>{69CF1AB2-1976-4502-BF36-3FF5EA218861}</a:tableStyleId>
              </a:tblPr>
              <a:tblGrid>
                <a:gridCol w="1572005">
                  <a:extLst>
                    <a:ext uri="{9D8B030D-6E8A-4147-A177-3AD203B41FA5}">
                      <a16:colId xmlns="" xmlns:a16="http://schemas.microsoft.com/office/drawing/2014/main" val="88392167"/>
                    </a:ext>
                  </a:extLst>
                </a:gridCol>
                <a:gridCol w="1572005">
                  <a:extLst>
                    <a:ext uri="{9D8B030D-6E8A-4147-A177-3AD203B41FA5}">
                      <a16:colId xmlns="" xmlns:a16="http://schemas.microsoft.com/office/drawing/2014/main" val="1097259738"/>
                    </a:ext>
                  </a:extLst>
                </a:gridCol>
                <a:gridCol w="1572005">
                  <a:extLst>
                    <a:ext uri="{9D8B030D-6E8A-4147-A177-3AD203B41FA5}">
                      <a16:colId xmlns="" xmlns:a16="http://schemas.microsoft.com/office/drawing/2014/main" val="2014544899"/>
                    </a:ext>
                  </a:extLst>
                </a:gridCol>
              </a:tblGrid>
              <a:tr h="566408">
                <a:tc>
                  <a:txBody>
                    <a:bodyPr/>
                    <a:lstStyle/>
                    <a:p>
                      <a:pPr algn="ctr"/>
                      <a:r>
                        <a:rPr lang="en-IN" sz="1400" dirty="0" smtClean="0"/>
                        <a:t>LMS Username</a:t>
                      </a:r>
                      <a:endParaRPr lang="en-IN" sz="1400" dirty="0"/>
                    </a:p>
                  </a:txBody>
                  <a:tcPr anchor="ctr"/>
                </a:tc>
                <a:tc>
                  <a:txBody>
                    <a:bodyPr/>
                    <a:lstStyle/>
                    <a:p>
                      <a:pPr algn="ctr"/>
                      <a:r>
                        <a:rPr lang="en-IN" sz="1400" dirty="0" smtClean="0"/>
                        <a:t>Name</a:t>
                      </a:r>
                      <a:endParaRPr lang="en-IN" sz="1400" dirty="0"/>
                    </a:p>
                  </a:txBody>
                  <a:tcPr anchor="ctr"/>
                </a:tc>
                <a:tc>
                  <a:txBody>
                    <a:bodyPr/>
                    <a:lstStyle/>
                    <a:p>
                      <a:pPr algn="ctr"/>
                      <a:r>
                        <a:rPr lang="en-IN" sz="1400" dirty="0" smtClean="0"/>
                        <a:t> Batch</a:t>
                      </a:r>
                      <a:endParaRPr lang="en-IN" sz="1400" dirty="0"/>
                    </a:p>
                  </a:txBody>
                  <a:tcPr anchor="ctr"/>
                </a:tc>
                <a:extLst>
                  <a:ext uri="{0D108BD9-81ED-4DB2-BD59-A6C34878D82A}">
                    <a16:rowId xmlns="" xmlns:a16="http://schemas.microsoft.com/office/drawing/2014/main" val="3142620878"/>
                  </a:ext>
                </a:extLst>
              </a:tr>
              <a:tr h="558908">
                <a:tc>
                  <a:txBody>
                    <a:bodyPr/>
                    <a:lstStyle/>
                    <a:p>
                      <a:pPr algn="ctr"/>
                      <a:endParaRPr lang="en-IN" sz="1400" dirty="0"/>
                    </a:p>
                  </a:txBody>
                  <a:tcPr anchor="ctr"/>
                </a:tc>
                <a:tc>
                  <a:txBody>
                    <a:bodyPr/>
                    <a:lstStyle/>
                    <a:p>
                      <a:pPr algn="ctr"/>
                      <a:r>
                        <a:rPr lang="en-IN" sz="1400" dirty="0" err="1" smtClean="0"/>
                        <a:t>Yogadharshini.S</a:t>
                      </a:r>
                      <a:endParaRPr lang="en-IN" sz="1400" dirty="0"/>
                    </a:p>
                  </a:txBody>
                  <a:tcPr anchor="ctr"/>
                </a:tc>
                <a:tc>
                  <a:txBody>
                    <a:bodyPr/>
                    <a:lstStyle/>
                    <a:p>
                      <a:pPr algn="ctr"/>
                      <a:r>
                        <a:rPr lang="en-US" sz="1400" dirty="0" smtClean="0"/>
                        <a:t>09</a:t>
                      </a:r>
                      <a:endParaRPr lang="en-IN" sz="1400" dirty="0"/>
                    </a:p>
                  </a:txBody>
                  <a:tcPr anchor="ctr"/>
                </a:tc>
                <a:extLst>
                  <a:ext uri="{0D108BD9-81ED-4DB2-BD59-A6C34878D82A}">
                    <a16:rowId xmlns="" xmlns:a16="http://schemas.microsoft.com/office/drawing/2014/main" val="2106771650"/>
                  </a:ext>
                </a:extLst>
              </a:tr>
              <a:tr h="558908">
                <a:tc>
                  <a:txBody>
                    <a:bodyPr/>
                    <a:lstStyle/>
                    <a:p>
                      <a:pPr algn="ctr"/>
                      <a:endParaRPr lang="en-IN" sz="1400"/>
                    </a:p>
                  </a:txBody>
                  <a:tcPr anchor="ctr"/>
                </a:tc>
                <a:tc>
                  <a:txBody>
                    <a:bodyPr/>
                    <a:lstStyle/>
                    <a:p>
                      <a:pPr algn="ctr"/>
                      <a:r>
                        <a:rPr lang="en-IN" sz="1400" dirty="0" err="1" smtClean="0"/>
                        <a:t>Yuvarani.S</a:t>
                      </a:r>
                      <a:endParaRPr lang="en-IN" sz="1400" dirty="0"/>
                    </a:p>
                  </a:txBody>
                  <a:tcPr anchor="ctr"/>
                </a:tc>
                <a:tc>
                  <a:txBody>
                    <a:bodyPr/>
                    <a:lstStyle/>
                    <a:p>
                      <a:pPr algn="ctr"/>
                      <a:r>
                        <a:rPr lang="en-US" sz="1400" dirty="0" smtClean="0"/>
                        <a:t>09</a:t>
                      </a:r>
                      <a:endParaRPr lang="en-IN" sz="1400" dirty="0"/>
                    </a:p>
                  </a:txBody>
                  <a:tcPr anchor="ctr"/>
                </a:tc>
                <a:extLst>
                  <a:ext uri="{0D108BD9-81ED-4DB2-BD59-A6C34878D82A}">
                    <a16:rowId xmlns="" xmlns:a16="http://schemas.microsoft.com/office/drawing/2014/main" val="1537241669"/>
                  </a:ext>
                </a:extLst>
              </a:tr>
              <a:tr h="558908">
                <a:tc>
                  <a:txBody>
                    <a:bodyPr/>
                    <a:lstStyle/>
                    <a:p>
                      <a:pPr algn="ctr"/>
                      <a:endParaRPr lang="en-IN" sz="1400" dirty="0"/>
                    </a:p>
                  </a:txBody>
                  <a:tcPr anchor="ctr"/>
                </a:tc>
                <a:tc>
                  <a:txBody>
                    <a:bodyPr/>
                    <a:lstStyle/>
                    <a:p>
                      <a:pPr algn="ctr"/>
                      <a:r>
                        <a:rPr lang="en-IN" sz="1400" dirty="0" err="1" smtClean="0"/>
                        <a:t>Gnavalli.S</a:t>
                      </a:r>
                      <a:endParaRPr lang="en-IN" sz="1400" dirty="0"/>
                    </a:p>
                  </a:txBody>
                  <a:tcPr anchor="ctr"/>
                </a:tc>
                <a:tc>
                  <a:txBody>
                    <a:bodyPr/>
                    <a:lstStyle/>
                    <a:p>
                      <a:pPr algn="ctr"/>
                      <a:r>
                        <a:rPr lang="en-US" sz="1400" dirty="0" smtClean="0"/>
                        <a:t>09</a:t>
                      </a:r>
                      <a:endParaRPr lang="en-IN" sz="1400" dirty="0"/>
                    </a:p>
                  </a:txBody>
                  <a:tcPr anchor="ctr"/>
                </a:tc>
                <a:extLst>
                  <a:ext uri="{0D108BD9-81ED-4DB2-BD59-A6C34878D82A}">
                    <a16:rowId xmlns="" xmlns:a16="http://schemas.microsoft.com/office/drawing/2014/main" val="1168585059"/>
                  </a:ext>
                </a:extLst>
              </a:tr>
              <a:tr h="558908">
                <a:tc>
                  <a:txBody>
                    <a:bodyPr/>
                    <a:lstStyle/>
                    <a:p>
                      <a:pPr algn="ctr"/>
                      <a:endParaRPr lang="en-IN" sz="1400" dirty="0"/>
                    </a:p>
                  </a:txBody>
                  <a:tcPr anchor="ctr"/>
                </a:tc>
                <a:tc>
                  <a:txBody>
                    <a:bodyPr/>
                    <a:lstStyle/>
                    <a:p>
                      <a:pPr algn="ctr"/>
                      <a:r>
                        <a:rPr lang="en-IN" sz="1400" dirty="0" smtClean="0"/>
                        <a:t>-</a:t>
                      </a:r>
                      <a:endParaRPr lang="en-IN" sz="1400" dirty="0"/>
                    </a:p>
                  </a:txBody>
                  <a:tcPr anchor="ctr"/>
                </a:tc>
                <a:tc>
                  <a:txBody>
                    <a:bodyPr/>
                    <a:lstStyle/>
                    <a:p>
                      <a:pPr algn="ctr"/>
                      <a:r>
                        <a:rPr lang="en-US" sz="1400" dirty="0" smtClean="0"/>
                        <a:t>-</a:t>
                      </a:r>
                      <a:endParaRPr lang="en-IN" sz="1400" dirty="0"/>
                    </a:p>
                  </a:txBody>
                  <a:tcPr anchor="ctr"/>
                </a:tc>
                <a:extLst>
                  <a:ext uri="{0D108BD9-81ED-4DB2-BD59-A6C34878D82A}">
                    <a16:rowId xmlns="" xmlns:a16="http://schemas.microsoft.com/office/drawing/2014/main" val="243068383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85735"/>
            <a:ext cx="6440802" cy="642942"/>
          </a:xfrm>
        </p:spPr>
        <p:txBody>
          <a:bodyPr>
            <a:noAutofit/>
          </a:bodyPr>
          <a:lstStyle/>
          <a:p>
            <a:r>
              <a:rPr lang="en-US" sz="3200" dirty="0" smtClean="0"/>
              <a:t>INTRODUCTION</a:t>
            </a:r>
            <a:endParaRPr lang="en-US" sz="3200" dirty="0"/>
          </a:p>
        </p:txBody>
      </p:sp>
      <p:sp>
        <p:nvSpPr>
          <p:cNvPr id="3" name="Text Placeholder 2"/>
          <p:cNvSpPr>
            <a:spLocks noGrp="1"/>
          </p:cNvSpPr>
          <p:nvPr>
            <p:ph type="body" idx="1"/>
          </p:nvPr>
        </p:nvSpPr>
        <p:spPr>
          <a:xfrm>
            <a:off x="357158" y="1214428"/>
            <a:ext cx="8408890" cy="3729054"/>
          </a:xfrm>
        </p:spPr>
        <p:txBody>
          <a:bodyPr>
            <a:normAutofit fontScale="55000" lnSpcReduction="20000"/>
          </a:bodyPr>
          <a:lstStyle/>
          <a:p>
            <a:pPr>
              <a:buNone/>
            </a:pPr>
            <a:r>
              <a:rPr lang="en-US" dirty="0" smtClean="0"/>
              <a:t>    </a:t>
            </a:r>
            <a:r>
              <a:rPr lang="en-US" sz="3800" dirty="0" smtClean="0"/>
              <a:t> </a:t>
            </a:r>
            <a:r>
              <a:rPr lang="en-US" sz="3800" dirty="0" smtClean="0">
                <a:latin typeface="Footlight MT Light" pitchFamily="18" charset="0"/>
                <a:ea typeface="Arial Unicode MS" pitchFamily="34" charset="-128"/>
                <a:cs typeface="Arial Unicode MS" pitchFamily="34" charset="-128"/>
              </a:rPr>
              <a:t>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smtClean="0">
                <a:latin typeface="Footlight MT Light" pitchFamily="18" charset="0"/>
                <a:ea typeface="Arial Unicode MS" pitchFamily="34" charset="-128"/>
                <a:cs typeface="Arial Unicode MS" pitchFamily="34" charset="-128"/>
              </a:rPr>
              <a:t>.</a:t>
            </a:r>
            <a:endParaRPr lang="en-US" dirty="0">
              <a:latin typeface="Footlight MT Light"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72"/>
            <a:ext cx="8229600" cy="785818"/>
          </a:xfrm>
        </p:spPr>
        <p:txBody>
          <a:bodyPr>
            <a:normAutofit/>
          </a:bodyPr>
          <a:lstStyle/>
          <a:p>
            <a:r>
              <a:rPr lang="en-US" sz="3600" dirty="0" smtClean="0"/>
              <a:t>Document</a:t>
            </a:r>
            <a:r>
              <a:rPr lang="en-US" dirty="0" smtClean="0"/>
              <a:t> </a:t>
            </a:r>
            <a:r>
              <a:rPr lang="en-US" sz="3600" dirty="0" smtClean="0"/>
              <a:t>Conventions</a:t>
            </a:r>
            <a:endParaRPr lang="en-US" sz="3600" dirty="0"/>
          </a:p>
        </p:txBody>
      </p:sp>
      <p:sp>
        <p:nvSpPr>
          <p:cNvPr id="3" name="Text Placeholder 2"/>
          <p:cNvSpPr>
            <a:spLocks noGrp="1"/>
          </p:cNvSpPr>
          <p:nvPr>
            <p:ph type="body" idx="1"/>
          </p:nvPr>
        </p:nvSpPr>
        <p:spPr>
          <a:xfrm>
            <a:off x="457200" y="1285866"/>
            <a:ext cx="8229600" cy="3645036"/>
          </a:xfrm>
        </p:spPr>
        <p:txBody>
          <a:bodyPr>
            <a:normAutofit fontScale="70000" lnSpcReduction="20000"/>
          </a:bodyPr>
          <a:lstStyle/>
          <a:p>
            <a:pPr>
              <a:buNone/>
            </a:pPr>
            <a:r>
              <a:rPr lang="en-US" dirty="0" smtClean="0">
                <a:latin typeface="Bell MT" pitchFamily="18" charset="0"/>
              </a:rPr>
              <a:t> </a:t>
            </a:r>
            <a:r>
              <a:rPr lang="en-US" dirty="0" smtClean="0">
                <a:latin typeface="Footlight MT Light" pitchFamily="18" charset="0"/>
              </a:rPr>
              <a:t>Entire document should be justified.</a:t>
            </a:r>
          </a:p>
          <a:p>
            <a:pPr>
              <a:buNone/>
            </a:pPr>
            <a:r>
              <a:rPr lang="en-US" dirty="0" smtClean="0">
                <a:latin typeface="Footlight MT Light" pitchFamily="18" charset="0"/>
              </a:rPr>
              <a:t>  Convention for Main title </a:t>
            </a:r>
          </a:p>
          <a:p>
            <a:pPr>
              <a:buNone/>
            </a:pPr>
            <a:r>
              <a:rPr lang="en-US" dirty="0" smtClean="0">
                <a:latin typeface="Footlight MT Light" pitchFamily="18" charset="0"/>
              </a:rPr>
              <a:t>      ○ Font </a:t>
            </a:r>
            <a:r>
              <a:rPr lang="en-US" dirty="0" err="1" smtClean="0">
                <a:latin typeface="Footlight MT Light" pitchFamily="18" charset="0"/>
              </a:rPr>
              <a:t>face:Times</a:t>
            </a:r>
            <a:r>
              <a:rPr lang="en-US" dirty="0" smtClean="0">
                <a:latin typeface="Footlight MT Light" pitchFamily="18" charset="0"/>
              </a:rPr>
              <a:t> New Roman </a:t>
            </a:r>
          </a:p>
          <a:p>
            <a:pPr>
              <a:buNone/>
            </a:pPr>
            <a:r>
              <a:rPr lang="en-US" dirty="0" smtClean="0">
                <a:latin typeface="Footlight MT Light" pitchFamily="18" charset="0"/>
              </a:rPr>
              <a:t>      ○ Font </a:t>
            </a:r>
            <a:r>
              <a:rPr lang="en-US" dirty="0" err="1" smtClean="0">
                <a:latin typeface="Footlight MT Light" pitchFamily="18" charset="0"/>
              </a:rPr>
              <a:t>style:Bold</a:t>
            </a:r>
            <a:endParaRPr lang="en-US" dirty="0" smtClean="0">
              <a:latin typeface="Footlight MT Light" pitchFamily="18" charset="0"/>
            </a:endParaRPr>
          </a:p>
          <a:p>
            <a:pPr>
              <a:buNone/>
            </a:pPr>
            <a:r>
              <a:rPr lang="en-US" dirty="0" smtClean="0">
                <a:latin typeface="Footlight MT Light" pitchFamily="18" charset="0"/>
              </a:rPr>
              <a:t>      ○ Font Size: 14 </a:t>
            </a:r>
          </a:p>
          <a:p>
            <a:pPr>
              <a:buNone/>
            </a:pPr>
            <a:r>
              <a:rPr lang="en-US" dirty="0" smtClean="0">
                <a:latin typeface="Footlight MT Light" pitchFamily="18" charset="0"/>
              </a:rPr>
              <a:t> Convention for Sub title </a:t>
            </a:r>
          </a:p>
          <a:p>
            <a:pPr>
              <a:buNone/>
            </a:pPr>
            <a:r>
              <a:rPr lang="en-US" dirty="0" smtClean="0">
                <a:latin typeface="Footlight MT Light" pitchFamily="18" charset="0"/>
              </a:rPr>
              <a:t>       ○ Font </a:t>
            </a:r>
            <a:r>
              <a:rPr lang="en-US" dirty="0" err="1" smtClean="0">
                <a:latin typeface="Footlight MT Light" pitchFamily="18" charset="0"/>
              </a:rPr>
              <a:t>face:Times</a:t>
            </a:r>
            <a:r>
              <a:rPr lang="en-US" dirty="0" smtClean="0">
                <a:latin typeface="Footlight MT Light" pitchFamily="18" charset="0"/>
              </a:rPr>
              <a:t> New Roman</a:t>
            </a:r>
          </a:p>
          <a:p>
            <a:pPr>
              <a:buNone/>
            </a:pPr>
            <a:r>
              <a:rPr lang="en-US" dirty="0" smtClean="0">
                <a:latin typeface="Footlight MT Light" pitchFamily="18" charset="0"/>
              </a:rPr>
              <a:t>       ○ Font </a:t>
            </a:r>
            <a:r>
              <a:rPr lang="en-US" dirty="0" err="1" smtClean="0">
                <a:latin typeface="Footlight MT Light" pitchFamily="18" charset="0"/>
              </a:rPr>
              <a:t>style:Bold</a:t>
            </a:r>
            <a:r>
              <a:rPr lang="en-US" dirty="0" smtClean="0">
                <a:latin typeface="Footlight MT Light" pitchFamily="18" charset="0"/>
              </a:rPr>
              <a:t> </a:t>
            </a:r>
          </a:p>
          <a:p>
            <a:pPr>
              <a:buNone/>
            </a:pPr>
            <a:r>
              <a:rPr lang="en-US" dirty="0" smtClean="0">
                <a:latin typeface="Footlight MT Light" pitchFamily="18" charset="0"/>
              </a:rPr>
              <a:t>       ○ Font Size: 12 </a:t>
            </a:r>
          </a:p>
          <a:p>
            <a:pPr>
              <a:buNone/>
            </a:pPr>
            <a:r>
              <a:rPr lang="en-US" dirty="0" smtClean="0">
                <a:latin typeface="Footlight MT Light" pitchFamily="18" charset="0"/>
              </a:rPr>
              <a:t> Convention for body </a:t>
            </a:r>
          </a:p>
          <a:p>
            <a:pPr>
              <a:buNone/>
            </a:pPr>
            <a:r>
              <a:rPr lang="en-US" dirty="0" smtClean="0">
                <a:latin typeface="Footlight MT Light" pitchFamily="18" charset="0"/>
              </a:rPr>
              <a:t>       ○ Font </a:t>
            </a:r>
            <a:r>
              <a:rPr lang="en-US" dirty="0" err="1" smtClean="0">
                <a:latin typeface="Footlight MT Light" pitchFamily="18" charset="0"/>
              </a:rPr>
              <a:t>face:Times</a:t>
            </a:r>
            <a:r>
              <a:rPr lang="en-US" dirty="0" smtClean="0">
                <a:latin typeface="Footlight MT Light" pitchFamily="18" charset="0"/>
              </a:rPr>
              <a:t> New Roman </a:t>
            </a:r>
          </a:p>
          <a:p>
            <a:pPr>
              <a:buNone/>
            </a:pPr>
            <a:r>
              <a:rPr lang="en-US" dirty="0" smtClean="0">
                <a:latin typeface="Footlight MT Light" pitchFamily="18" charset="0"/>
              </a:rPr>
              <a:t>       ○ Font Size: 12</a:t>
            </a:r>
            <a:endParaRPr lang="en-US" dirty="0">
              <a:latin typeface="Footlight MT Ligh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72"/>
            <a:ext cx="8229600" cy="857256"/>
          </a:xfrm>
        </p:spPr>
        <p:txBody>
          <a:bodyPr>
            <a:normAutofit/>
          </a:bodyPr>
          <a:lstStyle/>
          <a:p>
            <a:r>
              <a:rPr lang="en-IN" dirty="0" smtClean="0"/>
              <a:t>Scope of Development Project</a:t>
            </a:r>
            <a:endParaRPr lang="en-IN" dirty="0"/>
          </a:p>
        </p:txBody>
      </p:sp>
      <p:sp>
        <p:nvSpPr>
          <p:cNvPr id="3" name="Text Placeholder 2"/>
          <p:cNvSpPr>
            <a:spLocks noGrp="1"/>
          </p:cNvSpPr>
          <p:nvPr>
            <p:ph type="body" idx="1"/>
          </p:nvPr>
        </p:nvSpPr>
        <p:spPr>
          <a:xfrm>
            <a:off x="457200" y="1428742"/>
            <a:ext cx="8229600" cy="3502160"/>
          </a:xfrm>
        </p:spPr>
        <p:txBody>
          <a:bodyPr>
            <a:normAutofit fontScale="77500" lnSpcReduction="20000"/>
          </a:bodyPr>
          <a:lstStyle/>
          <a:p>
            <a:pPr marL="0" indent="0">
              <a:buNone/>
            </a:pPr>
            <a:r>
              <a:rPr lang="en-US" dirty="0" smtClean="0">
                <a:latin typeface="Footlight MT Light" pitchFamily="18" charset="0"/>
              </a:rPr>
              <a:t>      The </a:t>
            </a:r>
            <a:r>
              <a:rPr lang="en-US" dirty="0">
                <a:latin typeface="Footlight MT Light" pitchFamily="18" charset="0"/>
              </a:rPr>
              <a:t>portfolio website should consists of our main parts such as</a:t>
            </a:r>
          </a:p>
          <a:p>
            <a:pPr marL="0" indent="0">
              <a:buNone/>
            </a:pPr>
            <a:r>
              <a:rPr lang="en-US" dirty="0">
                <a:latin typeface="Footlight MT Light" pitchFamily="18" charset="0"/>
              </a:rPr>
              <a:t>personal information, including short cv and professional skills,</a:t>
            </a:r>
          </a:p>
          <a:p>
            <a:pPr marL="0" indent="0">
              <a:buNone/>
            </a:pPr>
            <a:r>
              <a:rPr lang="en-US" dirty="0">
                <a:latin typeface="Footlight MT Light" pitchFamily="18" charset="0"/>
              </a:rPr>
              <a:t>portfolio showcase, and contact information including feedback</a:t>
            </a:r>
          </a:p>
          <a:p>
            <a:pPr marL="0" indent="0">
              <a:buNone/>
            </a:pPr>
            <a:r>
              <a:rPr lang="en-US" dirty="0" smtClean="0">
                <a:latin typeface="Footlight MT Light" pitchFamily="18" charset="0"/>
              </a:rPr>
              <a:t>Form . The </a:t>
            </a:r>
            <a:r>
              <a:rPr lang="en-US" dirty="0">
                <a:latin typeface="Footlight MT Light" pitchFamily="18" charset="0"/>
              </a:rPr>
              <a:t>Parallax effect possible can be implemented in order to</a:t>
            </a:r>
          </a:p>
          <a:p>
            <a:pPr marL="0" indent="0">
              <a:buNone/>
            </a:pPr>
            <a:r>
              <a:rPr lang="en-US" dirty="0">
                <a:latin typeface="Footlight MT Light" pitchFamily="18" charset="0"/>
              </a:rPr>
              <a:t>bring the visual depth and dynamics to graphical objects.</a:t>
            </a:r>
          </a:p>
          <a:p>
            <a:pPr marL="0" indent="0">
              <a:buNone/>
            </a:pPr>
            <a:r>
              <a:rPr lang="en-US" dirty="0">
                <a:latin typeface="Footlight MT Light" pitchFamily="18" charset="0"/>
              </a:rPr>
              <a:t>Parallax is a web design technique that allows components of a</a:t>
            </a:r>
          </a:p>
          <a:p>
            <a:pPr marL="0" indent="0">
              <a:buNone/>
            </a:pPr>
            <a:r>
              <a:rPr lang="en-US" dirty="0">
                <a:latin typeface="Footlight MT Light" pitchFamily="18" charset="0"/>
              </a:rPr>
              <a:t>web page to move at varying speeds when a user scrolls. In</a:t>
            </a:r>
          </a:p>
          <a:p>
            <a:pPr marL="0" indent="0">
              <a:buNone/>
            </a:pPr>
            <a:r>
              <a:rPr lang="en-US" dirty="0">
                <a:latin typeface="Footlight MT Light" pitchFamily="18" charset="0"/>
              </a:rPr>
              <a:t>particular, the effect is created when the background of a web</a:t>
            </a:r>
          </a:p>
          <a:p>
            <a:pPr marL="0" indent="0">
              <a:buNone/>
            </a:pPr>
            <a:r>
              <a:rPr lang="en-US" dirty="0">
                <a:latin typeface="Footlight MT Light" pitchFamily="18" charset="0"/>
              </a:rPr>
              <a:t>page moves at a different speed from the rest of the elements</a:t>
            </a:r>
          </a:p>
          <a:p>
            <a:pPr marL="0" indent="0">
              <a:buNone/>
            </a:pPr>
            <a:r>
              <a:rPr lang="en-US" dirty="0">
                <a:latin typeface="Footlight MT Light" pitchFamily="18" charset="0"/>
              </a:rPr>
              <a:t>when you scroll.</a:t>
            </a:r>
            <a:endParaRPr lang="en-IN" dirty="0">
              <a:latin typeface="Footlight MT Light" pitchFamily="18" charset="0"/>
            </a:endParaRPr>
          </a:p>
        </p:txBody>
      </p:sp>
    </p:spTree>
    <p:extLst>
      <p:ext uri="{BB962C8B-B14F-4D97-AF65-F5344CB8AC3E}">
        <p14:creationId xmlns="" xmlns:p14="http://schemas.microsoft.com/office/powerpoint/2010/main" val="42820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10"/>
            <a:ext cx="8543956" cy="714380"/>
          </a:xfrm>
        </p:spPr>
        <p:txBody>
          <a:bodyPr>
            <a:normAutofit/>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1571618"/>
            <a:ext cx="8229600" cy="3171832"/>
          </a:xfrm>
        </p:spPr>
        <p:txBody>
          <a:bodyPr/>
          <a:lstStyle/>
          <a:p>
            <a:r>
              <a:rPr lang="en-US" dirty="0" smtClean="0">
                <a:latin typeface="Footlight MT Light" pitchFamily="18" charset="0"/>
              </a:rPr>
              <a:t>JAVA -&gt; platform independence</a:t>
            </a:r>
          </a:p>
          <a:p>
            <a:r>
              <a:rPr lang="en-US" dirty="0" smtClean="0">
                <a:latin typeface="Footlight MT Light" pitchFamily="18" charset="0"/>
              </a:rPr>
              <a:t>SQL-&gt; Structured query Language</a:t>
            </a:r>
          </a:p>
          <a:p>
            <a:r>
              <a:rPr lang="en-US" dirty="0" smtClean="0">
                <a:latin typeface="Footlight MT Light" pitchFamily="18" charset="0"/>
              </a:rPr>
              <a:t>IDE-</a:t>
            </a:r>
            <a:r>
              <a:rPr lang="en-US" dirty="0">
                <a:latin typeface="Footlight MT Light" pitchFamily="18" charset="0"/>
              </a:rPr>
              <a:t>&gt; Integrated Development Environment</a:t>
            </a:r>
          </a:p>
          <a:p>
            <a:r>
              <a:rPr lang="en-US" dirty="0">
                <a:latin typeface="Footlight MT Light" pitchFamily="18" charset="0"/>
              </a:rPr>
              <a:t>SRS-&gt; Software Requirement </a:t>
            </a:r>
            <a:r>
              <a:rPr lang="en-US" dirty="0" smtClean="0">
                <a:latin typeface="Footlight MT Light" pitchFamily="18" charset="0"/>
              </a:rPr>
              <a:t>Specification</a:t>
            </a:r>
          </a:p>
        </p:txBody>
      </p:sp>
    </p:spTree>
    <p:extLst>
      <p:ext uri="{BB962C8B-B14F-4D97-AF65-F5344CB8AC3E}">
        <p14:creationId xmlns="" xmlns:p14="http://schemas.microsoft.com/office/powerpoint/2010/main" val="106117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10"/>
            <a:ext cx="8229600" cy="642942"/>
          </a:xfrm>
        </p:spPr>
        <p:txBody>
          <a:bodyPr>
            <a:normAutofit fontScale="90000"/>
          </a:bodyPr>
          <a:lstStyle/>
          <a:p>
            <a:r>
              <a:rPr lang="en-IN" dirty="0" smtClean="0"/>
              <a:t>References</a:t>
            </a:r>
            <a:endParaRPr lang="en-IN" dirty="0"/>
          </a:p>
        </p:txBody>
      </p:sp>
      <p:sp>
        <p:nvSpPr>
          <p:cNvPr id="3" name="Text Placeholder 2"/>
          <p:cNvSpPr>
            <a:spLocks noGrp="1"/>
          </p:cNvSpPr>
          <p:nvPr>
            <p:ph type="body" idx="1"/>
          </p:nvPr>
        </p:nvSpPr>
        <p:spPr>
          <a:xfrm>
            <a:off x="457200" y="1357304"/>
            <a:ext cx="8229600" cy="3573598"/>
          </a:xfrm>
        </p:spPr>
        <p:txBody>
          <a:bodyPr>
            <a:normAutofit/>
          </a:bodyPr>
          <a:lstStyle/>
          <a:p>
            <a:pPr>
              <a:buFont typeface="Wingdings" panose="05000000000000000000" pitchFamily="2" charset="2"/>
              <a:buChar char="Ø"/>
            </a:pPr>
            <a:r>
              <a:rPr lang="en-US" dirty="0">
                <a:latin typeface="Bell MT" pitchFamily="18" charset="0"/>
              </a:rPr>
              <a:t> </a:t>
            </a:r>
            <a:r>
              <a:rPr lang="en-US" b="1" dirty="0" smtClean="0">
                <a:latin typeface="Footlight MT Light" pitchFamily="18" charset="0"/>
              </a:rPr>
              <a:t>Books</a:t>
            </a:r>
          </a:p>
          <a:p>
            <a:pPr marL="0" indent="0">
              <a:buNone/>
            </a:pPr>
            <a:r>
              <a:rPr lang="en-US" sz="2000" dirty="0" smtClean="0">
                <a:latin typeface="Footlight MT Light" pitchFamily="18" charset="0"/>
              </a:rPr>
              <a:t>       ○   Airey</a:t>
            </a:r>
            <a:r>
              <a:rPr lang="en-US" sz="2000" dirty="0">
                <a:latin typeface="Footlight MT Light" pitchFamily="18" charset="0"/>
              </a:rPr>
              <a:t>, D., 2010. Logo Design Love: A Guide to Creating Iconic </a:t>
            </a:r>
            <a:r>
              <a:rPr lang="en-US" sz="2000" dirty="0" smtClean="0">
                <a:latin typeface="Footlight MT Light" pitchFamily="18" charset="0"/>
              </a:rPr>
              <a:t>Brand Identities</a:t>
            </a:r>
          </a:p>
          <a:p>
            <a:pPr marL="0" indent="0">
              <a:buNone/>
            </a:pPr>
            <a:r>
              <a:rPr lang="en-US" sz="2000" dirty="0">
                <a:latin typeface="Footlight MT Light" pitchFamily="18" charset="0"/>
              </a:rPr>
              <a:t> </a:t>
            </a:r>
            <a:r>
              <a:rPr lang="en-US" sz="2000" dirty="0" smtClean="0">
                <a:latin typeface="Footlight MT Light" pitchFamily="18" charset="0"/>
              </a:rPr>
              <a:t>      ○   </a:t>
            </a:r>
            <a:r>
              <a:rPr lang="en-US" sz="2000" dirty="0">
                <a:latin typeface="Footlight MT Light" pitchFamily="18" charset="0"/>
              </a:rPr>
              <a:t>Berkeley, CA: New </a:t>
            </a:r>
            <a:r>
              <a:rPr lang="en-US" sz="2000" dirty="0" smtClean="0">
                <a:latin typeface="Footlight MT Light" pitchFamily="18" charset="0"/>
              </a:rPr>
              <a:t>Riders</a:t>
            </a:r>
          </a:p>
          <a:p>
            <a:pPr>
              <a:buFont typeface="Wingdings" panose="05000000000000000000" pitchFamily="2" charset="2"/>
              <a:buChar char="Ø"/>
            </a:pPr>
            <a:r>
              <a:rPr lang="en-US" sz="2000" b="1" dirty="0" smtClean="0">
                <a:latin typeface="Footlight MT Light" pitchFamily="18" charset="0"/>
              </a:rPr>
              <a:t>Websites</a:t>
            </a:r>
          </a:p>
          <a:p>
            <a:pPr marL="0" indent="0">
              <a:buNone/>
            </a:pPr>
            <a:r>
              <a:rPr lang="en-US" sz="2000" dirty="0" smtClean="0">
                <a:latin typeface="Footlight MT Light" pitchFamily="18" charset="0"/>
              </a:rPr>
              <a:t>       ○   </a:t>
            </a:r>
            <a:r>
              <a:rPr lang="en-US" sz="2000" dirty="0" smtClean="0">
                <a:latin typeface="Footlight MT Light" pitchFamily="18" charset="0"/>
                <a:hlinkClick r:id="rId2"/>
              </a:rPr>
              <a:t>http://www.smashingmagazine.com/2013/06/workflow-design-develop-modern-portfolio-website/</a:t>
            </a:r>
            <a:endParaRPr lang="en-US" sz="2000" dirty="0" smtClean="0">
              <a:latin typeface="Footlight MT Light" pitchFamily="18" charset="0"/>
            </a:endParaRPr>
          </a:p>
          <a:p>
            <a:pPr marL="0" indent="0">
              <a:buNone/>
            </a:pPr>
            <a:r>
              <a:rPr lang="en-IN" sz="2000" dirty="0" smtClean="0">
                <a:latin typeface="Footlight MT Light" pitchFamily="18" charset="0"/>
              </a:rPr>
              <a:t>       </a:t>
            </a:r>
            <a:r>
              <a:rPr lang="en-US" sz="2000" dirty="0" smtClean="0">
                <a:latin typeface="Footlight MT Light" pitchFamily="18" charset="0"/>
              </a:rPr>
              <a:t>○ </a:t>
            </a:r>
            <a:r>
              <a:rPr lang="en-IN" sz="2000" dirty="0" smtClean="0">
                <a:latin typeface="Footlight MT Light" pitchFamily="18" charset="0"/>
              </a:rPr>
              <a:t>  </a:t>
            </a:r>
            <a:r>
              <a:rPr lang="en-IN" sz="2000" dirty="0">
                <a:latin typeface="Footlight MT Light" pitchFamily="18" charset="0"/>
                <a:hlinkClick r:id="rId3"/>
              </a:rPr>
              <a:t>http://</a:t>
            </a:r>
            <a:r>
              <a:rPr lang="en-IN" sz="2000" dirty="0" smtClean="0">
                <a:latin typeface="Footlight MT Light" pitchFamily="18" charset="0"/>
                <a:hlinkClick r:id="rId3"/>
              </a:rPr>
              <a:t>business.tutsplus.com/articles/the-secret-to-getting-a-lot-of-web-design-work-</a:t>
            </a:r>
            <a:r>
              <a:rPr lang="en-IN" sz="2000" dirty="0">
                <a:latin typeface="Footlight MT Light" pitchFamily="18" charset="0"/>
                <a:hlinkClick r:id="rId3"/>
              </a:rPr>
              <a:t>-fsw-390            </a:t>
            </a:r>
            <a:endParaRPr lang="en-IN" sz="2000" dirty="0">
              <a:latin typeface="Footlight MT Light" pitchFamily="18" charset="0"/>
            </a:endParaRPr>
          </a:p>
        </p:txBody>
      </p:sp>
    </p:spTree>
    <p:extLst>
      <p:ext uri="{BB962C8B-B14F-4D97-AF65-F5344CB8AC3E}">
        <p14:creationId xmlns="" xmlns:p14="http://schemas.microsoft.com/office/powerpoint/2010/main" val="135434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72"/>
            <a:ext cx="8229600" cy="785818"/>
          </a:xfrm>
        </p:spPr>
        <p:txBody>
          <a:bodyPr>
            <a:normAutofit/>
          </a:bodyPr>
          <a:lstStyle/>
          <a:p>
            <a:r>
              <a:rPr lang="en-US" dirty="0" smtClean="0"/>
              <a:t>Overall description </a:t>
            </a:r>
            <a:endParaRPr lang="en-IN" dirty="0"/>
          </a:p>
        </p:txBody>
      </p:sp>
      <p:sp>
        <p:nvSpPr>
          <p:cNvPr id="3" name="Text Placeholder 2"/>
          <p:cNvSpPr>
            <a:spLocks noGrp="1"/>
          </p:cNvSpPr>
          <p:nvPr>
            <p:ph type="body" idx="1"/>
          </p:nvPr>
        </p:nvSpPr>
        <p:spPr>
          <a:xfrm>
            <a:off x="457200" y="1285866"/>
            <a:ext cx="8229600" cy="3645036"/>
          </a:xfrm>
        </p:spPr>
        <p:txBody>
          <a:bodyPr/>
          <a:lstStyle/>
          <a:p>
            <a:r>
              <a:rPr lang="en-US" sz="2000" b="1" dirty="0" smtClean="0">
                <a:latin typeface="Footlight MT Light" pitchFamily="18" charset="0"/>
              </a:rPr>
              <a:t>Product perspective</a:t>
            </a:r>
            <a:endParaRPr lang="en-IN" sz="2000" b="1" dirty="0">
              <a:latin typeface="Footlight MT Light" pitchFamily="18" charset="0"/>
            </a:endParaRPr>
          </a:p>
          <a:p>
            <a:pPr marL="0" indent="0">
              <a:buNone/>
            </a:pPr>
            <a:r>
              <a:rPr lang="en-US" sz="1800" dirty="0" smtClean="0">
                <a:latin typeface="Footlight MT Light" pitchFamily="18" charset="0"/>
              </a:rPr>
              <a:t>   </a:t>
            </a:r>
            <a:r>
              <a:rPr lang="en-US" sz="1800" dirty="0" err="1" smtClean="0">
                <a:latin typeface="Footlight MT Light" pitchFamily="18" charset="0"/>
              </a:rPr>
              <a:t>Usecase</a:t>
            </a:r>
            <a:r>
              <a:rPr lang="en-US" sz="1800" dirty="0" smtClean="0">
                <a:latin typeface="Footlight MT Light" pitchFamily="18" charset="0"/>
              </a:rPr>
              <a:t> diagram of portfolio website</a:t>
            </a:r>
          </a:p>
          <a:p>
            <a:endParaRPr lang="en-IN" dirty="0">
              <a:latin typeface="Bell MT" pitchFamily="18" charset="0"/>
            </a:endParaRPr>
          </a:p>
        </p:txBody>
      </p:sp>
      <p:pic>
        <p:nvPicPr>
          <p:cNvPr id="5" name="Picture 4"/>
          <p:cNvPicPr>
            <a:picLocks noChangeAspect="1"/>
          </p:cNvPicPr>
          <p:nvPr/>
        </p:nvPicPr>
        <p:blipFill>
          <a:blip r:embed="rId2"/>
          <a:stretch>
            <a:fillRect/>
          </a:stretch>
        </p:blipFill>
        <p:spPr>
          <a:xfrm>
            <a:off x="500034" y="2000246"/>
            <a:ext cx="8143932" cy="3143254"/>
          </a:xfrm>
          <a:prstGeom prst="rect">
            <a:avLst/>
          </a:prstGeom>
        </p:spPr>
      </p:pic>
    </p:spTree>
    <p:extLst>
      <p:ext uri="{BB962C8B-B14F-4D97-AF65-F5344CB8AC3E}">
        <p14:creationId xmlns="" xmlns:p14="http://schemas.microsoft.com/office/powerpoint/2010/main"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10"/>
            <a:ext cx="8229600" cy="642942"/>
          </a:xfrm>
        </p:spPr>
        <p:txBody>
          <a:bodyPr>
            <a:normAutofit fontScale="90000"/>
          </a:bodyPr>
          <a:lstStyle/>
          <a:p>
            <a:r>
              <a:rPr lang="en-IN" dirty="0" smtClean="0"/>
              <a:t>Product function</a:t>
            </a:r>
            <a:endParaRPr lang="en-IN" dirty="0"/>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latin typeface="Footlight MT Light" pitchFamily="18" charset="0"/>
              </a:rPr>
              <a:t>Entity Relationship Diagram of </a:t>
            </a:r>
            <a:r>
              <a:rPr lang="en-US" sz="1800" dirty="0" smtClean="0">
                <a:latin typeface="Footlight MT Light" pitchFamily="18" charset="0"/>
              </a:rPr>
              <a:t>portfolio </a:t>
            </a:r>
            <a:endParaRPr lang="en-IN" sz="1800" dirty="0">
              <a:latin typeface="Footlight MT Light"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2997" y="1923678"/>
            <a:ext cx="7361372" cy="3219822"/>
          </a:xfrm>
          <a:prstGeom prst="rect">
            <a:avLst/>
          </a:prstGeom>
        </p:spPr>
      </p:pic>
    </p:spTree>
    <p:extLst>
      <p:ext uri="{BB962C8B-B14F-4D97-AF65-F5344CB8AC3E}">
        <p14:creationId xmlns="" xmlns:p14="http://schemas.microsoft.com/office/powerpoint/2010/main" val="3587134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814</TotalTime>
  <Words>602</Words>
  <Application>Microsoft Office PowerPoint</Application>
  <PresentationFormat>On-screen Show (16:9)</PresentationFormat>
  <Paragraphs>74</Paragraphs>
  <Slides>13</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13</vt:i4>
      </vt:variant>
    </vt:vector>
  </HeadingPairs>
  <TitlesOfParts>
    <vt:vector size="31" baseType="lpstr">
      <vt:lpstr>Arial</vt:lpstr>
      <vt:lpstr>Georgia</vt:lpstr>
      <vt:lpstr>CFJCTS+PublicSans-Bold</vt:lpstr>
      <vt:lpstr>Arial Rounded MT Bold</vt:lpstr>
      <vt:lpstr>Times New Roman</vt:lpstr>
      <vt:lpstr>ILIIOR+EBGaramond-Bold</vt:lpstr>
      <vt:lpstr>PVLNNE+ArialMT</vt:lpstr>
      <vt:lpstr>CFRUAJ+EBGaramond-Medium</vt:lpstr>
      <vt:lpstr>KQGMTU+Arial-BoldMT</vt:lpstr>
      <vt:lpstr>Trebuchet MS</vt:lpstr>
      <vt:lpstr>Footlight MT Light</vt:lpstr>
      <vt:lpstr>Arial Unicode MS</vt:lpstr>
      <vt:lpstr>Bell MT</vt:lpstr>
      <vt:lpstr>Wingdings</vt:lpstr>
      <vt:lpstr>RMKPBC+PublicSans-BoldItalic</vt:lpstr>
      <vt:lpstr>Arial Black</vt:lpstr>
      <vt:lpstr>Wingdings 2</vt:lpstr>
      <vt:lpstr>Urban</vt:lpstr>
      <vt:lpstr>Slide 1</vt:lpstr>
      <vt:lpstr>Slide 2</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 </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HP</cp:lastModifiedBy>
  <cp:revision>36</cp:revision>
  <dcterms:modified xsi:type="dcterms:W3CDTF">2023-09-27T06:40:54Z</dcterms:modified>
</cp:coreProperties>
</file>