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5143500" type="screen16x9"/>
  <p:notesSz cx="6858000" cy="9144000"/>
  <p:embeddedFontLst>
    <p:embeddedFont>
      <p:font typeface="Calibri" panose="020F050202020403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ubik" panose="020B0604020202020204" charset="-79"/>
      <p:regular r:id="rId65"/>
      <p:bold r:id="rId66"/>
      <p:italic r:id="rId67"/>
      <p:boldItalic r:id="rId68"/>
    </p:embeddedFont>
    <p:embeddedFont>
      <p:font typeface="Tahoma" panose="020B0604030504040204" pitchFamily="34" charset="0"/>
      <p:regular r:id="rId69"/>
      <p:bold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guide orient="horz" pos="42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5" Type="http://schemas.openxmlformats.org/officeDocument/2006/relationships/slide" Target="slides/slide3.xml"/><Relationship Id="rId61"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159cbdb3b_2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31159cbdb3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159cbdb3b_0_6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31159cbdb3b_0_6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159cbdb3b_0_7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31159cbdb3b_0_7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159cbdb3b_6_14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1159cbdb3b_6_14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159cbdb3b_2_6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31159cbdb3b_2_6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159cbdb3b_6_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31159cbdb3b_6_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1159cbdb3b_6_1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31159cbdb3b_6_1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159cbdb3b_6_2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31159cbdb3b_6_2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159cbdb3b_6_2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31159cbdb3b_6_2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159cbdb3b_6_3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31159cbdb3b_6_3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1159cbdb3b_6_5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31159cbdb3b_6_5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159cbdb3b_2_5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31159cbdb3b_2_5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159cbdb3b_6_24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1159cbdb3b_6_24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159cbdb3b_0_2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31159cbdb3b_0_22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1159cbdb3b_6_5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31159cbdb3b_6_59: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1159cbdb3b_6_6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31159cbdb3b_6_6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1159cbdb3b_6_7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31159cbdb3b_6_7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159cbdb3b_6_8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31159cbdb3b_6_85: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159cbdb3b_6_9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31159cbdb3b_6_9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159cbdb3b_6_10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31159cbdb3b_6_10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1159cbdb3b_6_11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31159cbdb3b_6_11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1159cbdb3b_2_7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31159cbdb3b_2_7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159cbdb3b_6_14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31159cbdb3b_6_14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1159cbdb3b_4_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31159cbdb3b_4_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159cbdb3b_6_12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31159cbdb3b_6_12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1159cbdb3b_6_13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31159cbdb3b_6_13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1159cbdb3b_0_20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31159cbdb3b_0_20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159cbdb3b_6_15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31159cbdb3b_6_15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159cbdb3b_2_7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31159cbdb3b_2_7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1159cbdb3b_0_10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31159cbdb3b_0_10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1159cbdb3b_0_11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31159cbdb3b_0_11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1159cbdb3b_6_18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31159cbdb3b_6_18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1159cbdb3b_0_12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31159cbdb3b_0_12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159cbdb3b_2_6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31159cbdb3b_2_6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1159cbdb3b_0_1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g31159cbdb3b_0_13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1159cbdb3b_0_1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31159cbdb3b_0_150: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1159cbdb3b_6_19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31159cbdb3b_6_19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1159cbdb3b_0_15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31159cbdb3b_0_15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1159cbdb3b_0_16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31159cbdb3b_0_16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1159cbdb3b_6_20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g31159cbdb3b_6_20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1159cbdb3b_6_21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31159cbdb3b_6_21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1159cbdb3b_0_18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31159cbdb3b_0_184: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1159cbdb3b_2_8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31159cbdb3b_2_83: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159cbdb3b_4_2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31159cbdb3b_4_2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159cbdb3b_0_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31159cbdb3b_0_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1159cbdb3b_6_22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g31159cbdb3b_6_22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1159cbdb3b_4_3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31159cbdb3b_4_38: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159cbdb3b_0_2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g31159cbdb3b_0_216: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1159cbdb3b_2_8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g31159cbdb3b_2_88: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159cbdb3b_0_1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31159cbdb3b_0_11: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159cbdb3b_0_2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31159cbdb3b_0_22: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159cbdb3b_0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1159cbdb3b_0_37: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159cbdb3b_0_5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1159cbdb3b_0_53:notes"/>
          <p:cNvSpPr>
            <a:spLocks noGrp="1" noRot="1" noChangeAspect="1"/>
          </p:cNvSpPr>
          <p:nvPr>
            <p:ph type="sldImg" idx="2"/>
          </p:nvPr>
        </p:nvSpPr>
        <p:spPr>
          <a:xfrm>
            <a:off x="1143225" y="685778"/>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59" name="Google Shape;59;p14"/>
          <p:cNvSpPr txBox="1">
            <a:spLocks noGrp="1"/>
          </p:cNvSpPr>
          <p:nvPr>
            <p:ph type="ctrTitle"/>
          </p:nvPr>
        </p:nvSpPr>
        <p:spPr>
          <a:xfrm>
            <a:off x="384729" y="1888521"/>
            <a:ext cx="267843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512225" y="1218388"/>
            <a:ext cx="8082280" cy="281177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4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0"/>
        <p:cNvGrpSpPr/>
        <p:nvPr/>
      </p:nvGrpSpPr>
      <p:grpSpPr>
        <a:xfrm>
          <a:off x="0" y="0"/>
          <a:ext cx="0" cy="0"/>
          <a:chOff x="0" y="0"/>
          <a:chExt cx="0" cy="0"/>
        </a:xfrm>
      </p:grpSpPr>
      <p:pic>
        <p:nvPicPr>
          <p:cNvPr id="71" name="Google Shape;71;p16"/>
          <p:cNvPicPr preferRelativeResize="0"/>
          <p:nvPr/>
        </p:nvPicPr>
        <p:blipFill rotWithShape="1">
          <a:blip r:embed="rId2">
            <a:alphaModFix/>
          </a:blip>
          <a:srcRect/>
          <a:stretch/>
        </p:blipFill>
        <p:spPr>
          <a:xfrm>
            <a:off x="0" y="0"/>
            <a:ext cx="9143999" cy="5143499"/>
          </a:xfrm>
          <a:prstGeom prst="rect">
            <a:avLst/>
          </a:prstGeom>
          <a:noFill/>
          <a:ln>
            <a:noFill/>
          </a:ln>
        </p:spPr>
      </p:pic>
      <p:sp>
        <p:nvSpPr>
          <p:cNvPr id="72" name="Google Shape;72;p16"/>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5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3"/>
        <p:cNvGrpSpPr/>
        <p:nvPr/>
      </p:nvGrpSpPr>
      <p:grpSpPr>
        <a:xfrm>
          <a:off x="0" y="0"/>
          <a:ext cx="0" cy="0"/>
          <a:chOff x="0" y="0"/>
          <a:chExt cx="0" cy="0"/>
        </a:xfrm>
      </p:grpSpPr>
      <p:sp>
        <p:nvSpPr>
          <p:cNvPr id="84" name="Google Shape;84;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2" name="Google Shape;52;p13"/>
          <p:cNvSpPr txBox="1">
            <a:spLocks noGrp="1"/>
          </p:cNvSpPr>
          <p:nvPr>
            <p:ph type="title"/>
          </p:nvPr>
        </p:nvSpPr>
        <p:spPr>
          <a:xfrm>
            <a:off x="512375" y="200448"/>
            <a:ext cx="4883150" cy="7143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500" b="1"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txBox="1">
            <a:spLocks noGrp="1"/>
          </p:cNvSpPr>
          <p:nvPr>
            <p:ph type="body" idx="1"/>
          </p:nvPr>
        </p:nvSpPr>
        <p:spPr>
          <a:xfrm>
            <a:off x="512225" y="1218388"/>
            <a:ext cx="8082280" cy="281177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4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id"/>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0xbH5F9irS3OzmC0wNq9LIAfFQ1uSkT_/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colab.research.google.com/drive/1TuS7--Os4YEKyG6VzJfZd7YtvL8m7QGf?usp=shari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461029" y="713296"/>
            <a:ext cx="2678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3600">
                <a:solidFill>
                  <a:srgbClr val="FFFFFF"/>
                </a:solidFill>
              </a:rPr>
              <a:t>Homework</a:t>
            </a:r>
            <a:endParaRPr sz="3600"/>
          </a:p>
        </p:txBody>
      </p:sp>
      <p:sp>
        <p:nvSpPr>
          <p:cNvPr id="92" name="Google Shape;92;p19"/>
          <p:cNvSpPr txBox="1"/>
          <p:nvPr/>
        </p:nvSpPr>
        <p:spPr>
          <a:xfrm>
            <a:off x="461025" y="1280298"/>
            <a:ext cx="3689400" cy="305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900">
                <a:solidFill>
                  <a:srgbClr val="FFFFFF"/>
                </a:solidFill>
                <a:latin typeface="Verdana"/>
                <a:ea typeface="Verdana"/>
                <a:cs typeface="Verdana"/>
                <a:sym typeface="Verdana"/>
              </a:rPr>
              <a:t>Machine Learning Preparation</a:t>
            </a:r>
            <a:endParaRPr sz="1900">
              <a:latin typeface="Verdana"/>
              <a:ea typeface="Verdana"/>
              <a:cs typeface="Verdana"/>
              <a:sym typeface="Verdana"/>
            </a:endParaRPr>
          </a:p>
        </p:txBody>
      </p:sp>
      <p:sp>
        <p:nvSpPr>
          <p:cNvPr id="93" name="Google Shape;93;p19"/>
          <p:cNvSpPr txBox="1"/>
          <p:nvPr/>
        </p:nvSpPr>
        <p:spPr>
          <a:xfrm>
            <a:off x="461025" y="1758260"/>
            <a:ext cx="4396200" cy="29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b="1" dirty="0">
                <a:solidFill>
                  <a:srgbClr val="FFFFFF"/>
                </a:solidFill>
                <a:latin typeface="Rubik"/>
                <a:ea typeface="Rubik"/>
                <a:cs typeface="Rubik"/>
                <a:sym typeface="Rubik"/>
              </a:rPr>
              <a:t>Bytesquad</a:t>
            </a:r>
            <a:endParaRPr b="1"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Gede Verel Aditya Setiabudi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Tarisha Zhafira</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Muhammad Raditya Nur Aziz</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b="1" u="sng" dirty="0">
                <a:solidFill>
                  <a:srgbClr val="FFFFFF"/>
                </a:solidFill>
                <a:latin typeface="Rubik"/>
                <a:ea typeface="Rubik"/>
                <a:cs typeface="Rubik"/>
                <a:sym typeface="Rubik"/>
              </a:rPr>
              <a:t>Ida Bagus Putu Basma Yoga</a:t>
            </a:r>
            <a:endParaRPr b="1" u="sng"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Bunga Anggun Chintamy</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Muhammad Abigail Anargya</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Yusma Cantika Parhati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Ida Ayu Tri Sabina Putri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Egydia Alfariza Ramadhani</a:t>
            </a: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Atqiya Trianda Putra Anugrah</a:t>
            </a:r>
            <a:endParaRPr dirty="0">
              <a:solidFill>
                <a:srgbClr val="FFFFFF"/>
              </a:solidFill>
              <a:latin typeface="Rubik"/>
              <a:ea typeface="Rubik"/>
              <a:cs typeface="Rubik"/>
              <a:sym typeface="Rubik"/>
            </a:endParaRPr>
          </a:p>
          <a:p>
            <a:pPr marL="0" lvl="0" indent="0" algn="l" rtl="0">
              <a:spcBef>
                <a:spcPts val="0"/>
              </a:spcBef>
              <a:spcAft>
                <a:spcPts val="0"/>
              </a:spcAft>
              <a:buNone/>
            </a:pPr>
            <a:endParaRPr dirty="0">
              <a:solidFill>
                <a:srgbClr val="FFFFFF"/>
              </a:solidFill>
              <a:latin typeface="Rubik"/>
              <a:ea typeface="Rubik"/>
              <a:cs typeface="Rubik"/>
              <a:sym typeface="Rubik"/>
            </a:endParaRPr>
          </a:p>
          <a:p>
            <a:pPr marL="0" lvl="0" indent="0" algn="l" rtl="0">
              <a:spcBef>
                <a:spcPts val="0"/>
              </a:spcBef>
              <a:spcAft>
                <a:spcPts val="0"/>
              </a:spcAft>
              <a:buNone/>
            </a:pPr>
            <a:r>
              <a:rPr lang="id" dirty="0">
                <a:solidFill>
                  <a:srgbClr val="FFFFFF"/>
                </a:solidFill>
                <a:latin typeface="Rubik"/>
                <a:ea typeface="Rubik"/>
                <a:cs typeface="Rubik"/>
                <a:sym typeface="Rubik"/>
              </a:rPr>
              <a:t>Jhordy Wong Abuhasan</a:t>
            </a:r>
            <a:endParaRPr dirty="0">
              <a:solidFill>
                <a:srgbClr val="FFFFFF"/>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71" name="Google Shape;171;p28"/>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72" name="Google Shape;172;p28"/>
          <p:cNvSpPr txBox="1"/>
          <p:nvPr/>
        </p:nvSpPr>
        <p:spPr>
          <a:xfrm>
            <a:off x="1525675" y="1849650"/>
            <a:ext cx="2525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price:</a:t>
            </a:r>
            <a:endParaRPr b="1"/>
          </a:p>
          <a:p>
            <a:pPr marL="0" lvl="0" indent="0" algn="l" rtl="0">
              <a:spcBef>
                <a:spcPts val="0"/>
              </a:spcBef>
              <a:spcAft>
                <a:spcPts val="0"/>
              </a:spcAft>
              <a:buNone/>
            </a:pPr>
            <a:r>
              <a:rPr lang="id"/>
              <a:t>min adalah 2, yang cukup rendah untuk produk kecantikan. max adalah 549, yang bisa masuk akal untuk produk mewah atau kit yang lebih besar, tetapi dapat dianggap sebagai outlier tergantung pada jenis produk.</a:t>
            </a:r>
            <a:endParaRPr/>
          </a:p>
        </p:txBody>
      </p:sp>
      <p:pic>
        <p:nvPicPr>
          <p:cNvPr id="173" name="Google Shape;173;p28"/>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74" name="Google Shape;174;p28"/>
          <p:cNvSpPr txBox="1"/>
          <p:nvPr/>
        </p:nvSpPr>
        <p:spPr>
          <a:xfrm>
            <a:off x="5822575" y="1726500"/>
            <a:ext cx="2896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value_price:</a:t>
            </a:r>
            <a:endParaRPr b="1"/>
          </a:p>
          <a:p>
            <a:pPr marL="0" lvl="0" indent="0" algn="l" rtl="0">
              <a:spcBef>
                <a:spcPts val="0"/>
              </a:spcBef>
              <a:spcAft>
                <a:spcPts val="0"/>
              </a:spcAft>
              <a:buNone/>
            </a:pPr>
            <a:r>
              <a:rPr lang="id"/>
              <a:t>Nilai max adalah 549, yang sama dengan kolom price. Ini masuk akal jika value_price digunakan untuk menunjukkan nilai produk sebelum diskon atau sebagai perbandingan nilai. min adalah 2, sama seperti kolom price, yang tidak tampak aneh karena mungkin beberapa produk memang berharga rendah.</a:t>
            </a:r>
            <a:endParaRPr/>
          </a:p>
        </p:txBody>
      </p:sp>
      <p:pic>
        <p:nvPicPr>
          <p:cNvPr id="175" name="Google Shape;175;p28"/>
          <p:cNvPicPr preferRelativeResize="0"/>
          <p:nvPr/>
        </p:nvPicPr>
        <p:blipFill rotWithShape="1">
          <a:blip r:embed="rId3">
            <a:alphaModFix/>
          </a:blip>
          <a:srcRect r="94482"/>
          <a:stretch/>
        </p:blipFill>
        <p:spPr>
          <a:xfrm>
            <a:off x="4463376" y="1849650"/>
            <a:ext cx="420250" cy="2763100"/>
          </a:xfrm>
          <a:prstGeom prst="rect">
            <a:avLst/>
          </a:prstGeom>
          <a:noFill/>
          <a:ln>
            <a:noFill/>
          </a:ln>
        </p:spPr>
      </p:pic>
      <p:pic>
        <p:nvPicPr>
          <p:cNvPr id="176" name="Google Shape;176;p28"/>
          <p:cNvPicPr preferRelativeResize="0"/>
          <p:nvPr/>
        </p:nvPicPr>
        <p:blipFill rotWithShape="1">
          <a:blip r:embed="rId3">
            <a:alphaModFix/>
          </a:blip>
          <a:srcRect l="72862" r="17803"/>
          <a:stretch/>
        </p:blipFill>
        <p:spPr>
          <a:xfrm>
            <a:off x="714375" y="1849650"/>
            <a:ext cx="710999" cy="2763100"/>
          </a:xfrm>
          <a:prstGeom prst="rect">
            <a:avLst/>
          </a:prstGeom>
          <a:noFill/>
          <a:ln>
            <a:noFill/>
          </a:ln>
        </p:spPr>
      </p:pic>
      <p:pic>
        <p:nvPicPr>
          <p:cNvPr id="177" name="Google Shape;177;p28"/>
          <p:cNvPicPr preferRelativeResize="0"/>
          <p:nvPr/>
        </p:nvPicPr>
        <p:blipFill rotWithShape="1">
          <a:blip r:embed="rId3">
            <a:alphaModFix/>
          </a:blip>
          <a:srcRect l="81997" r="8668"/>
          <a:stretch/>
        </p:blipFill>
        <p:spPr>
          <a:xfrm>
            <a:off x="4883626" y="1849650"/>
            <a:ext cx="710999" cy="276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83" name="Google Shape;183;p29"/>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84" name="Google Shape;184;p29"/>
          <p:cNvSpPr txBox="1"/>
          <p:nvPr/>
        </p:nvSpPr>
        <p:spPr>
          <a:xfrm>
            <a:off x="1525675" y="1849650"/>
            <a:ext cx="2525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exclusive:</a:t>
            </a:r>
            <a:endParaRPr b="1"/>
          </a:p>
          <a:p>
            <a:pPr marL="0" lvl="0" indent="0" algn="l" rtl="0">
              <a:spcBef>
                <a:spcPts val="0"/>
              </a:spcBef>
              <a:spcAft>
                <a:spcPts val="0"/>
              </a:spcAft>
              <a:buNone/>
            </a:pPr>
            <a:r>
              <a:rPr lang="id"/>
              <a:t>Kolom ini memiliki nilai rata-rata 0.256 dan terdiri dari nilai 0 dan 1 saja, dengan 1 sebagai penanda eksklusifitas. Tidak ada masalah karena nilai ini sepertinya biner dan konsisten.</a:t>
            </a:r>
            <a:endParaRPr/>
          </a:p>
        </p:txBody>
      </p:sp>
      <p:pic>
        <p:nvPicPr>
          <p:cNvPr id="185" name="Google Shape;185;p29"/>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86" name="Google Shape;186;p29"/>
          <p:cNvSpPr txBox="1"/>
          <p:nvPr/>
        </p:nvSpPr>
        <p:spPr>
          <a:xfrm>
            <a:off x="4301375" y="2806300"/>
            <a:ext cx="4266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Kesimpulan:</a:t>
            </a:r>
            <a:endParaRPr b="1"/>
          </a:p>
          <a:p>
            <a:pPr marL="0" lvl="0" indent="0" algn="l" rtl="0">
              <a:spcBef>
                <a:spcPts val="0"/>
              </a:spcBef>
              <a:spcAft>
                <a:spcPts val="0"/>
              </a:spcAft>
              <a:buNone/>
            </a:pPr>
            <a:r>
              <a:rPr lang="id"/>
              <a:t>Nilai yang tampak agak aneh adalah pada kolom rating (nilai min = 0 yang mungkin kesalahan), number_of_reviews (nilai max = 19000, yang bisa menjadi outlier tetapi mungkin valid), dan love (dengan max = 1,300,000 yang tampak sangat tinggi dan mungkin merupakan outlier).</a:t>
            </a:r>
            <a:endParaRPr/>
          </a:p>
        </p:txBody>
      </p:sp>
      <p:pic>
        <p:nvPicPr>
          <p:cNvPr id="187" name="Google Shape;187;p29"/>
          <p:cNvPicPr preferRelativeResize="0"/>
          <p:nvPr/>
        </p:nvPicPr>
        <p:blipFill rotWithShape="1">
          <a:blip r:embed="rId3">
            <a:alphaModFix/>
          </a:blip>
          <a:srcRect l="90665"/>
          <a:stretch/>
        </p:blipFill>
        <p:spPr>
          <a:xfrm>
            <a:off x="688326" y="1849650"/>
            <a:ext cx="710999" cy="276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512375" y="200450"/>
            <a:ext cx="8236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Code Documentation </a:t>
            </a:r>
            <a:r>
              <a:rPr lang="id" sz="1600">
                <a:solidFill>
                  <a:srgbClr val="0000FF"/>
                </a:solidFill>
              </a:rPr>
              <a:t>(10 poin)</a:t>
            </a:r>
            <a:endParaRPr sz="1600"/>
          </a:p>
        </p:txBody>
      </p:sp>
      <p:sp>
        <p:nvSpPr>
          <p:cNvPr id="193" name="Google Shape;193;p30"/>
          <p:cNvSpPr txBox="1"/>
          <p:nvPr/>
        </p:nvSpPr>
        <p:spPr>
          <a:xfrm>
            <a:off x="5890375" y="1074625"/>
            <a:ext cx="305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194" name="Google Shape;194;p30"/>
          <p:cNvPicPr preferRelativeResize="0"/>
          <p:nvPr/>
        </p:nvPicPr>
        <p:blipFill>
          <a:blip r:embed="rId3">
            <a:alphaModFix/>
          </a:blip>
          <a:stretch>
            <a:fillRect/>
          </a:stretch>
        </p:blipFill>
        <p:spPr>
          <a:xfrm>
            <a:off x="2064775" y="1074625"/>
            <a:ext cx="5257800" cy="387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512375" y="200450"/>
            <a:ext cx="6391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Category </a:t>
            </a:r>
            <a:r>
              <a:rPr lang="id" sz="1600">
                <a:solidFill>
                  <a:srgbClr val="0000FF"/>
                </a:solidFill>
              </a:rPr>
              <a:t>(10 poin)</a:t>
            </a:r>
            <a:endParaRPr sz="1600"/>
          </a:p>
        </p:txBody>
      </p:sp>
      <p:pic>
        <p:nvPicPr>
          <p:cNvPr id="200" name="Google Shape;200;p31"/>
          <p:cNvPicPr preferRelativeResize="0"/>
          <p:nvPr/>
        </p:nvPicPr>
        <p:blipFill>
          <a:blip r:embed="rId3">
            <a:alphaModFix/>
          </a:blip>
          <a:stretch>
            <a:fillRect/>
          </a:stretch>
        </p:blipFill>
        <p:spPr>
          <a:xfrm>
            <a:off x="224925" y="1159850"/>
            <a:ext cx="5589249" cy="3224966"/>
          </a:xfrm>
          <a:prstGeom prst="rect">
            <a:avLst/>
          </a:prstGeom>
          <a:noFill/>
          <a:ln>
            <a:noFill/>
          </a:ln>
        </p:spPr>
      </p:pic>
      <p:sp>
        <p:nvSpPr>
          <p:cNvPr id="201" name="Google Shape;201;p31"/>
          <p:cNvSpPr txBox="1"/>
          <p:nvPr/>
        </p:nvSpPr>
        <p:spPr>
          <a:xfrm>
            <a:off x="5890375" y="1074625"/>
            <a:ext cx="30558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Kategori Produk:</a:t>
            </a:r>
            <a:r>
              <a:rPr lang="id" sz="1300">
                <a:solidFill>
                  <a:schemeClr val="dk1"/>
                </a:solidFill>
                <a:latin typeface="Verdana"/>
                <a:ea typeface="Verdana"/>
                <a:cs typeface="Verdana"/>
                <a:sym typeface="Verdana"/>
              </a:rPr>
              <a:t> "Perfume" adalah kategori dominan, diikuti oleh "Moisturizers," "Face Serums," dan lainnya.</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Distribusi Brand:</a:t>
            </a:r>
            <a:r>
              <a:rPr lang="id" sz="1300">
                <a:solidFill>
                  <a:schemeClr val="dk1"/>
                </a:solidFill>
                <a:latin typeface="Verdana"/>
                <a:ea typeface="Verdana"/>
                <a:cs typeface="Verdana"/>
                <a:sym typeface="Verdana"/>
              </a:rPr>
              <a:t> Sangat skewed ke kiri, dengan beberapa brand memiliki frekuensi tinggi, sementara sebagian besar brand memiliki frekuensi rendah.</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Rekomendasi Preprocessing:</a:t>
            </a:r>
            <a:endParaRPr sz="1300" b="1">
              <a:solidFill>
                <a:schemeClr val="dk1"/>
              </a:solidFill>
              <a:latin typeface="Verdana"/>
              <a:ea typeface="Verdana"/>
              <a:cs typeface="Verdana"/>
              <a:sym typeface="Verdana"/>
            </a:endParaRPr>
          </a:p>
          <a:p>
            <a:pPr marL="0" lvl="0" indent="0" algn="l" rtl="0">
              <a:spcBef>
                <a:spcPts val="0"/>
              </a:spcBef>
              <a:spcAft>
                <a:spcPts val="0"/>
              </a:spcAft>
              <a:buNone/>
            </a:pPr>
            <a:r>
              <a:rPr lang="id" sz="1300">
                <a:solidFill>
                  <a:schemeClr val="dk1"/>
                </a:solidFill>
                <a:latin typeface="Verdana"/>
                <a:ea typeface="Verdana"/>
                <a:cs typeface="Verdana"/>
                <a:sym typeface="Verdana"/>
              </a:rPr>
              <a:t>Mengelompokkan kategori dengan data sedikit agar lebih mudah dianalisis.</a:t>
            </a:r>
            <a:endParaRPr sz="13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512375" y="200450"/>
            <a:ext cx="5910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Brand </a:t>
            </a:r>
            <a:r>
              <a:rPr lang="id" sz="1600">
                <a:solidFill>
                  <a:srgbClr val="0000FF"/>
                </a:solidFill>
              </a:rPr>
              <a:t>(10 poin)</a:t>
            </a:r>
            <a:endParaRPr sz="1600"/>
          </a:p>
        </p:txBody>
      </p:sp>
      <p:sp>
        <p:nvSpPr>
          <p:cNvPr id="207" name="Google Shape;207;p32"/>
          <p:cNvSpPr txBox="1"/>
          <p:nvPr/>
        </p:nvSpPr>
        <p:spPr>
          <a:xfrm>
            <a:off x="5814175" y="998425"/>
            <a:ext cx="32616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Dominasi Brand:</a:t>
            </a:r>
            <a:r>
              <a:rPr lang="id" sz="1300">
                <a:solidFill>
                  <a:schemeClr val="dk1"/>
                </a:solidFill>
                <a:latin typeface="Verdana"/>
                <a:ea typeface="Verdana"/>
                <a:cs typeface="Verdana"/>
                <a:sym typeface="Verdana"/>
              </a:rPr>
              <a:t> Brand seperti "SEPHORA COLLECTION," "CLINIQUE," dan "TOM FORD" memiliki frekuensi tertinggi.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Kategori Produk:</a:t>
            </a:r>
            <a:r>
              <a:rPr lang="id" sz="1300">
                <a:solidFill>
                  <a:schemeClr val="dk1"/>
                </a:solidFill>
                <a:latin typeface="Verdana"/>
                <a:ea typeface="Verdana"/>
                <a:cs typeface="Verdana"/>
                <a:sym typeface="Verdana"/>
              </a:rPr>
              <a:t> Distribusi skewed ke kiri, dengan "Perfume" sebagai kategori paling dominan.</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Rekomendasi Preprocessing:</a:t>
            </a:r>
            <a:endParaRPr sz="1300" b="1">
              <a:solidFill>
                <a:schemeClr val="dk1"/>
              </a:solidFill>
              <a:latin typeface="Verdana"/>
              <a:ea typeface="Verdana"/>
              <a:cs typeface="Verdana"/>
              <a:sym typeface="Verdana"/>
            </a:endParaRPr>
          </a:p>
          <a:p>
            <a:pPr marL="457200" lvl="0" indent="-311150" algn="l" rtl="0">
              <a:spcBef>
                <a:spcPts val="0"/>
              </a:spcBef>
              <a:spcAft>
                <a:spcPts val="0"/>
              </a:spcAft>
              <a:buClr>
                <a:schemeClr val="dk1"/>
              </a:buClr>
              <a:buSzPts val="1300"/>
              <a:buFont typeface="Verdana"/>
              <a:buChar char="-"/>
            </a:pPr>
            <a:r>
              <a:rPr lang="id" sz="1300">
                <a:solidFill>
                  <a:schemeClr val="dk1"/>
                </a:solidFill>
                <a:latin typeface="Verdana"/>
                <a:ea typeface="Verdana"/>
                <a:cs typeface="Verdana"/>
                <a:sym typeface="Verdana"/>
              </a:rPr>
              <a:t>Fokus analisis pada brand populer.</a:t>
            </a:r>
            <a:endParaRPr sz="1300">
              <a:solidFill>
                <a:schemeClr val="dk1"/>
              </a:solidFill>
              <a:latin typeface="Verdana"/>
              <a:ea typeface="Verdana"/>
              <a:cs typeface="Verdana"/>
              <a:sym typeface="Verdana"/>
            </a:endParaRPr>
          </a:p>
          <a:p>
            <a:pPr marL="457200" lvl="0" indent="-311150" algn="l" rtl="0">
              <a:spcBef>
                <a:spcPts val="0"/>
              </a:spcBef>
              <a:spcAft>
                <a:spcPts val="0"/>
              </a:spcAft>
              <a:buClr>
                <a:schemeClr val="dk1"/>
              </a:buClr>
              <a:buSzPts val="1300"/>
              <a:buFont typeface="Verdana"/>
              <a:buChar char="-"/>
            </a:pPr>
            <a:r>
              <a:rPr lang="id" sz="1300">
                <a:solidFill>
                  <a:schemeClr val="dk1"/>
                </a:solidFill>
                <a:latin typeface="Verdana"/>
                <a:ea typeface="Verdana"/>
                <a:cs typeface="Verdana"/>
                <a:sym typeface="Verdana"/>
              </a:rPr>
              <a:t>Kelompokkan brand dengan data yang lebih sedikit untuk menyederhanakan analisis.</a:t>
            </a:r>
            <a:endParaRPr sz="1300">
              <a:solidFill>
                <a:schemeClr val="dk1"/>
              </a:solidFill>
              <a:latin typeface="Verdana"/>
              <a:ea typeface="Verdana"/>
              <a:cs typeface="Verdana"/>
              <a:sym typeface="Verdana"/>
            </a:endParaRPr>
          </a:p>
        </p:txBody>
      </p:sp>
      <p:pic>
        <p:nvPicPr>
          <p:cNvPr id="208" name="Google Shape;208;p32"/>
          <p:cNvPicPr preferRelativeResize="0"/>
          <p:nvPr/>
        </p:nvPicPr>
        <p:blipFill rotWithShape="1">
          <a:blip r:embed="rId3">
            <a:alphaModFix/>
          </a:blip>
          <a:srcRect r="7390"/>
          <a:stretch/>
        </p:blipFill>
        <p:spPr>
          <a:xfrm>
            <a:off x="189125" y="1134575"/>
            <a:ext cx="5510950" cy="327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12375" y="200450"/>
            <a:ext cx="6087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id </a:t>
            </a:r>
            <a:r>
              <a:rPr lang="id" sz="1600">
                <a:solidFill>
                  <a:srgbClr val="0000FF"/>
                </a:solidFill>
              </a:rPr>
              <a:t>(10 poin)</a:t>
            </a:r>
            <a:endParaRPr sz="1600"/>
          </a:p>
        </p:txBody>
      </p:sp>
      <p:sp>
        <p:nvSpPr>
          <p:cNvPr id="214" name="Google Shape;214;p33"/>
          <p:cNvSpPr txBox="1"/>
          <p:nvPr/>
        </p:nvSpPr>
        <p:spPr>
          <a:xfrm>
            <a:off x="5814175" y="998425"/>
            <a:ext cx="32616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Kolom ini menunjukkan identitas unik untuk produk dan sepertinya tidak memiliki pola distribusi yang perlu diperhatikan.</a:t>
            </a:r>
            <a:endParaRPr sz="1300">
              <a:solidFill>
                <a:schemeClr val="dk1"/>
              </a:solidFill>
              <a:latin typeface="Verdana"/>
              <a:ea typeface="Verdana"/>
              <a:cs typeface="Verdana"/>
              <a:sym typeface="Verdana"/>
            </a:endParaRPr>
          </a:p>
        </p:txBody>
      </p:sp>
      <p:pic>
        <p:nvPicPr>
          <p:cNvPr id="215" name="Google Shape;215;p33"/>
          <p:cNvPicPr preferRelativeResize="0"/>
          <p:nvPr/>
        </p:nvPicPr>
        <p:blipFill>
          <a:blip r:embed="rId3">
            <a:alphaModFix/>
          </a:blip>
          <a:stretch>
            <a:fillRect/>
          </a:stretch>
        </p:blipFill>
        <p:spPr>
          <a:xfrm>
            <a:off x="431175" y="1068050"/>
            <a:ext cx="5383000" cy="300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12375" y="200450"/>
            <a:ext cx="6087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Rating </a:t>
            </a:r>
            <a:r>
              <a:rPr lang="id" sz="1600">
                <a:solidFill>
                  <a:srgbClr val="0000FF"/>
                </a:solidFill>
              </a:rPr>
              <a:t>(10 poin)</a:t>
            </a:r>
            <a:endParaRPr sz="1600"/>
          </a:p>
        </p:txBody>
      </p:sp>
      <p:sp>
        <p:nvSpPr>
          <p:cNvPr id="221" name="Google Shape;221;p34"/>
          <p:cNvSpPr txBox="1"/>
          <p:nvPr/>
        </p:nvSpPr>
        <p:spPr>
          <a:xfrm>
            <a:off x="5890375" y="998425"/>
            <a:ext cx="29652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Distribusi rating terlihat </a:t>
            </a:r>
            <a:r>
              <a:rPr lang="id" sz="1300" b="1">
                <a:solidFill>
                  <a:schemeClr val="dk1"/>
                </a:solidFill>
                <a:latin typeface="Verdana"/>
                <a:ea typeface="Verdana"/>
                <a:cs typeface="Verdana"/>
                <a:sym typeface="Verdana"/>
              </a:rPr>
              <a:t>bimodal, </a:t>
            </a:r>
            <a:r>
              <a:rPr lang="id" sz="1300">
                <a:solidFill>
                  <a:schemeClr val="dk1"/>
                </a:solidFill>
                <a:latin typeface="Verdana"/>
                <a:ea typeface="Verdana"/>
                <a:cs typeface="Verdana"/>
                <a:sym typeface="Verdana"/>
              </a:rPr>
              <a:t>dengan Puncak utama berada di sekitar rating 4 dan 5, menunjukkan mayoritas produk memiliki rating baik, dengan beberapa produk di rating rendah sekitar 1.</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Preprocessing: </a:t>
            </a:r>
            <a:r>
              <a:rPr lang="id" sz="1300">
                <a:solidFill>
                  <a:schemeClr val="dk1"/>
                </a:solidFill>
                <a:latin typeface="Verdana"/>
                <a:ea typeface="Verdana"/>
                <a:cs typeface="Verdana"/>
                <a:sym typeface="Verdana"/>
              </a:rPr>
              <a:t>Tidak diperlukan tindakan khusus karena distribusi rating sudah cukup baik dan tidak ada outlier yang signifikan.</a:t>
            </a:r>
            <a:endParaRPr sz="1300">
              <a:solidFill>
                <a:schemeClr val="dk1"/>
              </a:solidFill>
              <a:latin typeface="Verdana"/>
              <a:ea typeface="Verdana"/>
              <a:cs typeface="Verdana"/>
              <a:sym typeface="Verdana"/>
            </a:endParaRPr>
          </a:p>
        </p:txBody>
      </p:sp>
      <p:pic>
        <p:nvPicPr>
          <p:cNvPr id="222" name="Google Shape;222;p34"/>
          <p:cNvPicPr preferRelativeResize="0"/>
          <p:nvPr/>
        </p:nvPicPr>
        <p:blipFill>
          <a:blip r:embed="rId3">
            <a:alphaModFix/>
          </a:blip>
          <a:stretch>
            <a:fillRect/>
          </a:stretch>
        </p:blipFill>
        <p:spPr>
          <a:xfrm>
            <a:off x="443800" y="1086125"/>
            <a:ext cx="5433550" cy="32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Number of Review </a:t>
            </a:r>
            <a:r>
              <a:rPr lang="id" sz="1600">
                <a:solidFill>
                  <a:srgbClr val="0000FF"/>
                </a:solidFill>
              </a:rPr>
              <a:t>(10 poin)</a:t>
            </a:r>
            <a:endParaRPr sz="1600"/>
          </a:p>
        </p:txBody>
      </p:sp>
      <p:sp>
        <p:nvSpPr>
          <p:cNvPr id="228" name="Google Shape;228;p35"/>
          <p:cNvSpPr txBox="1"/>
          <p:nvPr/>
        </p:nvSpPr>
        <p:spPr>
          <a:xfrm>
            <a:off x="5890375" y="998425"/>
            <a:ext cx="30711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Skewness: </a:t>
            </a:r>
            <a:r>
              <a:rPr lang="id" sz="1300">
                <a:solidFill>
                  <a:schemeClr val="dk1"/>
                </a:solidFill>
                <a:latin typeface="Verdana"/>
                <a:ea typeface="Verdana"/>
                <a:cs typeface="Verdana"/>
                <a:sym typeface="Verdana"/>
              </a:rPr>
              <a:t>Sangat skewed ke kanan, dengan sebagian besar produk memiliki sedikit ulasan dan love, namun ada beberapa produk dengan jumlah ulasan yang sangat 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Outlier:</a:t>
            </a:r>
            <a:r>
              <a:rPr lang="id" sz="1300">
                <a:solidFill>
                  <a:schemeClr val="dk1"/>
                </a:solidFill>
                <a:latin typeface="Verdana"/>
                <a:ea typeface="Verdana"/>
                <a:cs typeface="Verdana"/>
                <a:sym typeface="Verdana"/>
              </a:rPr>
              <a:t> Produk dengan ulasan sangat tinggi dianggap outlier, menunjukkan popularitas tinggi.</a:t>
            </a:r>
            <a:endParaRPr sz="1300">
              <a:solidFill>
                <a:schemeClr val="dk1"/>
              </a:solidFill>
              <a:latin typeface="Verdana"/>
              <a:ea typeface="Verdana"/>
              <a:cs typeface="Verdana"/>
              <a:sym typeface="Verdana"/>
            </a:endParaRPr>
          </a:p>
        </p:txBody>
      </p:sp>
      <p:pic>
        <p:nvPicPr>
          <p:cNvPr id="229" name="Google Shape;229;p35"/>
          <p:cNvPicPr preferRelativeResize="0"/>
          <p:nvPr/>
        </p:nvPicPr>
        <p:blipFill>
          <a:blip r:embed="rId3">
            <a:alphaModFix/>
          </a:blip>
          <a:stretch>
            <a:fillRect/>
          </a:stretch>
        </p:blipFill>
        <p:spPr>
          <a:xfrm>
            <a:off x="512375" y="1124025"/>
            <a:ext cx="5301800" cy="3405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Love </a:t>
            </a:r>
            <a:r>
              <a:rPr lang="id" sz="1600">
                <a:solidFill>
                  <a:srgbClr val="0000FF"/>
                </a:solidFill>
              </a:rPr>
              <a:t>(10 poin)</a:t>
            </a:r>
            <a:endParaRPr sz="1600"/>
          </a:p>
        </p:txBody>
      </p:sp>
      <p:sp>
        <p:nvSpPr>
          <p:cNvPr id="235" name="Google Shape;235;p36"/>
          <p:cNvSpPr txBox="1"/>
          <p:nvPr/>
        </p:nvSpPr>
        <p:spPr>
          <a:xfrm>
            <a:off x="5890375" y="998425"/>
            <a:ext cx="30711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b="1">
                <a:solidFill>
                  <a:schemeClr val="dk1"/>
                </a:solidFill>
                <a:latin typeface="Verdana"/>
                <a:ea typeface="Verdana"/>
                <a:cs typeface="Verdana"/>
                <a:sym typeface="Verdana"/>
              </a:rPr>
              <a:t>Skewness:</a:t>
            </a:r>
            <a:r>
              <a:rPr lang="id" sz="1300">
                <a:solidFill>
                  <a:schemeClr val="dk1"/>
                </a:solidFill>
                <a:latin typeface="Verdana"/>
                <a:ea typeface="Verdana"/>
                <a:cs typeface="Verdana"/>
                <a:sym typeface="Verdana"/>
              </a:rPr>
              <a:t> Sangat skewed ke kanan, dengan sebagian besar nilai "love" berada di angka rendah, tetapi terdapat beberapa outlier dengan nilai sangat tinggi.</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r>
              <a:rPr lang="id" sz="1300" b="1">
                <a:solidFill>
                  <a:schemeClr val="dk1"/>
                </a:solidFill>
                <a:latin typeface="Verdana"/>
                <a:ea typeface="Verdana"/>
                <a:cs typeface="Verdana"/>
                <a:sym typeface="Verdana"/>
              </a:rPr>
              <a:t>Outlier:</a:t>
            </a:r>
            <a:r>
              <a:rPr lang="id" sz="1300">
                <a:solidFill>
                  <a:schemeClr val="dk1"/>
                </a:solidFill>
                <a:latin typeface="Verdana"/>
                <a:ea typeface="Verdana"/>
                <a:cs typeface="Verdana"/>
                <a:sym typeface="Verdana"/>
              </a:rPr>
              <a:t> Jika ada produk dengan nilai "love" yang sangat tinggi (sedang populer atau tren) dianggap outlier nilai "love" yang tinggi dapat menyebabkan ketidakseimbangan dalam analisis dan mungkin perlu diatasi (misalnya, dengan winsorizing).</a:t>
            </a: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236" name="Google Shape;236;p36"/>
          <p:cNvPicPr preferRelativeResize="0"/>
          <p:nvPr/>
        </p:nvPicPr>
        <p:blipFill>
          <a:blip r:embed="rId3">
            <a:alphaModFix/>
          </a:blip>
          <a:stretch>
            <a:fillRect/>
          </a:stretch>
        </p:blipFill>
        <p:spPr>
          <a:xfrm>
            <a:off x="512375" y="998425"/>
            <a:ext cx="5301800" cy="3317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512375" y="200450"/>
            <a:ext cx="8286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Value Price &amp; Price </a:t>
            </a:r>
            <a:r>
              <a:rPr lang="id" sz="1600">
                <a:solidFill>
                  <a:srgbClr val="0000FF"/>
                </a:solidFill>
              </a:rPr>
              <a:t>(10 poin)</a:t>
            </a:r>
            <a:endParaRPr sz="1600"/>
          </a:p>
        </p:txBody>
      </p:sp>
      <p:pic>
        <p:nvPicPr>
          <p:cNvPr id="242" name="Google Shape;242;p37"/>
          <p:cNvPicPr preferRelativeResize="0"/>
          <p:nvPr/>
        </p:nvPicPr>
        <p:blipFill>
          <a:blip r:embed="rId3">
            <a:alphaModFix/>
          </a:blip>
          <a:stretch>
            <a:fillRect/>
          </a:stretch>
        </p:blipFill>
        <p:spPr>
          <a:xfrm>
            <a:off x="512375" y="1830475"/>
            <a:ext cx="3951625" cy="2533476"/>
          </a:xfrm>
          <a:prstGeom prst="rect">
            <a:avLst/>
          </a:prstGeom>
          <a:noFill/>
          <a:ln>
            <a:noFill/>
          </a:ln>
        </p:spPr>
      </p:pic>
      <p:pic>
        <p:nvPicPr>
          <p:cNvPr id="243" name="Google Shape;243;p37"/>
          <p:cNvPicPr preferRelativeResize="0"/>
          <p:nvPr/>
        </p:nvPicPr>
        <p:blipFill>
          <a:blip r:embed="rId4">
            <a:alphaModFix/>
          </a:blip>
          <a:stretch>
            <a:fillRect/>
          </a:stretch>
        </p:blipFill>
        <p:spPr>
          <a:xfrm>
            <a:off x="4645400" y="1830475"/>
            <a:ext cx="4084886" cy="2533475"/>
          </a:xfrm>
          <a:prstGeom prst="rect">
            <a:avLst/>
          </a:prstGeom>
          <a:noFill/>
          <a:ln>
            <a:noFill/>
          </a:ln>
        </p:spPr>
      </p:pic>
      <p:sp>
        <p:nvSpPr>
          <p:cNvPr id="244" name="Google Shape;244;p37"/>
          <p:cNvSpPr txBox="1"/>
          <p:nvPr/>
        </p:nvSpPr>
        <p:spPr>
          <a:xfrm>
            <a:off x="1544750" y="13312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Roboto"/>
                <a:ea typeface="Roboto"/>
                <a:cs typeface="Roboto"/>
                <a:sym typeface="Roboto"/>
              </a:rPr>
              <a:t>distribusi kolom value_price</a:t>
            </a:r>
            <a:endParaRPr/>
          </a:p>
        </p:txBody>
      </p:sp>
      <p:sp>
        <p:nvSpPr>
          <p:cNvPr id="245" name="Google Shape;245;p37"/>
          <p:cNvSpPr txBox="1"/>
          <p:nvPr/>
        </p:nvSpPr>
        <p:spPr>
          <a:xfrm>
            <a:off x="5965450" y="13849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Roboto"/>
                <a:ea typeface="Roboto"/>
                <a:cs typeface="Roboto"/>
                <a:sym typeface="Roboto"/>
              </a:rPr>
              <a:t>distribusi kolom price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512375" y="200450"/>
            <a:ext cx="7692000" cy="618900"/>
          </a:xfrm>
          <a:prstGeom prst="rect">
            <a:avLst/>
          </a:prstGeom>
          <a:noFill/>
          <a:ln>
            <a:noFill/>
          </a:ln>
        </p:spPr>
        <p:txBody>
          <a:bodyPr spcFirstLastPara="1" wrap="square" lIns="0" tIns="323075" rIns="0" bIns="0" anchor="t" anchorCtr="0">
            <a:spAutoFit/>
          </a:bodyPr>
          <a:lstStyle/>
          <a:p>
            <a:pPr marL="12700" lvl="0" indent="0" algn="l" rtl="0">
              <a:lnSpc>
                <a:spcPct val="100000"/>
              </a:lnSpc>
              <a:spcBef>
                <a:spcPts val="0"/>
              </a:spcBef>
              <a:spcAft>
                <a:spcPts val="0"/>
              </a:spcAft>
              <a:buNone/>
            </a:pPr>
            <a:r>
              <a:rPr lang="id" sz="1900"/>
              <a:t>Product Classification: Memprediksi Eksklusivitas Produk</a:t>
            </a:r>
            <a:endParaRPr sz="1900"/>
          </a:p>
        </p:txBody>
      </p:sp>
      <p:sp>
        <p:nvSpPr>
          <p:cNvPr id="99" name="Google Shape;99;p20"/>
          <p:cNvSpPr txBox="1"/>
          <p:nvPr/>
        </p:nvSpPr>
        <p:spPr>
          <a:xfrm>
            <a:off x="653500" y="1217879"/>
            <a:ext cx="7785600" cy="2648700"/>
          </a:xfrm>
          <a:prstGeom prst="rect">
            <a:avLst/>
          </a:prstGeom>
          <a:noFill/>
          <a:ln>
            <a:noFill/>
          </a:ln>
        </p:spPr>
        <p:txBody>
          <a:bodyPr spcFirstLastPara="1" wrap="square" lIns="0" tIns="12700" rIns="0" bIns="0" anchor="t" anchorCtr="0">
            <a:spAutoFit/>
          </a:bodyPr>
          <a:lstStyle/>
          <a:p>
            <a:pPr marL="328295" lvl="0" indent="-301625" algn="l" rtl="0">
              <a:lnSpc>
                <a:spcPct val="100000"/>
              </a:lnSpc>
              <a:spcBef>
                <a:spcPts val="0"/>
              </a:spcBef>
              <a:spcAft>
                <a:spcPts val="0"/>
              </a:spcAft>
              <a:buSzPts val="1500"/>
              <a:buFont typeface="Verdana"/>
              <a:buChar char="-"/>
            </a:pPr>
            <a:r>
              <a:rPr lang="id" sz="1500" b="1" dirty="0">
                <a:latin typeface="Tahoma"/>
                <a:ea typeface="Tahoma"/>
                <a:cs typeface="Tahoma"/>
                <a:sym typeface="Tahoma"/>
              </a:rPr>
              <a:t>Deskripsi</a:t>
            </a:r>
            <a:r>
              <a:rPr lang="id" sz="1500" dirty="0">
                <a:latin typeface="Verdana"/>
                <a:ea typeface="Verdana"/>
                <a:cs typeface="Verdana"/>
                <a:sym typeface="Verdana"/>
              </a:rPr>
              <a:t>:</a:t>
            </a:r>
            <a:endParaRPr sz="1500" dirty="0">
              <a:latin typeface="Verdana"/>
              <a:ea typeface="Verdana"/>
              <a:cs typeface="Verdana"/>
              <a:sym typeface="Verdana"/>
            </a:endParaRPr>
          </a:p>
          <a:p>
            <a:pPr marL="328295" marR="5080" lvl="0" indent="0" algn="l" rtl="0">
              <a:lnSpc>
                <a:spcPct val="114999"/>
              </a:lnSpc>
              <a:spcBef>
                <a:spcPts val="930"/>
              </a:spcBef>
              <a:spcAft>
                <a:spcPts val="0"/>
              </a:spcAft>
              <a:buNone/>
            </a:pPr>
            <a:r>
              <a:rPr lang="id" sz="1500" dirty="0">
                <a:latin typeface="Verdana"/>
                <a:ea typeface="Verdana"/>
                <a:cs typeface="Verdana"/>
                <a:sym typeface="Verdana"/>
              </a:rPr>
              <a:t>Memprediksi apakah suatu produk eksklusif atau tidak berdasarkan ﬁtur yang tersedia</a:t>
            </a:r>
            <a:endParaRPr sz="1500" dirty="0">
              <a:latin typeface="Verdana"/>
              <a:ea typeface="Verdana"/>
              <a:cs typeface="Verdana"/>
              <a:sym typeface="Verdana"/>
            </a:endParaRPr>
          </a:p>
          <a:p>
            <a:pPr marL="328295" lvl="0" indent="-315595" algn="l" rtl="0">
              <a:lnSpc>
                <a:spcPct val="100000"/>
              </a:lnSpc>
              <a:spcBef>
                <a:spcPts val="1440"/>
              </a:spcBef>
              <a:spcAft>
                <a:spcPts val="0"/>
              </a:spcAft>
              <a:buSzPts val="1800"/>
              <a:buFont typeface="Verdana"/>
              <a:buChar char="-"/>
            </a:pPr>
            <a:r>
              <a:rPr lang="id" sz="1500" b="1" dirty="0">
                <a:latin typeface="Tahoma"/>
                <a:ea typeface="Tahoma"/>
                <a:cs typeface="Tahoma"/>
                <a:sym typeface="Tahoma"/>
              </a:rPr>
              <a:t>Link dataset</a:t>
            </a:r>
            <a:r>
              <a:rPr lang="id" sz="1500" dirty="0">
                <a:latin typeface="Verdana"/>
                <a:ea typeface="Verdana"/>
                <a:cs typeface="Verdana"/>
                <a:sym typeface="Verdana"/>
              </a:rPr>
              <a:t>: </a:t>
            </a:r>
            <a:r>
              <a:rPr lang="id" sz="1500" u="sng" dirty="0">
                <a:solidFill>
                  <a:schemeClr val="hlink"/>
                </a:solidFill>
                <a:latin typeface="Verdana"/>
                <a:ea typeface="Verdana"/>
                <a:cs typeface="Verdana"/>
                <a:sym typeface="Verdana"/>
                <a:hlinkClick r:id="rId3"/>
              </a:rPr>
              <a:t>Dataset</a:t>
            </a:r>
            <a:endParaRPr sz="1500" dirty="0">
              <a:latin typeface="Verdana"/>
              <a:ea typeface="Verdana"/>
              <a:cs typeface="Verdana"/>
              <a:sym typeface="Verdana"/>
            </a:endParaRPr>
          </a:p>
          <a:p>
            <a:pPr marL="328295" lvl="0" indent="-296545" algn="l" rtl="0">
              <a:lnSpc>
                <a:spcPct val="100000"/>
              </a:lnSpc>
              <a:spcBef>
                <a:spcPts val="1440"/>
              </a:spcBef>
              <a:spcAft>
                <a:spcPts val="0"/>
              </a:spcAft>
              <a:buSzPts val="1500"/>
              <a:buFont typeface="Verdana"/>
              <a:buChar char="-"/>
            </a:pPr>
            <a:r>
              <a:rPr lang="id" sz="1500" b="1" dirty="0">
                <a:latin typeface="Tahoma"/>
                <a:ea typeface="Tahoma"/>
                <a:cs typeface="Tahoma"/>
                <a:sym typeface="Tahoma"/>
              </a:rPr>
              <a:t>Link google colab:</a:t>
            </a:r>
            <a:r>
              <a:rPr lang="id" sz="1500" dirty="0">
                <a:latin typeface="Tahoma"/>
                <a:ea typeface="Tahoma"/>
                <a:cs typeface="Tahoma"/>
                <a:sym typeface="Tahoma"/>
              </a:rPr>
              <a:t> </a:t>
            </a:r>
            <a:r>
              <a:rPr lang="id" sz="1500" u="sng" dirty="0">
                <a:solidFill>
                  <a:schemeClr val="hlink"/>
                </a:solidFill>
                <a:latin typeface="Verdana"/>
                <a:ea typeface="Verdana"/>
                <a:cs typeface="Verdana"/>
                <a:sym typeface="Verdana"/>
                <a:hlinkClick r:id="rId4"/>
              </a:rPr>
              <a:t>https://colab.research.google.com/drive/1TuS7--Os4YEKyG6VzJfZd7YtvL8m7QGf?usp=sharing</a:t>
            </a:r>
            <a:endParaRPr sz="1500" dirty="0">
              <a:latin typeface="Verdana"/>
              <a:ea typeface="Verdana"/>
              <a:cs typeface="Verdana"/>
              <a:sym typeface="Verdana"/>
            </a:endParaRPr>
          </a:p>
          <a:p>
            <a:pPr marL="328295" lvl="0" indent="-296545" algn="l" rtl="0">
              <a:lnSpc>
                <a:spcPct val="100000"/>
              </a:lnSpc>
              <a:spcBef>
                <a:spcPts val="1440"/>
              </a:spcBef>
              <a:spcAft>
                <a:spcPts val="0"/>
              </a:spcAft>
              <a:buSzPts val="1500"/>
              <a:buFont typeface="Verdana"/>
              <a:buChar char="-"/>
            </a:pPr>
            <a:r>
              <a:rPr lang="id" sz="1500" b="1" dirty="0">
                <a:latin typeface="Tahoma"/>
                <a:ea typeface="Tahoma"/>
                <a:cs typeface="Tahoma"/>
                <a:sym typeface="Tahoma"/>
              </a:rPr>
              <a:t>Link github:</a:t>
            </a:r>
            <a:r>
              <a:rPr lang="id" sz="1500" dirty="0">
                <a:latin typeface="Verdana"/>
                <a:ea typeface="Verdana"/>
                <a:cs typeface="Verdana"/>
                <a:sym typeface="Verdana"/>
              </a:rPr>
              <a:t> </a:t>
            </a:r>
            <a:r>
              <a:rPr lang="id" sz="1500" b="1" dirty="0">
                <a:latin typeface="Verdana"/>
                <a:ea typeface="Verdana"/>
                <a:cs typeface="Verdana"/>
                <a:sym typeface="Verdana"/>
              </a:rPr>
              <a:t>(masukkin link github masing masing)</a:t>
            </a:r>
            <a:endParaRPr sz="1500" b="1" dirty="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512375" y="200450"/>
            <a:ext cx="82869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Value Price &amp; Price </a:t>
            </a:r>
            <a:r>
              <a:rPr lang="id" sz="1600">
                <a:solidFill>
                  <a:srgbClr val="0000FF"/>
                </a:solidFill>
              </a:rPr>
              <a:t>(10 poin)</a:t>
            </a:r>
            <a:endParaRPr sz="1600"/>
          </a:p>
        </p:txBody>
      </p:sp>
      <p:sp>
        <p:nvSpPr>
          <p:cNvPr id="251" name="Google Shape;251;p38"/>
          <p:cNvSpPr txBox="1"/>
          <p:nvPr/>
        </p:nvSpPr>
        <p:spPr>
          <a:xfrm>
            <a:off x="625275" y="1225350"/>
            <a:ext cx="7806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b="1">
                <a:solidFill>
                  <a:schemeClr val="dk1"/>
                </a:solidFill>
                <a:latin typeface="Roboto"/>
                <a:ea typeface="Roboto"/>
                <a:cs typeface="Roboto"/>
                <a:sym typeface="Roboto"/>
              </a:rPr>
              <a:t>Distribusi:</a:t>
            </a:r>
            <a:r>
              <a:rPr lang="id" sz="1200">
                <a:solidFill>
                  <a:schemeClr val="dk1"/>
                </a:solidFill>
                <a:latin typeface="Roboto"/>
                <a:ea typeface="Roboto"/>
                <a:cs typeface="Roboto"/>
                <a:sym typeface="Roboto"/>
              </a:rPr>
              <a:t> Kedua kolom memiliki distribusi yang sangat skewed ke kanan dengan sebagian besar harga berada di rentang rendah (0–100) dan beberapa outlier di harga tinggi.</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Karakteristik:</a:t>
            </a:r>
            <a:endParaRPr sz="1200" b="1">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id" sz="1200">
                <a:solidFill>
                  <a:schemeClr val="dk1"/>
                </a:solidFill>
                <a:latin typeface="Roboto"/>
                <a:ea typeface="Roboto"/>
                <a:cs typeface="Roboto"/>
                <a:sym typeface="Roboto"/>
              </a:rPr>
              <a:t>Produk berharga rendah mendominasi data.</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id" sz="1200">
                <a:solidFill>
                  <a:schemeClr val="dk1"/>
                </a:solidFill>
                <a:latin typeface="Roboto"/>
                <a:ea typeface="Roboto"/>
                <a:cs typeface="Roboto"/>
                <a:sym typeface="Roboto"/>
              </a:rPr>
              <a:t>Outlier di sisi harga tinggi kemungkinan adalah produk premium atau paket yang lebih mahal.</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b="1">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Transformasi yang Direkomendasikan: </a:t>
            </a:r>
            <a:r>
              <a:rPr lang="id" sz="1200">
                <a:solidFill>
                  <a:schemeClr val="dk1"/>
                </a:solidFill>
                <a:latin typeface="Roboto"/>
                <a:ea typeface="Roboto"/>
                <a:cs typeface="Roboto"/>
                <a:sym typeface="Roboto"/>
              </a:rPr>
              <a:t>Log Transform atau Winsorizing dapat digunakan untuk menangani skewness yang tinggi dan mengurangi dampak outlier pada kedua kolom.</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id" sz="1200" b="1">
                <a:solidFill>
                  <a:schemeClr val="dk1"/>
                </a:solidFill>
                <a:latin typeface="Roboto"/>
                <a:ea typeface="Roboto"/>
                <a:cs typeface="Roboto"/>
                <a:sym typeface="Roboto"/>
              </a:rPr>
              <a:t>Catatan:</a:t>
            </a:r>
            <a:r>
              <a:rPr lang="id" sz="1200">
                <a:solidFill>
                  <a:schemeClr val="dk1"/>
                </a:solidFill>
                <a:latin typeface="Roboto"/>
                <a:ea typeface="Roboto"/>
                <a:cs typeface="Roboto"/>
                <a:sym typeface="Roboto"/>
              </a:rPr>
              <a:t> Produk dengan harga sangat tinggi mungkin perlu analisis khusus, karena berbeda dari mayoritas produk lainnya.</a:t>
            </a:r>
            <a:endParaRPr sz="12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 Exclusive </a:t>
            </a:r>
            <a:r>
              <a:rPr lang="id" sz="1600">
                <a:solidFill>
                  <a:srgbClr val="0000FF"/>
                </a:solidFill>
              </a:rPr>
              <a:t>(10 poin)</a:t>
            </a:r>
            <a:endParaRPr sz="1600"/>
          </a:p>
        </p:txBody>
      </p:sp>
      <p:sp>
        <p:nvSpPr>
          <p:cNvPr id="257" name="Google Shape;257;p39"/>
          <p:cNvSpPr txBox="1"/>
          <p:nvPr/>
        </p:nvSpPr>
        <p:spPr>
          <a:xfrm>
            <a:off x="5737975" y="998425"/>
            <a:ext cx="30861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300">
                <a:solidFill>
                  <a:schemeClr val="dk1"/>
                </a:solidFill>
                <a:latin typeface="Verdana"/>
                <a:ea typeface="Verdana"/>
                <a:cs typeface="Verdana"/>
                <a:sym typeface="Verdana"/>
              </a:rPr>
              <a:t>Kolom ini sepertinya merupakan variabel biner (0 dan 1) yang menunjukkan apakah suatu produk eksklusif atau tidak. Nilai 0 mendominasi, yang berarti sebagian besar produk tidak eksklusif. Kolom ini adalah variabel biner (0 dan 1), sehingga tidak ada skewness dalam arti tradisional. Namun, ada ketidakseimbangan karena sebagian besar nilai adalah 0 (produk non-eksklusif), dan hanya sebagian kecil adalah 1 (produk eksklusif). Tidak ada outlier karena ini adalah variabel biner.</a:t>
            </a:r>
            <a:endParaRPr sz="1300">
              <a:solidFill>
                <a:schemeClr val="dk1"/>
              </a:solidFill>
              <a:latin typeface="Verdana"/>
              <a:ea typeface="Verdana"/>
              <a:cs typeface="Verdana"/>
              <a:sym typeface="Verdana"/>
            </a:endParaRPr>
          </a:p>
        </p:txBody>
      </p:sp>
      <p:sp>
        <p:nvSpPr>
          <p:cNvPr id="258" name="Google Shape;258;p39"/>
          <p:cNvSpPr txBox="1"/>
          <p:nvPr/>
        </p:nvSpPr>
        <p:spPr>
          <a:xfrm>
            <a:off x="1776150" y="1408000"/>
            <a:ext cx="3086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Verdana"/>
              <a:ea typeface="Verdana"/>
              <a:cs typeface="Verdana"/>
              <a:sym typeface="Verdana"/>
            </a:endParaRPr>
          </a:p>
        </p:txBody>
      </p:sp>
      <p:pic>
        <p:nvPicPr>
          <p:cNvPr id="259" name="Google Shape;259;p39"/>
          <p:cNvPicPr preferRelativeResize="0"/>
          <p:nvPr/>
        </p:nvPicPr>
        <p:blipFill>
          <a:blip r:embed="rId3">
            <a:alphaModFix/>
          </a:blip>
          <a:stretch>
            <a:fillRect/>
          </a:stretch>
        </p:blipFill>
        <p:spPr>
          <a:xfrm>
            <a:off x="651400" y="1168725"/>
            <a:ext cx="4924861" cy="304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512375" y="200450"/>
            <a:ext cx="78192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2. Univariate Analysis </a:t>
            </a:r>
            <a:r>
              <a:rPr lang="id" sz="1600">
                <a:solidFill>
                  <a:srgbClr val="0000FF"/>
                </a:solidFill>
              </a:rPr>
              <a:t>(10 poin)</a:t>
            </a:r>
            <a:endParaRPr sz="1600"/>
          </a:p>
        </p:txBody>
      </p:sp>
      <p:sp>
        <p:nvSpPr>
          <p:cNvPr id="265" name="Google Shape;265;p40"/>
          <p:cNvSpPr txBox="1"/>
          <p:nvPr/>
        </p:nvSpPr>
        <p:spPr>
          <a:xfrm>
            <a:off x="512375" y="1048975"/>
            <a:ext cx="7480200" cy="331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500" b="1">
                <a:solidFill>
                  <a:schemeClr val="dk1"/>
                </a:solidFill>
                <a:latin typeface="Tahoma"/>
                <a:ea typeface="Tahoma"/>
                <a:cs typeface="Tahoma"/>
                <a:sym typeface="Tahoma"/>
              </a:rPr>
              <a:t>Apa yang harus di-follow up saat data pre-processing :</a:t>
            </a:r>
            <a:endParaRPr sz="1500" b="1">
              <a:solidFill>
                <a:schemeClr val="dk1"/>
              </a:solidFill>
              <a:latin typeface="Tahoma"/>
              <a:ea typeface="Tahoma"/>
              <a:cs typeface="Tahoma"/>
              <a:sym typeface="Tahoma"/>
            </a:endParaRPr>
          </a:p>
          <a:p>
            <a:pPr marL="457200" lvl="0" indent="-311150" algn="l" rtl="0">
              <a:lnSpc>
                <a:spcPct val="115000"/>
              </a:lnSpc>
              <a:spcBef>
                <a:spcPts val="600"/>
              </a:spcBef>
              <a:spcAft>
                <a:spcPts val="0"/>
              </a:spcAft>
              <a:buClr>
                <a:srgbClr val="1F1F1F"/>
              </a:buClr>
              <a:buSzPts val="1300"/>
              <a:buAutoNum type="arabicPeriod"/>
            </a:pPr>
            <a:r>
              <a:rPr lang="id" sz="1300" b="1">
                <a:solidFill>
                  <a:srgbClr val="1F1F1F"/>
                </a:solidFill>
                <a:latin typeface="Roboto"/>
                <a:ea typeface="Roboto"/>
                <a:cs typeface="Roboto"/>
                <a:sym typeface="Roboto"/>
              </a:rPr>
              <a:t>Grouping: </a:t>
            </a:r>
            <a:r>
              <a:rPr lang="id" sz="1300">
                <a:solidFill>
                  <a:srgbClr val="1F1F1F"/>
                </a:solidFill>
                <a:latin typeface="Roboto"/>
                <a:ea typeface="Roboto"/>
                <a:cs typeface="Roboto"/>
                <a:sym typeface="Roboto"/>
              </a:rPr>
              <a:t>Pengelompokan kategori dan brand yang jumlah datanya sedikit untuk memperkecil variasi yang terlalu banyak.</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Handling Outliers: </a:t>
            </a:r>
            <a:r>
              <a:rPr lang="id" sz="1300">
                <a:solidFill>
                  <a:srgbClr val="1F1F1F"/>
                </a:solidFill>
                <a:latin typeface="Roboto"/>
                <a:ea typeface="Roboto"/>
                <a:cs typeface="Roboto"/>
                <a:sym typeface="Roboto"/>
              </a:rPr>
              <a:t>Kolom price, value_price, love, dan number_of_reviews memiliki outlier yang mungkin perlu ditangani untuk mengurangi skewness.</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Normalization/Transformation: </a:t>
            </a:r>
            <a:r>
              <a:rPr lang="id" sz="1300">
                <a:solidFill>
                  <a:srgbClr val="1F1F1F"/>
                </a:solidFill>
                <a:latin typeface="Roboto"/>
                <a:ea typeface="Roboto"/>
                <a:cs typeface="Roboto"/>
                <a:sym typeface="Roboto"/>
              </a:rPr>
              <a:t>Kolom numerik yang sangat skewed mungkin bisa dinormalisasi atau ditransformasi (misalnya, log transform) untuk membuat distribusi lebih normal.</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Focus on Popular Categories/Brands:</a:t>
            </a:r>
            <a:r>
              <a:rPr lang="id" sz="1300">
                <a:solidFill>
                  <a:srgbClr val="1F1F1F"/>
                </a:solidFill>
                <a:latin typeface="Roboto"/>
                <a:ea typeface="Roboto"/>
                <a:cs typeface="Roboto"/>
                <a:sym typeface="Roboto"/>
              </a:rPr>
              <a:t> Untuk efisiensi, bisa fokus pada produk di kategori atau brand populer.</a:t>
            </a:r>
            <a:endParaRPr sz="1300">
              <a:solidFill>
                <a:srgbClr val="1F1F1F"/>
              </a:solidFill>
              <a:latin typeface="Roboto"/>
              <a:ea typeface="Roboto"/>
              <a:cs typeface="Roboto"/>
              <a:sym typeface="Roboto"/>
            </a:endParaRPr>
          </a:p>
          <a:p>
            <a:pPr marL="457200" lvl="0" indent="-311150" algn="l" rtl="0">
              <a:lnSpc>
                <a:spcPct val="115000"/>
              </a:lnSpc>
              <a:spcBef>
                <a:spcPts val="0"/>
              </a:spcBef>
              <a:spcAft>
                <a:spcPts val="0"/>
              </a:spcAft>
              <a:buClr>
                <a:srgbClr val="1F1F1F"/>
              </a:buClr>
              <a:buSzPts val="1300"/>
              <a:buFont typeface="Roboto"/>
              <a:buAutoNum type="arabicPeriod"/>
            </a:pPr>
            <a:r>
              <a:rPr lang="id" sz="1300" b="1">
                <a:solidFill>
                  <a:srgbClr val="1F1F1F"/>
                </a:solidFill>
                <a:latin typeface="Roboto"/>
                <a:ea typeface="Roboto"/>
                <a:cs typeface="Roboto"/>
                <a:sym typeface="Roboto"/>
              </a:rPr>
              <a:t>Merging :</a:t>
            </a:r>
            <a:r>
              <a:rPr lang="id" sz="1300">
                <a:solidFill>
                  <a:srgbClr val="1F1F1F"/>
                </a:solidFill>
                <a:latin typeface="Roboto"/>
                <a:ea typeface="Roboto"/>
                <a:cs typeface="Roboto"/>
                <a:sym typeface="Roboto"/>
              </a:rPr>
              <a:t> Karena Distribusi dan konten data yang serupa Value_price dan Price bisa di merge untuk mengurang redundansi data</a:t>
            </a:r>
            <a:endParaRPr sz="1300">
              <a:solidFill>
                <a:srgbClr val="1F1F1F"/>
              </a:solidFill>
              <a:latin typeface="Roboto"/>
              <a:ea typeface="Roboto"/>
              <a:cs typeface="Roboto"/>
              <a:sym typeface="Roboto"/>
            </a:endParaRPr>
          </a:p>
          <a:p>
            <a:pPr marL="0" lvl="0" indent="0" algn="l" rtl="0">
              <a:spcBef>
                <a:spcPts val="500"/>
              </a:spcBef>
              <a:spcAft>
                <a:spcPts val="0"/>
              </a:spcAft>
              <a:buNone/>
            </a:pPr>
            <a:endParaRPr sz="1500" b="1">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71" name="Google Shape;271;p41"/>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72" name="Google Shape;272;p41"/>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73" name="Google Shape;273;p41"/>
          <p:cNvSpPr txBox="1"/>
          <p:nvPr/>
        </p:nvSpPr>
        <p:spPr>
          <a:xfrm>
            <a:off x="3983850" y="1552375"/>
            <a:ext cx="4873200" cy="338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rating:</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number_of_reviews: </a:t>
            </a:r>
            <a:r>
              <a:rPr lang="id" sz="1200">
                <a:solidFill>
                  <a:srgbClr val="1F1F1F"/>
                </a:solidFill>
                <a:latin typeface="Verdana"/>
                <a:ea typeface="Verdana"/>
                <a:cs typeface="Verdana"/>
                <a:sym typeface="Verdana"/>
              </a:rPr>
              <a:t>Korelasi positif sangat lemah / Tidak Ada Korelasi (0.065) menunjukkan ada korelasi lemah bahwa produk dengan lebih banyak ulasan tidak berarti akan memiliki rating yang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love:</a:t>
            </a:r>
            <a:r>
              <a:rPr lang="id" sz="1200">
                <a:solidFill>
                  <a:srgbClr val="1F1F1F"/>
                </a:solidFill>
                <a:latin typeface="Verdana"/>
                <a:ea typeface="Verdana"/>
                <a:cs typeface="Verdana"/>
                <a:sym typeface="Verdana"/>
              </a:rPr>
              <a:t> Korelasi positif sangat lemah/ Tidak Ada Korelasi (0.081) menunjukkan bahwa produk yang banyak disukai belum tentu akan memiliki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price dan value_price:</a:t>
            </a:r>
            <a:r>
              <a:rPr lang="id" sz="1200">
                <a:solidFill>
                  <a:srgbClr val="1F1F1F"/>
                </a:solidFill>
                <a:latin typeface="Verdana"/>
                <a:ea typeface="Verdana"/>
                <a:cs typeface="Verdana"/>
                <a:sym typeface="Verdana"/>
              </a:rPr>
              <a:t> (0.054) Tidak ada korelasi signifikan dengan rating, menunjukkan bahwa harga tidak mempengaruhi rating produk.</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Rating tidak memiliki korelasi signifikan dengan fitur lain</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79" name="Google Shape;279;p42"/>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80" name="Google Shape;280;p42"/>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81" name="Google Shape;281;p42"/>
          <p:cNvSpPr txBox="1"/>
          <p:nvPr/>
        </p:nvSpPr>
        <p:spPr>
          <a:xfrm>
            <a:off x="3983850" y="1552375"/>
            <a:ext cx="47955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number_of_reviews:</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love:</a:t>
            </a:r>
            <a:r>
              <a:rPr lang="id" sz="1200">
                <a:solidFill>
                  <a:srgbClr val="1F1F1F"/>
                </a:solidFill>
                <a:latin typeface="Verdana"/>
                <a:ea typeface="Verdana"/>
                <a:cs typeface="Verdana"/>
                <a:sym typeface="Verdana"/>
              </a:rPr>
              <a:t> Korelasi positif (0.74) yang kuat, menunjukkan bahwa produk yang disukai cenderung memiliki lebih banyak ulasan. Ini adalah hubungan yang penting dan relevan.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rating: </a:t>
            </a:r>
            <a:r>
              <a:rPr lang="id" sz="1200">
                <a:solidFill>
                  <a:srgbClr val="1F1F1F"/>
                </a:solidFill>
                <a:latin typeface="Verdana"/>
                <a:ea typeface="Verdana"/>
                <a:cs typeface="Verdana"/>
                <a:sym typeface="Verdana"/>
              </a:rPr>
              <a:t>Korelasi positif yang lebih rendah (0.065), menandakan bahwa ulasan banyak tidak selalu berkorelasi dengan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Tidak ada korelasi signifikan lain selain dengan love</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950">
              <a:solidFill>
                <a:srgbClr val="1F1F1F"/>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87" name="Google Shape;287;p43"/>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88" name="Google Shape;288;p43"/>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289" name="Google Shape;289;p43"/>
          <p:cNvSpPr txBox="1"/>
          <p:nvPr/>
        </p:nvSpPr>
        <p:spPr>
          <a:xfrm>
            <a:off x="3983850" y="1552375"/>
            <a:ext cx="48831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love: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number_of_reviews: </a:t>
            </a:r>
            <a:r>
              <a:rPr lang="id" sz="1200">
                <a:solidFill>
                  <a:srgbClr val="1F1F1F"/>
                </a:solidFill>
                <a:latin typeface="Verdana"/>
                <a:ea typeface="Verdana"/>
                <a:cs typeface="Verdana"/>
                <a:sym typeface="Verdana"/>
              </a:rPr>
              <a:t>Korelasi positif tinggi (0.74) menunjukkan bahwa produk yang sangat disukai bisa memiliki banyak ulasan.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rating</a:t>
            </a:r>
            <a:r>
              <a:rPr lang="id" sz="1200">
                <a:solidFill>
                  <a:srgbClr val="1F1F1F"/>
                </a:solidFill>
                <a:latin typeface="Verdana"/>
                <a:ea typeface="Verdana"/>
                <a:cs typeface="Verdana"/>
                <a:sym typeface="Verdana"/>
              </a:rPr>
              <a:t>: Korelasi positif (0.081) menunjukkan bahwa produk yang lebih disukai tidak berarti akan mendapatkan rating tinggi.</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Tidak ada korelasi signifikan lain selain dengan number_of_reviews</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950">
              <a:solidFill>
                <a:srgbClr val="1F1F1F"/>
              </a:solidFill>
              <a:latin typeface="Verdana"/>
              <a:ea typeface="Verdana"/>
              <a:cs typeface="Verdana"/>
              <a:sym typeface="Verdana"/>
            </a:endParaRPr>
          </a:p>
        </p:txBody>
      </p:sp>
      <p:sp>
        <p:nvSpPr>
          <p:cNvPr id="290" name="Google Shape;290;p43"/>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512375" y="480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296" name="Google Shape;296;p44"/>
          <p:cNvSpPr txBox="1"/>
          <p:nvPr/>
        </p:nvSpPr>
        <p:spPr>
          <a:xfrm>
            <a:off x="533400" y="8018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297" name="Google Shape;297;p44"/>
          <p:cNvPicPr preferRelativeResize="0"/>
          <p:nvPr/>
        </p:nvPicPr>
        <p:blipFill>
          <a:blip r:embed="rId3">
            <a:alphaModFix/>
          </a:blip>
          <a:stretch>
            <a:fillRect/>
          </a:stretch>
        </p:blipFill>
        <p:spPr>
          <a:xfrm>
            <a:off x="124950" y="1476174"/>
            <a:ext cx="3570926" cy="3070145"/>
          </a:xfrm>
          <a:prstGeom prst="rect">
            <a:avLst/>
          </a:prstGeom>
          <a:noFill/>
          <a:ln>
            <a:noFill/>
          </a:ln>
        </p:spPr>
      </p:pic>
      <p:sp>
        <p:nvSpPr>
          <p:cNvPr id="298" name="Google Shape;298;p44"/>
          <p:cNvSpPr txBox="1"/>
          <p:nvPr/>
        </p:nvSpPr>
        <p:spPr>
          <a:xfrm>
            <a:off x="3774800" y="1354175"/>
            <a:ext cx="5095200" cy="374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price dan value_price: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Sangat Tinggi:</a:t>
            </a:r>
            <a:r>
              <a:rPr lang="id" sz="1200">
                <a:solidFill>
                  <a:srgbClr val="1F1F1F"/>
                </a:solidFill>
                <a:latin typeface="Verdana"/>
                <a:ea typeface="Verdana"/>
                <a:cs typeface="Verdana"/>
                <a:sym typeface="Verdana"/>
              </a:rPr>
              <a:t> 'Price' dan 'Value Price' memiliki korelasi hampir identik (0.99), sehingga salah satu kolom dapat dihapus.</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'Exclusive': </a:t>
            </a:r>
            <a:r>
              <a:rPr lang="id" sz="1200">
                <a:solidFill>
                  <a:srgbClr val="1F1F1F"/>
                </a:solidFill>
                <a:latin typeface="Verdana"/>
                <a:ea typeface="Verdana"/>
                <a:cs typeface="Verdana"/>
                <a:sym typeface="Verdana"/>
              </a:rPr>
              <a:t>'Price' (-0.19) dan 'Value Price' (-0.17) menunjukkan bahwa produk eksklusif mungkin sedikit lebih murah, tetapi tidak signifikan.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'Brand': </a:t>
            </a:r>
            <a:r>
              <a:rPr lang="id" sz="1200">
                <a:solidFill>
                  <a:srgbClr val="1F1F1F"/>
                </a:solidFill>
                <a:latin typeface="Verdana"/>
                <a:ea typeface="Verdana"/>
                <a:cs typeface="Verdana"/>
                <a:sym typeface="Verdana"/>
              </a:rPr>
              <a:t>Keduanya memiliki korelasi -0.21, mengindikasikan bahwa harga beberapa brand ternama mungkin sedikit lebih murah, tetapi tidak signifikan.</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Korelasi Negatif Lemah dengan 'Category':</a:t>
            </a:r>
            <a:r>
              <a:rPr lang="id" sz="1200">
                <a:solidFill>
                  <a:srgbClr val="1F1F1F"/>
                </a:solidFill>
                <a:latin typeface="Verdana"/>
                <a:ea typeface="Verdana"/>
                <a:cs typeface="Verdana"/>
                <a:sym typeface="Verdana"/>
              </a:rPr>
              <a:t> 'Price' (-0.16) dan 'Value Price' (-0.13) menunjukkan beberapa kategori mungkin sedikit lebih murah, tetapi juga tidak signifikan sebagai penentu korelasi.</a:t>
            </a:r>
            <a:endParaRPr sz="1200">
              <a:solidFill>
                <a:srgbClr val="1F1F1F"/>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04" name="Google Shape;304;p45"/>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05" name="Google Shape;305;p45"/>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06" name="Google Shape;306;p45"/>
          <p:cNvSpPr txBox="1"/>
          <p:nvPr/>
        </p:nvSpPr>
        <p:spPr>
          <a:xfrm>
            <a:off x="3910950" y="1430375"/>
            <a:ext cx="4699800" cy="263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Korelasi dengan exclusive:</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brand_encoded: </a:t>
            </a:r>
            <a:r>
              <a:rPr lang="id" sz="1200">
                <a:solidFill>
                  <a:srgbClr val="1F1F1F"/>
                </a:solidFill>
                <a:latin typeface="Verdana"/>
                <a:ea typeface="Verdana"/>
                <a:cs typeface="Verdana"/>
                <a:sym typeface="Verdana"/>
              </a:rPr>
              <a:t>Korelasi positif tinggi (0.80) menunjukkan bahwa nama brand cenderung membuat sebuah produk eksklusif</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b="1">
                <a:solidFill>
                  <a:srgbClr val="1F1F1F"/>
                </a:solidFill>
                <a:latin typeface="Verdana"/>
                <a:ea typeface="Verdana"/>
                <a:cs typeface="Verdana"/>
                <a:sym typeface="Verdana"/>
              </a:rPr>
              <a:t>category_encoded: </a:t>
            </a:r>
            <a:r>
              <a:rPr lang="id" sz="1200">
                <a:solidFill>
                  <a:srgbClr val="1F1F1F"/>
                </a:solidFill>
                <a:latin typeface="Verdana"/>
                <a:ea typeface="Verdana"/>
                <a:cs typeface="Verdana"/>
                <a:sym typeface="Verdana"/>
              </a:rPr>
              <a:t>Korelasi positif sedang (0.35) menunjukkan bahwa kategori produk bisa jadi mempengaruhi ke eksklusifitas sebuah produk</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love dan rating tidak memiliki korelasi yang signifikan dengan exclusive.</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850">
              <a:solidFill>
                <a:srgbClr val="1F1F1F"/>
              </a:solidFill>
              <a:latin typeface="Verdana"/>
              <a:ea typeface="Verdana"/>
              <a:cs typeface="Verdana"/>
              <a:sym typeface="Verdana"/>
            </a:endParaRPr>
          </a:p>
        </p:txBody>
      </p:sp>
      <p:sp>
        <p:nvSpPr>
          <p:cNvPr id="307" name="Google Shape;307;p45"/>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13" name="Google Shape;313;p46"/>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14" name="Google Shape;314;p46"/>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15" name="Google Shape;315;p46"/>
          <p:cNvSpPr txBox="1"/>
          <p:nvPr/>
        </p:nvSpPr>
        <p:spPr>
          <a:xfrm>
            <a:off x="3910950" y="1430375"/>
            <a:ext cx="4777500" cy="286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Roboto"/>
                <a:ea typeface="Roboto"/>
                <a:cs typeface="Roboto"/>
                <a:sym typeface="Roboto"/>
              </a:rPr>
              <a:t>Korelasi dengan category_encoded:</a:t>
            </a:r>
            <a:endParaRPr b="1">
              <a:solidFill>
                <a:srgbClr val="1F1F1F"/>
              </a:solidFill>
              <a:latin typeface="Roboto"/>
              <a:ea typeface="Roboto"/>
              <a:cs typeface="Roboto"/>
              <a:sym typeface="Roboto"/>
            </a:endParaRPr>
          </a:p>
          <a:p>
            <a:pPr marL="457200" lvl="0" indent="-304800" algn="l" rtl="0">
              <a:lnSpc>
                <a:spcPct val="115000"/>
              </a:lnSpc>
              <a:spcBef>
                <a:spcPts val="1200"/>
              </a:spcBef>
              <a:spcAft>
                <a:spcPts val="0"/>
              </a:spcAft>
              <a:buClr>
                <a:srgbClr val="1F1F1F"/>
              </a:buClr>
              <a:buSzPts val="1200"/>
              <a:buFont typeface="Roboto"/>
              <a:buChar char="●"/>
            </a:pPr>
            <a:r>
              <a:rPr lang="id" sz="1200">
                <a:solidFill>
                  <a:srgbClr val="1F1F1F"/>
                </a:solidFill>
                <a:latin typeface="Roboto"/>
                <a:ea typeface="Roboto"/>
                <a:cs typeface="Roboto"/>
                <a:sym typeface="Roboto"/>
              </a:rPr>
              <a:t>Category_encoded juga memiliki korelasi positif dengan exclusive (0.35), meskipun tidak sekuat brand_encoded. Ini menunjukkan bahwa kategori produk mungkin relevan untuk menentukan eksklusivitas sebuah produk.</a:t>
            </a:r>
            <a:endParaRPr sz="1200">
              <a:solidFill>
                <a:srgbClr val="1F1F1F"/>
              </a:solidFill>
              <a:latin typeface="Roboto"/>
              <a:ea typeface="Roboto"/>
              <a:cs typeface="Roboto"/>
              <a:sym typeface="Roboto"/>
            </a:endParaRPr>
          </a:p>
          <a:p>
            <a:pPr marL="457200" lvl="0" indent="-304800" algn="l" rtl="0">
              <a:lnSpc>
                <a:spcPct val="115000"/>
              </a:lnSpc>
              <a:spcBef>
                <a:spcPts val="0"/>
              </a:spcBef>
              <a:spcAft>
                <a:spcPts val="0"/>
              </a:spcAft>
              <a:buClr>
                <a:srgbClr val="1F1F1F"/>
              </a:buClr>
              <a:buSzPts val="1200"/>
              <a:buFont typeface="Roboto"/>
              <a:buChar char="●"/>
            </a:pPr>
            <a:r>
              <a:rPr lang="id" sz="1200">
                <a:solidFill>
                  <a:srgbClr val="1F1F1F"/>
                </a:solidFill>
                <a:latin typeface="Roboto"/>
                <a:ea typeface="Roboto"/>
                <a:cs typeface="Roboto"/>
                <a:sym typeface="Roboto"/>
              </a:rPr>
              <a:t>Brand_encoded memiliki korelasi sedang (0.34), menunjukkan bahwa ada beberapa keterkaitan antara brand dan kategori produk contohnya beberapa brand berfokus lebih banyak memiliki produk di kategori tertentu, namun tidak cukup kuat untuk menyebabkan redundansi.</a:t>
            </a:r>
            <a:endParaRPr sz="1200">
              <a:solidFill>
                <a:srgbClr val="1F1F1F"/>
              </a:solidFill>
              <a:latin typeface="Roboto"/>
              <a:ea typeface="Roboto"/>
              <a:cs typeface="Roboto"/>
              <a:sym typeface="Roboto"/>
            </a:endParaRPr>
          </a:p>
          <a:p>
            <a:pPr marL="0" lvl="0" indent="0" algn="l" rtl="0">
              <a:spcBef>
                <a:spcPts val="500"/>
              </a:spcBef>
              <a:spcAft>
                <a:spcPts val="0"/>
              </a:spcAft>
              <a:buNone/>
            </a:pPr>
            <a:endParaRPr sz="1950">
              <a:solidFill>
                <a:srgbClr val="1F1F1F"/>
              </a:solidFill>
              <a:latin typeface="Roboto"/>
              <a:ea typeface="Roboto"/>
              <a:cs typeface="Roboto"/>
              <a:sym typeface="Roboto"/>
            </a:endParaRPr>
          </a:p>
        </p:txBody>
      </p:sp>
      <p:sp>
        <p:nvSpPr>
          <p:cNvPr id="316" name="Google Shape;316;p46"/>
          <p:cNvSpPr txBox="1"/>
          <p:nvPr/>
        </p:nvSpPr>
        <p:spPr>
          <a:xfrm>
            <a:off x="4060050" y="2967375"/>
            <a:ext cx="48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22" name="Google Shape;322;p47"/>
          <p:cNvSpPr txBox="1"/>
          <p:nvPr/>
        </p:nvSpPr>
        <p:spPr>
          <a:xfrm>
            <a:off x="533400" y="954283"/>
            <a:ext cx="8077200" cy="476100"/>
          </a:xfrm>
          <a:prstGeom prst="rect">
            <a:avLst/>
          </a:prstGeom>
          <a:noFill/>
          <a:ln>
            <a:noFill/>
          </a:ln>
        </p:spPr>
        <p:txBody>
          <a:bodyPr spcFirstLastPara="1" wrap="square" lIns="0" tIns="12700" rIns="0" bIns="0" anchor="t" anchorCtr="0">
            <a:spAutoFit/>
          </a:bodyPr>
          <a:lstStyle/>
          <a:p>
            <a:pPr marL="457200" marR="153670" lvl="0" indent="-31750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Bagaimana korelasi antara masing-masing feature dan label. Kira-kira feature mana saja yang paling relevan dan harus dipertahankan?</a:t>
            </a:r>
            <a:endParaRPr sz="1400">
              <a:latin typeface="Verdana"/>
              <a:ea typeface="Verdana"/>
              <a:cs typeface="Verdana"/>
              <a:sym typeface="Verdana"/>
            </a:endParaRPr>
          </a:p>
        </p:txBody>
      </p:sp>
      <p:pic>
        <p:nvPicPr>
          <p:cNvPr id="323" name="Google Shape;323;p47"/>
          <p:cNvPicPr preferRelativeResize="0"/>
          <p:nvPr/>
        </p:nvPicPr>
        <p:blipFill>
          <a:blip r:embed="rId3">
            <a:alphaModFix/>
          </a:blip>
          <a:stretch>
            <a:fillRect/>
          </a:stretch>
        </p:blipFill>
        <p:spPr>
          <a:xfrm>
            <a:off x="245975" y="1552374"/>
            <a:ext cx="3570926" cy="3070145"/>
          </a:xfrm>
          <a:prstGeom prst="rect">
            <a:avLst/>
          </a:prstGeom>
          <a:noFill/>
          <a:ln>
            <a:noFill/>
          </a:ln>
        </p:spPr>
      </p:pic>
      <p:sp>
        <p:nvSpPr>
          <p:cNvPr id="324" name="Google Shape;324;p47"/>
          <p:cNvSpPr txBox="1"/>
          <p:nvPr/>
        </p:nvSpPr>
        <p:spPr>
          <a:xfrm>
            <a:off x="3983850" y="1552375"/>
            <a:ext cx="5171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chemeClr val="dk1"/>
                </a:solidFill>
                <a:latin typeface="Verdana"/>
                <a:ea typeface="Verdana"/>
                <a:cs typeface="Verdana"/>
                <a:sym typeface="Verdana"/>
              </a:rPr>
              <a:t>korelasi yang ditunjukkan oleh brand dan love memiliki pengaruh yang lebih besar terhadap eksklusivitas dan jumlah ulasan, sementara rating tidak memiliki korelasi signifikan dengan fitur lain. Korelasi dari price dan value price, menunjukkan hubungan yang hampir identik.</a:t>
            </a:r>
            <a:endParaRPr sz="1200">
              <a:solidFill>
                <a:schemeClr val="dk1"/>
              </a:solidFill>
              <a:latin typeface="Verdana"/>
              <a:ea typeface="Verdana"/>
              <a:cs typeface="Verdana"/>
              <a:sym typeface="Verdana"/>
            </a:endParaRPr>
          </a:p>
        </p:txBody>
      </p:sp>
      <p:sp>
        <p:nvSpPr>
          <p:cNvPr id="325" name="Google Shape;325;p47"/>
          <p:cNvSpPr txBox="1"/>
          <p:nvPr/>
        </p:nvSpPr>
        <p:spPr>
          <a:xfrm>
            <a:off x="4060050" y="2967375"/>
            <a:ext cx="4873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Fitur yang paling relevan dan harus dipertahankan:</a:t>
            </a:r>
            <a:endParaRPr sz="1200" b="1">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brand_encoded: Sangat relevan dengan eksklusivitas.</a:t>
            </a:r>
            <a:endParaRPr sz="1200">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category_encoded: Relevan meskipun tidak sekuat brand_encoded.</a:t>
            </a:r>
            <a:endParaRPr sz="1200">
              <a:solidFill>
                <a:schemeClr val="dk1"/>
              </a:solidFill>
              <a:latin typeface="Verdana"/>
              <a:ea typeface="Verdana"/>
              <a:cs typeface="Verdana"/>
              <a:sym typeface="Verdana"/>
            </a:endParaRPr>
          </a:p>
          <a:p>
            <a:pPr marL="26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number_of_reviews dan love: mereka memiliki hubungan kuat satu sama lain yang menunjukkan bahwa popularitas dan penilaian produk saling terkait.</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12375" y="200450"/>
            <a:ext cx="7692000" cy="618900"/>
          </a:xfrm>
          <a:prstGeom prst="rect">
            <a:avLst/>
          </a:prstGeom>
          <a:noFill/>
          <a:ln>
            <a:noFill/>
          </a:ln>
        </p:spPr>
        <p:txBody>
          <a:bodyPr spcFirstLastPara="1" wrap="square" lIns="0" tIns="323075" rIns="0" bIns="0" anchor="t" anchorCtr="0">
            <a:spAutoFit/>
          </a:bodyPr>
          <a:lstStyle/>
          <a:p>
            <a:pPr marL="12700" lvl="0" indent="0" algn="l" rtl="0">
              <a:lnSpc>
                <a:spcPct val="100000"/>
              </a:lnSpc>
              <a:spcBef>
                <a:spcPts val="0"/>
              </a:spcBef>
              <a:spcAft>
                <a:spcPts val="0"/>
              </a:spcAft>
              <a:buNone/>
            </a:pPr>
            <a:r>
              <a:rPr lang="id" sz="1900"/>
              <a:t>Load Data</a:t>
            </a:r>
            <a:endParaRPr sz="1900"/>
          </a:p>
        </p:txBody>
      </p:sp>
      <p:sp>
        <p:nvSpPr>
          <p:cNvPr id="105" name="Google Shape;105;p21"/>
          <p:cNvSpPr txBox="1"/>
          <p:nvPr/>
        </p:nvSpPr>
        <p:spPr>
          <a:xfrm>
            <a:off x="653500" y="1217879"/>
            <a:ext cx="7785600" cy="243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1440"/>
              </a:spcBef>
              <a:spcAft>
                <a:spcPts val="0"/>
              </a:spcAft>
              <a:buNone/>
            </a:pPr>
            <a:endParaRPr sz="1500" b="1">
              <a:latin typeface="Verdana"/>
              <a:ea typeface="Verdana"/>
              <a:cs typeface="Verdana"/>
              <a:sym typeface="Verdana"/>
            </a:endParaRPr>
          </a:p>
        </p:txBody>
      </p:sp>
      <p:pic>
        <p:nvPicPr>
          <p:cNvPr id="106" name="Google Shape;106;p21"/>
          <p:cNvPicPr preferRelativeResize="0"/>
          <p:nvPr/>
        </p:nvPicPr>
        <p:blipFill>
          <a:blip r:embed="rId3">
            <a:alphaModFix/>
          </a:blip>
          <a:stretch>
            <a:fillRect/>
          </a:stretch>
        </p:blipFill>
        <p:spPr>
          <a:xfrm>
            <a:off x="512375" y="952504"/>
            <a:ext cx="6829425" cy="1152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31" name="Google Shape;331;p48"/>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pic>
        <p:nvPicPr>
          <p:cNvPr id="332" name="Google Shape;332;p48"/>
          <p:cNvPicPr preferRelativeResize="0"/>
          <p:nvPr/>
        </p:nvPicPr>
        <p:blipFill>
          <a:blip r:embed="rId3">
            <a:alphaModFix/>
          </a:blip>
          <a:stretch>
            <a:fillRect/>
          </a:stretch>
        </p:blipFill>
        <p:spPr>
          <a:xfrm>
            <a:off x="210400" y="1536948"/>
            <a:ext cx="4003174" cy="3441752"/>
          </a:xfrm>
          <a:prstGeom prst="rect">
            <a:avLst/>
          </a:prstGeom>
          <a:noFill/>
          <a:ln>
            <a:noFill/>
          </a:ln>
        </p:spPr>
      </p:pic>
      <p:sp>
        <p:nvSpPr>
          <p:cNvPr id="333" name="Google Shape;333;p48"/>
          <p:cNvSpPr txBox="1"/>
          <p:nvPr/>
        </p:nvSpPr>
        <p:spPr>
          <a:xfrm>
            <a:off x="4486425" y="1536950"/>
            <a:ext cx="4338900" cy="349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Price dan value_price: </a:t>
            </a:r>
            <a:r>
              <a:rPr lang="id" sz="1200">
                <a:solidFill>
                  <a:srgbClr val="1F1F1F"/>
                </a:solidFill>
                <a:latin typeface="Verdana"/>
                <a:ea typeface="Verdana"/>
                <a:cs typeface="Verdana"/>
                <a:sym typeface="Verdana"/>
              </a:rPr>
              <a:t>Korelasi sangat tinggi (0.99) menunjukkan bahwa mereka memberikan informasi yang hampir sama. Salah satu dari keduanya harus dihapus untuk mengurangi redundansi.</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number_of_reviews dan love: </a:t>
            </a:r>
            <a:r>
              <a:rPr lang="id" sz="1200">
                <a:solidFill>
                  <a:srgbClr val="1F1F1F"/>
                </a:solidFill>
                <a:latin typeface="Verdana"/>
                <a:ea typeface="Verdana"/>
                <a:cs typeface="Verdana"/>
                <a:sym typeface="Verdana"/>
              </a:rPr>
              <a:t>Korelasi positif tinggi (0.74) menunjukkan bahwa produk yang banyak disukai juga cenderung memiliki banyak ulasan. Hal ini bisa memberikan informasi yang lebih baik dalam analisis produk lebih baik kedua fitur ini disimpan.</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500"/>
              </a:spcAft>
              <a:buNone/>
            </a:pPr>
            <a:r>
              <a:rPr lang="id" sz="1200" b="1">
                <a:solidFill>
                  <a:srgbClr val="1F1F1F"/>
                </a:solidFill>
                <a:latin typeface="Verdana"/>
                <a:ea typeface="Verdana"/>
                <a:cs typeface="Verdana"/>
                <a:sym typeface="Verdana"/>
              </a:rPr>
              <a:t>brand_encoded dan category_encoded:</a:t>
            </a:r>
            <a:r>
              <a:rPr lang="id" sz="1200">
                <a:solidFill>
                  <a:srgbClr val="1F1F1F"/>
                </a:solidFill>
                <a:latin typeface="Verdana"/>
                <a:ea typeface="Verdana"/>
                <a:cs typeface="Verdana"/>
                <a:sym typeface="Verdana"/>
              </a:rPr>
              <a:t> Korelasi sedang (0.34) menunjukkan bahwa ada hubungan korelasi sedang antara kategori dan merek. Ini bisa berarti bahwa merek tertentu mungkin lebih sering muncul dalam kategori tertentu.</a:t>
            </a:r>
            <a:endParaRPr sz="12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39" name="Google Shape;339;p49"/>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sp>
        <p:nvSpPr>
          <p:cNvPr id="340" name="Google Shape;340;p49"/>
          <p:cNvSpPr txBox="1"/>
          <p:nvPr/>
        </p:nvSpPr>
        <p:spPr>
          <a:xfrm>
            <a:off x="4496400" y="1536950"/>
            <a:ext cx="4190400" cy="349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Brand_encoded dan exclusive: </a:t>
            </a:r>
            <a:r>
              <a:rPr lang="id" sz="1200">
                <a:solidFill>
                  <a:srgbClr val="1F1F1F"/>
                </a:solidFill>
                <a:latin typeface="Verdana"/>
                <a:ea typeface="Verdana"/>
                <a:cs typeface="Verdana"/>
                <a:sym typeface="Verdana"/>
              </a:rPr>
              <a:t>Korelasi Sangat Kuat (0.80), menunjukkan bahwa nama brand sangat relevan dalam menentukan apakah produk sebuah produk eksklusif atau bukan. Kedua fitur ini sangat dianjurkan untuk disimpan</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0"/>
              </a:spcAft>
              <a:buNone/>
            </a:pPr>
            <a:r>
              <a:rPr lang="id" sz="1200" b="1">
                <a:solidFill>
                  <a:srgbClr val="1F1F1F"/>
                </a:solidFill>
                <a:latin typeface="Verdana"/>
                <a:ea typeface="Verdana"/>
                <a:cs typeface="Verdana"/>
                <a:sym typeface="Verdana"/>
              </a:rPr>
              <a:t>Category_encoded dan exclusive (0.35): </a:t>
            </a:r>
            <a:r>
              <a:rPr lang="id" sz="1200">
                <a:solidFill>
                  <a:srgbClr val="1F1F1F"/>
                </a:solidFill>
                <a:latin typeface="Verdana"/>
                <a:ea typeface="Verdana"/>
                <a:cs typeface="Verdana"/>
                <a:sym typeface="Verdana"/>
              </a:rPr>
              <a:t>meskipun tidak serelevan brand_encoded. Ini menunjukkan bahwa beberapa kategori produk mungkin relevan untuk menentukan eksklusivitas sebuah produk.</a:t>
            </a:r>
            <a:endParaRPr sz="1200">
              <a:solidFill>
                <a:srgbClr val="1F1F1F"/>
              </a:solidFill>
              <a:latin typeface="Verdana"/>
              <a:ea typeface="Verdana"/>
              <a:cs typeface="Verdana"/>
              <a:sym typeface="Verdana"/>
            </a:endParaRPr>
          </a:p>
          <a:p>
            <a:pPr marL="0" lvl="0" indent="0" algn="l" rtl="0">
              <a:lnSpc>
                <a:spcPct val="115000"/>
              </a:lnSpc>
              <a:spcBef>
                <a:spcPts val="600"/>
              </a:spcBef>
              <a:spcAft>
                <a:spcPts val="500"/>
              </a:spcAft>
              <a:buNone/>
            </a:pPr>
            <a:r>
              <a:rPr lang="id" sz="1200">
                <a:solidFill>
                  <a:srgbClr val="1F1F1F"/>
                </a:solidFill>
                <a:latin typeface="Verdana"/>
                <a:ea typeface="Verdana"/>
                <a:cs typeface="Verdana"/>
                <a:sym typeface="Verdana"/>
              </a:rPr>
              <a:t>Ada pola menarik antar korelasi dengan Category, Brand dan Exclusive yang mungkin saja menunjukkan bahwa brand dan category mungkin menentukan apakah sebuah produk eksklusif atau non eksklusif</a:t>
            </a:r>
            <a:endParaRPr sz="1200">
              <a:solidFill>
                <a:srgbClr val="1F1F1F"/>
              </a:solidFill>
              <a:latin typeface="Verdana"/>
              <a:ea typeface="Verdana"/>
              <a:cs typeface="Verdana"/>
              <a:sym typeface="Verdana"/>
            </a:endParaRPr>
          </a:p>
        </p:txBody>
      </p:sp>
      <p:pic>
        <p:nvPicPr>
          <p:cNvPr id="341" name="Google Shape;341;p49"/>
          <p:cNvPicPr preferRelativeResize="0"/>
          <p:nvPr/>
        </p:nvPicPr>
        <p:blipFill>
          <a:blip r:embed="rId3">
            <a:alphaModFix/>
          </a:blip>
          <a:stretch>
            <a:fillRect/>
          </a:stretch>
        </p:blipFill>
        <p:spPr>
          <a:xfrm>
            <a:off x="210400" y="1536948"/>
            <a:ext cx="4003174" cy="34417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47" name="Google Shape;347;p50"/>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pic>
        <p:nvPicPr>
          <p:cNvPr id="348" name="Google Shape;348;p50"/>
          <p:cNvPicPr preferRelativeResize="0"/>
          <p:nvPr/>
        </p:nvPicPr>
        <p:blipFill>
          <a:blip r:embed="rId3">
            <a:alphaModFix/>
          </a:blip>
          <a:stretch>
            <a:fillRect/>
          </a:stretch>
        </p:blipFill>
        <p:spPr>
          <a:xfrm>
            <a:off x="376800" y="1506423"/>
            <a:ext cx="4003174" cy="3441752"/>
          </a:xfrm>
          <a:prstGeom prst="rect">
            <a:avLst/>
          </a:prstGeom>
          <a:noFill/>
          <a:ln>
            <a:noFill/>
          </a:ln>
        </p:spPr>
      </p:pic>
      <p:sp>
        <p:nvSpPr>
          <p:cNvPr id="349" name="Google Shape;349;p50"/>
          <p:cNvSpPr txBox="1"/>
          <p:nvPr/>
        </p:nvSpPr>
        <p:spPr>
          <a:xfrm>
            <a:off x="4598775" y="2061375"/>
            <a:ext cx="4190400" cy="1495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600"/>
              </a:spcBef>
              <a:spcAft>
                <a:spcPts val="0"/>
              </a:spcAft>
              <a:buNone/>
            </a:pPr>
            <a:r>
              <a:rPr lang="id" sz="1200">
                <a:solidFill>
                  <a:srgbClr val="1F1F1F"/>
                </a:solidFill>
                <a:latin typeface="Verdana"/>
                <a:ea typeface="Verdana"/>
                <a:cs typeface="Verdana"/>
                <a:sym typeface="Verdana"/>
              </a:rPr>
              <a:t>Category_encoded dan Brand_encoded dianjurkan untuk disimpan karena mempunyai korelasi dengan exclusive dan dengan satu sama lain selain itu fitur ini merupakan identias produk</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200">
              <a:solidFill>
                <a:srgbClr val="1F1F1F"/>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3. Multivariate Analysis </a:t>
            </a:r>
            <a:r>
              <a:rPr lang="id" sz="1600">
                <a:solidFill>
                  <a:srgbClr val="0000FF"/>
                </a:solidFill>
              </a:rPr>
              <a:t>(15 poin)</a:t>
            </a:r>
            <a:endParaRPr sz="1600"/>
          </a:p>
        </p:txBody>
      </p:sp>
      <p:sp>
        <p:nvSpPr>
          <p:cNvPr id="355" name="Google Shape;355;p51"/>
          <p:cNvSpPr txBox="1"/>
          <p:nvPr/>
        </p:nvSpPr>
        <p:spPr>
          <a:xfrm>
            <a:off x="533400" y="984658"/>
            <a:ext cx="8077200" cy="476100"/>
          </a:xfrm>
          <a:prstGeom prst="rect">
            <a:avLst/>
          </a:prstGeom>
          <a:noFill/>
          <a:ln>
            <a:noFill/>
          </a:ln>
        </p:spPr>
        <p:txBody>
          <a:bodyPr spcFirstLastPara="1" wrap="square" lIns="0" tIns="12700" rIns="0" bIns="0" anchor="t" anchorCtr="0">
            <a:spAutoFit/>
          </a:bodyPr>
          <a:lstStyle/>
          <a:p>
            <a:pPr marL="0" marR="287020" lvl="0" indent="0" algn="l" rtl="0">
              <a:lnSpc>
                <a:spcPct val="114999"/>
              </a:lnSpc>
              <a:spcBef>
                <a:spcPts val="0"/>
              </a:spcBef>
              <a:spcAft>
                <a:spcPts val="0"/>
              </a:spcAft>
              <a:buNone/>
            </a:pPr>
            <a:r>
              <a:rPr lang="id">
                <a:latin typeface="Verdana"/>
                <a:ea typeface="Verdana"/>
                <a:cs typeface="Verdana"/>
                <a:sym typeface="Verdana"/>
              </a:rPr>
              <a:t>B. </a:t>
            </a:r>
            <a:r>
              <a:rPr lang="id" sz="1400">
                <a:latin typeface="Verdana"/>
                <a:ea typeface="Verdana"/>
                <a:cs typeface="Verdana"/>
                <a:sym typeface="Verdana"/>
              </a:rPr>
              <a:t>Bagaimana korelasi antar-feature, apakah ada pola yang menarik? Apa yang perlu dilakukan terhadap feature itu?</a:t>
            </a:r>
            <a:endParaRPr sz="1400">
              <a:latin typeface="Verdana"/>
              <a:ea typeface="Verdana"/>
              <a:cs typeface="Verdana"/>
              <a:sym typeface="Verdana"/>
            </a:endParaRPr>
          </a:p>
        </p:txBody>
      </p:sp>
      <p:sp>
        <p:nvSpPr>
          <p:cNvPr id="356" name="Google Shape;356;p51"/>
          <p:cNvSpPr txBox="1"/>
          <p:nvPr/>
        </p:nvSpPr>
        <p:spPr>
          <a:xfrm>
            <a:off x="4727350" y="1536950"/>
            <a:ext cx="4097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Tindakan yang Direkomendasikan:</a:t>
            </a:r>
            <a:endParaRPr sz="1200" b="1">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Hapus Salah Satu dari price atau value_price: karena keduanya serupa dengan korelasi 0.99</a:t>
            </a:r>
            <a:endParaRPr sz="1200">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Pertahankan number_of_reviews dan love: Keduanya memberikan informasi berharga tentang popularitas produk dan ulasan pelanggan.</a:t>
            </a:r>
            <a:endParaRPr sz="1200">
              <a:solidFill>
                <a:schemeClr val="dk1"/>
              </a:solidFill>
              <a:latin typeface="Verdana"/>
              <a:ea typeface="Verdana"/>
              <a:cs typeface="Verdana"/>
              <a:sym typeface="Verdana"/>
            </a:endParaRPr>
          </a:p>
          <a:p>
            <a:pPr marL="179999" lvl="0" indent="-166199" algn="l" rtl="0">
              <a:spcBef>
                <a:spcPts val="0"/>
              </a:spcBef>
              <a:spcAft>
                <a:spcPts val="0"/>
              </a:spcAft>
              <a:buClr>
                <a:schemeClr val="dk1"/>
              </a:buClr>
              <a:buSzPts val="1200"/>
              <a:buFont typeface="Verdana"/>
              <a:buChar char="●"/>
            </a:pPr>
            <a:r>
              <a:rPr lang="id" sz="1200">
                <a:solidFill>
                  <a:schemeClr val="dk1"/>
                </a:solidFill>
                <a:latin typeface="Verdana"/>
                <a:ea typeface="Verdana"/>
                <a:cs typeface="Verdana"/>
                <a:sym typeface="Verdana"/>
              </a:rPr>
              <a:t>Pertimbangkan untuk Mempertahankan Kategori dan Merek: Dengan mengingat hasil korelasi, kedua fitur ini berpotensi memberikan wawasan tentang eksklusivitas produk.</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pic>
        <p:nvPicPr>
          <p:cNvPr id="357" name="Google Shape;357;p51"/>
          <p:cNvPicPr preferRelativeResize="0"/>
          <p:nvPr/>
        </p:nvPicPr>
        <p:blipFill>
          <a:blip r:embed="rId3">
            <a:alphaModFix/>
          </a:blip>
          <a:stretch>
            <a:fillRect/>
          </a:stretch>
        </p:blipFill>
        <p:spPr>
          <a:xfrm>
            <a:off x="376800" y="1506423"/>
            <a:ext cx="4003174" cy="34417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63" name="Google Shape;363;p52"/>
          <p:cNvSpPr txBox="1"/>
          <p:nvPr/>
        </p:nvSpPr>
        <p:spPr>
          <a:xfrm>
            <a:off x="512225" y="1218388"/>
            <a:ext cx="8209200" cy="84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400">
                <a:latin typeface="Verdana"/>
                <a:ea typeface="Verdana"/>
                <a:cs typeface="Verdana"/>
                <a:sym typeface="Verdana"/>
              </a:rPr>
              <a:t>Lakukan pembersihan data, sesuai yang diajarkan di kelas, seperti:</a:t>
            </a:r>
            <a:endParaRPr sz="1400">
              <a:latin typeface="Verdana"/>
              <a:ea typeface="Verdana"/>
              <a:cs typeface="Verdana"/>
              <a:sym typeface="Verdana"/>
            </a:endParaRPr>
          </a:p>
          <a:p>
            <a:pPr marL="469265" lvl="0" indent="-399415" algn="l" rtl="0">
              <a:lnSpc>
                <a:spcPct val="100000"/>
              </a:lnSpc>
              <a:spcBef>
                <a:spcPts val="1450"/>
              </a:spcBef>
              <a:spcAft>
                <a:spcPts val="0"/>
              </a:spcAft>
              <a:buSzPts val="1400"/>
              <a:buFont typeface="Verdana"/>
              <a:buAutoNum type="alphaUcPeriod"/>
            </a:pPr>
            <a:r>
              <a:rPr lang="id" sz="1400">
                <a:latin typeface="Verdana"/>
                <a:ea typeface="Verdana"/>
                <a:cs typeface="Verdana"/>
                <a:sym typeface="Verdana"/>
              </a:rPr>
              <a:t>Handle missing values </a:t>
            </a:r>
            <a:r>
              <a:rPr lang="id">
                <a:latin typeface="Verdana"/>
                <a:ea typeface="Verdana"/>
                <a:cs typeface="Verdana"/>
                <a:sym typeface="Verdana"/>
              </a:rPr>
              <a:t>: </a:t>
            </a:r>
            <a:r>
              <a:rPr lang="id" b="1">
                <a:latin typeface="Verdana"/>
                <a:ea typeface="Verdana"/>
                <a:cs typeface="Verdana"/>
                <a:sym typeface="Verdana"/>
              </a:rPr>
              <a:t>Code </a:t>
            </a:r>
            <a:endParaRPr sz="1400" b="1">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64" name="Google Shape;364;p52"/>
          <p:cNvSpPr txBox="1"/>
          <p:nvPr/>
        </p:nvSpPr>
        <p:spPr>
          <a:xfrm>
            <a:off x="4916575" y="2064400"/>
            <a:ext cx="356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65" name="Google Shape;365;p52"/>
          <p:cNvPicPr preferRelativeResize="0"/>
          <p:nvPr/>
        </p:nvPicPr>
        <p:blipFill>
          <a:blip r:embed="rId3">
            <a:alphaModFix/>
          </a:blip>
          <a:stretch>
            <a:fillRect/>
          </a:stretch>
        </p:blipFill>
        <p:spPr>
          <a:xfrm>
            <a:off x="1376400" y="2064400"/>
            <a:ext cx="6391200" cy="25937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71" name="Google Shape;371;p53"/>
          <p:cNvSpPr txBox="1"/>
          <p:nvPr/>
        </p:nvSpPr>
        <p:spPr>
          <a:xfrm>
            <a:off x="512225" y="1218388"/>
            <a:ext cx="8209200" cy="846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400">
                <a:latin typeface="Verdana"/>
                <a:ea typeface="Verdana"/>
                <a:cs typeface="Verdana"/>
                <a:sym typeface="Verdana"/>
              </a:rPr>
              <a:t>Lakukan pembersihan data, sesuai yang diajarkan di kelas, seperti:</a:t>
            </a:r>
            <a:endParaRPr sz="1400">
              <a:latin typeface="Verdana"/>
              <a:ea typeface="Verdana"/>
              <a:cs typeface="Verdana"/>
              <a:sym typeface="Verdana"/>
            </a:endParaRPr>
          </a:p>
          <a:p>
            <a:pPr marL="469265" lvl="0" indent="-399415" algn="l" rtl="0">
              <a:lnSpc>
                <a:spcPct val="100000"/>
              </a:lnSpc>
              <a:spcBef>
                <a:spcPts val="1450"/>
              </a:spcBef>
              <a:spcAft>
                <a:spcPts val="0"/>
              </a:spcAft>
              <a:buSzPts val="1400"/>
              <a:buFont typeface="Verdana"/>
              <a:buAutoNum type="alphaUcPeriod"/>
            </a:pPr>
            <a:r>
              <a:rPr lang="id" sz="1400">
                <a:latin typeface="Verdana"/>
                <a:ea typeface="Verdana"/>
                <a:cs typeface="Verdana"/>
                <a:sym typeface="Verdana"/>
              </a:rPr>
              <a:t>Handle missing values: </a:t>
            </a:r>
            <a:r>
              <a:rPr lang="id" sz="1400" b="1">
                <a:latin typeface="Verdana"/>
                <a:ea typeface="Verdana"/>
                <a:cs typeface="Verdana"/>
                <a:sym typeface="Verdana"/>
              </a:rPr>
              <a:t>output</a:t>
            </a:r>
            <a:endParaRPr sz="1400" b="1">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372" name="Google Shape;372;p53"/>
          <p:cNvPicPr preferRelativeResize="0"/>
          <p:nvPr/>
        </p:nvPicPr>
        <p:blipFill>
          <a:blip r:embed="rId3">
            <a:alphaModFix/>
          </a:blip>
          <a:stretch>
            <a:fillRect/>
          </a:stretch>
        </p:blipFill>
        <p:spPr>
          <a:xfrm>
            <a:off x="512225" y="2064388"/>
            <a:ext cx="4164477" cy="2774312"/>
          </a:xfrm>
          <a:prstGeom prst="rect">
            <a:avLst/>
          </a:prstGeom>
          <a:noFill/>
          <a:ln>
            <a:noFill/>
          </a:ln>
        </p:spPr>
      </p:pic>
      <p:sp>
        <p:nvSpPr>
          <p:cNvPr id="373" name="Google Shape;373;p53"/>
          <p:cNvSpPr txBox="1"/>
          <p:nvPr/>
        </p:nvSpPr>
        <p:spPr>
          <a:xfrm>
            <a:off x="4916575" y="2064400"/>
            <a:ext cx="3560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Cek missing values pada setiap kolom, kemudian menggunakan metode imputasi atau mengganti data yang missing dengan nilai median untuk kolom numerik dan value dominan untuk kolom kategorikal/non-numerik. Jika ada kolom kategorikal yang tidak memiliki nilai dominan yang jelas, nilai kosong diisi dengan kategori "Unknown".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79" name="Google Shape;379;p54"/>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B. Handle duplicate data </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80" name="Google Shape;380;p54"/>
          <p:cNvSpPr txBox="1"/>
          <p:nvPr/>
        </p:nvSpPr>
        <p:spPr>
          <a:xfrm>
            <a:off x="773300" y="3514925"/>
            <a:ext cx="356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mengecek duplikat data dan menghapus data duplikat jika ada.</a:t>
            </a:r>
            <a:endParaRPr/>
          </a:p>
        </p:txBody>
      </p:sp>
      <p:pic>
        <p:nvPicPr>
          <p:cNvPr id="381" name="Google Shape;381;p54"/>
          <p:cNvPicPr preferRelativeResize="0"/>
          <p:nvPr/>
        </p:nvPicPr>
        <p:blipFill>
          <a:blip r:embed="rId3">
            <a:alphaModFix/>
          </a:blip>
          <a:stretch>
            <a:fillRect/>
          </a:stretch>
        </p:blipFill>
        <p:spPr>
          <a:xfrm>
            <a:off x="796925" y="1937775"/>
            <a:ext cx="2952750" cy="1381125"/>
          </a:xfrm>
          <a:prstGeom prst="rect">
            <a:avLst/>
          </a:prstGeom>
          <a:noFill/>
          <a:ln>
            <a:noFill/>
          </a:ln>
        </p:spPr>
      </p:pic>
      <p:pic>
        <p:nvPicPr>
          <p:cNvPr id="382" name="Google Shape;382;p54"/>
          <p:cNvPicPr preferRelativeResize="0"/>
          <p:nvPr/>
        </p:nvPicPr>
        <p:blipFill>
          <a:blip r:embed="rId4">
            <a:alphaModFix/>
          </a:blip>
          <a:stretch>
            <a:fillRect/>
          </a:stretch>
        </p:blipFill>
        <p:spPr>
          <a:xfrm>
            <a:off x="5395475" y="2063188"/>
            <a:ext cx="3124200" cy="790575"/>
          </a:xfrm>
          <a:prstGeom prst="rect">
            <a:avLst/>
          </a:prstGeom>
          <a:noFill/>
          <a:ln>
            <a:noFill/>
          </a:ln>
        </p:spPr>
      </p:pic>
      <p:sp>
        <p:nvSpPr>
          <p:cNvPr id="383" name="Google Shape;383;p54"/>
          <p:cNvSpPr txBox="1"/>
          <p:nvPr/>
        </p:nvSpPr>
        <p:spPr>
          <a:xfrm>
            <a:off x="5395475" y="29852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solidFill>
                  <a:schemeClr val="dk1"/>
                </a:solidFill>
              </a:rPr>
              <a:t>Tidak perlu di handle karena tidak ada data duplikat</a:t>
            </a:r>
            <a:endParaRPr/>
          </a:p>
        </p:txBody>
      </p:sp>
      <p:sp>
        <p:nvSpPr>
          <p:cNvPr id="384" name="Google Shape;384;p54"/>
          <p:cNvSpPr txBox="1"/>
          <p:nvPr/>
        </p:nvSpPr>
        <p:spPr>
          <a:xfrm>
            <a:off x="773300" y="15375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Code</a:t>
            </a:r>
            <a:endParaRPr b="1"/>
          </a:p>
        </p:txBody>
      </p:sp>
      <p:sp>
        <p:nvSpPr>
          <p:cNvPr id="385" name="Google Shape;385;p54"/>
          <p:cNvSpPr txBox="1"/>
          <p:nvPr/>
        </p:nvSpPr>
        <p:spPr>
          <a:xfrm>
            <a:off x="5395475" y="16630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Output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391" name="Google Shape;391;p55"/>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C. Handle outliers</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392" name="Google Shape;392;p55"/>
          <p:cNvSpPr txBox="1"/>
          <p:nvPr/>
        </p:nvSpPr>
        <p:spPr>
          <a:xfrm>
            <a:off x="4660176" y="1504625"/>
            <a:ext cx="4061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Mengidentifikasi outliers pada kolom numerik menggunakan metode Interquartile Range (IQR) yaitu ukuran penyebaran data yang mengabaikan nilai ekstrim. Jika ditemukan nilai yang berada di luar batas IQR, nilai tersebut dihapus dari dataset.</a:t>
            </a:r>
            <a:endParaRPr/>
          </a:p>
          <a:p>
            <a:pPr marL="0" lvl="0" indent="0" algn="l" rtl="0">
              <a:spcBef>
                <a:spcPts val="0"/>
              </a:spcBef>
              <a:spcAft>
                <a:spcPts val="0"/>
              </a:spcAft>
              <a:buNone/>
            </a:pPr>
            <a:endParaRPr/>
          </a:p>
          <a:p>
            <a:pPr marL="0" lvl="0" indent="0" algn="l" rtl="0">
              <a:spcBef>
                <a:spcPts val="0"/>
              </a:spcBef>
              <a:spcAft>
                <a:spcPts val="0"/>
              </a:spcAft>
              <a:buNone/>
            </a:pPr>
            <a:r>
              <a:rPr lang="id"/>
              <a:t>Cara ini diulang terus menerus sampai tidak ada lagi outlier karena itu output menunjukkan "No outliers detected in..."</a:t>
            </a:r>
            <a:endParaRPr/>
          </a:p>
        </p:txBody>
      </p:sp>
      <p:pic>
        <p:nvPicPr>
          <p:cNvPr id="393" name="Google Shape;393;p55"/>
          <p:cNvPicPr preferRelativeResize="0"/>
          <p:nvPr/>
        </p:nvPicPr>
        <p:blipFill>
          <a:blip r:embed="rId3">
            <a:alphaModFix/>
          </a:blip>
          <a:stretch>
            <a:fillRect/>
          </a:stretch>
        </p:blipFill>
        <p:spPr>
          <a:xfrm>
            <a:off x="232475" y="2018375"/>
            <a:ext cx="3887725" cy="2754775"/>
          </a:xfrm>
          <a:prstGeom prst="rect">
            <a:avLst/>
          </a:prstGeom>
          <a:noFill/>
          <a:ln>
            <a:noFill/>
          </a:ln>
        </p:spPr>
      </p:pic>
      <p:pic>
        <p:nvPicPr>
          <p:cNvPr id="394" name="Google Shape;394;p55"/>
          <p:cNvPicPr preferRelativeResize="0"/>
          <p:nvPr/>
        </p:nvPicPr>
        <p:blipFill>
          <a:blip r:embed="rId4">
            <a:alphaModFix/>
          </a:blip>
          <a:stretch>
            <a:fillRect/>
          </a:stretch>
        </p:blipFill>
        <p:spPr>
          <a:xfrm>
            <a:off x="4827572" y="3844325"/>
            <a:ext cx="2661275" cy="915925"/>
          </a:xfrm>
          <a:prstGeom prst="rect">
            <a:avLst/>
          </a:prstGeom>
          <a:noFill/>
          <a:ln>
            <a:noFill/>
          </a:ln>
        </p:spPr>
      </p:pic>
      <p:sp>
        <p:nvSpPr>
          <p:cNvPr id="395" name="Google Shape;395;p55"/>
          <p:cNvSpPr txBox="1"/>
          <p:nvPr/>
        </p:nvSpPr>
        <p:spPr>
          <a:xfrm>
            <a:off x="168200" y="16630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Code</a:t>
            </a:r>
            <a:endParaRPr b="1"/>
          </a:p>
        </p:txBody>
      </p:sp>
      <p:sp>
        <p:nvSpPr>
          <p:cNvPr id="396" name="Google Shape;396;p55"/>
          <p:cNvSpPr txBox="1"/>
          <p:nvPr/>
        </p:nvSpPr>
        <p:spPr>
          <a:xfrm>
            <a:off x="7551750" y="3844325"/>
            <a:ext cx="116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rPr>
              <a:t>Output yang diharapkan</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02" name="Google Shape;402;p56"/>
          <p:cNvSpPr txBox="1"/>
          <p:nvPr/>
        </p:nvSpPr>
        <p:spPr>
          <a:xfrm>
            <a:off x="512225" y="10659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a:t>
            </a:r>
            <a:r>
              <a:rPr lang="id" b="1">
                <a:solidFill>
                  <a:schemeClr val="dk1"/>
                </a:solidFill>
                <a:latin typeface="Verdana"/>
                <a:ea typeface="Verdana"/>
                <a:cs typeface="Verdana"/>
                <a:sym typeface="Verdana"/>
              </a:rPr>
              <a:t>Code </a:t>
            </a:r>
            <a:endParaRPr sz="1400" b="1">
              <a:latin typeface="Verdana"/>
              <a:ea typeface="Verdana"/>
              <a:cs typeface="Verdana"/>
              <a:sym typeface="Verdana"/>
            </a:endParaRPr>
          </a:p>
        </p:txBody>
      </p:sp>
      <p:sp>
        <p:nvSpPr>
          <p:cNvPr id="403" name="Google Shape;403;p56"/>
          <p:cNvSpPr txBox="1"/>
          <p:nvPr/>
        </p:nvSpPr>
        <p:spPr>
          <a:xfrm>
            <a:off x="512225" y="1993350"/>
            <a:ext cx="778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04" name="Google Shape;404;p56"/>
          <p:cNvPicPr preferRelativeResize="0"/>
          <p:nvPr/>
        </p:nvPicPr>
        <p:blipFill>
          <a:blip r:embed="rId3">
            <a:alphaModFix/>
          </a:blip>
          <a:stretch>
            <a:fillRect/>
          </a:stretch>
        </p:blipFill>
        <p:spPr>
          <a:xfrm>
            <a:off x="288125" y="1349175"/>
            <a:ext cx="6497080" cy="2913200"/>
          </a:xfrm>
          <a:prstGeom prst="rect">
            <a:avLst/>
          </a:prstGeom>
          <a:noFill/>
          <a:ln>
            <a:noFill/>
          </a:ln>
        </p:spPr>
      </p:pic>
      <p:sp>
        <p:nvSpPr>
          <p:cNvPr id="405" name="Google Shape;405;p56"/>
          <p:cNvSpPr txBox="1"/>
          <p:nvPr/>
        </p:nvSpPr>
        <p:spPr>
          <a:xfrm>
            <a:off x="4510200" y="2734225"/>
            <a:ext cx="4420200" cy="210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id" b="1">
                <a:solidFill>
                  <a:srgbClr val="1F1F1F"/>
                </a:solidFill>
                <a:latin typeface="Roboto"/>
                <a:ea typeface="Roboto"/>
                <a:cs typeface="Roboto"/>
                <a:sym typeface="Roboto"/>
              </a:rPr>
              <a:t>Pengecekan Skewness:</a:t>
            </a:r>
            <a:endParaRPr b="1">
              <a:solidFill>
                <a:srgbClr val="1F1F1F"/>
              </a:solidFill>
              <a:latin typeface="Roboto"/>
              <a:ea typeface="Roboto"/>
              <a:cs typeface="Roboto"/>
              <a:sym typeface="Roboto"/>
            </a:endParaRPr>
          </a:p>
          <a:p>
            <a:pPr marL="0" lvl="0" indent="0" algn="l" rtl="0">
              <a:lnSpc>
                <a:spcPct val="115000"/>
              </a:lnSpc>
              <a:spcBef>
                <a:spcPts val="1100"/>
              </a:spcBef>
              <a:spcAft>
                <a:spcPts val="0"/>
              </a:spcAft>
              <a:buNone/>
            </a:pPr>
            <a:r>
              <a:rPr lang="id" sz="1200">
                <a:solidFill>
                  <a:srgbClr val="1F1F1F"/>
                </a:solidFill>
                <a:latin typeface="Roboto"/>
                <a:ea typeface="Roboto"/>
                <a:cs typeface="Roboto"/>
                <a:sym typeface="Roboto"/>
              </a:rPr>
              <a:t>mengecek skewness dari setiap kolom numerik dalam DataFrame untuk menentukan tingkat simetri distribusinya. Skewness dihitung menggunakan metode .skew() pada setiap kolom numerik.</a:t>
            </a:r>
            <a:endParaRPr sz="1200">
              <a:solidFill>
                <a:srgbClr val="1F1F1F"/>
              </a:solidFill>
              <a:latin typeface="Roboto"/>
              <a:ea typeface="Roboto"/>
              <a:cs typeface="Roboto"/>
              <a:sym typeface="Roboto"/>
            </a:endParaRPr>
          </a:p>
          <a:p>
            <a:pPr marL="0" lvl="0" indent="0" algn="l" rtl="0">
              <a:lnSpc>
                <a:spcPct val="115000"/>
              </a:lnSpc>
              <a:spcBef>
                <a:spcPts val="600"/>
              </a:spcBef>
              <a:spcAft>
                <a:spcPts val="500"/>
              </a:spcAft>
              <a:buNone/>
            </a:pPr>
            <a:r>
              <a:rPr lang="id" sz="1200">
                <a:solidFill>
                  <a:srgbClr val="1F1F1F"/>
                </a:solidFill>
                <a:latin typeface="Roboto"/>
                <a:ea typeface="Roboto"/>
                <a:cs typeface="Roboto"/>
                <a:sym typeface="Roboto"/>
              </a:rPr>
              <a:t>Jika skewness mendekati 0, distribusi dianggap simetris; jika skewness lebih besar dari 1 atau lebih rendah dari -1 distribusi sangat skew.</a:t>
            </a:r>
            <a:endParaRPr sz="1200">
              <a:solidFill>
                <a:srgbClr val="1F1F1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11" name="Google Shape;411;p57"/>
          <p:cNvSpPr txBox="1"/>
          <p:nvPr/>
        </p:nvSpPr>
        <p:spPr>
          <a:xfrm>
            <a:off x="512225" y="1218388"/>
            <a:ext cx="8209200" cy="8754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melakukan pengecekan skewness, menentukan threshold untuk skewness dan menentukan daftar kolom yang akan dikecualikan pada saat pengecekan, menerapkan transformasi sesuai dengan tingkat skewness</a:t>
            </a:r>
            <a:endParaRPr>
              <a:solidFill>
                <a:schemeClr val="dk1"/>
              </a:solidFill>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412" name="Google Shape;412;p57"/>
          <p:cNvSpPr txBox="1"/>
          <p:nvPr/>
        </p:nvSpPr>
        <p:spPr>
          <a:xfrm>
            <a:off x="512225" y="2002250"/>
            <a:ext cx="7780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latin typeface="Verdana"/>
                <a:ea typeface="Verdana"/>
                <a:cs typeface="Verdana"/>
                <a:sym typeface="Verdana"/>
              </a:rPr>
              <a:t>Threshold Skewness: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Tinggi: |skewness| &gt; 1 → Distribusi sangat skew. diterapkan transformasi log menggunakan np.log1p(). Metode ini mengurangi skewness secara signifikan, sehingga distribusi menjadi lebih simetris.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Sedang: 0.5 &lt; |skewness| ≤ 1 → Distribusi sedikit skew. diterapkan transformasi akar kuadrat (np.sqrt()), yang merupakan transformasi lebih ringan dibandingkan log. Ini mengurangi skewness tanpa mengubah distribusi secara drastis.</a:t>
            </a:r>
            <a:endParaRPr sz="1200">
              <a:latin typeface="Verdana"/>
              <a:ea typeface="Verdana"/>
              <a:cs typeface="Verdana"/>
              <a:sym typeface="Verdana"/>
            </a:endParaRPr>
          </a:p>
          <a:p>
            <a:pPr marL="457200" lvl="0" indent="-304800" algn="l" rtl="0">
              <a:spcBef>
                <a:spcPts val="0"/>
              </a:spcBef>
              <a:spcAft>
                <a:spcPts val="0"/>
              </a:spcAft>
              <a:buSzPts val="1200"/>
              <a:buFont typeface="Verdana"/>
              <a:buChar char="-"/>
            </a:pPr>
            <a:r>
              <a:rPr lang="id" sz="1200">
                <a:latin typeface="Verdana"/>
                <a:ea typeface="Verdana"/>
                <a:cs typeface="Verdana"/>
                <a:sym typeface="Verdana"/>
              </a:rPr>
              <a:t>Skewness Rendah: |skewness| ≤ 0.5 → Distribusi simetris, tidak perlu transformasi.</a:t>
            </a:r>
            <a:endParaRPr sz="1200">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r>
              <a:rPr lang="id" sz="1200">
                <a:latin typeface="Verdana"/>
                <a:ea typeface="Verdana"/>
                <a:cs typeface="Verdana"/>
                <a:sym typeface="Verdana"/>
              </a:rPr>
              <a:t>Pengecualian Kolom:</a:t>
            </a:r>
            <a:endParaRPr sz="1200">
              <a:latin typeface="Verdana"/>
              <a:ea typeface="Verdana"/>
              <a:cs typeface="Verdana"/>
              <a:sym typeface="Verdana"/>
            </a:endParaRPr>
          </a:p>
          <a:p>
            <a:pPr marL="0" lvl="0" indent="0" algn="l" rtl="0">
              <a:spcBef>
                <a:spcPts val="0"/>
              </a:spcBef>
              <a:spcAft>
                <a:spcPts val="0"/>
              </a:spcAft>
              <a:buNone/>
            </a:pPr>
            <a:r>
              <a:rPr lang="id" sz="1200">
                <a:latin typeface="Verdana"/>
                <a:ea typeface="Verdana"/>
                <a:cs typeface="Verdana"/>
                <a:sym typeface="Verdana"/>
              </a:rPr>
              <a:t>Kolom tertentu, seperti id dan exclusive_log, dikecualikan untuk menjaga relevansi dan menghindari pengolahan ulang data.</a:t>
            </a:r>
            <a:endParaRPr sz="12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12" name="Google Shape;112;p22"/>
          <p:cNvSpPr txBox="1"/>
          <p:nvPr/>
        </p:nvSpPr>
        <p:spPr>
          <a:xfrm>
            <a:off x="512225" y="1186383"/>
            <a:ext cx="7616700" cy="1527300"/>
          </a:xfrm>
          <a:prstGeom prst="rect">
            <a:avLst/>
          </a:prstGeom>
          <a:noFill/>
          <a:ln>
            <a:noFill/>
          </a:ln>
        </p:spPr>
        <p:txBody>
          <a:bodyPr spcFirstLastPara="1" wrap="square" lIns="0" tIns="12700" rIns="0" bIns="0" anchor="t" anchorCtr="0">
            <a:spAutoFit/>
          </a:bodyPr>
          <a:lstStyle/>
          <a:p>
            <a:pPr marL="12700" marR="55880" lvl="0" indent="0" algn="l" rtl="0">
              <a:lnSpc>
                <a:spcPct val="114999"/>
              </a:lnSpc>
              <a:spcBef>
                <a:spcPts val="0"/>
              </a:spcBef>
              <a:spcAft>
                <a:spcPts val="0"/>
              </a:spcAft>
              <a:buNone/>
            </a:pPr>
            <a:r>
              <a:rPr lang="id" sz="1400">
                <a:latin typeface="Verdana"/>
                <a:ea typeface="Verdana"/>
                <a:cs typeface="Verdana"/>
                <a:sym typeface="Verdana"/>
              </a:rPr>
              <a:t>Gunakan function </a:t>
            </a:r>
            <a:r>
              <a:rPr lang="id" sz="1400" b="1">
                <a:latin typeface="Courier New"/>
                <a:ea typeface="Courier New"/>
                <a:cs typeface="Courier New"/>
                <a:sym typeface="Courier New"/>
              </a:rPr>
              <a:t>info </a:t>
            </a:r>
            <a:r>
              <a:rPr lang="id" sz="1400">
                <a:latin typeface="Verdana"/>
                <a:ea typeface="Verdana"/>
                <a:cs typeface="Verdana"/>
                <a:sym typeface="Verdana"/>
              </a:rPr>
              <a:t>dan </a:t>
            </a:r>
            <a:r>
              <a:rPr lang="id" sz="1400" b="1">
                <a:latin typeface="Courier New"/>
                <a:ea typeface="Courier New"/>
                <a:cs typeface="Courier New"/>
                <a:sym typeface="Courier New"/>
              </a:rPr>
              <a:t>describe </a:t>
            </a:r>
            <a:r>
              <a:rPr lang="id" sz="1400">
                <a:latin typeface="Verdana"/>
                <a:ea typeface="Verdana"/>
                <a:cs typeface="Verdana"/>
                <a:sym typeface="Verdana"/>
              </a:rPr>
              <a:t>pada dataset ﬁnal project kalian. Tuliskan hasil observasinya, seperti:</a:t>
            </a:r>
            <a:endParaRPr sz="1400">
              <a:latin typeface="Verdana"/>
              <a:ea typeface="Verdana"/>
              <a:cs typeface="Verdana"/>
              <a:sym typeface="Verdana"/>
            </a:endParaRPr>
          </a:p>
          <a:p>
            <a:pPr marL="469900" marR="5080" lvl="0" indent="-400050" algn="l" rtl="0">
              <a:lnSpc>
                <a:spcPct val="114999"/>
              </a:lnSpc>
              <a:spcBef>
                <a:spcPts val="1200"/>
              </a:spcBef>
              <a:spcAft>
                <a:spcPts val="0"/>
              </a:spcAft>
              <a:buSzPts val="1400"/>
              <a:buFont typeface="Verdana"/>
              <a:buAutoNum type="alphaUcPeriod"/>
            </a:pPr>
            <a:r>
              <a:rPr lang="id" sz="1400">
                <a:latin typeface="Verdana"/>
                <a:ea typeface="Verdana"/>
                <a:cs typeface="Verdana"/>
                <a:sym typeface="Verdana"/>
              </a:rPr>
              <a:t>Apakah ada kolom dengan tipe data kurang sesuai, atau nama kolom dan isinya kurang sesuai?</a:t>
            </a:r>
            <a:endParaRPr sz="1400">
              <a:latin typeface="Verdana"/>
              <a:ea typeface="Verdana"/>
              <a:cs typeface="Verdana"/>
              <a:sym typeface="Verdana"/>
            </a:endParaRPr>
          </a:p>
          <a:p>
            <a:pPr marL="105410" marR="827405" lvl="0" indent="-93345" algn="l" rtl="0">
              <a:lnSpc>
                <a:spcPct val="114999"/>
              </a:lnSpc>
              <a:spcBef>
                <a:spcPts val="1200"/>
              </a:spcBef>
              <a:spcAft>
                <a:spcPts val="0"/>
              </a:spcAft>
              <a:buNone/>
            </a:pPr>
            <a:endParaRPr sz="1400">
              <a:latin typeface="Verdana"/>
              <a:ea typeface="Verdana"/>
              <a:cs typeface="Verdana"/>
              <a:sym typeface="Verdana"/>
            </a:endParaRPr>
          </a:p>
        </p:txBody>
      </p:sp>
      <p:pic>
        <p:nvPicPr>
          <p:cNvPr id="113" name="Google Shape;113;p22"/>
          <p:cNvPicPr preferRelativeResize="0"/>
          <p:nvPr/>
        </p:nvPicPr>
        <p:blipFill>
          <a:blip r:embed="rId3">
            <a:alphaModFix/>
          </a:blip>
          <a:stretch>
            <a:fillRect/>
          </a:stretch>
        </p:blipFill>
        <p:spPr>
          <a:xfrm>
            <a:off x="678625" y="2419349"/>
            <a:ext cx="3348976" cy="2324650"/>
          </a:xfrm>
          <a:prstGeom prst="rect">
            <a:avLst/>
          </a:prstGeom>
          <a:noFill/>
          <a:ln>
            <a:noFill/>
          </a:ln>
        </p:spPr>
      </p:pic>
      <p:sp>
        <p:nvSpPr>
          <p:cNvPr id="114" name="Google Shape;114;p22"/>
          <p:cNvSpPr txBox="1"/>
          <p:nvPr/>
        </p:nvSpPr>
        <p:spPr>
          <a:xfrm>
            <a:off x="4405125" y="3392450"/>
            <a:ext cx="356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Semua tipe data terlihat sudah sesuai. Kolom brand dan category memiliki tipe data object yang sesuai dengan isinya (teks). Tidak ada kolom yang berisi angka namun bertipe object.</a:t>
            </a:r>
            <a:endParaRPr/>
          </a:p>
        </p:txBody>
      </p:sp>
      <p:pic>
        <p:nvPicPr>
          <p:cNvPr id="115" name="Google Shape;115;p22"/>
          <p:cNvPicPr preferRelativeResize="0"/>
          <p:nvPr/>
        </p:nvPicPr>
        <p:blipFill>
          <a:blip r:embed="rId4">
            <a:alphaModFix/>
          </a:blip>
          <a:stretch>
            <a:fillRect/>
          </a:stretch>
        </p:blipFill>
        <p:spPr>
          <a:xfrm>
            <a:off x="4328926" y="2419350"/>
            <a:ext cx="4082203" cy="1004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18" name="Google Shape;418;p58"/>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419" name="Google Shape;419;p58"/>
          <p:cNvPicPr preferRelativeResize="0"/>
          <p:nvPr/>
        </p:nvPicPr>
        <p:blipFill>
          <a:blip r:embed="rId3">
            <a:alphaModFix/>
          </a:blip>
          <a:stretch>
            <a:fillRect/>
          </a:stretch>
        </p:blipFill>
        <p:spPr>
          <a:xfrm>
            <a:off x="243175" y="1767650"/>
            <a:ext cx="4209500" cy="2168700"/>
          </a:xfrm>
          <a:prstGeom prst="rect">
            <a:avLst/>
          </a:prstGeom>
          <a:noFill/>
          <a:ln>
            <a:noFill/>
          </a:ln>
        </p:spPr>
      </p:pic>
      <p:sp>
        <p:nvSpPr>
          <p:cNvPr id="420" name="Google Shape;420;p58"/>
          <p:cNvSpPr txBox="1"/>
          <p:nvPr/>
        </p:nvSpPr>
        <p:spPr>
          <a:xfrm>
            <a:off x="4452675" y="1679200"/>
            <a:ext cx="4568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Kolom 'rating'</a:t>
            </a:r>
            <a:endParaRPr/>
          </a:p>
          <a:p>
            <a:pPr marL="457200" lvl="0" indent="-317500" algn="l" rtl="0">
              <a:spcBef>
                <a:spcPts val="0"/>
              </a:spcBef>
              <a:spcAft>
                <a:spcPts val="0"/>
              </a:spcAft>
              <a:buSzPts val="1400"/>
              <a:buChar char="-"/>
            </a:pPr>
            <a:r>
              <a:rPr lang="id"/>
              <a:t>Skewness: 0.046</a:t>
            </a:r>
            <a:endParaRPr/>
          </a:p>
          <a:p>
            <a:pPr marL="457200" lvl="0" indent="-317500" algn="l" rtl="0">
              <a:spcBef>
                <a:spcPts val="0"/>
              </a:spcBef>
              <a:spcAft>
                <a:spcPts val="0"/>
              </a:spcAft>
              <a:buSzPts val="1400"/>
              <a:buChar char="-"/>
            </a:pPr>
            <a:r>
              <a:rPr lang="id"/>
              <a:t>Tindakan: Tidak dilakukan transformasi karena distribusi sudah simetris.</a:t>
            </a:r>
            <a:endParaRPr/>
          </a:p>
          <a:p>
            <a:pPr marL="457200" lvl="0" indent="0" algn="l" rtl="0">
              <a:spcBef>
                <a:spcPts val="0"/>
              </a:spcBef>
              <a:spcAft>
                <a:spcPts val="0"/>
              </a:spcAft>
              <a:buNone/>
            </a:pPr>
            <a:endParaRPr/>
          </a:p>
          <a:p>
            <a:pPr marL="0" lvl="0" indent="0" algn="l" rtl="0">
              <a:spcBef>
                <a:spcPts val="0"/>
              </a:spcBef>
              <a:spcAft>
                <a:spcPts val="0"/>
              </a:spcAft>
              <a:buNone/>
            </a:pPr>
            <a:r>
              <a:rPr lang="id"/>
              <a:t>Kolom 'number_of_reviews'</a:t>
            </a:r>
            <a:endParaRPr/>
          </a:p>
          <a:p>
            <a:pPr marL="457200" lvl="0" indent="-317500" algn="l" rtl="0">
              <a:spcBef>
                <a:spcPts val="0"/>
              </a:spcBef>
              <a:spcAft>
                <a:spcPts val="0"/>
              </a:spcAft>
              <a:buSzPts val="1400"/>
              <a:buChar char="-"/>
            </a:pPr>
            <a:r>
              <a:rPr lang="id"/>
              <a:t>Skewness: 0.949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0" lvl="0" indent="0" algn="l" rtl="0">
              <a:spcBef>
                <a:spcPts val="0"/>
              </a:spcBef>
              <a:spcAft>
                <a:spcPts val="0"/>
              </a:spcAft>
              <a:buNone/>
            </a:pPr>
            <a:endParaRPr/>
          </a:p>
          <a:p>
            <a:pPr marL="0" lvl="0" indent="0" algn="l" rtl="0">
              <a:spcBef>
                <a:spcPts val="0"/>
              </a:spcBef>
              <a:spcAft>
                <a:spcPts val="0"/>
              </a:spcAft>
              <a:buNone/>
            </a:pPr>
            <a:r>
              <a:rPr lang="id"/>
              <a:t>Kolom 'love'</a:t>
            </a:r>
            <a:endParaRPr/>
          </a:p>
          <a:p>
            <a:pPr marL="457200" lvl="0" indent="-317500" algn="l" rtl="0">
              <a:spcBef>
                <a:spcPts val="0"/>
              </a:spcBef>
              <a:spcAft>
                <a:spcPts val="0"/>
              </a:spcAft>
              <a:buSzPts val="1400"/>
              <a:buChar char="-"/>
            </a:pPr>
            <a:r>
              <a:rPr lang="id"/>
              <a:t>Skewness: 0.784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26" name="Google Shape;426;p59"/>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sp>
        <p:nvSpPr>
          <p:cNvPr id="427" name="Google Shape;427;p59"/>
          <p:cNvSpPr txBox="1"/>
          <p:nvPr/>
        </p:nvSpPr>
        <p:spPr>
          <a:xfrm>
            <a:off x="4452675" y="1679200"/>
            <a:ext cx="4568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Kolom 'price'</a:t>
            </a:r>
            <a:endParaRPr/>
          </a:p>
          <a:p>
            <a:pPr marL="457200" lvl="0" indent="-317500" algn="l" rtl="0">
              <a:spcBef>
                <a:spcPts val="0"/>
              </a:spcBef>
              <a:spcAft>
                <a:spcPts val="0"/>
              </a:spcAft>
              <a:buSzPts val="1400"/>
              <a:buChar char="-"/>
            </a:pPr>
            <a:r>
              <a:rPr lang="id"/>
              <a:t>Skewness: 0.661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0" lvl="0" indent="0" algn="l" rtl="0">
              <a:spcBef>
                <a:spcPts val="0"/>
              </a:spcBef>
              <a:spcAft>
                <a:spcPts val="0"/>
              </a:spcAft>
              <a:buNone/>
            </a:pPr>
            <a:endParaRPr/>
          </a:p>
          <a:p>
            <a:pPr marL="0" lvl="0" indent="0" algn="l" rtl="0">
              <a:spcBef>
                <a:spcPts val="0"/>
              </a:spcBef>
              <a:spcAft>
                <a:spcPts val="0"/>
              </a:spcAft>
              <a:buNone/>
            </a:pPr>
            <a:r>
              <a:rPr lang="id"/>
              <a:t>Kolom 'value_price'</a:t>
            </a:r>
            <a:endParaRPr/>
          </a:p>
          <a:p>
            <a:pPr marL="457200" lvl="0" indent="-317500" algn="l" rtl="0">
              <a:spcBef>
                <a:spcPts val="0"/>
              </a:spcBef>
              <a:spcAft>
                <a:spcPts val="0"/>
              </a:spcAft>
              <a:buSzPts val="1400"/>
              <a:buChar char="-"/>
            </a:pPr>
            <a:r>
              <a:rPr lang="id"/>
              <a:t>Skewness: 0.632 (Skewness sedang)</a:t>
            </a:r>
            <a:endParaRPr/>
          </a:p>
          <a:p>
            <a:pPr marL="457200" lvl="0" indent="-317500" algn="l" rtl="0">
              <a:spcBef>
                <a:spcPts val="0"/>
              </a:spcBef>
              <a:spcAft>
                <a:spcPts val="0"/>
              </a:spcAft>
              <a:buSzPts val="1400"/>
              <a:buChar char="-"/>
            </a:pPr>
            <a:r>
              <a:rPr lang="id"/>
              <a:t>Tindakan: Transformasi akar kuadrat diterapkan untuk mengurangi skewness.</a:t>
            </a:r>
            <a:endParaRPr/>
          </a:p>
          <a:p>
            <a:pPr marL="457200" lvl="0" indent="0" algn="l" rtl="0">
              <a:spcBef>
                <a:spcPts val="0"/>
              </a:spcBef>
              <a:spcAft>
                <a:spcPts val="0"/>
              </a:spcAft>
              <a:buNone/>
            </a:pPr>
            <a:endParaRPr/>
          </a:p>
          <a:p>
            <a:pPr marL="0" lvl="0" indent="0" algn="l" rtl="0">
              <a:spcBef>
                <a:spcPts val="0"/>
              </a:spcBef>
              <a:spcAft>
                <a:spcPts val="0"/>
              </a:spcAft>
              <a:buNone/>
            </a:pPr>
            <a:r>
              <a:rPr lang="id"/>
              <a:t>Kolom 'exclusive'</a:t>
            </a:r>
            <a:endParaRPr/>
          </a:p>
          <a:p>
            <a:pPr marL="457200" lvl="0" indent="-317500" algn="l" rtl="0">
              <a:spcBef>
                <a:spcPts val="0"/>
              </a:spcBef>
              <a:spcAft>
                <a:spcPts val="0"/>
              </a:spcAft>
              <a:buSzPts val="1400"/>
              <a:buChar char="-"/>
            </a:pPr>
            <a:r>
              <a:rPr lang="id"/>
              <a:t>Skewness: 1.052 (Skewness tinggi)</a:t>
            </a:r>
            <a:endParaRPr/>
          </a:p>
          <a:p>
            <a:pPr marL="457200" lvl="0" indent="-317500" algn="l" rtl="0">
              <a:spcBef>
                <a:spcPts val="0"/>
              </a:spcBef>
              <a:spcAft>
                <a:spcPts val="0"/>
              </a:spcAft>
              <a:buSzPts val="1400"/>
              <a:buChar char="-"/>
            </a:pPr>
            <a:r>
              <a:rPr lang="id"/>
              <a:t>Tindakan: Transformasi log diterapkan untuk mengurangi skewness yang signifikan.</a:t>
            </a:r>
            <a:endParaRPr/>
          </a:p>
        </p:txBody>
      </p:sp>
      <p:pic>
        <p:nvPicPr>
          <p:cNvPr id="428" name="Google Shape;428;p59"/>
          <p:cNvPicPr preferRelativeResize="0"/>
          <p:nvPr/>
        </p:nvPicPr>
        <p:blipFill>
          <a:blip r:embed="rId3">
            <a:alphaModFix/>
          </a:blip>
          <a:stretch>
            <a:fillRect/>
          </a:stretch>
        </p:blipFill>
        <p:spPr>
          <a:xfrm>
            <a:off x="243175" y="1762800"/>
            <a:ext cx="4209500" cy="216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34" name="Google Shape;434;p60"/>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D. Feature transformation: Metode Yang Digunakan</a:t>
            </a:r>
            <a:endParaRPr sz="1400">
              <a:latin typeface="Verdana"/>
              <a:ea typeface="Verdana"/>
              <a:cs typeface="Verdana"/>
              <a:sym typeface="Verdana"/>
            </a:endParaRPr>
          </a:p>
        </p:txBody>
      </p:sp>
      <p:sp>
        <p:nvSpPr>
          <p:cNvPr id="435" name="Google Shape;435;p60"/>
          <p:cNvSpPr txBox="1"/>
          <p:nvPr/>
        </p:nvSpPr>
        <p:spPr>
          <a:xfrm>
            <a:off x="512225" y="1630275"/>
            <a:ext cx="7780800" cy="212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id" b="1">
                <a:solidFill>
                  <a:srgbClr val="1F1F1F"/>
                </a:solidFill>
                <a:latin typeface="Verdana"/>
                <a:ea typeface="Verdana"/>
                <a:cs typeface="Verdana"/>
                <a:sym typeface="Verdana"/>
              </a:rPr>
              <a:t>Metode Transformasi</a:t>
            </a:r>
            <a:endParaRPr b="1">
              <a:solidFill>
                <a:srgbClr val="1F1F1F"/>
              </a:solidFill>
              <a:latin typeface="Verdana"/>
              <a:ea typeface="Verdana"/>
              <a:cs typeface="Verdana"/>
              <a:sym typeface="Verdana"/>
            </a:endParaRPr>
          </a:p>
          <a:p>
            <a:pPr marL="457200" lvl="0" indent="-304800" algn="l" rtl="0">
              <a:lnSpc>
                <a:spcPct val="115000"/>
              </a:lnSpc>
              <a:spcBef>
                <a:spcPts val="120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Log Transform (np.log1p()): Digunakan untuk mengurangi skewness tinggi pada kolom dengan skewness lebih besar dari 1. Metode ini efektif dalam menangani skewness yang ekstrem.</a:t>
            </a:r>
            <a:endParaRPr sz="1200">
              <a:solidFill>
                <a:srgbClr val="1F1F1F"/>
              </a:solidFill>
              <a:latin typeface="Verdana"/>
              <a:ea typeface="Verdana"/>
              <a:cs typeface="Verdana"/>
              <a:sym typeface="Verdana"/>
            </a:endParaRPr>
          </a:p>
          <a:p>
            <a:pPr marL="457200" lvl="0" indent="-304800" algn="l" rtl="0">
              <a:lnSpc>
                <a:spcPct val="115000"/>
              </a:lnSpc>
              <a:spcBef>
                <a:spcPts val="0"/>
              </a:spcBef>
              <a:spcAft>
                <a:spcPts val="0"/>
              </a:spcAft>
              <a:buClr>
                <a:srgbClr val="1F1F1F"/>
              </a:buClr>
              <a:buSzPts val="1200"/>
              <a:buFont typeface="Verdana"/>
              <a:buChar char="●"/>
            </a:pPr>
            <a:r>
              <a:rPr lang="id" sz="1200">
                <a:solidFill>
                  <a:srgbClr val="1F1F1F"/>
                </a:solidFill>
                <a:latin typeface="Verdana"/>
                <a:ea typeface="Verdana"/>
                <a:cs typeface="Verdana"/>
                <a:sym typeface="Verdana"/>
              </a:rPr>
              <a:t>Square Root Transform (np.sqrt()): Digunakan untuk mengurangi skewness sedang pada kolom dengan skewness antara 0.5 dan 1. Transformasi ini lebih ringan dibandingkan log, sehingga cocok untuk distribusi yang sedikit skew.</a:t>
            </a:r>
            <a:endParaRPr sz="1200">
              <a:solidFill>
                <a:srgbClr val="1F1F1F"/>
              </a:solidFill>
              <a:latin typeface="Verdana"/>
              <a:ea typeface="Verdana"/>
              <a:cs typeface="Verdana"/>
              <a:sym typeface="Verdana"/>
            </a:endParaRPr>
          </a:p>
          <a:p>
            <a:pPr marL="0" lvl="0" indent="0" algn="l" rtl="0">
              <a:spcBef>
                <a:spcPts val="500"/>
              </a:spcBef>
              <a:spcAft>
                <a:spcPts val="0"/>
              </a:spcAft>
              <a:buNone/>
            </a:pPr>
            <a:endParaRPr sz="1300">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1"/>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41" name="Google Shape;441;p61"/>
          <p:cNvSpPr txBox="1"/>
          <p:nvPr/>
        </p:nvSpPr>
        <p:spPr>
          <a:xfrm>
            <a:off x="512225" y="1218388"/>
            <a:ext cx="8209200" cy="44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D. Feature transformation</a:t>
            </a:r>
            <a:endParaRPr>
              <a:latin typeface="Verdana"/>
              <a:ea typeface="Verdana"/>
              <a:cs typeface="Verdana"/>
              <a:sym typeface="Verdana"/>
            </a:endParaRPr>
          </a:p>
          <a:p>
            <a:pPr marL="12700" marR="5080" lvl="0" indent="0" algn="l" rtl="0">
              <a:lnSpc>
                <a:spcPct val="114999"/>
              </a:lnSpc>
              <a:spcBef>
                <a:spcPts val="5"/>
              </a:spcBef>
              <a:spcAft>
                <a:spcPts val="0"/>
              </a:spcAft>
              <a:buNone/>
            </a:pPr>
            <a:endParaRPr sz="1400">
              <a:latin typeface="Verdana"/>
              <a:ea typeface="Verdana"/>
              <a:cs typeface="Verdana"/>
              <a:sym typeface="Verdana"/>
            </a:endParaRPr>
          </a:p>
        </p:txBody>
      </p:sp>
      <p:pic>
        <p:nvPicPr>
          <p:cNvPr id="442" name="Google Shape;442;p61"/>
          <p:cNvPicPr preferRelativeResize="0"/>
          <p:nvPr/>
        </p:nvPicPr>
        <p:blipFill>
          <a:blip r:embed="rId3">
            <a:alphaModFix/>
          </a:blip>
          <a:stretch>
            <a:fillRect/>
          </a:stretch>
        </p:blipFill>
        <p:spPr>
          <a:xfrm>
            <a:off x="243175" y="1669250"/>
            <a:ext cx="4209500" cy="2168700"/>
          </a:xfrm>
          <a:prstGeom prst="rect">
            <a:avLst/>
          </a:prstGeom>
          <a:noFill/>
          <a:ln>
            <a:noFill/>
          </a:ln>
        </p:spPr>
      </p:pic>
      <p:sp>
        <p:nvSpPr>
          <p:cNvPr id="443" name="Google Shape;443;p61"/>
          <p:cNvSpPr txBox="1"/>
          <p:nvPr/>
        </p:nvSpPr>
        <p:spPr>
          <a:xfrm>
            <a:off x="4575300" y="1669250"/>
            <a:ext cx="4568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Ringkasan Transformasi</a:t>
            </a:r>
            <a:endParaRPr b="1"/>
          </a:p>
          <a:p>
            <a:pPr marL="457200" lvl="0" indent="-317500" algn="l" rtl="0">
              <a:spcBef>
                <a:spcPts val="0"/>
              </a:spcBef>
              <a:spcAft>
                <a:spcPts val="0"/>
              </a:spcAft>
              <a:buSzPts val="1400"/>
              <a:buChar char="-"/>
            </a:pPr>
            <a:r>
              <a:rPr lang="id"/>
              <a:t>Akar Kuadrat diterapkan pada kolom dengan skewness sedang untuk menyeimbangkan distribusi tanpa perubahan drastis.</a:t>
            </a:r>
            <a:endParaRPr/>
          </a:p>
          <a:p>
            <a:pPr marL="457200" lvl="0" indent="-317500" algn="l" rtl="0">
              <a:spcBef>
                <a:spcPts val="0"/>
              </a:spcBef>
              <a:spcAft>
                <a:spcPts val="0"/>
              </a:spcAft>
              <a:buSzPts val="1400"/>
              <a:buChar char="-"/>
            </a:pPr>
            <a:r>
              <a:rPr lang="id"/>
              <a:t>Transformasi Log diterapkan pada kolom dengan skewness tinggi untuk mengurangi ketidaksimetrisan yang lebih ekstrem.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2"/>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49" name="Google Shape;449;p62"/>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E. Feature encoding : </a:t>
            </a:r>
            <a:r>
              <a:rPr lang="id" b="1">
                <a:solidFill>
                  <a:schemeClr val="dk1"/>
                </a:solidFill>
                <a:latin typeface="Verdana"/>
                <a:ea typeface="Verdana"/>
                <a:cs typeface="Verdana"/>
                <a:sym typeface="Verdana"/>
              </a:rPr>
              <a:t>Code</a:t>
            </a:r>
            <a:endParaRPr sz="1400" b="1">
              <a:latin typeface="Verdana"/>
              <a:ea typeface="Verdana"/>
              <a:cs typeface="Verdana"/>
              <a:sym typeface="Verdana"/>
            </a:endParaRPr>
          </a:p>
        </p:txBody>
      </p:sp>
      <p:sp>
        <p:nvSpPr>
          <p:cNvPr id="450" name="Google Shape;450;p62"/>
          <p:cNvSpPr txBox="1"/>
          <p:nvPr/>
        </p:nvSpPr>
        <p:spPr>
          <a:xfrm>
            <a:off x="512375" y="1508875"/>
            <a:ext cx="7843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Mengonversi kolom kategorikal brand dan category menggunakan target encoding untuk menyederhanakan representasi kolom dan menambah relevansi informasi. Target encoding dilakukan berdasarkan rata-rata nilai label (exclusive) pada setiap kategori.</a:t>
            </a:r>
            <a:endParaRPr/>
          </a:p>
        </p:txBody>
      </p:sp>
      <p:pic>
        <p:nvPicPr>
          <p:cNvPr id="451" name="Google Shape;451;p62"/>
          <p:cNvPicPr preferRelativeResize="0"/>
          <p:nvPr/>
        </p:nvPicPr>
        <p:blipFill>
          <a:blip r:embed="rId3">
            <a:alphaModFix/>
          </a:blip>
          <a:stretch>
            <a:fillRect/>
          </a:stretch>
        </p:blipFill>
        <p:spPr>
          <a:xfrm>
            <a:off x="592913" y="2478538"/>
            <a:ext cx="5153025" cy="2257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57" name="Google Shape;457;p63"/>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solidFill>
                  <a:schemeClr val="dk1"/>
                </a:solidFill>
                <a:latin typeface="Verdana"/>
                <a:ea typeface="Verdana"/>
                <a:cs typeface="Verdana"/>
                <a:sym typeface="Verdana"/>
              </a:rPr>
              <a:t>E. Feature encoding : </a:t>
            </a:r>
            <a:r>
              <a:rPr lang="id" b="1">
                <a:solidFill>
                  <a:schemeClr val="dk1"/>
                </a:solidFill>
                <a:latin typeface="Verdana"/>
                <a:ea typeface="Verdana"/>
                <a:cs typeface="Verdana"/>
                <a:sym typeface="Verdana"/>
              </a:rPr>
              <a:t>output</a:t>
            </a:r>
            <a:endParaRPr sz="1400" b="1">
              <a:latin typeface="Verdana"/>
              <a:ea typeface="Verdana"/>
              <a:cs typeface="Verdana"/>
              <a:sym typeface="Verdana"/>
            </a:endParaRPr>
          </a:p>
        </p:txBody>
      </p:sp>
      <p:pic>
        <p:nvPicPr>
          <p:cNvPr id="458" name="Google Shape;458;p63"/>
          <p:cNvPicPr preferRelativeResize="0"/>
          <p:nvPr/>
        </p:nvPicPr>
        <p:blipFill>
          <a:blip r:embed="rId3">
            <a:alphaModFix/>
          </a:blip>
          <a:stretch>
            <a:fillRect/>
          </a:stretch>
        </p:blipFill>
        <p:spPr>
          <a:xfrm>
            <a:off x="512228" y="1688225"/>
            <a:ext cx="5772522" cy="691500"/>
          </a:xfrm>
          <a:prstGeom prst="rect">
            <a:avLst/>
          </a:prstGeom>
          <a:noFill/>
          <a:ln>
            <a:noFill/>
          </a:ln>
        </p:spPr>
      </p:pic>
      <p:sp>
        <p:nvSpPr>
          <p:cNvPr id="459" name="Google Shape;459;p63"/>
          <p:cNvSpPr txBox="1"/>
          <p:nvPr/>
        </p:nvSpPr>
        <p:spPr>
          <a:xfrm>
            <a:off x="512225" y="2621250"/>
            <a:ext cx="800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Hasil:</a:t>
            </a:r>
            <a:endParaRPr b="1"/>
          </a:p>
          <a:p>
            <a:pPr marL="0" lvl="0" indent="0" algn="l" rtl="0">
              <a:spcBef>
                <a:spcPts val="0"/>
              </a:spcBef>
              <a:spcAft>
                <a:spcPts val="0"/>
              </a:spcAft>
              <a:buNone/>
            </a:pPr>
            <a:r>
              <a:rPr lang="id"/>
              <a:t>Kolom brand dan category dikonversi menjadi nilai rata-rata eksklusivitas masing-masing kategori. Hal ini membantu mengurangi dimensi data dan membuat fitur ini lebih informatif dalam proses modeling. Setelah encoding, kolom asli brand dan category dihapus untuk menghindari redundansi.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65" name="Google Shape;465;p64"/>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F. Handle class imbalance : </a:t>
            </a:r>
            <a:r>
              <a:rPr lang="id" b="1">
                <a:solidFill>
                  <a:schemeClr val="dk1"/>
                </a:solidFill>
                <a:latin typeface="Verdana"/>
                <a:ea typeface="Verdana"/>
                <a:cs typeface="Verdana"/>
                <a:sym typeface="Verdana"/>
              </a:rPr>
              <a:t>Code</a:t>
            </a:r>
            <a:endParaRPr sz="1400" b="1">
              <a:latin typeface="Verdana"/>
              <a:ea typeface="Verdana"/>
              <a:cs typeface="Verdana"/>
              <a:sym typeface="Verdana"/>
            </a:endParaRPr>
          </a:p>
        </p:txBody>
      </p:sp>
      <p:sp>
        <p:nvSpPr>
          <p:cNvPr id="466" name="Google Shape;466;p64"/>
          <p:cNvSpPr txBox="1"/>
          <p:nvPr/>
        </p:nvSpPr>
        <p:spPr>
          <a:xfrm>
            <a:off x="399900" y="1446700"/>
            <a:ext cx="87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Verdana"/>
              <a:ea typeface="Verdana"/>
              <a:cs typeface="Verdana"/>
              <a:sym typeface="Verdana"/>
            </a:endParaRPr>
          </a:p>
        </p:txBody>
      </p:sp>
      <p:pic>
        <p:nvPicPr>
          <p:cNvPr id="467" name="Google Shape;467;p64"/>
          <p:cNvPicPr preferRelativeResize="0"/>
          <p:nvPr/>
        </p:nvPicPr>
        <p:blipFill>
          <a:blip r:embed="rId3">
            <a:alphaModFix/>
          </a:blip>
          <a:stretch>
            <a:fillRect/>
          </a:stretch>
        </p:blipFill>
        <p:spPr>
          <a:xfrm>
            <a:off x="575425" y="1683350"/>
            <a:ext cx="5516388" cy="2991800"/>
          </a:xfrm>
          <a:prstGeom prst="rect">
            <a:avLst/>
          </a:prstGeom>
          <a:noFill/>
          <a:ln>
            <a:noFill/>
          </a:ln>
        </p:spPr>
      </p:pic>
      <p:sp>
        <p:nvSpPr>
          <p:cNvPr id="468" name="Google Shape;468;p64"/>
          <p:cNvSpPr txBox="1"/>
          <p:nvPr/>
        </p:nvSpPr>
        <p:spPr>
          <a:xfrm>
            <a:off x="6344325" y="3121475"/>
            <a:ext cx="25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Verdana"/>
              <a:ea typeface="Verdana"/>
              <a:cs typeface="Verdana"/>
              <a:sym typeface="Verdana"/>
            </a:endParaRPr>
          </a:p>
        </p:txBody>
      </p:sp>
      <p:sp>
        <p:nvSpPr>
          <p:cNvPr id="469" name="Google Shape;469;p64"/>
          <p:cNvSpPr txBox="1"/>
          <p:nvPr/>
        </p:nvSpPr>
        <p:spPr>
          <a:xfrm>
            <a:off x="5867625" y="1794000"/>
            <a:ext cx="2694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200">
                <a:solidFill>
                  <a:srgbClr val="1F1F1F"/>
                </a:solidFill>
                <a:latin typeface="Verdana"/>
                <a:ea typeface="Verdana"/>
                <a:cs typeface="Verdana"/>
                <a:sym typeface="Verdana"/>
              </a:rPr>
              <a:t>Mengecek distribusi kelas pada label exclusive. Jika distribusi kelas tidak seimbang, digunakan SMOTE (Synthetic Minority Over-sampling Technique) untuk menyeimbangkan data training.</a:t>
            </a:r>
            <a:endParaRPr sz="1200">
              <a:solidFill>
                <a:srgbClr val="1F1F1F"/>
              </a:solidFill>
              <a:latin typeface="Verdana"/>
              <a:ea typeface="Verdana"/>
              <a:cs typeface="Verdana"/>
              <a:sym typeface="Verdana"/>
            </a:endParaRPr>
          </a:p>
          <a:p>
            <a:pPr marL="0" lvl="0" indent="0" algn="l" rtl="0">
              <a:spcBef>
                <a:spcPts val="0"/>
              </a:spcBef>
              <a:spcAft>
                <a:spcPts val="0"/>
              </a:spcAft>
              <a:buNone/>
            </a:pPr>
            <a:endParaRPr sz="1200">
              <a:solidFill>
                <a:srgbClr val="1F1F1F"/>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rgbClr val="1F1F1F"/>
                </a:solidFill>
                <a:latin typeface="Verdana"/>
                <a:ea typeface="Verdana"/>
                <a:cs typeface="Verdana"/>
                <a:sym typeface="Verdana"/>
              </a:rPr>
              <a:t>Penanganan ketidakseimbangan kelas umumnya dilakukan pada kolom target (label) atau fitur kategorikal yang mewakili kelas atau kategori tertentu.</a:t>
            </a:r>
            <a:endParaRPr>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rgbClr val="1F1F1F"/>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4. Data Cleansing </a:t>
            </a:r>
            <a:r>
              <a:rPr lang="id" sz="1600">
                <a:solidFill>
                  <a:srgbClr val="0000FF"/>
                </a:solidFill>
              </a:rPr>
              <a:t>(40 poin)</a:t>
            </a:r>
            <a:endParaRPr sz="1600"/>
          </a:p>
        </p:txBody>
      </p:sp>
      <p:sp>
        <p:nvSpPr>
          <p:cNvPr id="475" name="Google Shape;475;p65"/>
          <p:cNvSpPr txBox="1"/>
          <p:nvPr/>
        </p:nvSpPr>
        <p:spPr>
          <a:xfrm>
            <a:off x="512225" y="1218388"/>
            <a:ext cx="8209200" cy="228300"/>
          </a:xfrm>
          <a:prstGeom prst="rect">
            <a:avLst/>
          </a:prstGeom>
          <a:noFill/>
          <a:ln>
            <a:noFill/>
          </a:ln>
        </p:spPr>
        <p:txBody>
          <a:bodyPr spcFirstLastPara="1" wrap="square" lIns="0" tIns="12700" rIns="0" bIns="0" anchor="t" anchorCtr="0">
            <a:spAutoFit/>
          </a:bodyPr>
          <a:lstStyle/>
          <a:p>
            <a:pPr marL="0" lvl="0" indent="0" algn="l" rtl="0">
              <a:spcBef>
                <a:spcPts val="250"/>
              </a:spcBef>
              <a:spcAft>
                <a:spcPts val="0"/>
              </a:spcAft>
              <a:buNone/>
            </a:pPr>
            <a:r>
              <a:rPr lang="id">
                <a:solidFill>
                  <a:schemeClr val="dk1"/>
                </a:solidFill>
                <a:latin typeface="Verdana"/>
                <a:ea typeface="Verdana"/>
                <a:cs typeface="Verdana"/>
                <a:sym typeface="Verdana"/>
              </a:rPr>
              <a:t>F. Handle class imbalance</a:t>
            </a:r>
            <a:endParaRPr sz="1400">
              <a:latin typeface="Verdana"/>
              <a:ea typeface="Verdana"/>
              <a:cs typeface="Verdana"/>
              <a:sym typeface="Verdana"/>
            </a:endParaRPr>
          </a:p>
        </p:txBody>
      </p:sp>
      <p:pic>
        <p:nvPicPr>
          <p:cNvPr id="476" name="Google Shape;476;p65"/>
          <p:cNvPicPr preferRelativeResize="0"/>
          <p:nvPr/>
        </p:nvPicPr>
        <p:blipFill>
          <a:blip r:embed="rId3">
            <a:alphaModFix/>
          </a:blip>
          <a:stretch>
            <a:fillRect/>
          </a:stretch>
        </p:blipFill>
        <p:spPr>
          <a:xfrm>
            <a:off x="512225" y="1689873"/>
            <a:ext cx="4166350" cy="2087075"/>
          </a:xfrm>
          <a:prstGeom prst="rect">
            <a:avLst/>
          </a:prstGeom>
          <a:noFill/>
          <a:ln>
            <a:noFill/>
          </a:ln>
        </p:spPr>
      </p:pic>
      <p:sp>
        <p:nvSpPr>
          <p:cNvPr id="477" name="Google Shape;477;p65"/>
          <p:cNvSpPr txBox="1"/>
          <p:nvPr/>
        </p:nvSpPr>
        <p:spPr>
          <a:xfrm>
            <a:off x="4795550" y="1549575"/>
            <a:ext cx="3925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Hasil:</a:t>
            </a:r>
            <a:endParaRPr b="1"/>
          </a:p>
          <a:p>
            <a:pPr marL="0" lvl="0" indent="0" algn="l" rtl="0">
              <a:spcBef>
                <a:spcPts val="0"/>
              </a:spcBef>
              <a:spcAft>
                <a:spcPts val="0"/>
              </a:spcAft>
              <a:buNone/>
            </a:pPr>
            <a:endParaRPr/>
          </a:p>
          <a:p>
            <a:pPr marL="0" lvl="0" indent="0" algn="l" rtl="0">
              <a:spcBef>
                <a:spcPts val="0"/>
              </a:spcBef>
              <a:spcAft>
                <a:spcPts val="0"/>
              </a:spcAft>
              <a:buNone/>
            </a:pPr>
            <a:r>
              <a:rPr lang="id"/>
              <a:t>Terdapat Class Imbalance pada label exclusive. Menggunakan SMOTE pada data training berhasil menyeimbangkan jumlah sampel antara kedua kelas. Penyeimbangan kelas dapat meningkatkan performa model untuk menghindari bias terhadap kelas mayoritas.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6"/>
          <p:cNvSpPr txBox="1">
            <a:spLocks noGrp="1"/>
          </p:cNvSpPr>
          <p:nvPr>
            <p:ph type="title"/>
          </p:nvPr>
        </p:nvSpPr>
        <p:spPr>
          <a:xfrm>
            <a:off x="512375" y="200448"/>
            <a:ext cx="4883150" cy="714375"/>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83" name="Google Shape;483;p66"/>
          <p:cNvSpPr txBox="1">
            <a:spLocks noGrp="1"/>
          </p:cNvSpPr>
          <p:nvPr>
            <p:ph type="body" idx="1"/>
          </p:nvPr>
        </p:nvSpPr>
        <p:spPr>
          <a:xfrm>
            <a:off x="512225" y="1218388"/>
            <a:ext cx="8082300" cy="999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a:t>Cek feature yang ada sekarang, lalu lakukan:</a:t>
            </a:r>
            <a:endParaRPr/>
          </a:p>
          <a:p>
            <a:pPr marL="228600" lvl="0" indent="-215900" algn="l" rtl="0">
              <a:lnSpc>
                <a:spcPct val="100000"/>
              </a:lnSpc>
              <a:spcBef>
                <a:spcPts val="1450"/>
              </a:spcBef>
              <a:spcAft>
                <a:spcPts val="0"/>
              </a:spcAft>
              <a:buClr>
                <a:schemeClr val="dk1"/>
              </a:buClr>
              <a:buSzPts val="1400"/>
              <a:buFont typeface="Verdana"/>
              <a:buAutoNum type="alphaUcPeriod"/>
            </a:pPr>
            <a:r>
              <a:rPr lang="id"/>
              <a:t>Feature selection (membuang feature yang kurang relevan atau redundan)</a:t>
            </a:r>
            <a:endParaRPr/>
          </a:p>
          <a:p>
            <a:pPr marL="0" marR="93345" lvl="0" indent="0" algn="l" rtl="0">
              <a:lnSpc>
                <a:spcPct val="114999"/>
              </a:lnSpc>
              <a:spcBef>
                <a:spcPts val="1200"/>
              </a:spcBef>
              <a:spcAft>
                <a:spcPts val="0"/>
              </a:spcAft>
              <a:buNone/>
            </a:pPr>
            <a:endParaRPr/>
          </a:p>
        </p:txBody>
      </p:sp>
      <p:pic>
        <p:nvPicPr>
          <p:cNvPr id="484" name="Google Shape;484;p66"/>
          <p:cNvPicPr preferRelativeResize="0"/>
          <p:nvPr/>
        </p:nvPicPr>
        <p:blipFill>
          <a:blip r:embed="rId3">
            <a:alphaModFix/>
          </a:blip>
          <a:stretch>
            <a:fillRect/>
          </a:stretch>
        </p:blipFill>
        <p:spPr>
          <a:xfrm>
            <a:off x="512225" y="2071688"/>
            <a:ext cx="3219450" cy="1000125"/>
          </a:xfrm>
          <a:prstGeom prst="rect">
            <a:avLst/>
          </a:prstGeom>
          <a:noFill/>
          <a:ln>
            <a:noFill/>
          </a:ln>
        </p:spPr>
      </p:pic>
      <p:sp>
        <p:nvSpPr>
          <p:cNvPr id="485" name="Google Shape;485;p66"/>
          <p:cNvSpPr txBox="1"/>
          <p:nvPr/>
        </p:nvSpPr>
        <p:spPr>
          <a:xfrm>
            <a:off x="4002525" y="1997400"/>
            <a:ext cx="488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solidFill>
                  <a:schemeClr val="dk1"/>
                </a:solidFill>
                <a:latin typeface="Verdana"/>
                <a:ea typeface="Verdana"/>
                <a:cs typeface="Verdana"/>
                <a:sym typeface="Verdana"/>
              </a:rPr>
              <a:t>Hapus Salah Satu dari price atau value_price:</a:t>
            </a: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a:solidFill>
                  <a:schemeClr val="dk1"/>
                </a:solidFill>
                <a:latin typeface="Verdana"/>
                <a:ea typeface="Verdana"/>
                <a:cs typeface="Verdana"/>
                <a:sym typeface="Verdana"/>
              </a:rPr>
              <a:t>Alasan: Keduanya memiliki korelasi hampir sempurna (0.99), menunjukkan bahwa mereka memberikan informasi yang sangat mirip. Untuk mengurangi redundansi, kita akan menghapus salah satu.</a:t>
            </a:r>
            <a:endParaRPr>
              <a:solidFill>
                <a:schemeClr val="dk1"/>
              </a:solidFill>
              <a:latin typeface="Verdana"/>
              <a:ea typeface="Verdana"/>
              <a:cs typeface="Verdana"/>
              <a:sym typeface="Verdana"/>
            </a:endParaRPr>
          </a:p>
          <a:p>
            <a:pPr marL="0" lvl="0" indent="0" algn="l" rtl="0">
              <a:spcBef>
                <a:spcPts val="0"/>
              </a:spcBef>
              <a:spcAft>
                <a:spcPts val="0"/>
              </a:spcAft>
              <a:buNone/>
            </a:pPr>
            <a:endParaRPr>
              <a:solidFill>
                <a:schemeClr val="dk1"/>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91" name="Google Shape;491;p67"/>
          <p:cNvSpPr txBox="1">
            <a:spLocks noGrp="1"/>
          </p:cNvSpPr>
          <p:nvPr>
            <p:ph type="body" idx="1"/>
          </p:nvPr>
        </p:nvSpPr>
        <p:spPr>
          <a:xfrm>
            <a:off x="530850" y="984638"/>
            <a:ext cx="80823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t>B. Feature extraction : </a:t>
            </a:r>
            <a:r>
              <a:rPr lang="id" b="1"/>
              <a:t>Code</a:t>
            </a:r>
            <a:r>
              <a:rPr lang="id"/>
              <a:t> (membuat feature baru dari feature yang sudah ada)</a:t>
            </a:r>
            <a:endParaRPr/>
          </a:p>
        </p:txBody>
      </p:sp>
      <p:sp>
        <p:nvSpPr>
          <p:cNvPr id="492" name="Google Shape;492;p67"/>
          <p:cNvSpPr txBox="1"/>
          <p:nvPr/>
        </p:nvSpPr>
        <p:spPr>
          <a:xfrm>
            <a:off x="5590175" y="3518750"/>
            <a:ext cx="37200" cy="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Verdana"/>
              <a:ea typeface="Verdana"/>
              <a:cs typeface="Verdana"/>
              <a:sym typeface="Verdana"/>
            </a:endParaRPr>
          </a:p>
        </p:txBody>
      </p:sp>
      <p:pic>
        <p:nvPicPr>
          <p:cNvPr id="493" name="Google Shape;493;p67"/>
          <p:cNvPicPr preferRelativeResize="0"/>
          <p:nvPr/>
        </p:nvPicPr>
        <p:blipFill>
          <a:blip r:embed="rId3">
            <a:alphaModFix/>
          </a:blip>
          <a:stretch>
            <a:fillRect/>
          </a:stretch>
        </p:blipFill>
        <p:spPr>
          <a:xfrm>
            <a:off x="1130388" y="1289150"/>
            <a:ext cx="6883225" cy="360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21" name="Google Shape;121;p23"/>
          <p:cNvSpPr txBox="1"/>
          <p:nvPr/>
        </p:nvSpPr>
        <p:spPr>
          <a:xfrm>
            <a:off x="512225" y="1186383"/>
            <a:ext cx="76167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250"/>
              </a:spcBef>
              <a:spcAft>
                <a:spcPts val="0"/>
              </a:spcAft>
              <a:buNone/>
            </a:pPr>
            <a:r>
              <a:rPr lang="id">
                <a:latin typeface="Verdana"/>
                <a:ea typeface="Verdana"/>
                <a:cs typeface="Verdana"/>
                <a:sym typeface="Verdana"/>
              </a:rPr>
              <a:t>B. </a:t>
            </a:r>
            <a:r>
              <a:rPr lang="id" sz="1400">
                <a:latin typeface="Verdana"/>
                <a:ea typeface="Verdana"/>
                <a:cs typeface="Verdana"/>
                <a:sym typeface="Verdana"/>
              </a:rPr>
              <a:t>Apakah ada kolom yang memiliki nilai kosong? Jika ada, apa saja?</a:t>
            </a:r>
            <a:endParaRPr sz="1400">
              <a:latin typeface="Verdana"/>
              <a:ea typeface="Verdana"/>
              <a:cs typeface="Verdana"/>
              <a:sym typeface="Verdana"/>
            </a:endParaRPr>
          </a:p>
        </p:txBody>
      </p:sp>
      <p:pic>
        <p:nvPicPr>
          <p:cNvPr id="122" name="Google Shape;122;p23"/>
          <p:cNvPicPr preferRelativeResize="0"/>
          <p:nvPr/>
        </p:nvPicPr>
        <p:blipFill>
          <a:blip r:embed="rId3">
            <a:alphaModFix/>
          </a:blip>
          <a:stretch>
            <a:fillRect/>
          </a:stretch>
        </p:blipFill>
        <p:spPr>
          <a:xfrm>
            <a:off x="512225" y="1692601"/>
            <a:ext cx="2805950" cy="2570650"/>
          </a:xfrm>
          <a:prstGeom prst="rect">
            <a:avLst/>
          </a:prstGeom>
          <a:noFill/>
          <a:ln>
            <a:noFill/>
          </a:ln>
        </p:spPr>
      </p:pic>
      <p:sp>
        <p:nvSpPr>
          <p:cNvPr id="123" name="Google Shape;123;p23"/>
          <p:cNvSpPr txBox="1"/>
          <p:nvPr/>
        </p:nvSpPr>
        <p:spPr>
          <a:xfrm>
            <a:off x="4420725" y="1725150"/>
            <a:ext cx="3844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a:t>Beberapa kolom memiliki nilai kosong (null):</a:t>
            </a:r>
            <a:endParaRPr/>
          </a:p>
          <a:p>
            <a:pPr marL="457200" lvl="0" indent="-317500" algn="l" rtl="0">
              <a:spcBef>
                <a:spcPts val="0"/>
              </a:spcBef>
              <a:spcAft>
                <a:spcPts val="0"/>
              </a:spcAft>
              <a:buSzPts val="1400"/>
              <a:buChar char="-"/>
            </a:pPr>
            <a:r>
              <a:rPr lang="id"/>
              <a:t>category memiliki 23 nilai kosong. </a:t>
            </a:r>
            <a:endParaRPr/>
          </a:p>
          <a:p>
            <a:pPr marL="457200" lvl="0" indent="-317500" algn="l" rtl="0">
              <a:spcBef>
                <a:spcPts val="0"/>
              </a:spcBef>
              <a:spcAft>
                <a:spcPts val="0"/>
              </a:spcAft>
              <a:buSzPts val="1400"/>
              <a:buChar char="-"/>
            </a:pPr>
            <a:r>
              <a:rPr lang="id"/>
              <a:t>rating memiliki 95 nilai kosong.</a:t>
            </a:r>
            <a:endParaRPr/>
          </a:p>
          <a:p>
            <a:pPr marL="457200" lvl="0" indent="-317500" algn="l" rtl="0">
              <a:spcBef>
                <a:spcPts val="0"/>
              </a:spcBef>
              <a:spcAft>
                <a:spcPts val="0"/>
              </a:spcAft>
              <a:buSzPts val="1400"/>
              <a:buChar char="-"/>
            </a:pPr>
            <a:r>
              <a:rPr lang="id"/>
              <a:t>number_of_reviews memiliki 9 nilai kosong. </a:t>
            </a:r>
            <a:endParaRPr/>
          </a:p>
          <a:p>
            <a:pPr marL="457200" lvl="0" indent="-317500" algn="l" rtl="0">
              <a:spcBef>
                <a:spcPts val="0"/>
              </a:spcBef>
              <a:spcAft>
                <a:spcPts val="0"/>
              </a:spcAft>
              <a:buSzPts val="1400"/>
              <a:buChar char="-"/>
            </a:pPr>
            <a:r>
              <a:rPr lang="id"/>
              <a:t>ove memiliki 34 nilai kosong. </a:t>
            </a:r>
            <a:endParaRPr/>
          </a:p>
          <a:p>
            <a:pPr marL="457200" lvl="0" indent="-317500" algn="l" rtl="0">
              <a:spcBef>
                <a:spcPts val="0"/>
              </a:spcBef>
              <a:spcAft>
                <a:spcPts val="0"/>
              </a:spcAft>
              <a:buSzPts val="1400"/>
              <a:buChar char="-"/>
            </a:pPr>
            <a:r>
              <a:rPr lang="id"/>
              <a:t>price memiliki 8 nilai kosong. </a:t>
            </a:r>
            <a:endParaRPr/>
          </a:p>
          <a:p>
            <a:pPr marL="457200" lvl="0" indent="-317500" algn="l" rtl="0">
              <a:spcBef>
                <a:spcPts val="0"/>
              </a:spcBef>
              <a:spcAft>
                <a:spcPts val="0"/>
              </a:spcAft>
              <a:buSzPts val="1400"/>
              <a:buChar char="-"/>
            </a:pPr>
            <a:r>
              <a:rPr lang="id"/>
              <a:t>value_price memiliki 17 nilai kosong.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8"/>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499" name="Google Shape;499;p68"/>
          <p:cNvSpPr txBox="1">
            <a:spLocks noGrp="1"/>
          </p:cNvSpPr>
          <p:nvPr>
            <p:ph type="body" idx="1"/>
          </p:nvPr>
        </p:nvSpPr>
        <p:spPr>
          <a:xfrm>
            <a:off x="530850" y="984638"/>
            <a:ext cx="8082300" cy="2283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id"/>
              <a:t>B. Feature extraction : </a:t>
            </a:r>
            <a:r>
              <a:rPr lang="id" b="1"/>
              <a:t>Output</a:t>
            </a:r>
            <a:r>
              <a:rPr lang="id"/>
              <a:t> (membuat feature baru dari feature yang sudah ada)</a:t>
            </a:r>
            <a:endParaRPr/>
          </a:p>
        </p:txBody>
      </p:sp>
      <p:pic>
        <p:nvPicPr>
          <p:cNvPr id="500" name="Google Shape;500;p68"/>
          <p:cNvPicPr preferRelativeResize="0"/>
          <p:nvPr/>
        </p:nvPicPr>
        <p:blipFill>
          <a:blip r:embed="rId3">
            <a:alphaModFix/>
          </a:blip>
          <a:stretch>
            <a:fillRect/>
          </a:stretch>
        </p:blipFill>
        <p:spPr>
          <a:xfrm>
            <a:off x="1509700" y="1294638"/>
            <a:ext cx="6124575" cy="1552575"/>
          </a:xfrm>
          <a:prstGeom prst="rect">
            <a:avLst/>
          </a:prstGeom>
          <a:noFill/>
          <a:ln>
            <a:noFill/>
          </a:ln>
        </p:spPr>
      </p:pic>
      <p:sp>
        <p:nvSpPr>
          <p:cNvPr id="501" name="Google Shape;501;p68"/>
          <p:cNvSpPr txBox="1"/>
          <p:nvPr/>
        </p:nvSpPr>
        <p:spPr>
          <a:xfrm>
            <a:off x="431175" y="2928925"/>
            <a:ext cx="3991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Average Rating per Review:</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Untuk menilai apakah produk yang populer (banyak ulasan) juga memiliki penilaian rata-rata yang baik.</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Love-to-Review Ratio:</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Ini dapat membantu menilai apakah produk yang disukai juga mendapatkan banyak ulasan, atau sebaliknya.</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02" name="Google Shape;502;p68"/>
          <p:cNvSpPr txBox="1"/>
          <p:nvPr/>
        </p:nvSpPr>
        <p:spPr>
          <a:xfrm>
            <a:off x="5590175" y="3518750"/>
            <a:ext cx="37200" cy="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Verdana"/>
              <a:ea typeface="Verdana"/>
              <a:cs typeface="Verdana"/>
              <a:sym typeface="Verdana"/>
            </a:endParaRPr>
          </a:p>
        </p:txBody>
      </p:sp>
      <p:sp>
        <p:nvSpPr>
          <p:cNvPr id="503" name="Google Shape;503;p68"/>
          <p:cNvSpPr txBox="1"/>
          <p:nvPr/>
        </p:nvSpPr>
        <p:spPr>
          <a:xfrm>
            <a:off x="4621950" y="2924550"/>
            <a:ext cx="39912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Price per Category Mean:</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Ini dapat membantu mengidentifikasi apakah produk lebih mahal atau lebih murah dari rata-rata harga di kategorinya, yang mungkin berpengaruh pada eksklusivitas.</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Brand Exclusivity Score: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Tujuan: Membantu menilai kecenderungan eksklusivitas suatu merek dalam dataset.</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509" name="Google Shape;509;p69"/>
          <p:cNvSpPr txBox="1">
            <a:spLocks noGrp="1"/>
          </p:cNvSpPr>
          <p:nvPr>
            <p:ph type="body" idx="1"/>
          </p:nvPr>
        </p:nvSpPr>
        <p:spPr>
          <a:xfrm>
            <a:off x="530850" y="984638"/>
            <a:ext cx="8082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200"/>
              <a:t>C. Tuliskan minimal 4 feature tambahan (selain yang sudah tersedia di dataset) yang mungkin akan sangat membantu membuat performansi model semakin bagus (ini hanya ide saja, untuk menguji kreativitas teman-teman, tidak perlu benar-benar dicari datanya dan tidak perlu diimplementasikan)</a:t>
            </a:r>
            <a:endParaRPr sz="1200"/>
          </a:p>
        </p:txBody>
      </p:sp>
      <p:sp>
        <p:nvSpPr>
          <p:cNvPr id="510" name="Google Shape;510;p69"/>
          <p:cNvSpPr txBox="1"/>
          <p:nvPr/>
        </p:nvSpPr>
        <p:spPr>
          <a:xfrm>
            <a:off x="400275" y="1726350"/>
            <a:ext cx="4113000" cy="2216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Verdana"/>
              <a:buAutoNum type="arabicPeriod"/>
            </a:pPr>
            <a:r>
              <a:rPr lang="id" sz="1200" b="1">
                <a:solidFill>
                  <a:schemeClr val="dk1"/>
                </a:solidFill>
                <a:latin typeface="Verdana"/>
                <a:ea typeface="Verdana"/>
                <a:cs typeface="Verdana"/>
                <a:sym typeface="Verdana"/>
              </a:rPr>
              <a:t>Seasonal Popularity:</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yang menunjukkan popularitas musiman dari produk, misalnya berdasarkan data penjualan selama periode tertentu seperti musim liburan, hari besar, atau musim tertentu.</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Menilai apakah produk tertentu memiliki peningkatan popularitas di musim atau waktu tertentu, yang dapat membantu memahami relevansi produk dengan periode waktu.</a:t>
            </a:r>
            <a:endParaRPr sz="1200">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11" name="Google Shape;511;p69"/>
          <p:cNvSpPr txBox="1"/>
          <p:nvPr/>
        </p:nvSpPr>
        <p:spPr>
          <a:xfrm>
            <a:off x="4763775" y="1726350"/>
            <a:ext cx="39246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2. Customer Loyalty Score: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menggunakan data pelanggan untuk menghitung tingkat loyalitas, misalnya berdasarkan jumlah produk yang sering dibeli kembali atau tingkat engagement dari pelanggan yang sama.</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Menunjukkan bahwa produk dengan tingkat loyalitas tinggi mungkin lebih bernilai bagi konsumen setia.</a:t>
            </a:r>
            <a:endParaRPr sz="1200" b="1">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0"/>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5. Feature Engineering </a:t>
            </a:r>
            <a:r>
              <a:rPr lang="id" sz="1600">
                <a:solidFill>
                  <a:srgbClr val="0000FF"/>
                </a:solidFill>
              </a:rPr>
              <a:t>(30 poin)</a:t>
            </a:r>
            <a:endParaRPr sz="1600"/>
          </a:p>
        </p:txBody>
      </p:sp>
      <p:sp>
        <p:nvSpPr>
          <p:cNvPr id="517" name="Google Shape;517;p70"/>
          <p:cNvSpPr txBox="1">
            <a:spLocks noGrp="1"/>
          </p:cNvSpPr>
          <p:nvPr>
            <p:ph type="body" idx="1"/>
          </p:nvPr>
        </p:nvSpPr>
        <p:spPr>
          <a:xfrm>
            <a:off x="530850" y="984638"/>
            <a:ext cx="8082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1200"/>
              <a:t>C. Tuliskan minimal 4 feature tambahan (selain yang sudah tersedia di dataset) yang mungkin akan sangat membantu membuat performansi model semakin bagus (ini hanya ide saja, untuk menguji kreativitas teman-teman, tidak perlu benar-benar dicari datanya dan tidak perlu diimplementasikan)</a:t>
            </a:r>
            <a:endParaRPr sz="1200"/>
          </a:p>
        </p:txBody>
      </p:sp>
      <p:sp>
        <p:nvSpPr>
          <p:cNvPr id="518" name="Google Shape;518;p70"/>
          <p:cNvSpPr txBox="1"/>
          <p:nvPr/>
        </p:nvSpPr>
        <p:spPr>
          <a:xfrm>
            <a:off x="400275" y="1726350"/>
            <a:ext cx="4113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3. Marketing Budget or Advertisement Exposure:</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Fitur yang menunjukkan berapa banyak anggaran yang dikeluarkan untuk iklan produk atau eksposur iklan dari masing-masing merek.</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Mengukur apakah popularitas atau eksklusivitas suatu produk dipengaruhi oleh strategi pemasaran dan anggaran yang dialokasikan untuk iklan.</a:t>
            </a:r>
            <a:endParaRPr sz="1200" b="1">
              <a:solidFill>
                <a:schemeClr val="dk1"/>
              </a:solidFill>
              <a:latin typeface="Verdana"/>
              <a:ea typeface="Verdana"/>
              <a:cs typeface="Verdana"/>
              <a:sym typeface="Verdana"/>
            </a:endParaRPr>
          </a:p>
          <a:p>
            <a:pPr marL="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519" name="Google Shape;519;p70"/>
          <p:cNvSpPr txBox="1"/>
          <p:nvPr/>
        </p:nvSpPr>
        <p:spPr>
          <a:xfrm>
            <a:off x="4763775" y="1726350"/>
            <a:ext cx="39246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4. Influencer Endorsements:</a:t>
            </a:r>
            <a:endParaRPr sz="12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a:solidFill>
                  <a:schemeClr val="dk1"/>
                </a:solidFill>
                <a:latin typeface="Verdana"/>
                <a:ea typeface="Verdana"/>
                <a:cs typeface="Verdana"/>
                <a:sym typeface="Verdana"/>
              </a:rPr>
              <a:t>Jumlah atau tingkat endorsement dari influencer terhadap produk tertentu.</a:t>
            </a: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id" sz="1200" b="1">
                <a:solidFill>
                  <a:schemeClr val="dk1"/>
                </a:solidFill>
                <a:latin typeface="Verdana"/>
                <a:ea typeface="Verdana"/>
                <a:cs typeface="Verdana"/>
                <a:sym typeface="Verdana"/>
              </a:rPr>
              <a:t>Tujuan Fitur:</a:t>
            </a:r>
            <a:r>
              <a:rPr lang="id" sz="1200">
                <a:solidFill>
                  <a:schemeClr val="dk1"/>
                </a:solidFill>
                <a:latin typeface="Verdana"/>
                <a:ea typeface="Verdana"/>
                <a:cs typeface="Verdana"/>
                <a:sym typeface="Verdana"/>
              </a:rPr>
              <a:t> Mengukur apakah endorsement dari influencer berpengaruh pada eksklusivitas, popularitas, atau penilaian konsumen terhadap produk.</a:t>
            </a:r>
            <a:endParaRPr sz="1200" b="1">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1"/>
          <p:cNvSpPr txBox="1">
            <a:spLocks noGrp="1"/>
          </p:cNvSpPr>
          <p:nvPr>
            <p:ph type="title"/>
          </p:nvPr>
        </p:nvSpPr>
        <p:spPr>
          <a:xfrm>
            <a:off x="1491650" y="2225800"/>
            <a:ext cx="3687000" cy="643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id" sz="4100"/>
              <a:t>Terima kasih!</a:t>
            </a:r>
            <a:endParaRPr sz="4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29" name="Google Shape;129;p24"/>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pic>
        <p:nvPicPr>
          <p:cNvPr id="130" name="Google Shape;130;p24"/>
          <p:cNvPicPr preferRelativeResize="0"/>
          <p:nvPr/>
        </p:nvPicPr>
        <p:blipFill>
          <a:blip r:embed="rId3">
            <a:alphaModFix/>
          </a:blip>
          <a:stretch>
            <a:fillRect/>
          </a:stretch>
        </p:blipFill>
        <p:spPr>
          <a:xfrm>
            <a:off x="763651" y="1834500"/>
            <a:ext cx="7616700" cy="2763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36" name="Google Shape;136;p25"/>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pic>
        <p:nvPicPr>
          <p:cNvPr id="137" name="Google Shape;137;p25"/>
          <p:cNvPicPr preferRelativeResize="0"/>
          <p:nvPr/>
        </p:nvPicPr>
        <p:blipFill rotWithShape="1">
          <a:blip r:embed="rId3">
            <a:alphaModFix/>
          </a:blip>
          <a:srcRect r="84139"/>
          <a:stretch/>
        </p:blipFill>
        <p:spPr>
          <a:xfrm>
            <a:off x="264451" y="1849650"/>
            <a:ext cx="1208025" cy="2763100"/>
          </a:xfrm>
          <a:prstGeom prst="rect">
            <a:avLst/>
          </a:prstGeom>
          <a:noFill/>
          <a:ln>
            <a:noFill/>
          </a:ln>
        </p:spPr>
      </p:pic>
      <p:sp>
        <p:nvSpPr>
          <p:cNvPr id="138" name="Google Shape;138;p25"/>
          <p:cNvSpPr txBox="1"/>
          <p:nvPr/>
        </p:nvSpPr>
        <p:spPr>
          <a:xfrm>
            <a:off x="1673075" y="1849650"/>
            <a:ext cx="2561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id:</a:t>
            </a:r>
            <a:endParaRPr b="1"/>
          </a:p>
          <a:p>
            <a:pPr marL="0" lvl="0" indent="0" algn="l" rtl="0">
              <a:spcBef>
                <a:spcPts val="0"/>
              </a:spcBef>
              <a:spcAft>
                <a:spcPts val="0"/>
              </a:spcAft>
              <a:buNone/>
            </a:pPr>
            <a:r>
              <a:rPr lang="id"/>
              <a:t>Tidak ada masalah, nilai id bervariasi secara unik sebagai penanda setiap baris, dengan tidak ada nilai summary yang mencurigakan.</a:t>
            </a:r>
            <a:endParaRPr/>
          </a:p>
        </p:txBody>
      </p:sp>
      <p:pic>
        <p:nvPicPr>
          <p:cNvPr id="139" name="Google Shape;139;p25"/>
          <p:cNvPicPr preferRelativeResize="0"/>
          <p:nvPr/>
        </p:nvPicPr>
        <p:blipFill rotWithShape="1">
          <a:blip r:embed="rId3">
            <a:alphaModFix/>
          </a:blip>
          <a:srcRect l="15462" r="66368"/>
          <a:stretch/>
        </p:blipFill>
        <p:spPr>
          <a:xfrm>
            <a:off x="4655026" y="1849650"/>
            <a:ext cx="1383924" cy="2763100"/>
          </a:xfrm>
          <a:prstGeom prst="rect">
            <a:avLst/>
          </a:prstGeom>
          <a:noFill/>
          <a:ln>
            <a:noFill/>
          </a:ln>
        </p:spPr>
      </p:pic>
      <p:pic>
        <p:nvPicPr>
          <p:cNvPr id="140" name="Google Shape;140;p25"/>
          <p:cNvPicPr preferRelativeResize="0"/>
          <p:nvPr/>
        </p:nvPicPr>
        <p:blipFill rotWithShape="1">
          <a:blip r:embed="rId3">
            <a:alphaModFix/>
          </a:blip>
          <a:srcRect r="94482"/>
          <a:stretch/>
        </p:blipFill>
        <p:spPr>
          <a:xfrm>
            <a:off x="4234776" y="1849650"/>
            <a:ext cx="420250" cy="2763100"/>
          </a:xfrm>
          <a:prstGeom prst="rect">
            <a:avLst/>
          </a:prstGeom>
          <a:noFill/>
          <a:ln>
            <a:noFill/>
          </a:ln>
        </p:spPr>
      </p:pic>
      <p:sp>
        <p:nvSpPr>
          <p:cNvPr id="141" name="Google Shape;141;p25"/>
          <p:cNvSpPr txBox="1"/>
          <p:nvPr/>
        </p:nvSpPr>
        <p:spPr>
          <a:xfrm>
            <a:off x="6308350" y="1725150"/>
            <a:ext cx="2410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brand:</a:t>
            </a:r>
            <a:endParaRPr b="1"/>
          </a:p>
          <a:p>
            <a:pPr marL="0" lvl="0" indent="0" algn="l" rtl="0">
              <a:spcBef>
                <a:spcPts val="0"/>
              </a:spcBef>
              <a:spcAft>
                <a:spcPts val="0"/>
              </a:spcAft>
              <a:buNone/>
            </a:pPr>
            <a:r>
              <a:rPr lang="id"/>
              <a:t>Tidak ada masalah, kolom brand memiliki 310 nilai unik, dengan brand SEPHORA COLLECTION sebagai yang paling sering muncul (freq = 492). Ini masuk akal jika dataset mencakup berbagai merek.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47" name="Google Shape;147;p26"/>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48" name="Google Shape;148;p26"/>
          <p:cNvSpPr txBox="1"/>
          <p:nvPr/>
        </p:nvSpPr>
        <p:spPr>
          <a:xfrm>
            <a:off x="1673075" y="1849650"/>
            <a:ext cx="2561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category:</a:t>
            </a:r>
            <a:endParaRPr b="1"/>
          </a:p>
          <a:p>
            <a:pPr marL="0" lvl="0" indent="0" algn="l" rtl="0">
              <a:spcBef>
                <a:spcPts val="0"/>
              </a:spcBef>
              <a:spcAft>
                <a:spcPts val="0"/>
              </a:spcAft>
              <a:buNone/>
            </a:pPr>
            <a:r>
              <a:rPr lang="id"/>
              <a:t>Tidak ada masalah yang jelas, meskipun kolom ini memiliki 142 kategori unik, yang dapat diharapkan dari berbagai produk kecantikan. Nilai top adalah Perfume dengan frekuensi 619, yang dapat dianggap normal jika parfum adalah kategori yang dominan.</a:t>
            </a:r>
            <a:endParaRPr/>
          </a:p>
        </p:txBody>
      </p:sp>
      <p:pic>
        <p:nvPicPr>
          <p:cNvPr id="149" name="Google Shape;149;p26"/>
          <p:cNvPicPr preferRelativeResize="0"/>
          <p:nvPr/>
        </p:nvPicPr>
        <p:blipFill rotWithShape="1">
          <a:blip r:embed="rId3">
            <a:alphaModFix/>
          </a:blip>
          <a:srcRect r="94482"/>
          <a:stretch/>
        </p:blipFill>
        <p:spPr>
          <a:xfrm>
            <a:off x="522726" y="1849650"/>
            <a:ext cx="420250" cy="2763100"/>
          </a:xfrm>
          <a:prstGeom prst="rect">
            <a:avLst/>
          </a:prstGeom>
          <a:noFill/>
          <a:ln>
            <a:noFill/>
          </a:ln>
        </p:spPr>
      </p:pic>
      <p:sp>
        <p:nvSpPr>
          <p:cNvPr id="150" name="Google Shape;150;p26"/>
          <p:cNvSpPr txBox="1"/>
          <p:nvPr/>
        </p:nvSpPr>
        <p:spPr>
          <a:xfrm>
            <a:off x="6079750" y="1725150"/>
            <a:ext cx="2410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rating:</a:t>
            </a:r>
            <a:endParaRPr b="1"/>
          </a:p>
          <a:p>
            <a:pPr marL="0" lvl="0" indent="0" algn="l" rtl="0">
              <a:spcBef>
                <a:spcPts val="0"/>
              </a:spcBef>
              <a:spcAft>
                <a:spcPts val="0"/>
              </a:spcAft>
              <a:buNone/>
            </a:pPr>
            <a:r>
              <a:rPr lang="id"/>
              <a:t>mean rating adalah 4.08, yang masuk akal untuk produk dengan ulasan cenderung positif. Nilai min adalah 0, yang mungkin aneh jika seharusnya rating berkisar antara 1 hingga 5, ini bisa jadi kesalahan input atau produk yang belum mendapat rating.</a:t>
            </a:r>
            <a:endParaRPr/>
          </a:p>
        </p:txBody>
      </p:sp>
      <p:pic>
        <p:nvPicPr>
          <p:cNvPr id="151" name="Google Shape;151;p26"/>
          <p:cNvPicPr preferRelativeResize="0"/>
          <p:nvPr/>
        </p:nvPicPr>
        <p:blipFill rotWithShape="1">
          <a:blip r:embed="rId3">
            <a:alphaModFix/>
          </a:blip>
          <a:srcRect l="32543" r="60306"/>
          <a:stretch/>
        </p:blipFill>
        <p:spPr>
          <a:xfrm>
            <a:off x="942975" y="1849650"/>
            <a:ext cx="544600" cy="2763100"/>
          </a:xfrm>
          <a:prstGeom prst="rect">
            <a:avLst/>
          </a:prstGeom>
          <a:noFill/>
          <a:ln>
            <a:noFill/>
          </a:ln>
        </p:spPr>
      </p:pic>
      <p:pic>
        <p:nvPicPr>
          <p:cNvPr id="152" name="Google Shape;152;p26"/>
          <p:cNvPicPr preferRelativeResize="0"/>
          <p:nvPr/>
        </p:nvPicPr>
        <p:blipFill rotWithShape="1">
          <a:blip r:embed="rId3">
            <a:alphaModFix/>
          </a:blip>
          <a:srcRect r="94482"/>
          <a:stretch/>
        </p:blipFill>
        <p:spPr>
          <a:xfrm>
            <a:off x="4691976" y="1849650"/>
            <a:ext cx="420250" cy="2763100"/>
          </a:xfrm>
          <a:prstGeom prst="rect">
            <a:avLst/>
          </a:prstGeom>
          <a:noFill/>
          <a:ln>
            <a:noFill/>
          </a:ln>
        </p:spPr>
      </p:pic>
      <p:pic>
        <p:nvPicPr>
          <p:cNvPr id="153" name="Google Shape;153;p26"/>
          <p:cNvPicPr preferRelativeResize="0"/>
          <p:nvPr/>
        </p:nvPicPr>
        <p:blipFill rotWithShape="1">
          <a:blip r:embed="rId3">
            <a:alphaModFix/>
          </a:blip>
          <a:srcRect l="39694" r="49999"/>
          <a:stretch/>
        </p:blipFill>
        <p:spPr>
          <a:xfrm>
            <a:off x="5107674" y="1849650"/>
            <a:ext cx="784973" cy="276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512375" y="200448"/>
            <a:ext cx="4883100" cy="708000"/>
          </a:xfrm>
          <a:prstGeom prst="rect">
            <a:avLst/>
          </a:prstGeom>
          <a:noFill/>
          <a:ln>
            <a:noFill/>
          </a:ln>
        </p:spPr>
        <p:txBody>
          <a:bodyPr spcFirstLastPara="1" wrap="square" lIns="0" tIns="320025" rIns="0" bIns="0" anchor="t" anchorCtr="0">
            <a:spAutoFit/>
          </a:bodyPr>
          <a:lstStyle/>
          <a:p>
            <a:pPr marL="12700" lvl="0" indent="0" algn="l" rtl="0">
              <a:lnSpc>
                <a:spcPct val="100000"/>
              </a:lnSpc>
              <a:spcBef>
                <a:spcPts val="0"/>
              </a:spcBef>
              <a:spcAft>
                <a:spcPts val="0"/>
              </a:spcAft>
              <a:buNone/>
            </a:pPr>
            <a:r>
              <a:rPr lang="id"/>
              <a:t>1. Descriptive Statistics </a:t>
            </a:r>
            <a:r>
              <a:rPr lang="id" sz="1600">
                <a:solidFill>
                  <a:srgbClr val="0000FF"/>
                </a:solidFill>
              </a:rPr>
              <a:t>(5 poin)</a:t>
            </a:r>
            <a:endParaRPr sz="1600"/>
          </a:p>
        </p:txBody>
      </p:sp>
      <p:sp>
        <p:nvSpPr>
          <p:cNvPr id="159" name="Google Shape;159;p27"/>
          <p:cNvSpPr txBox="1"/>
          <p:nvPr/>
        </p:nvSpPr>
        <p:spPr>
          <a:xfrm>
            <a:off x="512225" y="1186383"/>
            <a:ext cx="7616700" cy="476100"/>
          </a:xfrm>
          <a:prstGeom prst="rect">
            <a:avLst/>
          </a:prstGeom>
          <a:noFill/>
          <a:ln>
            <a:noFill/>
          </a:ln>
        </p:spPr>
        <p:txBody>
          <a:bodyPr spcFirstLastPara="1" wrap="square" lIns="0" tIns="12700" rIns="0" bIns="0" anchor="t" anchorCtr="0">
            <a:spAutoFit/>
          </a:bodyPr>
          <a:lstStyle/>
          <a:p>
            <a:pPr marL="0" marR="55880" lvl="0" indent="0" algn="l" rtl="0">
              <a:lnSpc>
                <a:spcPct val="114999"/>
              </a:lnSpc>
              <a:spcBef>
                <a:spcPts val="0"/>
              </a:spcBef>
              <a:spcAft>
                <a:spcPts val="0"/>
              </a:spcAft>
              <a:buNone/>
            </a:pPr>
            <a:r>
              <a:rPr lang="id">
                <a:latin typeface="Verdana"/>
                <a:ea typeface="Verdana"/>
                <a:cs typeface="Verdana"/>
                <a:sym typeface="Verdana"/>
              </a:rPr>
              <a:t>C. </a:t>
            </a:r>
            <a:r>
              <a:rPr lang="id" sz="1400">
                <a:latin typeface="Verdana"/>
                <a:ea typeface="Verdana"/>
                <a:cs typeface="Verdana"/>
                <a:sym typeface="Verdana"/>
              </a:rPr>
              <a:t>Apakah ada kolom yang memiliki nilai summary agak aneh? (min/mean/median/max/unique/top/freq)</a:t>
            </a:r>
            <a:endParaRPr sz="1400">
              <a:latin typeface="Verdana"/>
              <a:ea typeface="Verdana"/>
              <a:cs typeface="Verdana"/>
              <a:sym typeface="Verdana"/>
            </a:endParaRPr>
          </a:p>
        </p:txBody>
      </p:sp>
      <p:sp>
        <p:nvSpPr>
          <p:cNvPr id="160" name="Google Shape;160;p27"/>
          <p:cNvSpPr txBox="1"/>
          <p:nvPr/>
        </p:nvSpPr>
        <p:spPr>
          <a:xfrm>
            <a:off x="1788163" y="1849650"/>
            <a:ext cx="2561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number_of_reviews:</a:t>
            </a:r>
            <a:endParaRPr b="1"/>
          </a:p>
          <a:p>
            <a:pPr marL="0" lvl="0" indent="0" algn="l" rtl="0">
              <a:spcBef>
                <a:spcPts val="0"/>
              </a:spcBef>
              <a:spcAft>
                <a:spcPts val="0"/>
              </a:spcAft>
              <a:buNone/>
            </a:pPr>
            <a:r>
              <a:rPr lang="id"/>
              <a:t>min adalah 0, yang bisa terjadi jika ada produk yang belum memiliki ulasan. max adalah 19,000, yang mungkin agak tinggi tetapi mungkin valid untuk produk yang sangat populer. Tidak ada masalah signifikan selain min = 0, yang mungkin perlu pengecekan lebih lanjut.</a:t>
            </a:r>
            <a:endParaRPr/>
          </a:p>
        </p:txBody>
      </p:sp>
      <p:pic>
        <p:nvPicPr>
          <p:cNvPr id="161" name="Google Shape;161;p27"/>
          <p:cNvPicPr preferRelativeResize="0"/>
          <p:nvPr/>
        </p:nvPicPr>
        <p:blipFill rotWithShape="1">
          <a:blip r:embed="rId3">
            <a:alphaModFix/>
          </a:blip>
          <a:srcRect r="94482"/>
          <a:stretch/>
        </p:blipFill>
        <p:spPr>
          <a:xfrm>
            <a:off x="294126" y="1849650"/>
            <a:ext cx="420250" cy="2763100"/>
          </a:xfrm>
          <a:prstGeom prst="rect">
            <a:avLst/>
          </a:prstGeom>
          <a:noFill/>
          <a:ln>
            <a:noFill/>
          </a:ln>
        </p:spPr>
      </p:pic>
      <p:sp>
        <p:nvSpPr>
          <p:cNvPr id="162" name="Google Shape;162;p27"/>
          <p:cNvSpPr txBox="1"/>
          <p:nvPr/>
        </p:nvSpPr>
        <p:spPr>
          <a:xfrm>
            <a:off x="5822575" y="1726500"/>
            <a:ext cx="2896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b="1"/>
              <a:t>love:</a:t>
            </a:r>
            <a:endParaRPr b="1"/>
          </a:p>
          <a:p>
            <a:pPr marL="0" lvl="0" indent="0" algn="l" rtl="0">
              <a:spcBef>
                <a:spcPts val="0"/>
              </a:spcBef>
              <a:spcAft>
                <a:spcPts val="0"/>
              </a:spcAft>
              <a:buNone/>
            </a:pPr>
            <a:r>
              <a:rPr lang="id"/>
              <a:t>max adalah 1,300,000, yang tampak sangat tinggi dibandingkan dengan mean sekitar 17,563 dan median 2,000. Ini mungkin indikasi outlier atau produk yang sangat populer. Perbedaan yang signifikan antara mean dan median menunjukkan distribusi yang sangat miring, mungkin karena beberapa produk memiliki jumlah “love” yang jauh lebih tinggi dari yang lain.</a:t>
            </a:r>
            <a:endParaRPr/>
          </a:p>
        </p:txBody>
      </p:sp>
      <p:pic>
        <p:nvPicPr>
          <p:cNvPr id="163" name="Google Shape;163;p27"/>
          <p:cNvPicPr preferRelativeResize="0"/>
          <p:nvPr/>
        </p:nvPicPr>
        <p:blipFill rotWithShape="1">
          <a:blip r:embed="rId3">
            <a:alphaModFix/>
          </a:blip>
          <a:srcRect r="94482"/>
          <a:stretch/>
        </p:blipFill>
        <p:spPr>
          <a:xfrm>
            <a:off x="4463376" y="1849650"/>
            <a:ext cx="420250" cy="2763100"/>
          </a:xfrm>
          <a:prstGeom prst="rect">
            <a:avLst/>
          </a:prstGeom>
          <a:noFill/>
          <a:ln>
            <a:noFill/>
          </a:ln>
        </p:spPr>
      </p:pic>
      <p:pic>
        <p:nvPicPr>
          <p:cNvPr id="164" name="Google Shape;164;p27"/>
          <p:cNvPicPr preferRelativeResize="0"/>
          <p:nvPr/>
        </p:nvPicPr>
        <p:blipFill rotWithShape="1">
          <a:blip r:embed="rId3">
            <a:alphaModFix/>
          </a:blip>
          <a:srcRect l="49030" r="37264"/>
          <a:stretch/>
        </p:blipFill>
        <p:spPr>
          <a:xfrm>
            <a:off x="668149" y="1864200"/>
            <a:ext cx="1043826" cy="2763100"/>
          </a:xfrm>
          <a:prstGeom prst="rect">
            <a:avLst/>
          </a:prstGeom>
          <a:noFill/>
          <a:ln>
            <a:noFill/>
          </a:ln>
        </p:spPr>
      </p:pic>
      <p:pic>
        <p:nvPicPr>
          <p:cNvPr id="165" name="Google Shape;165;p27"/>
          <p:cNvPicPr preferRelativeResize="0"/>
          <p:nvPr/>
        </p:nvPicPr>
        <p:blipFill rotWithShape="1">
          <a:blip r:embed="rId3">
            <a:alphaModFix/>
          </a:blip>
          <a:srcRect l="62157" r="27536"/>
          <a:stretch/>
        </p:blipFill>
        <p:spPr>
          <a:xfrm>
            <a:off x="4898699" y="1849650"/>
            <a:ext cx="784973" cy="2763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4212</Words>
  <Application>Microsoft Office PowerPoint</Application>
  <PresentationFormat>On-screen Show (16:9)</PresentationFormat>
  <Paragraphs>310</Paragraphs>
  <Slides>53</Slides>
  <Notes>53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Calibri</vt:lpstr>
      <vt:lpstr>Rubik</vt:lpstr>
      <vt:lpstr>Tahoma</vt:lpstr>
      <vt:lpstr>Roboto</vt:lpstr>
      <vt:lpstr>Arial</vt:lpstr>
      <vt:lpstr>Verdana</vt:lpstr>
      <vt:lpstr>Courier New</vt:lpstr>
      <vt:lpstr>Simple Light</vt:lpstr>
      <vt:lpstr>Office Theme</vt:lpstr>
      <vt:lpstr>Homework</vt:lpstr>
      <vt:lpstr>Product Classification: Memprediksi Eksklusivitas Produk</vt:lpstr>
      <vt:lpstr>Load Data</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1. Descriptive Statistics (5 poin)</vt:lpstr>
      <vt:lpstr>2. Univariate Analysis : Code Documentation (10 poin)</vt:lpstr>
      <vt:lpstr>2. Univariate Analysis : Category (10 poin)</vt:lpstr>
      <vt:lpstr>2. Univariate Analysis : Brand (10 poin)</vt:lpstr>
      <vt:lpstr>2. Univariate Analysis : id (10 poin)</vt:lpstr>
      <vt:lpstr>2. Univariate Analysis : Rating (10 poin)</vt:lpstr>
      <vt:lpstr>2. Univariate Analysis : Number of Review (10 poin)</vt:lpstr>
      <vt:lpstr>2. Univariate Analysis : Love (10 poin)</vt:lpstr>
      <vt:lpstr>2. Univariate Analysis : Value Price &amp; Price (10 poin)</vt:lpstr>
      <vt:lpstr>2. Univariate Analysis : Value Price &amp; Price (10 poin)</vt:lpstr>
      <vt:lpstr>2. Univariate Analysis : Exclusive (10 poin)</vt:lpstr>
      <vt:lpstr>2. Univariate Analysis (10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3. Multivariate Analysis (15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4. Data Cleansing (40 poin)</vt:lpstr>
      <vt:lpstr>5. Feature Engineering (30 poin)</vt:lpstr>
      <vt:lpstr>5. Feature Engineering (30 poin)</vt:lpstr>
      <vt:lpstr>5. Feature Engineering (30 poin)</vt:lpstr>
      <vt:lpstr>5. Feature Engineering (30 poin)</vt:lpstr>
      <vt:lpstr>5. Feature Engineering (30 poin)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cp:lastModifiedBy>Ida Bagus Putu Basma Yoga</cp:lastModifiedBy>
  <cp:revision>1</cp:revision>
  <dcterms:modified xsi:type="dcterms:W3CDTF">2024-11-03T09:38:34Z</dcterms:modified>
</cp:coreProperties>
</file>