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4" Type="http://schemas.openxmlformats.org/officeDocument/2006/relationships/viewProps" Target="viewProps.xml" /><Relationship Id="rId8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6" Type="http://schemas.openxmlformats.org/officeDocument/2006/relationships/tableStyles" Target="tableStyles.xml" /><Relationship Id="rId8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Certainty Factor (Faktor Kepastian)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Sistem Pakar</a:t>
            </a:r>
            <a:br/>
            <a:br/>
            <a:r>
              <a:rPr/>
              <a:t>Mata Kuliah Kecerdasan Buatan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5: Interpretasi CF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Memahami Nilai CF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CF &gt; 0: Keyakinan terhadap hipotesis meningkat</a:t>
            </a:r>
          </a:p>
          <a:p>
            <a:pPr lvl="0"/>
            <a:r>
              <a:rPr/>
              <a:t>CF &lt; 0: Keyakinan terhadap hipotesis menurun</a:t>
            </a:r>
          </a:p>
          <a:p>
            <a:pPr lvl="0"/>
            <a:r>
              <a:rPr/>
              <a:t>CF = 0: Tidak ada informasi tentang hipotesis</a:t>
            </a:r>
          </a:p>
          <a:p>
            <a:pPr lvl="0"/>
            <a:r>
              <a:rPr/>
              <a:t>Semakin mendekati 1 atau -1, semakin kuat keyakinannya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6: CF dari Pakar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CF(H,E) -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Nilai CF yang diberikan oleh pakar untuk setiap aturan</a:t>
            </a:r>
          </a:p>
          <a:p>
            <a:pPr lvl="0" indent="0" marL="0">
              <a:buNone/>
            </a:pPr>
            <a:r>
              <a:rPr/>
              <a:t>Contoh: - IF demam AND batuk THEN flu (CF = 0.7) - IF demam AND sakit kepala THEN tifus (CF = 0.6)</a:t>
            </a:r>
          </a:p>
          <a:p>
            <a:pPr lvl="0" indent="0" marL="0">
              <a:buNone/>
            </a:pPr>
            <a:r>
              <a:rPr/>
              <a:t>Nilai ini didapat dari pengalaman dan pengetahuan pakar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7: CF dari Pengguna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CF(E) - 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Nilai CF yang diberikan oleh pengguna untuk setiap gejala</a:t>
            </a:r>
          </a:p>
          <a:p>
            <a:pPr lvl="0" indent="0" marL="0">
              <a:buNone/>
            </a:pPr>
            <a:r>
              <a:rPr/>
              <a:t>Contoh pertanyaan: - Apakah pasien demam? (Pasti = 1.0, Yakin = 0.8, Mungkin = 0.4) - Apakah pasien batuk? (Pasti = 1.0, Yakin = 0.8, Mungkin = 0.4)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8: Kombinasi CF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CF Gabungan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Rumus untuk menggabungkan beberapa CF:</a:t>
            </a:r>
          </a:p>
          <a:p>
            <a:pPr lvl="0" indent="0" marL="0">
              <a:buNone/>
            </a:pPr>
            <a:r>
              <a:rPr/>
              <a:t>CF(CF1, CF2) = - CF1 + CF2 * (1 - CF1), jika CF1 &gt; 0 dan CF2 &gt; 0 - CF1 + CF2 * (1 + CF1), jika CF1 &lt; 0 dan CF2 &lt; 0 - (CF1 + CF2) / (1 - min(|CF1|, |CF2|)), jika CF1 * CF2 &lt; 0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9: Aturan Kombinasi 1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Kedua CF Positif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CF(CF1, CF2) = CF1 + CF2 * (1 - CF1)</a:t>
            </a:r>
          </a:p>
          <a:p>
            <a:pPr lvl="0" indent="0" marL="0">
              <a:buNone/>
            </a:pPr>
            <a:r>
              <a:rPr/>
              <a:t>Contoh: - CF1 = 0.6 - CF2 = 0.7 - CF gabungan = 0.6 + 0.7 * (1 - 0.6) = 0.6 + 0.28 = 0.88</a:t>
            </a:r>
          </a:p>
          <a:p>
            <a:pPr lvl="0" indent="0" marL="0">
              <a:buNone/>
            </a:pPr>
            <a:r>
              <a:rPr/>
              <a:t>Keyakinan meningkat saat bukti positif bertambah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1: Pendahuluan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10: Aturan Kombinasi 2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Kedua CF Negatif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CF(CF1, CF2) = CF1 + CF2 * (1 + CF1)</a:t>
            </a:r>
          </a:p>
          <a:p>
            <a:pPr lvl="0" indent="0" marL="0">
              <a:buNone/>
            </a:pPr>
            <a:r>
              <a:rPr/>
              <a:t>Contoh: - CF1 = -0.5 - CF2 = -0.6 - CF gabungan = -0.5 + (-0.6) * (1 + (-0.5)) = -0.5 - 0.3 = -0.8</a:t>
            </a:r>
          </a:p>
          <a:p>
            <a:pPr lvl="0" indent="0" marL="0">
              <a:buNone/>
            </a:pPr>
            <a:r>
              <a:rPr/>
              <a:t>Ketidakyakinan meningkat saat bukti negatif bertambah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11: Aturan Kombinasi 3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CF Berlawanan Tanda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CF(CF1, CF2) = (CF1 + CF2) / (1 - min(|CF1|, |CF2|))</a:t>
            </a:r>
          </a:p>
          <a:p>
            <a:pPr lvl="0" indent="0" marL="0">
              <a:buNone/>
            </a:pPr>
            <a:r>
              <a:rPr/>
              <a:t>Contoh: - CF1 = 0.6 - CF2 = -0.4 - CF gabungan = (0.6 + (-0.4)) / (1 - min(0.6, 0.4)) = 0.2 / 0.6 = 0.33</a:t>
            </a:r>
          </a:p>
          <a:p>
            <a:pPr lvl="0" indent="0" marL="0">
              <a:buNone/>
            </a:pPr>
            <a:r>
              <a:rPr/>
              <a:t>Bukti yang berlawanan saling melemahkan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12: CF dengan AND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Premis Konjungsi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Jika ada beberapa premis dengan AND:</a:t>
            </a:r>
          </a:p>
          <a:p>
            <a:pPr lvl="0" indent="0" marL="0">
              <a:buNone/>
            </a:pPr>
            <a:r>
              <a:rPr/>
              <a:t>CF(A AND B) = min(CF(A), CF(B))</a:t>
            </a:r>
          </a:p>
          <a:p>
            <a:pPr lvl="0" indent="0" marL="0">
              <a:buNone/>
            </a:pPr>
            <a:r>
              <a:rPr/>
              <a:t>Contoh: - IF demam (CF=0.8) AND batuk (CF=0.6) THEN flu - CF premis = min(0.8, 0.6) = 0.6</a:t>
            </a:r>
          </a:p>
          <a:p>
            <a:pPr lvl="0" indent="0" marL="0">
              <a:buNone/>
            </a:pPr>
            <a:r>
              <a:rPr/>
              <a:t>Diambil nilai paling lemah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13: CF dengan OR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Premis Disjungsi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Jika ada beberapa premis dengan OR:</a:t>
            </a:r>
          </a:p>
          <a:p>
            <a:pPr lvl="0" indent="0" marL="0">
              <a:buNone/>
            </a:pPr>
            <a:r>
              <a:rPr/>
              <a:t>CF(A OR B) = max(CF(A), CF(B))</a:t>
            </a:r>
          </a:p>
          <a:p>
            <a:pPr lvl="0" indent="0" marL="0">
              <a:buNone/>
            </a:pPr>
            <a:r>
              <a:rPr/>
              <a:t>Contoh: - IF demam (CF=0.8) OR batuk (CF=0.6) THEN flu - CF premis = max(0.8, 0.6) = 0.8</a:t>
            </a:r>
          </a:p>
          <a:p>
            <a:pPr lvl="0" indent="0" marL="0">
              <a:buNone/>
            </a:pPr>
            <a:r>
              <a:rPr/>
              <a:t>Diambil nilai paling kuat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14: Perhitungan CF Aturan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CF(H,E) Final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CF akhir dari suatu hipotesis:</a:t>
            </a:r>
          </a:p>
          <a:p>
            <a:pPr lvl="0" indent="0" marL="0">
              <a:buNone/>
            </a:pPr>
            <a:r>
              <a:rPr/>
              <a:t>CF(H,E) = CF(E) * CF(H,E dari pakar)</a:t>
            </a:r>
          </a:p>
          <a:p>
            <a:pPr lvl="0" indent="0" marL="0">
              <a:buNone/>
            </a:pPr>
            <a:r>
              <a:rPr/>
              <a:t>Contoh: - CF gejala (E) = 0.8 - CF aturan pakar (H,E) = 0.7 - CF(H,E) = 0.8 * 0.7 = 0.56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Apa itu Certainty Factor?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Metode untuk menangani ketidakpastian dalam sistem pakar</a:t>
            </a:r>
          </a:p>
          <a:p>
            <a:pPr lvl="0"/>
            <a:r>
              <a:rPr/>
              <a:t>Dikembangkan oleh Shortliffe dan Buchanan (1975) untuk MYCIN</a:t>
            </a:r>
          </a:p>
          <a:p>
            <a:pPr lvl="0"/>
            <a:r>
              <a:rPr/>
              <a:t>Menggunakan nilai antara -1 sampai +1</a:t>
            </a:r>
          </a:p>
          <a:p>
            <a:pPr lvl="0"/>
            <a:r>
              <a:rPr/>
              <a:t>Lebih sederhana dibanding Fuzzy Logic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15: Studi Kasus 1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Diagnosa Penyakit Sederhana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Knowledge Base: - R1: IF demam AND sakit_kepala THEN flu (CF=0.8) - R2: IF demam AND mual THEN tifus (CF=0.7) - R3: IF batuk AND pilek THEN flu (CF=0.6)</a:t>
            </a:r>
          </a:p>
          <a:p>
            <a:pPr lvl="0" indent="0" marL="0">
              <a:buNone/>
            </a:pPr>
            <a:r>
              <a:rPr/>
              <a:t>Kita akan diagnosa pasien dengan gejala tertentu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16: Kasus 1 - Data Pasien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 Gejala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Pasien melaporkan gejala: - Demam (CF = 0.9) - sangat yakin - Sakit kepala (CF = 0.7) - cukup yakin - Batuk (CF = 0.4) - sedikit</a:t>
            </a:r>
          </a:p>
          <a:p>
            <a:pPr lvl="0" indent="0" marL="0">
              <a:buNone/>
            </a:pPr>
            <a:r>
              <a:rPr/>
              <a:t>Hitung CF untuk setiap penyakit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17: Kasus 1 - Hitung R1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Rule 1: Flu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R1: IF demam AND sakit_kepala THEN flu (CF=0.8)</a:t>
            </a:r>
          </a:p>
          <a:p>
            <a:pPr lvl="0" indent="0" marL="0">
              <a:buNone/>
            </a:pPr>
            <a:r>
              <a:rPr/>
              <a:t>Langkah: 1. CF premis = min(CF_demam, CF_sakit_kepala) 2. CF premis = min(0.9, 0.7) = 0.7 3. CF(flu, R1) = CF premis * CF aturan 4. CF(flu, R1) = 0.7 * 0.8 = 0.56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18: Kasus 1 - Hitung R2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Rule 2: Tifus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R2: IF demam AND mual THEN tifus (CF=0.7)</a:t>
            </a:r>
          </a:p>
          <a:p>
            <a:pPr lvl="0" indent="0" marL="0">
              <a:buNone/>
            </a:pPr>
            <a:r>
              <a:rPr/>
              <a:t>Langkah: 1. Pasien tidak melaporkan mual 2. CF_mual = 0 3. CF premis = min(0.9, 0) = 0 4. CF(tifus, R2) = 0 * 0.7 = 0</a:t>
            </a:r>
          </a:p>
          <a:p>
            <a:pPr lvl="0" indent="0" marL="0">
              <a:buNone/>
            </a:pPr>
            <a:r>
              <a:rPr/>
              <a:t>Tidak ada indikasi tifus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19: Kasus 1 - Hitung R3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Rule 3: Flu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R3: IF batuk AND pilek THEN flu (CF=0.6)</a:t>
            </a:r>
          </a:p>
          <a:p>
            <a:pPr lvl="0" indent="0" marL="0">
              <a:buNone/>
            </a:pPr>
            <a:r>
              <a:rPr/>
              <a:t>Langkah: 1. Pasien tidak melaporkan pilek 2. CF_pilek = 0 3. CF premis = min(0.4, 0) = 0 4. CF(flu, R3) = 0 * 0.6 = 0</a:t>
            </a:r>
          </a:p>
          <a:p>
            <a:pPr lvl="0" indent="0" marL="0">
              <a:buNone/>
            </a:pPr>
            <a:r>
              <a:rPr/>
              <a:t>R3 tidak memberikan kontribusi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2: Mengapa Perlu CF?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20: Kasus 1 - Kombinasi CF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Gabungkan CF untuk Flu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Flu didukung oleh R1 dan R3: - CF(flu, R1) = 0.56 - CF(flu, R3) = 0</a:t>
            </a:r>
          </a:p>
          <a:p>
            <a:pPr lvl="0" indent="0" marL="0">
              <a:buNone/>
            </a:pPr>
            <a:r>
              <a:rPr/>
              <a:t>Karena CF R3 = 0, maka: - CF_flu_final = 0.56</a:t>
            </a:r>
          </a:p>
          <a:p>
            <a:pPr lvl="0" indent="0" marL="0">
              <a:buNone/>
            </a:pPr>
            <a:r>
              <a:rPr/>
              <a:t>Kesimpulan: Pasien kemungkinan besar flu dengan CF = 0.56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21: Studi Kasus 2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Diagnosa dengan Multiple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Knowledge Base: - R1: IF demam_tinggi AND menggigil THEN malaria (CF=0.9) - R2: IF demam_tinggi AND berkeringat THEN malaria (CF=0.7) - R3: IF demam_tinggi AND sakit_kepala THEN flu (CF=0.6)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22: Kasus 2 - Data Pasien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 Gejala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Pasien melaporkan: - Demam tinggi (CF = 1.0) - pasti - Menggigil (CF = 0.8) - yakin - Berkeringat (CF = 0.6) - cukup yakin - Sakit kepala (CF = 0.5) - mungkin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23: Kasus 2 - Hitung R1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Rule 1: Malaria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R1: IF demam_tinggi AND menggigil THEN malaria (CF=0.9)</a:t>
            </a:r>
          </a:p>
          <a:p>
            <a:pPr lvl="0" indent="-342900" marL="342900">
              <a:buAutoNum type="arabicPeriod"/>
            </a:pPr>
            <a:r>
              <a:rPr/>
              <a:t>CF premis = min(1.0, 0.8) = 0.8</a:t>
            </a:r>
          </a:p>
          <a:p>
            <a:pPr lvl="0" indent="-342900" marL="342900">
              <a:buAutoNum type="arabicPeriod"/>
            </a:pPr>
            <a:r>
              <a:rPr/>
              <a:t>CF(malaria, R1) = 0.8 * 0.9 = 0.72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24: Kasus 2 - Hitung R2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Rule 2: Malaria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R2: IF demam_tinggi AND berkeringat THEN malaria (CF=0.7)</a:t>
            </a:r>
          </a:p>
          <a:p>
            <a:pPr lvl="0" indent="-342900" marL="342900">
              <a:buAutoNum type="arabicPeriod"/>
            </a:pPr>
            <a:r>
              <a:rPr/>
              <a:t>CF premis = min(1.0, 0.6) = 0.6</a:t>
            </a:r>
          </a:p>
          <a:p>
            <a:pPr lvl="0" indent="-342900" marL="342900">
              <a:buAutoNum type="arabicPeriod"/>
            </a:pPr>
            <a:r>
              <a:rPr/>
              <a:t>CF(malaria, R2) = 0.6 * 0.7 = 0.42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Masalah di Dunia Nyata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Informasi tidak selalu 100% pasti</a:t>
            </a:r>
          </a:p>
          <a:p>
            <a:pPr lvl="0"/>
            <a:r>
              <a:rPr/>
              <a:t>Pakar sering menggunakan kata: “mungkin”, “hampir pasti”, “tidak yakin”</a:t>
            </a:r>
          </a:p>
          <a:p>
            <a:pPr lvl="0"/>
            <a:r>
              <a:rPr/>
              <a:t>Contoh: Dokter mendiagnosa penyakit berdasarkan gejala yang tidak selalu jelas</a:t>
            </a:r>
          </a:p>
          <a:p>
            <a:pPr lvl="0"/>
            <a:r>
              <a:rPr/>
              <a:t>CF membantu merepresentasikan tingkat keyakinan ini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25: Kasus 2 - Gabung Malaria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Kombinasi CF Malaria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Malaria dari R1 dan R2 (kedua positif):</a:t>
            </a:r>
          </a:p>
          <a:p>
            <a:pPr lvl="0" indent="0" marL="0">
              <a:buNone/>
            </a:pPr>
            <a:r>
              <a:rPr/>
              <a:t>CF_combine = CF1 + CF2 * (1 - CF1) CF_combine = 0.72 + 0.42 * (1 - 0.72) CF_combine = 0.72 + 0.42 * 0.28 CF_combine = 0.72 + 0.1176 = 0.8376</a:t>
            </a:r>
          </a:p>
          <a:p>
            <a:pPr lvl="0" indent="0" marL="0">
              <a:buNone/>
            </a:pPr>
            <a:r>
              <a:rPr/>
              <a:t>CF malaria = 0.84 (dibulatkan)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26: Kasus 2 - Hitung R3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Rule 3: Flu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R3: IF demam_tinggi AND sakit_kepala THEN flu (CF=0.6)</a:t>
            </a:r>
          </a:p>
          <a:p>
            <a:pPr lvl="0" indent="-342900" marL="342900">
              <a:buAutoNum type="arabicPeriod"/>
            </a:pPr>
            <a:r>
              <a:rPr/>
              <a:t>CF premis = min(1.0, 0.5) = 0.5</a:t>
            </a:r>
          </a:p>
          <a:p>
            <a:pPr lvl="0" indent="-342900" marL="342900">
              <a:buAutoNum type="arabicPeriod"/>
            </a:pPr>
            <a:r>
              <a:rPr/>
              <a:t>CF(flu, R3) = 0.5 * 0.6 = 0.30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27: Kasus 2 - Kesimpulan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Hasil Diagnosa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Hasil perhitungan CF: - Malaria: CF = 0.84 (Hampir pasti) - Flu: CF = 0.30 (Mungkin)</a:t>
            </a:r>
          </a:p>
          <a:p>
            <a:pPr lvl="0" indent="0" marL="0">
              <a:buNone/>
            </a:pPr>
            <a:r>
              <a:rPr/>
              <a:t>Diagnosa: Pasien kemungkinan besar menderita malaria Tindakan: Perlu tes laboratorium untuk konfirmasi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28: Studi Kasus 3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Sistem Pakar Kerusakan Motor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Knowledge Base: - R1: IF mesin_tidak_menyala AND aki_lemah THEN ganti_aki (CF=0.9) - R2: IF mesin_tidak_menyala AND busi_kotor THEN bersihkan_busi (CF=0.8) - R3: IF mesin_tidak_menyala AND bensin_habis THEN isi_bensin (CF=1.0)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29: Kasus 3 - Data Input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Kondisi Motor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Pengguna melaporkan: - Mesin tidak menyala (CF = 1.0) - pasti - Aki lemah (CF = 0.7) - lampu redup - Busi kotor (CF = 0.3) - tidak tahu pasti - Bensin habis (CF = 0.0) - masih ada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3: Konsep Dasar CF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30: Kasus 3 - Perhitungan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Hitung Semua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R1: CF = min(1.0, 0.7) * 0.9 = 0.7 * 0.9 = 0.63 R2: CF = min(1.0, 0.3) * 0.8 = 0.3 * 0.8 = 0.24 R3: CF = min(1.0, 0.0) * 1.0 = 0.0 * 1.0 = 0.0</a:t>
            </a:r>
          </a:p>
          <a:p>
            <a:pPr lvl="0" indent="0" marL="0">
              <a:buNone/>
            </a:pPr>
            <a:r>
              <a:rPr/>
              <a:t>Kesimpulan: - Ganti aki: CF = 0.63 (prioritas tertinggi) - Bersihkan busi: CF = 0.24 (alternatif) - Isi bensin: CF = 0.0 (tidak perlu)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31: Studi Kasus 4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Diagnosa Hama Tanaman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Knowledge Base: - R1: IF daun_kuning AND layu THEN kekurangan_air (CF=0.7) - R2: IF daun_kuning AND bercak_coklat THEN penyakit_jamur (CF=0.8) - R3: IF daun_berlubang AND ada_ulat THEN hama_ulat (CF=0.9) - R4: IF daun_kuning OR daun_kering THEN kekurangan_nutrisi (CF=0.6)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32: Kasus 4 - Data Tanaman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Kondisi yang Diamati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Petani melaporkan: - Daun kuning (CF = 0.9) - Layu (CF = 0.6) - Bercak coklat (CF = 0.7) - Daun berlubang (CF = 0.0)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33: Kasus 4 - Perhitungan R1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Kekurangan 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R1: IF daun_kuning AND layu THEN kekurangan_air (CF=0.7)</a:t>
            </a:r>
          </a:p>
          <a:p>
            <a:pPr lvl="0" indent="-342900" marL="342900">
              <a:buAutoNum type="arabicPeriod"/>
            </a:pPr>
            <a:r>
              <a:rPr/>
              <a:t>CF premis = min(0.9, 0.6) = 0.6</a:t>
            </a:r>
          </a:p>
          <a:p>
            <a:pPr lvl="0" indent="-342900" marL="342900">
              <a:buAutoNum type="arabicPeriod"/>
            </a:pPr>
            <a:r>
              <a:rPr/>
              <a:t>CF(kekurangan_air) = 0.6 * 0.7 = 0.42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34: Kasus 4 - Perhitungan R2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Penyakit Jamur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R2: IF daun_kuning AND bercak_coklat THEN penyakit_jamur (CF=0.8)</a:t>
            </a:r>
          </a:p>
          <a:p>
            <a:pPr lvl="0" indent="-342900" marL="342900">
              <a:buAutoNum type="arabicPeriod"/>
            </a:pPr>
            <a:r>
              <a:rPr/>
              <a:t>CF premis = min(0.9, 0.7) = 0.7</a:t>
            </a:r>
          </a:p>
          <a:p>
            <a:pPr lvl="0" indent="-342900" marL="342900">
              <a:buAutoNum type="arabicPeriod"/>
            </a:pPr>
            <a:r>
              <a:rPr/>
              <a:t>CF(penyakit_jamur) = 0.7 * 0.8 = 0.56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Nilai Certainty 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CF[H,E] = MB[H,E] - MD[H,E]</a:t>
            </a:r>
          </a:p>
          <a:p>
            <a:pPr lvl="0" indent="0" marL="0">
              <a:buNone/>
            </a:pPr>
            <a:r>
              <a:rPr/>
              <a:t>Keterangan: - CF = Certainty Factor - H = Hipotesis (kesimpulan) - E = Evidence (bukti/fakta) - MB = Measure of Belief (tingkat kepercayaan) - MD = Measure of Disbelief (tingkat ketidakpercayaan)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35: Kasus 4 - Perhitungan R3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Hama Ulat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R3: IF daun_berlubang AND ada_ulat THEN hama_ulat (CF=0.9)</a:t>
            </a:r>
          </a:p>
          <a:p>
            <a:pPr lvl="0" indent="-342900" marL="342900">
              <a:buAutoNum type="arabicPeriod"/>
            </a:pPr>
            <a:r>
              <a:rPr/>
              <a:t>CF premis = min(0.0, 0.0) = 0.0</a:t>
            </a:r>
          </a:p>
          <a:p>
            <a:pPr lvl="0" indent="-342900" marL="342900">
              <a:buAutoNum type="arabicPeriod"/>
            </a:pPr>
            <a:r>
              <a:rPr/>
              <a:t>CF(hama_ulat) = 0.0 * 0.9 = 0.0</a:t>
            </a:r>
          </a:p>
          <a:p>
            <a:pPr lvl="0" indent="0" marL="0">
              <a:buNone/>
            </a:pPr>
            <a:r>
              <a:rPr/>
              <a:t>Tidak ada indikasi hama ulat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36: Kasus 4 - Perhitungan R4</a:t>
            </a:r>
          </a:p>
        </p:txBody>
      </p:sp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Kekurangan Nutrisi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R4: IF daun_kuning OR daun_kering THEN kekurangan_nutrisi (CF=0.6)</a:t>
            </a:r>
          </a:p>
          <a:p>
            <a:pPr lvl="0" indent="-342900" marL="342900">
              <a:buAutoNum type="arabicPeriod"/>
            </a:pPr>
            <a:r>
              <a:rPr/>
              <a:t>CF premis = max(0.9, 0.0) = 0.9</a:t>
            </a:r>
          </a:p>
          <a:p>
            <a:pPr lvl="0" indent="-342900" marL="342900">
              <a:buAutoNum type="arabicPeriod"/>
            </a:pPr>
            <a:r>
              <a:rPr/>
              <a:t>CF(kekurangan_nutrisi) = 0.9 * 0.6 = 0.54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37: Kasus 4 - Hasil Akhir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Kesimpulan Diagnosa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Hasil CF untuk setiap masalah: - Penyakit jamur: CF = 0.56 (tertinggi) - Kekurangan nutrisi: CF = 0.54 - Kekurangan air: CF = 0.42 - Hama ulat: CF = 0.0</a:t>
            </a:r>
          </a:p>
          <a:p>
            <a:pPr lvl="0" indent="0" marL="0">
              <a:buNone/>
            </a:pPr>
            <a:r>
              <a:rPr/>
              <a:t>Rekomendasi: Semprot fungisida untuk jamur, berikan pupuk</a:t>
            </a:r>
          </a:p>
        </p:txBody>
      </p:sp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38: Kelebihan CF</a:t>
            </a:r>
          </a:p>
        </p:txBody>
      </p:sp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Keunggulan Metode CF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Sederhana dan mudah dipahami</a:t>
            </a:r>
          </a:p>
          <a:p>
            <a:pPr lvl="0"/>
            <a:r>
              <a:rPr/>
              <a:t>Tidak perlu probabilitas yang kompleks</a:t>
            </a:r>
          </a:p>
          <a:p>
            <a:pPr lvl="0"/>
            <a:r>
              <a:rPr/>
              <a:t>Cocok untuk sistem pakar berbasis aturan</a:t>
            </a:r>
          </a:p>
          <a:p>
            <a:pPr lvl="0"/>
            <a:r>
              <a:rPr/>
              <a:t>Dapat menangani informasi yang tidak pasti</a:t>
            </a:r>
          </a:p>
          <a:p>
            <a:pPr lvl="0"/>
            <a:r>
              <a:rPr/>
              <a:t>Perhitungan cepat dan efisien</a:t>
            </a:r>
          </a:p>
          <a:p>
            <a:pPr lvl="0"/>
            <a:r>
              <a:rPr/>
              <a:t>Mudah dikombinasikan dengan forward/backward chaining</a:t>
            </a:r>
          </a:p>
        </p:txBody>
      </p:sp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39: Kekurangan CF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Keterbatasan Metode CF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Nilai CF bergantung pada subjektivitas pakar</a:t>
            </a:r>
          </a:p>
          <a:p>
            <a:pPr lvl="0"/>
            <a:r>
              <a:rPr/>
              <a:t>Tidak ada standar baku untuk menentukan CF</a:t>
            </a:r>
          </a:p>
          <a:p>
            <a:pPr lvl="0"/>
            <a:r>
              <a:rPr/>
              <a:t>Sulit menangani ketergantungan antar gejala</a:t>
            </a:r>
          </a:p>
          <a:p>
            <a:pPr lvl="0"/>
            <a:r>
              <a:rPr/>
              <a:t>Kombinasi banyak CF bisa kompleks</a:t>
            </a:r>
          </a:p>
          <a:p>
            <a:pPr lvl="0"/>
            <a:r>
              <a:rPr/>
              <a:t>Tidak cocok untuk masalah probabilitas murni</a:t>
            </a:r>
          </a:p>
          <a:p>
            <a:pPr lvl="0"/>
            <a:r>
              <a:rPr/>
              <a:t>Perlu validasi ekstensif dari pakar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4: Range Nilai CF</a:t>
            </a:r>
          </a:p>
        </p:txBody>
      </p:sp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40: Tugas Mahasiswa</a:t>
            </a:r>
          </a:p>
        </p:txBody>
      </p:sp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Latihan Implementasi CF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Buat sistem pakar sederhana dengan tema pilihan Anda: 1. Tentukan domain (misal: diagnosa penyakit, kerusakan elektronik, dll) 2. Buat minimal 5 aturan dengan nilai CF 3. Tentukan minimal 6 gejala/kondisi 4. Buat 2 kasus uji dengan perhitungan CF lengkap 5. Tampilkan hasil diagnosa dengan penjelasan 6. Dokumentasikan dalam bentuk laporan</a:t>
            </a:r>
          </a:p>
          <a:p>
            <a:pPr lvl="0" indent="0" marL="0">
              <a:buNone/>
            </a:pPr>
            <a:r>
              <a:rPr b="1"/>
              <a:t>Dikumpulkan minggu depan dalam format PDF</a:t>
            </a:r>
            <a:r>
              <a:rPr/>
              <a:t> </a:t>
            </a:r>
            <a:r>
              <a:rPr b="1"/>
              <a:t>Sertakan flowchart dan perhitungan manual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Skala Certainty 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-1.0: Pasti Salah (Definitely Not)</a:t>
            </a:r>
          </a:p>
          <a:p>
            <a:pPr lvl="0"/>
            <a:r>
              <a:rPr/>
              <a:t>-0.8: Hampir Pasti Salah (Almost Certainly Not)</a:t>
            </a:r>
          </a:p>
          <a:p>
            <a:pPr lvl="0"/>
            <a:r>
              <a:rPr/>
              <a:t>-0.6: Kemungkinan Besar Salah (Probably Not)</a:t>
            </a:r>
          </a:p>
          <a:p>
            <a:pPr lvl="0"/>
            <a:r>
              <a:rPr/>
              <a:t>-0.4: Mungkin Salah (Maybe Not)</a:t>
            </a:r>
          </a:p>
          <a:p>
            <a:pPr lvl="0"/>
            <a:r>
              <a:rPr/>
              <a:t>0.0: Tidak Tahu (Unknown)</a:t>
            </a:r>
          </a:p>
          <a:p>
            <a:pPr lvl="0"/>
            <a:r>
              <a:rPr/>
              <a:t>+0.4: Mungkin Benar (Maybe)</a:t>
            </a:r>
          </a:p>
          <a:p>
            <a:pPr lvl="0"/>
            <a:r>
              <a:rPr/>
              <a:t>+0.6: Kemungkinan Besar Benar (Probably)</a:t>
            </a:r>
          </a:p>
          <a:p>
            <a:pPr lvl="0"/>
            <a:r>
              <a:rPr/>
              <a:t>+0.8: Hampir Pasti Benar (Almost Certainly)</a:t>
            </a:r>
          </a:p>
          <a:p>
            <a:pPr lvl="0"/>
            <a:r>
              <a:rPr/>
              <a:t>+1.0: Pasti Benar (Definitely)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Certainty Factor (Faktor Kepastian)</dc:title>
  <dc:creator>Mata Kuliah Kecerdasan Buatan</dc:creator>
  <cp:keywords/>
  <dcterms:created xsi:type="dcterms:W3CDTF">1970-01-01T00:00:00Z</dcterms:created>
  <dcterms:modified xsi:type="dcterms:W3CDTF">1970-01-01T00:00:00Z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</vt:lpwstr>
  </property>
  <property fmtid="{D5CDD505-2E9C-101B-9397-08002B2CF9AE}" pid="3" name="subtitle">
    <vt:lpwstr>Sistem Pakar</vt:lpwstr>
  </property>
</Properties>
</file>