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app/profile/yoga.mariappan/viz/Imdb1_17032734811550/Dashboard1?publish=yes" TargetMode="External"/><Relationship Id="rId2" Type="http://schemas.openxmlformats.org/officeDocument/2006/relationships/hyperlink" Target="https://public.tableau.com/app/profile/yoga.mariappan/viz/IMDbRating/Dashboard1?publish=y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0E08-23CA-1951-B94A-65228BB18A9B}"/>
              </a:ext>
            </a:extLst>
          </p:cNvPr>
          <p:cNvSpPr>
            <a:spLocks noGrp="1"/>
          </p:cNvSpPr>
          <p:nvPr>
            <p:ph type="ctrTitle"/>
          </p:nvPr>
        </p:nvSpPr>
        <p:spPr>
          <a:xfrm>
            <a:off x="684212" y="594360"/>
            <a:ext cx="7700836" cy="1198929"/>
          </a:xfrm>
        </p:spPr>
        <p:txBody>
          <a:bodyPr>
            <a:normAutofit/>
          </a:bodyPr>
          <a:lstStyle/>
          <a:p>
            <a:pPr algn="just">
              <a:lnSpc>
                <a:spcPct val="107000"/>
              </a:lnSpc>
              <a:spcAft>
                <a:spcPts val="800"/>
              </a:spcAft>
            </a:pPr>
            <a:r>
              <a:rPr lang="en-IN" sz="6000" b="1" kern="1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IMDB Movie Analysis</a:t>
            </a:r>
            <a:endParaRPr lang="en-IN" sz="60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0A62F52A-1E42-8738-32B3-1899E6ACEC9E}"/>
              </a:ext>
            </a:extLst>
          </p:cNvPr>
          <p:cNvSpPr>
            <a:spLocks noGrp="1"/>
          </p:cNvSpPr>
          <p:nvPr>
            <p:ph type="subTitle" idx="1"/>
          </p:nvPr>
        </p:nvSpPr>
        <p:spPr>
          <a:xfrm>
            <a:off x="8097067" y="5530625"/>
            <a:ext cx="2985461" cy="815311"/>
          </a:xfrm>
        </p:spPr>
        <p:txBody>
          <a:bodyPr/>
          <a:lstStyle/>
          <a:p>
            <a:r>
              <a:rPr lang="en-US" b="1" dirty="0"/>
              <a:t>By Yogamariappan.</a:t>
            </a:r>
            <a:endParaRPr lang="en-IN" b="1" dirty="0"/>
          </a:p>
        </p:txBody>
      </p:sp>
      <p:sp>
        <p:nvSpPr>
          <p:cNvPr id="5" name="TextBox 4">
            <a:extLst>
              <a:ext uri="{FF2B5EF4-FFF2-40B4-BE49-F238E27FC236}">
                <a16:creationId xmlns:a16="http://schemas.microsoft.com/office/drawing/2014/main" id="{0C13E0A4-9CC1-82B4-F58F-FE1F90B6D4E7}"/>
              </a:ext>
            </a:extLst>
          </p:cNvPr>
          <p:cNvSpPr txBox="1"/>
          <p:nvPr/>
        </p:nvSpPr>
        <p:spPr>
          <a:xfrm>
            <a:off x="204187" y="2379217"/>
            <a:ext cx="7776838" cy="1231106"/>
          </a:xfrm>
          <a:prstGeom prst="rect">
            <a:avLst/>
          </a:prstGeom>
          <a:noFill/>
        </p:spPr>
        <p:txBody>
          <a:bodyPr wrap="square" rtlCol="0">
            <a:spAutoFit/>
          </a:bodyPr>
          <a:lstStyle/>
          <a:p>
            <a:br>
              <a:rPr lang="en-US" dirty="0"/>
            </a:br>
            <a:r>
              <a:rPr lang="en-US" sz="1400" b="1" i="0" dirty="0">
                <a:effectLst/>
                <a:latin typeface="Söhne"/>
              </a:rPr>
              <a:t>The presentation introduces IMDb Movie Analysis, emphasizing insights from top-rated films and the importance of IMDb ratings. It covers methodology, popular genres, top-rated movies, director and actor influences, budget analysis, time trends, and user reviews, concluding with recommendations for filmmakers. The audience is invited to engage in a Q&amp;A session.</a:t>
            </a:r>
            <a:endParaRPr lang="en-IN" sz="1400" b="1" dirty="0"/>
          </a:p>
        </p:txBody>
      </p:sp>
    </p:spTree>
    <p:extLst>
      <p:ext uri="{BB962C8B-B14F-4D97-AF65-F5344CB8AC3E}">
        <p14:creationId xmlns:p14="http://schemas.microsoft.com/office/powerpoint/2010/main" val="143305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3AAA6-EBF3-96C0-EEDD-8A490A427AF1}"/>
              </a:ext>
            </a:extLst>
          </p:cNvPr>
          <p:cNvSpPr>
            <a:spLocks noGrp="1"/>
          </p:cNvSpPr>
          <p:nvPr>
            <p:ph idx="1"/>
          </p:nvPr>
        </p:nvSpPr>
        <p:spPr>
          <a:xfrm>
            <a:off x="684211" y="685800"/>
            <a:ext cx="10048891" cy="5936942"/>
          </a:xfrm>
        </p:spPr>
        <p:txBody>
          <a:bodyPr>
            <a:normAutofit fontScale="55000" lnSpcReduction="20000"/>
          </a:bodyPr>
          <a:lstStyle/>
          <a:p>
            <a:pPr marL="0" indent="0">
              <a:lnSpc>
                <a:spcPct val="107000"/>
              </a:lnSpc>
              <a:spcAft>
                <a:spcPts val="800"/>
              </a:spcAft>
              <a:buNone/>
            </a:pPr>
            <a:r>
              <a:rPr lang="en-IN" sz="5100" b="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Our Analysis:</a:t>
            </a:r>
            <a:endParaRPr lang="en-IN" sz="51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Budget Allocation:</a:t>
            </a:r>
            <a:endParaRPr lang="en-IN" sz="29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Challenge the conventional notion that higher budgets guarantee higher ratings. Consider cost-effective strategies that prioritize viewer experience over budget size.</a:t>
            </a:r>
            <a:endParaRPr lang="en-IN" sz="29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Genre Selection:</a:t>
            </a:r>
            <a:endParaRPr lang="en-IN" sz="29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Focus on genres like crime, drama, and action, which consistently receive high ratings. Tailor content to align with audience preferences for increased success.</a:t>
            </a:r>
            <a:endParaRPr lang="en-IN" sz="29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Viewer Engagement:</a:t>
            </a:r>
            <a:endParaRPr lang="en-IN" sz="29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Leverage the positive correlation between viewer engagement and ratings. Implement interactive marketing strategies and social media campaigns to enhance audience connection.</a:t>
            </a:r>
            <a:endParaRPr lang="en-IN" sz="29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Enhanced Viewer Experience:</a:t>
            </a:r>
            <a:endParaRPr lang="en-IN" sz="29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Prioritize creating enjoyable and engaging content. Factors like plot development and character dynamics significantly contribute to a positive viewer experience.</a:t>
            </a:r>
            <a:endParaRPr lang="en-IN" sz="29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Marketing and Box Office Success:</a:t>
            </a:r>
            <a:endParaRPr lang="en-IN" sz="29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Emphasize positive reviews in marketing campaigns to attract a broader audience. Recognize the correlation between positive reviews and box office performance for strategic planning.</a:t>
            </a:r>
            <a:endParaRPr lang="en-IN" sz="29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876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BAB06-B23D-72E1-FB6D-72458678D95D}"/>
              </a:ext>
            </a:extLst>
          </p:cNvPr>
          <p:cNvSpPr>
            <a:spLocks noGrp="1"/>
          </p:cNvSpPr>
          <p:nvPr>
            <p:ph idx="1"/>
          </p:nvPr>
        </p:nvSpPr>
        <p:spPr>
          <a:xfrm>
            <a:off x="337351" y="685801"/>
            <a:ext cx="11265763" cy="2101788"/>
          </a:xfrm>
        </p:spPr>
        <p:txBody>
          <a:bodyPr/>
          <a:lstStyle/>
          <a:p>
            <a:pPr marL="0" indent="0">
              <a:lnSpc>
                <a:spcPct val="107000"/>
              </a:lnSpc>
              <a:spcAft>
                <a:spcPts val="800"/>
              </a:spcAft>
              <a:buNone/>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Movie Genre Analysis: Analyze the distribution of movie genres and their impact on the IMDB score?</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visualized the distribution of movie genres against IMDb ratings, employing a set visualization method to highlight the top 10 and bottom 10 genres. The maximum average rating observed was 6.9, while the minimum rating reached 1.7</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C7D40AB-3E06-0BD2-6697-475ED06A2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55" y="2667000"/>
            <a:ext cx="8993080" cy="2712868"/>
          </a:xfrm>
          <a:prstGeom prst="rect">
            <a:avLst/>
          </a:prstGeom>
        </p:spPr>
      </p:pic>
    </p:spTree>
    <p:extLst>
      <p:ext uri="{BB962C8B-B14F-4D97-AF65-F5344CB8AC3E}">
        <p14:creationId xmlns:p14="http://schemas.microsoft.com/office/powerpoint/2010/main" val="155107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7CC65-CBB2-0AB3-BEBE-96995388D772}"/>
              </a:ext>
            </a:extLst>
          </p:cNvPr>
          <p:cNvSpPr>
            <a:spLocks noGrp="1"/>
          </p:cNvSpPr>
          <p:nvPr>
            <p:ph idx="1"/>
          </p:nvPr>
        </p:nvSpPr>
        <p:spPr>
          <a:xfrm>
            <a:off x="684212" y="685801"/>
            <a:ext cx="10714716" cy="2270464"/>
          </a:xfrm>
        </p:spPr>
        <p:txBody>
          <a:bodyPr/>
          <a:lstStyle/>
          <a:p>
            <a:pPr marL="0" indent="0">
              <a:lnSpc>
                <a:spcPct val="107000"/>
              </a:lnSpc>
              <a:spcAft>
                <a:spcPts val="800"/>
              </a:spcAft>
              <a:buNone/>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Movie Duration Analysis: Analyze the distribution of movie durations and its impact on the IMDB score?</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is no observed correlation between the duration of a movie and its rating. It seems that the duration does not have a significant impact on the overall rating.</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A6A6D0B-1E98-7CBB-9805-954103689D99}"/>
              </a:ext>
            </a:extLst>
          </p:cNvPr>
          <p:cNvPicPr>
            <a:picLocks noChangeAspect="1"/>
          </p:cNvPicPr>
          <p:nvPr/>
        </p:nvPicPr>
        <p:blipFill>
          <a:blip r:embed="rId2"/>
          <a:stretch>
            <a:fillRect/>
          </a:stretch>
        </p:blipFill>
        <p:spPr>
          <a:xfrm>
            <a:off x="2565647" y="2393315"/>
            <a:ext cx="5610687" cy="3483702"/>
          </a:xfrm>
          <a:prstGeom prst="rect">
            <a:avLst/>
          </a:prstGeom>
        </p:spPr>
      </p:pic>
    </p:spTree>
    <p:extLst>
      <p:ext uri="{BB962C8B-B14F-4D97-AF65-F5344CB8AC3E}">
        <p14:creationId xmlns:p14="http://schemas.microsoft.com/office/powerpoint/2010/main" val="62637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3CB65-2F07-76B5-6F28-DF1675D3B1F6}"/>
              </a:ext>
            </a:extLst>
          </p:cNvPr>
          <p:cNvSpPr>
            <a:spLocks noGrp="1"/>
          </p:cNvSpPr>
          <p:nvPr>
            <p:ph idx="1"/>
          </p:nvPr>
        </p:nvSpPr>
        <p:spPr>
          <a:xfrm>
            <a:off x="684211" y="685801"/>
            <a:ext cx="10759105" cy="2376996"/>
          </a:xfrm>
        </p:spPr>
        <p:txBody>
          <a:bodyPr/>
          <a:lstStyle/>
          <a:p>
            <a:pPr marL="0" indent="0">
              <a:lnSpc>
                <a:spcPct val="107000"/>
              </a:lnSpc>
              <a:spcAft>
                <a:spcPts val="800"/>
              </a:spcAft>
              <a:buNone/>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Language Analysis: Situation: Examine the distribution of movies based on their language?</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br>
              <a:rPr lang="en-IN" sz="1800" kern="100" dirty="0">
                <a:effectLst/>
                <a:latin typeface="Calibri" panose="020F0502020204030204" pitchFamily="34" charset="0"/>
                <a:ea typeface="Calibri" panose="020F0502020204030204" pitchFamily="34" charset="0"/>
                <a:cs typeface="Calibri" panose="020F0502020204030204" pitchFamily="34" charset="0"/>
              </a:rPr>
            </a:b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distribution of movies is predominantly in English, and the IMDb ratings reflect this trend. Among English-language films, the highest IMDb rating recorded is 28,548</a:t>
            </a:r>
            <a:r>
              <a:rPr lang="en-IN"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F72D986-2B49-7D24-C9A7-AD385D71FD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684" y="2670809"/>
            <a:ext cx="8271029" cy="3170697"/>
          </a:xfrm>
          <a:prstGeom prst="rect">
            <a:avLst/>
          </a:prstGeom>
        </p:spPr>
      </p:pic>
    </p:spTree>
    <p:extLst>
      <p:ext uri="{BB962C8B-B14F-4D97-AF65-F5344CB8AC3E}">
        <p14:creationId xmlns:p14="http://schemas.microsoft.com/office/powerpoint/2010/main" val="37538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FA997-45AA-9E18-4688-126FED158B41}"/>
              </a:ext>
            </a:extLst>
          </p:cNvPr>
          <p:cNvSpPr>
            <a:spLocks noGrp="1"/>
          </p:cNvSpPr>
          <p:nvPr>
            <p:ph idx="1"/>
          </p:nvPr>
        </p:nvSpPr>
        <p:spPr>
          <a:xfrm>
            <a:off x="373493" y="366204"/>
            <a:ext cx="11478195" cy="1329431"/>
          </a:xfrm>
        </p:spPr>
        <p:txBody>
          <a:bodyPr>
            <a:normAutofit fontScale="92500" lnSpcReduction="10000"/>
          </a:bodyPr>
          <a:lstStyle/>
          <a:p>
            <a:pPr marL="0" indent="0">
              <a:lnSpc>
                <a:spcPct val="107000"/>
              </a:lnSpc>
              <a:spcAft>
                <a:spcPts val="800"/>
              </a:spcAft>
              <a:buNone/>
            </a:pPr>
            <a:r>
              <a:rPr lang="en-IN" sz="19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Budget Analysis: Explore the relationship between movie budgets and their financial success?</a:t>
            </a:r>
            <a:endParaRPr lang="en-IN" sz="19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IN" sz="1800" dirty="0">
                <a:effectLst/>
                <a:latin typeface="Calibri" panose="020F0502020204030204" pitchFamily="34" charset="0"/>
                <a:ea typeface="Calibri" panose="020F0502020204030204" pitchFamily="34" charset="0"/>
              </a:rPr>
            </a:br>
            <a:r>
              <a:rPr lang="en-IN" sz="1500" b="1" dirty="0">
                <a:solidFill>
                  <a:schemeClr val="tx1"/>
                </a:solidFill>
                <a:effectLst/>
                <a:latin typeface="Calibri" panose="020F0502020204030204" pitchFamily="34" charset="0"/>
                <a:ea typeface="Calibri" panose="020F0502020204030204" pitchFamily="34" charset="0"/>
              </a:rPr>
              <a:t>The distribution of movie budgets and gross earnings reveals no correlation, indicating that the budget is not a reliable predictor of gross earnings. However, there is a strong and positive relationship between positive reviews and gross earnings, suggesting that higher positive reviews are associated with increased gross earnings.</a:t>
            </a:r>
            <a:endParaRPr lang="en-IN" sz="1500" b="1" dirty="0">
              <a:solidFill>
                <a:schemeClr val="tx1"/>
              </a:solidFill>
            </a:endParaRPr>
          </a:p>
        </p:txBody>
      </p:sp>
      <p:pic>
        <p:nvPicPr>
          <p:cNvPr id="4" name="Picture 3">
            <a:extLst>
              <a:ext uri="{FF2B5EF4-FFF2-40B4-BE49-F238E27FC236}">
                <a16:creationId xmlns:a16="http://schemas.microsoft.com/office/drawing/2014/main" id="{05BFA007-45FD-41FB-F999-C81A3028A6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1170" y="2377439"/>
            <a:ext cx="4598632" cy="3570599"/>
          </a:xfrm>
          <a:prstGeom prst="rect">
            <a:avLst/>
          </a:prstGeom>
        </p:spPr>
      </p:pic>
    </p:spTree>
    <p:extLst>
      <p:ext uri="{BB962C8B-B14F-4D97-AF65-F5344CB8AC3E}">
        <p14:creationId xmlns:p14="http://schemas.microsoft.com/office/powerpoint/2010/main" val="248242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12E3-23B2-1B58-C6E0-48A3D57757D3}"/>
              </a:ext>
            </a:extLst>
          </p:cNvPr>
          <p:cNvSpPr>
            <a:spLocks noGrp="1"/>
          </p:cNvSpPr>
          <p:nvPr>
            <p:ph type="title"/>
          </p:nvPr>
        </p:nvSpPr>
        <p:spPr>
          <a:xfrm>
            <a:off x="684212" y="2441360"/>
            <a:ext cx="8534400" cy="1793289"/>
          </a:xfrm>
        </p:spPr>
        <p:txBody>
          <a:bodyPr>
            <a:norm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LINK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IMDb Rating | Tableau Public</a:t>
            </a:r>
            <a:b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r>
              <a:rPr lang="en-IN" sz="1800"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Imdb1 | Tableau Public</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1A33998-D3CB-E7BB-7738-7D469B9C3357}"/>
              </a:ext>
            </a:extLst>
          </p:cNvPr>
          <p:cNvSpPr>
            <a:spLocks noGrp="1"/>
          </p:cNvSpPr>
          <p:nvPr>
            <p:ph idx="1"/>
          </p:nvPr>
        </p:nvSpPr>
        <p:spPr>
          <a:xfrm>
            <a:off x="684212" y="685800"/>
            <a:ext cx="8534400" cy="1009835"/>
          </a:xfrm>
        </p:spPr>
        <p:txBody>
          <a:bodyPr/>
          <a:lstStyle/>
          <a:p>
            <a:pPr marL="0" indent="0">
              <a:lnSpc>
                <a:spcPct val="107000"/>
              </a:lnSpc>
              <a:spcAft>
                <a:spcPts val="800"/>
              </a:spcAft>
              <a:buNone/>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Director Analysis: Influence of directors on movie ratings?</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computed the IMDb score percentiles to assess and evaluate the performance of directors.</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050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FCB1A-D0DE-1F82-2732-22D0EE637B7A}"/>
              </a:ext>
            </a:extLst>
          </p:cNvPr>
          <p:cNvSpPr>
            <a:spLocks noGrp="1"/>
          </p:cNvSpPr>
          <p:nvPr>
            <p:ph idx="1"/>
          </p:nvPr>
        </p:nvSpPr>
        <p:spPr>
          <a:xfrm>
            <a:off x="684211" y="685800"/>
            <a:ext cx="10572673" cy="3615267"/>
          </a:xfrm>
        </p:spPr>
        <p:txBody>
          <a:bodyPr>
            <a:normAutofit/>
          </a:bodyPr>
          <a:lstStyle/>
          <a:p>
            <a:pPr marL="0" indent="0" algn="ctr">
              <a:buNone/>
            </a:pPr>
            <a:r>
              <a:rPr lang="en-US" sz="4800" b="1" i="0" dirty="0">
                <a:solidFill>
                  <a:schemeClr val="tx1"/>
                </a:solidFill>
                <a:effectLst/>
                <a:latin typeface="Söhne"/>
              </a:rPr>
              <a:t>Thank you for your time and attention!</a:t>
            </a:r>
            <a:endParaRPr lang="en-IN" sz="4800" b="1" dirty="0">
              <a:solidFill>
                <a:schemeClr val="tx1"/>
              </a:solidFill>
            </a:endParaRPr>
          </a:p>
        </p:txBody>
      </p:sp>
    </p:spTree>
    <p:extLst>
      <p:ext uri="{BB962C8B-B14F-4D97-AF65-F5344CB8AC3E}">
        <p14:creationId xmlns:p14="http://schemas.microsoft.com/office/powerpoint/2010/main" val="156176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994DC-E6C7-D94E-5E4F-A1D9EF4D1B7C}"/>
              </a:ext>
            </a:extLst>
          </p:cNvPr>
          <p:cNvSpPr>
            <a:spLocks noGrp="1"/>
          </p:cNvSpPr>
          <p:nvPr>
            <p:ph idx="1"/>
          </p:nvPr>
        </p:nvSpPr>
        <p:spPr>
          <a:xfrm>
            <a:off x="137160" y="237744"/>
            <a:ext cx="11183112" cy="4535424"/>
          </a:xfrm>
        </p:spPr>
        <p:txBody>
          <a:bodyPr>
            <a:normAutofit/>
          </a:bodyPr>
          <a:lstStyle/>
          <a:p>
            <a:pPr marL="0" indent="0">
              <a:lnSpc>
                <a:spcPct val="107000"/>
              </a:lnSpc>
              <a:spcAft>
                <a:spcPts val="800"/>
              </a:spcAft>
              <a:buNone/>
            </a:pPr>
            <a:r>
              <a:rPr lang="en-IN" sz="1800" b="1" kern="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Problem Statement </a:t>
            </a:r>
            <a:endParaRPr lang="en-IN" sz="18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dataset provided is related to IMDB Movies. A potential problem to investigate could be: "</a:t>
            </a:r>
            <a:r>
              <a:rPr lang="en-IN" sz="1800" b="1"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What factors influence the success of a movie on IMDB?</a:t>
            </a:r>
            <a:r>
              <a:rPr lang="en-IN" sz="1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Here, success can be defined by high IMDB ratings. The impact of this problem is significant for movie producers, directors, and investors who want to understand what makes a movie successful to make informed decisions in their future projects. Consider this as an open ended question and come up with more analysis points. Anyway, here are some of the analysis ideas given to you.</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61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57E5C-89BC-E4A1-6ED7-DE24378E0A26}"/>
              </a:ext>
            </a:extLst>
          </p:cNvPr>
          <p:cNvSpPr>
            <a:spLocks noGrp="1"/>
          </p:cNvSpPr>
          <p:nvPr>
            <p:ph idx="1"/>
          </p:nvPr>
        </p:nvSpPr>
        <p:spPr>
          <a:xfrm>
            <a:off x="502387" y="805293"/>
            <a:ext cx="5093208" cy="5833872"/>
          </a:xfrm>
        </p:spPr>
        <p:txBody>
          <a:bodyPr>
            <a:normAutofit fontScale="25000" lnSpcReduction="20000"/>
          </a:bodyPr>
          <a:lstStyle/>
          <a:p>
            <a:pPr marL="0" indent="0">
              <a:lnSpc>
                <a:spcPct val="107000"/>
              </a:lnSpc>
              <a:spcAft>
                <a:spcPts val="800"/>
              </a:spcAft>
              <a:buNone/>
            </a:pPr>
            <a:r>
              <a:rPr lang="en-IN" sz="7200" b="1" kern="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Data</a:t>
            </a:r>
            <a:endParaRPr lang="en-IN" sz="72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colour: The colour type of the movie (e.g., colour or black and white)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director name: The name of the director of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num_critic_for_reviews: The number of critic reviews for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duration: The duration or length of the movie in minutes.</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director_facebook_likes: The number of Facebook likes for the director's page.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actor_3_facebook_likes: The number of Facebook likes for the third actor in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actor_2_name: The name of the second actor in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actor_1_facebook_likes: The number of Facebook likes for the first actor in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gross: The gross revenue or earnings of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genres: The genre or genres of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actor_1_name: The name of the first actor in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movie title: The title of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num_voted_users: The number of users who voted for the movie.</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cast_total_facebook_likes: The total number of Facebook likes for the entire cast.</a:t>
            </a:r>
            <a:endParaRPr lang="en-IN" sz="5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EFE797EA-8DF0-04ED-3175-FEDD199ECFB9}"/>
              </a:ext>
            </a:extLst>
          </p:cNvPr>
          <p:cNvSpPr txBox="1"/>
          <p:nvPr/>
        </p:nvSpPr>
        <p:spPr>
          <a:xfrm>
            <a:off x="6081501" y="948690"/>
            <a:ext cx="5261796" cy="5724324"/>
          </a:xfrm>
          <a:prstGeom prst="rect">
            <a:avLst/>
          </a:prstGeom>
          <a:noFill/>
        </p:spPr>
        <p:txBody>
          <a:bodyPr wrap="square" rtlCol="0">
            <a:spAutoFit/>
          </a:bodyPr>
          <a:lstStyle/>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movie_imdb_link: The IMDb link for the movie.</a:t>
            </a: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num_user_for_reviews: The number of user reviews for the movie.</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language: The language in which the movie is made.</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country: The country where the movie was produced.</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rating: The content rating of the movie (e.g., PG, R, etc.).</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budget: The budget or production cost of the movie.</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title year: The year when the movie was released.</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actor_2_facebook_likes: The number of Facebook likes for the second actor in the movie.</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imdb_score: The IMDb score or rating of the movie.</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aspect ratio: The aspect ratio of the movie (width to height ratio).</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movie_facebook_likes: The number of Facebook likes for the movie's page.</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actor_3_name: The name of the third actor in the movie.</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facenumber_in_poster: The number of faces in the movie poster.</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plot_keywords: Keywords describing the plot or themes of the movie</a:t>
            </a:r>
            <a:r>
              <a:rPr lang="en-IN"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643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E6F84-F982-0224-5A10-5B3F49FD295E}"/>
              </a:ext>
            </a:extLst>
          </p:cNvPr>
          <p:cNvSpPr>
            <a:spLocks noGrp="1"/>
          </p:cNvSpPr>
          <p:nvPr>
            <p:ph idx="1"/>
          </p:nvPr>
        </p:nvSpPr>
        <p:spPr>
          <a:xfrm>
            <a:off x="257453" y="248575"/>
            <a:ext cx="11229621" cy="1262848"/>
          </a:xfrm>
        </p:spPr>
        <p:txBody>
          <a:bodyPr/>
          <a:lstStyle/>
          <a:p>
            <a:pPr marL="0" indent="0">
              <a:buNone/>
            </a:pPr>
            <a:r>
              <a:rPr lang="en-IN" sz="1800" b="1" dirty="0">
                <a:solidFill>
                  <a:srgbClr val="002060"/>
                </a:solidFill>
                <a:effectLst/>
                <a:latin typeface="Calibri" panose="020F0502020204030204" pitchFamily="34" charset="0"/>
                <a:ea typeface="Times New Roman" panose="02020603050405020304" pitchFamily="18" charset="0"/>
              </a:rPr>
              <a:t>Data Cleaning</a:t>
            </a:r>
            <a:endParaRPr lang="en-IN" sz="1800" dirty="0">
              <a:solidFill>
                <a:srgbClr val="002060"/>
              </a:solidFill>
              <a:effectLst/>
              <a:latin typeface="Times New Roman" panose="02020603050405020304" pitchFamily="18" charset="0"/>
              <a:ea typeface="Times New Roman" panose="02020603050405020304" pitchFamily="18" charset="0"/>
            </a:endParaRPr>
          </a:p>
          <a:p>
            <a:pPr marL="0" indent="0">
              <a:buNone/>
            </a:pPr>
            <a:r>
              <a:rPr lang="en-IN" sz="1400" b="1" dirty="0">
                <a:solidFill>
                  <a:schemeClr val="tx1"/>
                </a:solidFill>
                <a:effectLst/>
                <a:latin typeface="Calibri" panose="020F0502020204030204" pitchFamily="34" charset="0"/>
                <a:ea typeface="Times New Roman" panose="02020603050405020304" pitchFamily="18" charset="0"/>
              </a:rPr>
              <a:t>This step involves preprocessing the data to make it suitable for analysis. It includes handling missing values, removing duplicates, converting data types if necessary, and possibly feature engineering.</a:t>
            </a:r>
          </a:p>
          <a:p>
            <a:endParaRPr lang="en-IN" sz="14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7A83E3F-83E8-7D8C-7EE5-E663E9025714}"/>
              </a:ext>
            </a:extLst>
          </p:cNvPr>
          <p:cNvSpPr txBox="1"/>
          <p:nvPr/>
        </p:nvSpPr>
        <p:spPr>
          <a:xfrm>
            <a:off x="80530" y="1136342"/>
            <a:ext cx="11788915" cy="1697901"/>
          </a:xfrm>
          <a:prstGeom prst="rect">
            <a:avLst/>
          </a:prstGeom>
          <a:noFill/>
        </p:spPr>
        <p:txBody>
          <a:bodyPr wrap="square" rtlCol="0">
            <a:spAutoFit/>
          </a:bodyPr>
          <a:lstStyle/>
          <a:p>
            <a:r>
              <a:rPr lang="en-IN" sz="1800" b="1" dirty="0">
                <a:solidFill>
                  <a:srgbClr val="002060"/>
                </a:solidFill>
                <a:effectLst/>
                <a:latin typeface="Calibri" panose="020F0502020204030204" pitchFamily="34" charset="0"/>
                <a:ea typeface="Times New Roman" panose="02020603050405020304" pitchFamily="18" charset="0"/>
              </a:rPr>
              <a:t>data types</a:t>
            </a:r>
            <a:endParaRPr lang="en-IN" sz="1800" b="1" dirty="0">
              <a:solidFill>
                <a:srgbClr val="002060"/>
              </a:solidFill>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r>
              <a:rPr lang="en-IN" sz="1400" b="1" dirty="0">
                <a:effectLst/>
                <a:latin typeface="Calibri" panose="020F0502020204030204" pitchFamily="34" charset="0"/>
                <a:ea typeface="Times New Roman" panose="02020603050405020304" pitchFamily="18" charset="0"/>
              </a:rPr>
              <a:t>All column data types are accurate, except for the "tittle year" column, which is currently designated as an float type. To rectify this, convert the float type to datetime.</a:t>
            </a:r>
            <a:endParaRPr lang="en-IN" sz="1400" b="1" dirty="0">
              <a:effectLst/>
              <a:latin typeface="Times New Roman" panose="02020603050405020304" pitchFamily="18" charset="0"/>
              <a:ea typeface="Times New Roman" panose="02020603050405020304" pitchFamily="18" charset="0"/>
            </a:endParaRPr>
          </a:p>
          <a:p>
            <a:pPr>
              <a:lnSpc>
                <a:spcPts val="1425"/>
              </a:lnSpc>
              <a:spcAft>
                <a:spcPts val="800"/>
              </a:spcAft>
            </a:pPr>
            <a:r>
              <a:rPr lang="en-IN" sz="1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data['title_year'] = pd.to_datetime(data['title_year'])</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1C19D460-1E86-9118-CEC6-DE7E9A854F34}"/>
              </a:ext>
            </a:extLst>
          </p:cNvPr>
          <p:cNvSpPr txBox="1"/>
          <p:nvPr/>
        </p:nvSpPr>
        <p:spPr>
          <a:xfrm>
            <a:off x="257453" y="2743201"/>
            <a:ext cx="5838548" cy="3424977"/>
          </a:xfrm>
          <a:prstGeom prst="rect">
            <a:avLst/>
          </a:prstGeom>
          <a:noFill/>
        </p:spPr>
        <p:txBody>
          <a:bodyPr wrap="square" rtlCol="0">
            <a:spAutoFit/>
          </a:bodyPr>
          <a:lstStyle/>
          <a:p>
            <a:r>
              <a:rPr lang="en-IN" b="1" dirty="0">
                <a:solidFill>
                  <a:srgbClr val="002060"/>
                </a:solidFill>
                <a:effectLst/>
                <a:latin typeface="Calibri" panose="020F0502020204030204" pitchFamily="34" charset="0"/>
                <a:ea typeface="Times New Roman" panose="02020603050405020304" pitchFamily="18" charset="0"/>
              </a:rPr>
              <a:t>handling missing values</a:t>
            </a:r>
            <a:endParaRPr lang="en-IN" b="1" dirty="0">
              <a:solidFill>
                <a:srgbClr val="002060"/>
              </a:solidFill>
              <a:effectLst/>
              <a:latin typeface="Times New Roman" panose="02020603050405020304" pitchFamily="18" charset="0"/>
              <a:ea typeface="Times New Roman" panose="02020603050405020304" pitchFamily="18" charset="0"/>
            </a:endParaRPr>
          </a:p>
          <a:p>
            <a:r>
              <a:rPr lang="en-IN" sz="1400" dirty="0">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Calibri" panose="020F0502020204030204" pitchFamily="34" charset="0"/>
              </a:rPr>
              <a:t>Numerous columns contain null values in my dataset. To address this, I opted for imputation by utilizing the mean for numerical columns and the mode for categorical columns. I chose this approach instead of removing the data, as only 10% of the values were missing.</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categorical_columns = ['</a:t>
            </a:r>
            <a:r>
              <a:rPr lang="en-IN" sz="1400" b="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color</a:t>
            </a: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'director_name', 'actor_2_name', 'actor_1_name', 'actor_3_name', 'plot_keywords', 'language', 'country', 'content_rating']</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column in categorical_columns: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data[column].fillna(data[column].mode()[0], inplace=True)</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5284CC37-F8E3-C5A7-5F8E-44FE80A81427}"/>
              </a:ext>
            </a:extLst>
          </p:cNvPr>
          <p:cNvSpPr txBox="1"/>
          <p:nvPr/>
        </p:nvSpPr>
        <p:spPr>
          <a:xfrm>
            <a:off x="6498454" y="2647812"/>
            <a:ext cx="4492101" cy="4652556"/>
          </a:xfrm>
          <a:prstGeom prst="rect">
            <a:avLst/>
          </a:prstGeom>
          <a:noFill/>
        </p:spPr>
        <p:txBody>
          <a:bodyPr wrap="square" rtlCol="0">
            <a:spAutoFit/>
          </a:bodyPr>
          <a:lstStyle/>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numerical_columns = ['num_critic_for_reviews', 'duration', 'director_facebook_likes', 'actor_3_facebook_likes',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'actor_1_facebook_likes', 'gross', 'facenumber_in_poster', 'budget',</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'actor_2_facebook_likes', 'aspect_ratio']</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effectLst/>
                <a:latin typeface="Calibri" panose="020F0502020204030204" pitchFamily="34" charset="0"/>
                <a:ea typeface="Times New Roman" panose="02020603050405020304" pitchFamily="18" charset="0"/>
                <a:cs typeface="Calibri" panose="020F0502020204030204" pitchFamily="34" charset="0"/>
              </a:rPr>
              <a:t> </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column in numerical_columns: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Check if the column is numeric before filling missing values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if pd.api.types.is_numeric_dtype(data[column]):</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data[column].fillna(data[column].mean(), inplace=True)</a:t>
            </a:r>
          </a:p>
          <a:p>
            <a:pPr>
              <a:lnSpc>
                <a:spcPts val="1425"/>
              </a:lnSpc>
              <a:spcAft>
                <a:spcPts val="80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else:</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print(</a:t>
            </a:r>
            <a:r>
              <a:rPr lang="en-IN" sz="1400" b="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f"S</a:t>
            </a:r>
            <a:endPar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ts val="1425"/>
              </a:lnSpc>
              <a:spcAft>
                <a:spcPts val="800"/>
              </a:spcAft>
            </a:pP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kipping non-numeric column: {column}")</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554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2BC00-A4A9-40BE-3D9F-FCB464EA1E77}"/>
              </a:ext>
            </a:extLst>
          </p:cNvPr>
          <p:cNvSpPr>
            <a:spLocks noGrp="1"/>
          </p:cNvSpPr>
          <p:nvPr>
            <p:ph idx="1"/>
          </p:nvPr>
        </p:nvSpPr>
        <p:spPr>
          <a:xfrm>
            <a:off x="533292" y="756821"/>
            <a:ext cx="8534400" cy="1231777"/>
          </a:xfrm>
        </p:spPr>
        <p:txBody>
          <a:bodyPr/>
          <a:lstStyle/>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removed duplicate records from the dataset.</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performed data cleaning using Google Colab. After completing the cleaning process, I stored the refined data, which I then imported into Tableau for further analysis.</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EACAEA83-A78D-45C7-82B4-61FF9C129980}"/>
              </a:ext>
            </a:extLst>
          </p:cNvPr>
          <p:cNvSpPr txBox="1"/>
          <p:nvPr/>
        </p:nvSpPr>
        <p:spPr>
          <a:xfrm>
            <a:off x="337351" y="2725445"/>
            <a:ext cx="11265763" cy="4042710"/>
          </a:xfrm>
          <a:prstGeom prst="rect">
            <a:avLst/>
          </a:prstGeom>
          <a:noFill/>
        </p:spPr>
        <p:txBody>
          <a:bodyPr wrap="square" rtlCol="0">
            <a:spAutoFit/>
          </a:bodyPr>
          <a:lstStyle/>
          <a:p>
            <a:pPr>
              <a:lnSpc>
                <a:spcPct val="107000"/>
              </a:lnSpc>
              <a:spcAft>
                <a:spcPts val="800"/>
              </a:spcAft>
            </a:pPr>
            <a:r>
              <a:rPr lang="en-IN" sz="1800" b="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Feature engineering</a:t>
            </a:r>
          </a:p>
          <a:p>
            <a:pPr>
              <a:lnSpc>
                <a:spcPct val="107000"/>
              </a:lnSpc>
              <a:spcAft>
                <a:spcPts val="800"/>
              </a:spcAft>
            </a:pPr>
            <a:endParaRPr lang="en-IN" sz="18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Calibri" panose="020F0502020204030204" pitchFamily="34" charset="0"/>
              </a:rPr>
              <a:t>I conducted feature engineering by introducing two new columns in the dataset. The first column, 'profit,' represents the difference between gross earnings and the budget of each movie. The second column, ‘nu</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Calibri" panose="020F0502020204030204" pitchFamily="34" charset="0"/>
              </a:rPr>
              <a:t>m_genres,' captures the number of genres associated with each movie by counting the genres separated by ‘|’</a:t>
            </a:r>
          </a:p>
          <a:p>
            <a:pPr>
              <a:lnSpc>
                <a:spcPct val="107000"/>
              </a:lnSpc>
              <a:spcAft>
                <a:spcPts val="800"/>
              </a:spcAft>
            </a:pPr>
            <a:endParaRPr lang="en-IN" sz="1400" b="1" kern="100" dirty="0">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it-IT" sz="1400" b="1" dirty="0">
                <a:solidFill>
                  <a:schemeClr val="bg1"/>
                </a:solidFill>
                <a:effectLst/>
                <a:latin typeface="Calibri" panose="020F0502020204030204" pitchFamily="34" charset="0"/>
                <a:cs typeface="Calibri" panose="020F0502020204030204" pitchFamily="34" charset="0"/>
              </a:rPr>
              <a:t>data['profit'] = data['gross'] - data['budget’]</a:t>
            </a:r>
          </a:p>
          <a:p>
            <a:pPr algn="ctr"/>
            <a:r>
              <a:rPr lang="en-IN" sz="1400" b="1" dirty="0">
                <a:solidFill>
                  <a:schemeClr val="bg1"/>
                </a:solidFill>
                <a:effectLst/>
                <a:latin typeface="Calibri" panose="020F0502020204030204" pitchFamily="34" charset="0"/>
                <a:cs typeface="Calibri" panose="020F0502020204030204" pitchFamily="34" charset="0"/>
              </a:rPr>
              <a:t>data['num_genres'] = data['genres'].apply(lambda x: len(x.split('|')))</a:t>
            </a:r>
          </a:p>
          <a:p>
            <a:br>
              <a:rPr lang="en-IN" sz="1400" b="0" dirty="0">
                <a:solidFill>
                  <a:srgbClr val="000000"/>
                </a:solidFill>
                <a:effectLst/>
                <a:latin typeface="Courier New" panose="02070309020205020404" pitchFamily="49" charset="0"/>
              </a:rPr>
            </a:br>
            <a:endParaRPr lang="en-IN" sz="1400" b="0" dirty="0">
              <a:solidFill>
                <a:srgbClr val="000000"/>
              </a:solidFill>
              <a:effectLst/>
              <a:latin typeface="Courier New" panose="02070309020205020404" pitchFamily="49" charset="0"/>
            </a:endParaRPr>
          </a:p>
          <a:p>
            <a:pPr>
              <a:lnSpc>
                <a:spcPct val="107000"/>
              </a:lnSpc>
              <a:spcAft>
                <a:spcPts val="800"/>
              </a:spcAft>
            </a:pPr>
            <a:endParaRPr lang="it-IT" sz="1400" b="0" dirty="0">
              <a:solidFill>
                <a:srgbClr val="000000"/>
              </a:solidFill>
              <a:effectLst/>
              <a:latin typeface="Courier New" panose="02070309020205020404" pitchFamily="49" charset="0"/>
            </a:endParaRPr>
          </a:p>
          <a:p>
            <a:pPr>
              <a:lnSpc>
                <a:spcPct val="107000"/>
              </a:lnSpc>
              <a:spcAft>
                <a:spcPts val="800"/>
              </a:spcAf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33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F8D68-353F-0C6C-684C-4ADED783851D}"/>
              </a:ext>
            </a:extLst>
          </p:cNvPr>
          <p:cNvSpPr>
            <a:spLocks noGrp="1"/>
          </p:cNvSpPr>
          <p:nvPr>
            <p:ph idx="1"/>
          </p:nvPr>
        </p:nvSpPr>
        <p:spPr>
          <a:xfrm>
            <a:off x="684212" y="685801"/>
            <a:ext cx="10830126" cy="1356063"/>
          </a:xfrm>
        </p:spPr>
        <p:txBody>
          <a:bodyPr/>
          <a:lstStyle/>
          <a:p>
            <a:pPr marL="0" indent="0">
              <a:lnSpc>
                <a:spcPct val="107000"/>
              </a:lnSpc>
              <a:spcAft>
                <a:spcPts val="800"/>
              </a:spcAft>
              <a:buNone/>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Why do movies with higher budgets tend to have higher ratings?</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Upon analysis, I observed that there is no correlation between higher budgets and higher ratings. Contrary to expectations, movies with lower budgets tended to receive higher rating.</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E8A22979-B4DE-ED6D-82C7-461492E4C9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9619" y="2198369"/>
            <a:ext cx="7679185" cy="3536605"/>
          </a:xfrm>
          <a:prstGeom prst="rect">
            <a:avLst/>
          </a:prstGeom>
        </p:spPr>
      </p:pic>
    </p:spTree>
    <p:extLst>
      <p:ext uri="{BB962C8B-B14F-4D97-AF65-F5344CB8AC3E}">
        <p14:creationId xmlns:p14="http://schemas.microsoft.com/office/powerpoint/2010/main" val="3648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3CE4D-470F-20D9-A98B-71B46E11BC9F}"/>
              </a:ext>
            </a:extLst>
          </p:cNvPr>
          <p:cNvSpPr>
            <a:spLocks noGrp="1"/>
          </p:cNvSpPr>
          <p:nvPr>
            <p:ph idx="1"/>
          </p:nvPr>
        </p:nvSpPr>
        <p:spPr>
          <a:xfrm>
            <a:off x="355738" y="286304"/>
            <a:ext cx="8534400" cy="2474651"/>
          </a:xfrm>
        </p:spPr>
        <p:txBody>
          <a:bodyPr/>
          <a:lstStyle/>
          <a:p>
            <a:pPr marL="0" indent="0">
              <a:lnSpc>
                <a:spcPct val="107000"/>
              </a:lnSpc>
              <a:spcAft>
                <a:spcPts val="800"/>
              </a:spcAft>
              <a:buNone/>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Why does an enhanced viewer experience lead to higher ratings?</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found a strong correlation between viewer experience and higher ratings; as viewer numbers increased, ratings also tended to rise. In terms of genres, crime, drama, and action genres consistently garnered high ratings. However, it's worth noting that this correlation did not extend to budget and gross, as some highly-rated movies had lower profits and gross earnings.     </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([Imdb Score] + ([Num User For Reviews] / {FIXED : MAX([Num User For Reviews])}) + ([Duration] / {FIXED : MAX([Duration])})) / 3</a:t>
            </a:r>
            <a:endPar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AE8CC51-F29D-5EE9-441E-EA4D017612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86" y="3200399"/>
            <a:ext cx="3675355" cy="2623351"/>
          </a:xfrm>
          <a:prstGeom prst="rect">
            <a:avLst/>
          </a:prstGeom>
        </p:spPr>
      </p:pic>
      <p:pic>
        <p:nvPicPr>
          <p:cNvPr id="7" name="Picture 6">
            <a:extLst>
              <a:ext uri="{FF2B5EF4-FFF2-40B4-BE49-F238E27FC236}">
                <a16:creationId xmlns:a16="http://schemas.microsoft.com/office/drawing/2014/main" id="{BD6B364E-0A64-D2EF-E3EE-D611664101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5480" y="3200398"/>
            <a:ext cx="4465467" cy="2721007"/>
          </a:xfrm>
          <a:prstGeom prst="rect">
            <a:avLst/>
          </a:prstGeom>
        </p:spPr>
      </p:pic>
    </p:spTree>
    <p:extLst>
      <p:ext uri="{BB962C8B-B14F-4D97-AF65-F5344CB8AC3E}">
        <p14:creationId xmlns:p14="http://schemas.microsoft.com/office/powerpoint/2010/main" val="254759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C2C7D-6B4E-CB35-872E-772462925B8F}"/>
              </a:ext>
            </a:extLst>
          </p:cNvPr>
          <p:cNvSpPr>
            <a:spLocks noGrp="1"/>
          </p:cNvSpPr>
          <p:nvPr>
            <p:ph idx="1"/>
          </p:nvPr>
        </p:nvSpPr>
        <p:spPr>
          <a:xfrm>
            <a:off x="684212" y="685801"/>
            <a:ext cx="10670328" cy="1888723"/>
          </a:xfrm>
        </p:spPr>
        <p:txBody>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Why are viewers more likely to rate a movie highly if they enjoyed watching it?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is a positive relationship between enjoyment and ratings. According to my analysis, a significant portion of viewers enjoyed movies spanning multiple genres, including action, adventure, drama, and fantasy.</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Calibri" panose="020F0502020204030204" pitchFamily="34" charset="0"/>
              </a:rPr>
              <a:t>([Imdb Score] + [Num User For Reviews] + [Num Critic For Reviews]) / 3</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17A3FDC-0F75-3319-9345-8502418A6C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3313" y="2650141"/>
            <a:ext cx="3835153" cy="3653004"/>
          </a:xfrm>
          <a:prstGeom prst="rect">
            <a:avLst/>
          </a:prstGeom>
        </p:spPr>
      </p:pic>
    </p:spTree>
    <p:extLst>
      <p:ext uri="{BB962C8B-B14F-4D97-AF65-F5344CB8AC3E}">
        <p14:creationId xmlns:p14="http://schemas.microsoft.com/office/powerpoint/2010/main" val="192137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D1E30-A8E4-FA9B-FDC6-A35D91CABBED}"/>
              </a:ext>
            </a:extLst>
          </p:cNvPr>
          <p:cNvSpPr>
            <a:spLocks noGrp="1"/>
          </p:cNvSpPr>
          <p:nvPr>
            <p:ph idx="1"/>
          </p:nvPr>
        </p:nvSpPr>
        <p:spPr>
          <a:xfrm>
            <a:off x="684212" y="685801"/>
            <a:ext cx="10945536" cy="1684868"/>
          </a:xfrm>
        </p:spPr>
        <p:txBody>
          <a:bodyPr/>
          <a:lstStyle/>
          <a:p>
            <a:pPr marL="0" indent="0">
              <a:lnSpc>
                <a:spcPct val="107000"/>
              </a:lnSpc>
              <a:spcAft>
                <a:spcPts val="800"/>
              </a:spcAft>
              <a:buNone/>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Why do positive reviews matter?</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is a strong correlation between positive reviews and ratings, where an increase in positive reviews tends to coincide with higher ratings. According to my analysis, movies with high positive reviews also tend to perform well at the box office.</a:t>
            </a:r>
            <a:endPar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([Num User For Reviews] + [Num Critic For Reviews]) / 2</a:t>
            </a:r>
            <a:endPar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1377784-0664-9305-D6B6-BB7033A1A2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1977" y="2697480"/>
            <a:ext cx="5104660" cy="3152904"/>
          </a:xfrm>
          <a:prstGeom prst="rect">
            <a:avLst/>
          </a:prstGeom>
        </p:spPr>
      </p:pic>
    </p:spTree>
    <p:extLst>
      <p:ext uri="{BB962C8B-B14F-4D97-AF65-F5344CB8AC3E}">
        <p14:creationId xmlns:p14="http://schemas.microsoft.com/office/powerpoint/2010/main" val="72209605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TotalTime>
  <Words>1783</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Century Gothic</vt:lpstr>
      <vt:lpstr>Courier New</vt:lpstr>
      <vt:lpstr>Söhne</vt:lpstr>
      <vt:lpstr>Times New Roman</vt:lpstr>
      <vt:lpstr>Wingdings 3</vt:lpstr>
      <vt:lpstr>Slice</vt:lpstr>
      <vt:lpstr>IMDB Movie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 IMDb Rating | Tableau Public Imdb1 | Tableau Public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S</dc:creator>
  <cp:lastModifiedBy>S</cp:lastModifiedBy>
  <cp:revision>2</cp:revision>
  <dcterms:created xsi:type="dcterms:W3CDTF">2023-12-23T03:49:43Z</dcterms:created>
  <dcterms:modified xsi:type="dcterms:W3CDTF">2023-12-23T04:49:57Z</dcterms:modified>
</cp:coreProperties>
</file>