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306" r:id="rId3"/>
    <p:sldId id="258" r:id="rId4"/>
    <p:sldId id="305" r:id="rId5"/>
    <p:sldId id="307" r:id="rId6"/>
    <p:sldId id="308" r:id="rId7"/>
    <p:sldId id="309" r:id="rId8"/>
    <p:sldId id="273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Ethnocentric Rg" panose="02000600000000000000" pitchFamily="50" charset="0"/>
      <p:regular r:id="rId19"/>
      <p:italic r:id="rId20"/>
    </p:embeddedFont>
    <p:embeddedFont>
      <p:font typeface="Fjalla One" panose="02000506040000020004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D6341-FD65-4321-BD97-0FADA9D6BBD0}" v="2" dt="2022-04-15T14:23:56.159"/>
  </p1510:revLst>
</p1510:revInfo>
</file>

<file path=ppt/tableStyles.xml><?xml version="1.0" encoding="utf-8"?>
<a:tblStyleLst xmlns:a="http://schemas.openxmlformats.org/drawingml/2006/main" def="{10BC0A35-6F0F-4256-8E0B-A2B94E014387}">
  <a:tblStyle styleId="{10BC0A35-6F0F-4256-8E0B-A2B94E0143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7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33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4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66863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33220" y="199179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QPGen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 dirty="0">
                <a:solidFill>
                  <a:schemeClr val="accent1"/>
                </a:solidFill>
              </a:rPr>
              <a:t>The Question Paper Generator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" grpId="0"/>
      <p:bldP spid="18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Statement!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695664" y="1788506"/>
            <a:ext cx="4764761" cy="2929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To create an Automated Question Paper Generator for Institutional </a:t>
            </a:r>
            <a:r>
              <a:rPr lang="en-IN" sz="2800" dirty="0"/>
              <a:t>Assessment .</a:t>
            </a:r>
            <a:endParaRPr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-104775" y="966663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30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3" grpId="0"/>
      <p:bldP spid="32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5065320" y="62973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68417" y="227524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51832" y="4025041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11851" y="27621"/>
            <a:ext cx="3769832" cy="1458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>
                <a:solidFill>
                  <a:schemeClr val="accent1">
                    <a:lumMod val="50000"/>
                  </a:schemeClr>
                </a:solidFill>
                <a:latin typeface="Ethnocentric Rg" panose="02000600000000000000" pitchFamily="2" charset="0"/>
              </a:rPr>
              <a:t>Pattern</a:t>
            </a:r>
            <a:endParaRPr sz="4000" b="1" u="sng" dirty="0">
              <a:solidFill>
                <a:schemeClr val="accent1">
                  <a:lumMod val="50000"/>
                </a:schemeClr>
              </a:solidFill>
              <a:latin typeface="Ethnocentric Rg" panose="02000600000000000000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67758" y="77358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150586" y="242614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134001" y="41771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7" name="Google Shape;2732;p50">
            <a:extLst>
              <a:ext uri="{FF2B5EF4-FFF2-40B4-BE49-F238E27FC236}">
                <a16:creationId xmlns:a16="http://schemas.microsoft.com/office/drawing/2014/main" id="{5AAC0182-57CD-4C05-A11F-D67310DDE0BD}"/>
              </a:ext>
            </a:extLst>
          </p:cNvPr>
          <p:cNvSpPr txBox="1">
            <a:spLocks/>
          </p:cNvSpPr>
          <p:nvPr/>
        </p:nvSpPr>
        <p:spPr>
          <a:xfrm>
            <a:off x="717254" y="1724825"/>
            <a:ext cx="1588044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IN" sz="10000" u="sng" dirty="0"/>
              <a:t>IA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41615-1878-4C05-AC0F-3CFA0A1C8106}"/>
              </a:ext>
            </a:extLst>
          </p:cNvPr>
          <p:cNvCxnSpPr>
            <a:cxnSpLocks/>
            <a:stCxn id="257" idx="3"/>
            <a:endCxn id="2108" idx="2"/>
          </p:cNvCxnSpPr>
          <p:nvPr/>
        </p:nvCxnSpPr>
        <p:spPr>
          <a:xfrm flipV="1">
            <a:off x="2305298" y="947283"/>
            <a:ext cx="2760022" cy="1728542"/>
          </a:xfrm>
          <a:prstGeom prst="straightConnector1">
            <a:avLst/>
          </a:prstGeom>
          <a:ln>
            <a:solidFill>
              <a:srgbClr val="AB8FDC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0A1801-61BE-45C2-9553-34B3B9508886}"/>
              </a:ext>
            </a:extLst>
          </p:cNvPr>
          <p:cNvCxnSpPr>
            <a:cxnSpLocks/>
            <a:stCxn id="257" idx="3"/>
            <a:endCxn id="2116" idx="2"/>
          </p:cNvCxnSpPr>
          <p:nvPr/>
        </p:nvCxnSpPr>
        <p:spPr>
          <a:xfrm flipV="1">
            <a:off x="2305298" y="2592790"/>
            <a:ext cx="2763119" cy="8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A749D9-B18D-4715-A1A2-C8AD2B603A90}"/>
              </a:ext>
            </a:extLst>
          </p:cNvPr>
          <p:cNvCxnSpPr>
            <a:cxnSpLocks/>
            <a:stCxn id="257" idx="3"/>
            <a:endCxn id="2124" idx="2"/>
          </p:cNvCxnSpPr>
          <p:nvPr/>
        </p:nvCxnSpPr>
        <p:spPr>
          <a:xfrm>
            <a:off x="2305298" y="2675825"/>
            <a:ext cx="2746534" cy="166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492C7E7-638A-4614-9C54-EEC2BCB5BB35}"/>
              </a:ext>
            </a:extLst>
          </p:cNvPr>
          <p:cNvSpPr/>
          <p:nvPr/>
        </p:nvSpPr>
        <p:spPr>
          <a:xfrm>
            <a:off x="5719331" y="3607024"/>
            <a:ext cx="3312000" cy="1458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Google Shape;2139;p37">
            <a:extLst>
              <a:ext uri="{FF2B5EF4-FFF2-40B4-BE49-F238E27FC236}">
                <a16:creationId xmlns:a16="http://schemas.microsoft.com/office/drawing/2014/main" id="{142D6ED3-E9F4-4A53-8DBE-129E2990E481}"/>
              </a:ext>
            </a:extLst>
          </p:cNvPr>
          <p:cNvSpPr txBox="1">
            <a:spLocks/>
          </p:cNvSpPr>
          <p:nvPr/>
        </p:nvSpPr>
        <p:spPr>
          <a:xfrm>
            <a:off x="5839423" y="3878837"/>
            <a:ext cx="3292098" cy="114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2 * 10   = 20 	 2 * 10   = 20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13 * 5   = 65	                       16 * 5  =  80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15 * 1    = 15	                	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/>
              <a:t>                   Total   = 100 Marks</a:t>
            </a:r>
          </a:p>
        </p:txBody>
      </p:sp>
      <p:sp>
        <p:nvSpPr>
          <p:cNvPr id="306" name="Google Shape;2140;p37">
            <a:extLst>
              <a:ext uri="{FF2B5EF4-FFF2-40B4-BE49-F238E27FC236}">
                <a16:creationId xmlns:a16="http://schemas.microsoft.com/office/drawing/2014/main" id="{CF8DB882-0A29-48E0-AC0C-86B792532AF6}"/>
              </a:ext>
            </a:extLst>
          </p:cNvPr>
          <p:cNvSpPr txBox="1">
            <a:spLocks/>
          </p:cNvSpPr>
          <p:nvPr/>
        </p:nvSpPr>
        <p:spPr>
          <a:xfrm>
            <a:off x="5739233" y="3534022"/>
            <a:ext cx="3314706" cy="41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All Units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5B93845-A19B-4E1C-B0D1-79488DB8CD3E}"/>
              </a:ext>
            </a:extLst>
          </p:cNvPr>
          <p:cNvCxnSpPr>
            <a:cxnSpLocks/>
            <a:stCxn id="306" idx="2"/>
          </p:cNvCxnSpPr>
          <p:nvPr/>
        </p:nvCxnSpPr>
        <p:spPr>
          <a:xfrm>
            <a:off x="7396586" y="3944988"/>
            <a:ext cx="0" cy="769844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37193CC-E027-4DE2-BC66-8D27FCEC9C13}"/>
              </a:ext>
            </a:extLst>
          </p:cNvPr>
          <p:cNvCxnSpPr/>
          <p:nvPr/>
        </p:nvCxnSpPr>
        <p:spPr>
          <a:xfrm>
            <a:off x="5716624" y="3944988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F2949DC2-1E30-40DC-9484-B0DE39358D43}"/>
              </a:ext>
            </a:extLst>
          </p:cNvPr>
          <p:cNvCxnSpPr>
            <a:cxnSpLocks/>
          </p:cNvCxnSpPr>
          <p:nvPr/>
        </p:nvCxnSpPr>
        <p:spPr>
          <a:xfrm>
            <a:off x="5716624" y="4720365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E82C493-F852-49CC-8B12-68E528446C2B}"/>
              </a:ext>
            </a:extLst>
          </p:cNvPr>
          <p:cNvSpPr/>
          <p:nvPr/>
        </p:nvSpPr>
        <p:spPr>
          <a:xfrm>
            <a:off x="5734710" y="1925856"/>
            <a:ext cx="3312000" cy="1458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1" name="Google Shape;2139;p37">
            <a:extLst>
              <a:ext uri="{FF2B5EF4-FFF2-40B4-BE49-F238E27FC236}">
                <a16:creationId xmlns:a16="http://schemas.microsoft.com/office/drawing/2014/main" id="{E077C171-5DF4-440A-824D-0A28F4978840}"/>
              </a:ext>
            </a:extLst>
          </p:cNvPr>
          <p:cNvSpPr txBox="1">
            <a:spLocks/>
          </p:cNvSpPr>
          <p:nvPr/>
        </p:nvSpPr>
        <p:spPr>
          <a:xfrm>
            <a:off x="5879978" y="2218464"/>
            <a:ext cx="2988000" cy="114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/>
              <a:t>2 * 5    = 10	                        2 * 5   =10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12 * 2  = 24	                        16 * 2  = 32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16 * 1   = 16	                	  8 * 1    = 8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                   </a:t>
            </a:r>
            <a:r>
              <a:rPr lang="en-US" b="1"/>
              <a:t>Total   = 50 Marks</a:t>
            </a:r>
            <a:endParaRPr lang="en-US" b="1" dirty="0"/>
          </a:p>
        </p:txBody>
      </p:sp>
      <p:sp>
        <p:nvSpPr>
          <p:cNvPr id="312" name="Google Shape;2140;p37">
            <a:extLst>
              <a:ext uri="{FF2B5EF4-FFF2-40B4-BE49-F238E27FC236}">
                <a16:creationId xmlns:a16="http://schemas.microsoft.com/office/drawing/2014/main" id="{D976CA70-2C0D-4D62-9169-AA37ABD90B8D}"/>
              </a:ext>
            </a:extLst>
          </p:cNvPr>
          <p:cNvSpPr txBox="1">
            <a:spLocks/>
          </p:cNvSpPr>
          <p:nvPr/>
        </p:nvSpPr>
        <p:spPr>
          <a:xfrm>
            <a:off x="5732004" y="1852854"/>
            <a:ext cx="3314706" cy="41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Unit 2  &amp;  3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B5DFFDF9-5B73-4EAF-A320-AB9AB759A30E}"/>
              </a:ext>
            </a:extLst>
          </p:cNvPr>
          <p:cNvCxnSpPr>
            <a:cxnSpLocks/>
            <a:stCxn id="312" idx="2"/>
          </p:cNvCxnSpPr>
          <p:nvPr/>
        </p:nvCxnSpPr>
        <p:spPr>
          <a:xfrm>
            <a:off x="7389357" y="2263820"/>
            <a:ext cx="0" cy="769844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1F7843E-0F44-4AF7-9726-E7F4F7BB4E1E}"/>
              </a:ext>
            </a:extLst>
          </p:cNvPr>
          <p:cNvCxnSpPr/>
          <p:nvPr/>
        </p:nvCxnSpPr>
        <p:spPr>
          <a:xfrm>
            <a:off x="5732003" y="2263820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9A568241-FDB9-4206-8305-2E479C8C6F7E}"/>
              </a:ext>
            </a:extLst>
          </p:cNvPr>
          <p:cNvCxnSpPr>
            <a:cxnSpLocks/>
          </p:cNvCxnSpPr>
          <p:nvPr/>
        </p:nvCxnSpPr>
        <p:spPr>
          <a:xfrm>
            <a:off x="5732004" y="3039197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0F5D9A12-29C2-48CF-91C7-29E309390944}"/>
              </a:ext>
            </a:extLst>
          </p:cNvPr>
          <p:cNvSpPr/>
          <p:nvPr/>
        </p:nvSpPr>
        <p:spPr>
          <a:xfrm>
            <a:off x="5741940" y="244688"/>
            <a:ext cx="3312000" cy="1458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6" name="Google Shape;2139;p37">
            <a:extLst>
              <a:ext uri="{FF2B5EF4-FFF2-40B4-BE49-F238E27FC236}">
                <a16:creationId xmlns:a16="http://schemas.microsoft.com/office/drawing/2014/main" id="{5DA8117F-6E08-431B-8A87-B6CD1D2D5FE7}"/>
              </a:ext>
            </a:extLst>
          </p:cNvPr>
          <p:cNvSpPr txBox="1">
            <a:spLocks/>
          </p:cNvSpPr>
          <p:nvPr/>
        </p:nvSpPr>
        <p:spPr>
          <a:xfrm>
            <a:off x="5887208" y="537296"/>
            <a:ext cx="2988000" cy="114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/>
              <a:t>2 * 5    = 10	                        2 * 5   =10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12 * 2  = 24	                        16 * 2  = 32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16 * 1   = 16	                	  8 * 1    = 8</a:t>
            </a:r>
          </a:p>
          <a:p>
            <a:pPr>
              <a:buClr>
                <a:schemeClr val="dk1"/>
              </a:buClr>
              <a:buSzPts val="1100"/>
            </a:pPr>
            <a:r>
              <a:rPr lang="en-US"/>
              <a:t>                   </a:t>
            </a:r>
            <a:r>
              <a:rPr lang="en-US" b="1"/>
              <a:t>Total   = 50 Marks</a:t>
            </a:r>
            <a:endParaRPr lang="en-US" b="1" dirty="0"/>
          </a:p>
        </p:txBody>
      </p:sp>
      <p:sp>
        <p:nvSpPr>
          <p:cNvPr id="357" name="Google Shape;2140;p37">
            <a:extLst>
              <a:ext uri="{FF2B5EF4-FFF2-40B4-BE49-F238E27FC236}">
                <a16:creationId xmlns:a16="http://schemas.microsoft.com/office/drawing/2014/main" id="{7AB6B815-A359-4895-A863-1964D645868F}"/>
              </a:ext>
            </a:extLst>
          </p:cNvPr>
          <p:cNvSpPr txBox="1">
            <a:spLocks/>
          </p:cNvSpPr>
          <p:nvPr/>
        </p:nvSpPr>
        <p:spPr>
          <a:xfrm>
            <a:off x="5739234" y="171686"/>
            <a:ext cx="3314706" cy="41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IN" sz="2000" b="1">
                <a:solidFill>
                  <a:schemeClr val="accent1">
                    <a:lumMod val="50000"/>
                  </a:schemeClr>
                </a:solidFill>
              </a:rPr>
              <a:t>Unit 1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51BA4E33-011C-4607-917E-2AB1B5ACD58F}"/>
              </a:ext>
            </a:extLst>
          </p:cNvPr>
          <p:cNvCxnSpPr>
            <a:cxnSpLocks/>
            <a:stCxn id="357" idx="2"/>
          </p:cNvCxnSpPr>
          <p:nvPr/>
        </p:nvCxnSpPr>
        <p:spPr>
          <a:xfrm>
            <a:off x="7396587" y="582652"/>
            <a:ext cx="0" cy="769844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8A300CF-7D3E-46C6-99BD-C04A3E68967F}"/>
              </a:ext>
            </a:extLst>
          </p:cNvPr>
          <p:cNvCxnSpPr/>
          <p:nvPr/>
        </p:nvCxnSpPr>
        <p:spPr>
          <a:xfrm>
            <a:off x="5739233" y="582652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F7524EB-3A07-42B8-95A5-1FD98979B3B3}"/>
              </a:ext>
            </a:extLst>
          </p:cNvPr>
          <p:cNvCxnSpPr>
            <a:cxnSpLocks/>
          </p:cNvCxnSpPr>
          <p:nvPr/>
        </p:nvCxnSpPr>
        <p:spPr>
          <a:xfrm>
            <a:off x="5739234" y="1358029"/>
            <a:ext cx="33147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7" grpId="0"/>
      <p:bldP spid="2148" grpId="0"/>
      <p:bldP spid="2149" grpId="0"/>
      <p:bldP spid="257" grpId="0"/>
      <p:bldP spid="304" grpId="0" animBg="1"/>
      <p:bldP spid="305" grpId="0"/>
      <p:bldP spid="306" grpId="0"/>
      <p:bldP spid="310" grpId="0" animBg="1"/>
      <p:bldP spid="311" grpId="0"/>
      <p:bldP spid="312" grpId="0"/>
      <p:bldP spid="355" grpId="0" animBg="1"/>
      <p:bldP spid="356" grpId="0"/>
      <p:bldP spid="3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Bank Format</a:t>
            </a:r>
            <a:endParaRPr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8B73EDA-1B50-4C31-B155-C57FC52DC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50" y="1151380"/>
            <a:ext cx="5496900" cy="34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550" y="4867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Selection Mechanism</a:t>
            </a:r>
            <a:endParaRPr u="sng" dirty="0"/>
          </a:p>
        </p:txBody>
      </p:sp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3807648503"/>
              </p:ext>
            </p:extLst>
          </p:nvPr>
        </p:nvGraphicFramePr>
        <p:xfrm>
          <a:off x="1067661" y="624678"/>
          <a:ext cx="3425064" cy="2134439"/>
        </p:xfrm>
        <a:graphic>
          <a:graphicData uri="http://schemas.openxmlformats.org/drawingml/2006/table">
            <a:tbl>
              <a:tblPr>
                <a:noFill/>
                <a:tableStyleId>{10BC0A35-6F0F-4256-8E0B-A2B94E014387}</a:tableStyleId>
              </a:tblPr>
              <a:tblGrid>
                <a:gridCol w="856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IA1</a:t>
                      </a:r>
                      <a:endParaRPr sz="1200" b="1" dirty="0">
                        <a:solidFill>
                          <a:schemeClr val="bg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EASY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MODERATE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HARD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(5)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(2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(1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 Questions will be selected with difficulty levels for each randomly</a:t>
                      </a: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102185" marR="102185" marT="102185" marB="10218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102185" marR="102185" marT="102185" marB="10218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3493;p60">
            <a:extLst>
              <a:ext uri="{FF2B5EF4-FFF2-40B4-BE49-F238E27FC236}">
                <a16:creationId xmlns:a16="http://schemas.microsoft.com/office/drawing/2014/main" id="{07C64FA6-AF41-4AD2-9F5F-F6A3FDEFE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36139"/>
              </p:ext>
            </p:extLst>
          </p:nvPr>
        </p:nvGraphicFramePr>
        <p:xfrm>
          <a:off x="4572000" y="624678"/>
          <a:ext cx="3757368" cy="2139564"/>
        </p:xfrm>
        <a:graphic>
          <a:graphicData uri="http://schemas.openxmlformats.org/drawingml/2006/table">
            <a:tbl>
              <a:tblPr>
                <a:noFill/>
                <a:tableStyleId>{10BC0A35-6F0F-4256-8E0B-A2B94E014387}</a:tableStyleId>
              </a:tblPr>
              <a:tblGrid>
                <a:gridCol w="125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9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IA2</a:t>
                      </a:r>
                      <a:endParaRPr sz="3200" b="1" dirty="0">
                        <a:solidFill>
                          <a:schemeClr val="bg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3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(5)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sym typeface="Barlow Semi Condensed"/>
                        </a:rPr>
                        <a:t>2 from one unit and 3 from one unit will be selected randomly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(2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(1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lang="en-IN"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lang="en-IN"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3493;p60">
            <a:extLst>
              <a:ext uri="{FF2B5EF4-FFF2-40B4-BE49-F238E27FC236}">
                <a16:creationId xmlns:a16="http://schemas.microsoft.com/office/drawing/2014/main" id="{31476757-81CD-4F2A-9592-7D4690A4B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384870"/>
              </p:ext>
            </p:extLst>
          </p:nvPr>
        </p:nvGraphicFramePr>
        <p:xfrm>
          <a:off x="1067660" y="2885478"/>
          <a:ext cx="6708342" cy="2134439"/>
        </p:xfrm>
        <a:graphic>
          <a:graphicData uri="http://schemas.openxmlformats.org/drawingml/2006/table">
            <a:tbl>
              <a:tblPr>
                <a:noFill/>
                <a:tableStyleId>{10BC0A35-6F0F-4256-8E0B-A2B94E014387}</a:tableStyleId>
              </a:tblPr>
              <a:tblGrid>
                <a:gridCol w="111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057">
                  <a:extLst>
                    <a:ext uri="{9D8B030D-6E8A-4147-A177-3AD203B41FA5}">
                      <a16:colId xmlns:a16="http://schemas.microsoft.com/office/drawing/2014/main" val="1858884324"/>
                    </a:ext>
                  </a:extLst>
                </a:gridCol>
                <a:gridCol w="1118057">
                  <a:extLst>
                    <a:ext uri="{9D8B030D-6E8A-4147-A177-3AD203B41FA5}">
                      <a16:colId xmlns:a16="http://schemas.microsoft.com/office/drawing/2014/main" val="3675737025"/>
                    </a:ext>
                  </a:extLst>
                </a:gridCol>
              </a:tblGrid>
              <a:tr h="651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IA3</a:t>
                      </a:r>
                      <a:endParaRPr sz="3200" b="1" dirty="0">
                        <a:solidFill>
                          <a:schemeClr val="bg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</a:t>
                      </a:r>
                      <a:r>
                        <a:rPr lang="en-I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nit 1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3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4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Unit 5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A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(10)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B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(5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D8FF">
                        <a:alpha val="368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Part – 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(1 either or)</a:t>
                      </a:r>
                      <a:endParaRPr sz="12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 Questions will be selected randomly from all the 5 Units</a:t>
                      </a: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102185" marR="102185" marT="102185" marB="10218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102185" marR="102185" marT="102185" marB="10218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64227" marR="64227" marT="64227" marB="64227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4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754225" y="281249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/>
              <a:t>Document Generation</a:t>
            </a:r>
            <a:endParaRPr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848096" y="1200150"/>
            <a:ext cx="2573885" cy="310038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54F4A-2895-43DB-BAC7-283A8FAC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95" y="1200149"/>
            <a:ext cx="2573885" cy="3077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D50A8-A24B-41DA-B361-D44E6470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06" y="1200149"/>
            <a:ext cx="2559598" cy="31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9" grpId="0" animBg="1"/>
      <p:bldP spid="35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4610-33F1-4A1D-84F6-9D53FE91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Supportive Tools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2B1843-3A8F-4420-AD8B-8EB21D468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" t="3166" r="717" b="1217"/>
          <a:stretch/>
        </p:blipFill>
        <p:spPr>
          <a:xfrm>
            <a:off x="1549029" y="1489660"/>
            <a:ext cx="6045941" cy="3315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F164B3-6CA8-48AD-AD40-4AEDD6398FC7}"/>
              </a:ext>
            </a:extLst>
          </p:cNvPr>
          <p:cNvSpPr txBox="1"/>
          <p:nvPr/>
        </p:nvSpPr>
        <p:spPr>
          <a:xfrm>
            <a:off x="1549029" y="950925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congregating tool</a:t>
            </a:r>
          </a:p>
        </p:txBody>
      </p:sp>
    </p:spTree>
    <p:extLst>
      <p:ext uri="{BB962C8B-B14F-4D97-AF65-F5344CB8AC3E}">
        <p14:creationId xmlns:p14="http://schemas.microsoft.com/office/powerpoint/2010/main" val="33526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902938" y="3010263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Vemuri Adithya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977886" y="1561703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Sanjay Kumar V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567447" y="3007671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Syed Izhaan</a:t>
            </a:r>
            <a:endParaRPr dirty="0"/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967212" y="2014978"/>
            <a:ext cx="875325" cy="378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CSE – ‘C’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604647" y="362560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122128" y="3007671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Yashwanth Kumar</a:t>
            </a:r>
            <a:endParaRPr dirty="0"/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3567447" y="1555062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Yogan G</a:t>
            </a:r>
            <a:endParaRPr dirty="0"/>
          </a:p>
        </p:txBody>
      </p:sp>
      <p:sp>
        <p:nvSpPr>
          <p:cNvPr id="45" name="Google Shape;2979;p52">
            <a:extLst>
              <a:ext uri="{FF2B5EF4-FFF2-40B4-BE49-F238E27FC236}">
                <a16:creationId xmlns:a16="http://schemas.microsoft.com/office/drawing/2014/main" id="{2E249E35-BB9B-4C8D-80AC-8FBB04285191}"/>
              </a:ext>
            </a:extLst>
          </p:cNvPr>
          <p:cNvSpPr txBox="1">
            <a:spLocks/>
          </p:cNvSpPr>
          <p:nvPr/>
        </p:nvSpPr>
        <p:spPr>
          <a:xfrm>
            <a:off x="4448421" y="3462595"/>
            <a:ext cx="875325" cy="37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CSE – ‘C’</a:t>
            </a:r>
          </a:p>
        </p:txBody>
      </p:sp>
      <p:sp>
        <p:nvSpPr>
          <p:cNvPr id="46" name="Google Shape;2979;p52">
            <a:extLst>
              <a:ext uri="{FF2B5EF4-FFF2-40B4-BE49-F238E27FC236}">
                <a16:creationId xmlns:a16="http://schemas.microsoft.com/office/drawing/2014/main" id="{72AB30E1-8B84-49C4-BB91-E91D5F16F758}"/>
              </a:ext>
            </a:extLst>
          </p:cNvPr>
          <p:cNvSpPr txBox="1">
            <a:spLocks/>
          </p:cNvSpPr>
          <p:nvPr/>
        </p:nvSpPr>
        <p:spPr>
          <a:xfrm>
            <a:off x="6595742" y="2006586"/>
            <a:ext cx="875325" cy="37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CSE – ‘C’</a:t>
            </a:r>
          </a:p>
        </p:txBody>
      </p:sp>
      <p:sp>
        <p:nvSpPr>
          <p:cNvPr id="47" name="Google Shape;2979;p52">
            <a:extLst>
              <a:ext uri="{FF2B5EF4-FFF2-40B4-BE49-F238E27FC236}">
                <a16:creationId xmlns:a16="http://schemas.microsoft.com/office/drawing/2014/main" id="{4F3D86A4-C460-49C3-87BF-6FBA2E2819B9}"/>
              </a:ext>
            </a:extLst>
          </p:cNvPr>
          <p:cNvSpPr txBox="1">
            <a:spLocks/>
          </p:cNvSpPr>
          <p:nvPr/>
        </p:nvSpPr>
        <p:spPr>
          <a:xfrm>
            <a:off x="4304925" y="2006586"/>
            <a:ext cx="875325" cy="37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CSE – ‘C’</a:t>
            </a:r>
          </a:p>
        </p:txBody>
      </p:sp>
      <p:sp>
        <p:nvSpPr>
          <p:cNvPr id="48" name="Google Shape;2979;p52">
            <a:extLst>
              <a:ext uri="{FF2B5EF4-FFF2-40B4-BE49-F238E27FC236}">
                <a16:creationId xmlns:a16="http://schemas.microsoft.com/office/drawing/2014/main" id="{482111AF-8E3A-4570-86F9-DCDD835B8B23}"/>
              </a:ext>
            </a:extLst>
          </p:cNvPr>
          <p:cNvSpPr txBox="1">
            <a:spLocks/>
          </p:cNvSpPr>
          <p:nvPr/>
        </p:nvSpPr>
        <p:spPr>
          <a:xfrm>
            <a:off x="2111454" y="3454421"/>
            <a:ext cx="875325" cy="37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CSE – ‘C’</a:t>
            </a:r>
          </a:p>
        </p:txBody>
      </p:sp>
      <p:sp>
        <p:nvSpPr>
          <p:cNvPr id="15" name="Google Shape;3003;p52">
            <a:extLst>
              <a:ext uri="{FF2B5EF4-FFF2-40B4-BE49-F238E27FC236}">
                <a16:creationId xmlns:a16="http://schemas.microsoft.com/office/drawing/2014/main" id="{A85DE9C9-5106-45A3-95D4-01EFA36D8AF2}"/>
              </a:ext>
            </a:extLst>
          </p:cNvPr>
          <p:cNvSpPr txBox="1">
            <a:spLocks/>
          </p:cNvSpPr>
          <p:nvPr/>
        </p:nvSpPr>
        <p:spPr>
          <a:xfrm>
            <a:off x="5859939" y="1561703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 dirty="0"/>
              <a:t>Sindhuja C</a:t>
            </a:r>
          </a:p>
        </p:txBody>
      </p:sp>
      <p:sp>
        <p:nvSpPr>
          <p:cNvPr id="16" name="Google Shape;2979;p52">
            <a:extLst>
              <a:ext uri="{FF2B5EF4-FFF2-40B4-BE49-F238E27FC236}">
                <a16:creationId xmlns:a16="http://schemas.microsoft.com/office/drawing/2014/main" id="{37340BF7-8A0F-4C14-BA49-853F36625F9F}"/>
              </a:ext>
            </a:extLst>
          </p:cNvPr>
          <p:cNvSpPr txBox="1">
            <a:spLocks/>
          </p:cNvSpPr>
          <p:nvPr/>
        </p:nvSpPr>
        <p:spPr>
          <a:xfrm>
            <a:off x="6785388" y="3454421"/>
            <a:ext cx="875325" cy="37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dirty="0"/>
              <a:t>CSE – ‘C’</a:t>
            </a:r>
          </a:p>
        </p:txBody>
      </p:sp>
      <p:sp>
        <p:nvSpPr>
          <p:cNvPr id="17" name="Google Shape;2994;p52">
            <a:extLst>
              <a:ext uri="{FF2B5EF4-FFF2-40B4-BE49-F238E27FC236}">
                <a16:creationId xmlns:a16="http://schemas.microsoft.com/office/drawing/2014/main" id="{6EA55381-C816-4D70-8C47-35DF6ADE7908}"/>
              </a:ext>
            </a:extLst>
          </p:cNvPr>
          <p:cNvSpPr txBox="1">
            <a:spLocks/>
          </p:cNvSpPr>
          <p:nvPr/>
        </p:nvSpPr>
        <p:spPr>
          <a:xfrm>
            <a:off x="145861" y="2571750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Document Design</a:t>
            </a:r>
          </a:p>
        </p:txBody>
      </p:sp>
      <p:sp>
        <p:nvSpPr>
          <p:cNvPr id="18" name="Google Shape;2994;p52">
            <a:extLst>
              <a:ext uri="{FF2B5EF4-FFF2-40B4-BE49-F238E27FC236}">
                <a16:creationId xmlns:a16="http://schemas.microsoft.com/office/drawing/2014/main" id="{44DA6C0C-187C-4D84-9731-05C1724191BA}"/>
              </a:ext>
            </a:extLst>
          </p:cNvPr>
          <p:cNvSpPr txBox="1">
            <a:spLocks/>
          </p:cNvSpPr>
          <p:nvPr/>
        </p:nvSpPr>
        <p:spPr>
          <a:xfrm>
            <a:off x="0" y="1056680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" grpId="0" build="p"/>
      <p:bldP spid="2976" grpId="0" build="p"/>
      <p:bldP spid="2977" grpId="0" build="p"/>
      <p:bldP spid="2979" grpId="0" build="p"/>
      <p:bldP spid="2994" grpId="0" build="p"/>
      <p:bldP spid="3003" grpId="0" build="p"/>
      <p:bldP spid="45" grpId="0"/>
      <p:bldP spid="46" grpId="0"/>
      <p:bldP spid="47" grpId="0"/>
      <p:bldP spid="48" grpId="0"/>
      <p:bldP spid="15" grpId="0"/>
      <p:bldP spid="16" grpId="0"/>
      <p:bldP spid="17" grpId="0" build="p"/>
      <p:bldP spid="18" grpId="0" build="p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358</Words>
  <Application>Microsoft Office PowerPoint</Application>
  <PresentationFormat>On-screen Show (16:9)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Barlow Semi Condensed Medium</vt:lpstr>
      <vt:lpstr>Arial</vt:lpstr>
      <vt:lpstr>Barlow Semi Condensed</vt:lpstr>
      <vt:lpstr>Fjalla One</vt:lpstr>
      <vt:lpstr>Ethnocentric Rg</vt:lpstr>
      <vt:lpstr>Technology Consulting by Slidesgo</vt:lpstr>
      <vt:lpstr>QPGen</vt:lpstr>
      <vt:lpstr>Problem Statement! </vt:lpstr>
      <vt:lpstr>Pattern</vt:lpstr>
      <vt:lpstr>Question Bank Format</vt:lpstr>
      <vt:lpstr>Selection Mechanism</vt:lpstr>
      <vt:lpstr>Document Generation </vt:lpstr>
      <vt:lpstr>Supportive Tools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Bank Format</dc:title>
  <dc:creator>Yogan Gopi</dc:creator>
  <cp:lastModifiedBy>sanjay kumar</cp:lastModifiedBy>
  <cp:revision>6</cp:revision>
  <dcterms:modified xsi:type="dcterms:W3CDTF">2022-04-16T16:26:25Z</dcterms:modified>
</cp:coreProperties>
</file>