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7" r:id="rId2"/>
    <p:sldId id="266" r:id="rId3"/>
    <p:sldId id="301" r:id="rId4"/>
    <p:sldId id="329" r:id="rId5"/>
    <p:sldId id="272" r:id="rId6"/>
    <p:sldId id="302" r:id="rId7"/>
    <p:sldId id="311" r:id="rId8"/>
    <p:sldId id="323" r:id="rId9"/>
    <p:sldId id="282" r:id="rId10"/>
    <p:sldId id="320" r:id="rId11"/>
    <p:sldId id="310" r:id="rId12"/>
    <p:sldId id="326" r:id="rId13"/>
    <p:sldId id="316" r:id="rId14"/>
    <p:sldId id="328" r:id="rId15"/>
    <p:sldId id="303" r:id="rId16"/>
    <p:sldId id="325" r:id="rId17"/>
    <p:sldId id="327" r:id="rId18"/>
    <p:sldId id="308" r:id="rId19"/>
    <p:sldId id="309" r:id="rId20"/>
    <p:sldId id="321" r:id="rId21"/>
    <p:sldId id="322" r:id="rId22"/>
    <p:sldId id="313" r:id="rId23"/>
    <p:sldId id="304" r:id="rId24"/>
    <p:sldId id="314" r:id="rId25"/>
    <p:sldId id="315" r:id="rId26"/>
    <p:sldId id="3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5F70E-BE48-4D65-B6CC-DEC60562EAC5}" v="193" dt="2022-12-07T00:58:21.012"/>
    <p1510:client id="{3C671650-4F31-4F43-912E-CB92EE6F1EE8}" v="149" dt="2022-12-07T02:40:38.546"/>
    <p1510:client id="{4E611B37-BF7E-4C77-BFE7-3A863F2A4FBB}" v="192" dt="2022-12-07T02:40:43.045"/>
    <p1510:client id="{5E5A3433-64DD-49E9-8940-4AAB57AB8300}" v="394" dt="2022-12-07T01:22:05.051"/>
    <p1510:client id="{77525C94-9B16-4D8C-A1B3-BDA2CB7EA763}" v="5" dt="2022-12-08T14:15:51.142"/>
    <p1510:client id="{84D795FE-1F50-459D-B661-6C72E083F2C1}" v="39" dt="2022-12-07T01:25:26.951"/>
    <p1510:client id="{BCB97B8E-3C20-4ACB-8C4B-F9D6FFC72503}" v="10" dt="2022-12-06T23:07:38.055"/>
    <p1510:client id="{FC218FF6-186D-4E0D-8C4A-76886FD4711C}" v="756" dt="2022-12-07T00:32:14.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E025F-6431-4485-ABD8-C536E7C62C1F}" type="doc">
      <dgm:prSet loTypeId="urn:microsoft.com/office/officeart/2005/8/layout/process2" loCatId="process" qsTypeId="urn:microsoft.com/office/officeart/2005/8/quickstyle/simple1" qsCatId="simple" csTypeId="urn:microsoft.com/office/officeart/2005/8/colors/accent1_2" csCatId="accent1" phldr="1"/>
      <dgm:spPr/>
    </dgm:pt>
    <dgm:pt modelId="{0E48244D-5AAB-410F-8E97-1ED0A98BCD93}">
      <dgm:prSet phldrT="[Text]"/>
      <dgm:spPr/>
      <dgm:t>
        <a:bodyPr/>
        <a:lstStyle/>
        <a:p>
          <a:r>
            <a:rPr lang="en-US"/>
            <a:t>Visit the Bank</a:t>
          </a:r>
          <a:endParaRPr lang="en-IN"/>
        </a:p>
      </dgm:t>
    </dgm:pt>
    <dgm:pt modelId="{65ABDE9A-095A-4F7F-B707-B2AEB28BC40F}" type="parTrans" cxnId="{D80FAA43-D438-48CE-A430-8BA07CA484A0}">
      <dgm:prSet/>
      <dgm:spPr/>
      <dgm:t>
        <a:bodyPr/>
        <a:lstStyle/>
        <a:p>
          <a:endParaRPr lang="en-IN"/>
        </a:p>
      </dgm:t>
    </dgm:pt>
    <dgm:pt modelId="{25E918F4-5831-4AEE-B29F-1CBEB4F0244F}" type="sibTrans" cxnId="{D80FAA43-D438-48CE-A430-8BA07CA484A0}">
      <dgm:prSet/>
      <dgm:spPr/>
      <dgm:t>
        <a:bodyPr/>
        <a:lstStyle/>
        <a:p>
          <a:endParaRPr lang="en-IN"/>
        </a:p>
      </dgm:t>
    </dgm:pt>
    <dgm:pt modelId="{EE398381-F65A-46CC-90B7-6DDEA5A1F207}">
      <dgm:prSet phldrT="[Text]"/>
      <dgm:spPr/>
      <dgm:t>
        <a:bodyPr/>
        <a:lstStyle/>
        <a:p>
          <a:r>
            <a:rPr lang="en-US"/>
            <a:t>Wait for your turn</a:t>
          </a:r>
          <a:endParaRPr lang="en-IN"/>
        </a:p>
      </dgm:t>
    </dgm:pt>
    <dgm:pt modelId="{7D9B0719-1FE6-479A-80CD-7185640D6BC2}" type="parTrans" cxnId="{060B3586-C8B0-46B9-8EC0-ABC06660E5BA}">
      <dgm:prSet/>
      <dgm:spPr/>
      <dgm:t>
        <a:bodyPr/>
        <a:lstStyle/>
        <a:p>
          <a:endParaRPr lang="en-IN"/>
        </a:p>
      </dgm:t>
    </dgm:pt>
    <dgm:pt modelId="{8B43036D-4A5A-4647-A65B-D0711D9FABC3}" type="sibTrans" cxnId="{060B3586-C8B0-46B9-8EC0-ABC06660E5BA}">
      <dgm:prSet/>
      <dgm:spPr/>
      <dgm:t>
        <a:bodyPr/>
        <a:lstStyle/>
        <a:p>
          <a:endParaRPr lang="en-IN"/>
        </a:p>
      </dgm:t>
    </dgm:pt>
    <dgm:pt modelId="{0990CEA2-6E10-4EEC-85D9-FE86EBE607CF}">
      <dgm:prSet phldrT="[Text]"/>
      <dgm:spPr/>
      <dgm:t>
        <a:bodyPr/>
        <a:lstStyle/>
        <a:p>
          <a:r>
            <a:rPr lang="en-US"/>
            <a:t>Speak to an employee</a:t>
          </a:r>
          <a:endParaRPr lang="en-IN"/>
        </a:p>
      </dgm:t>
    </dgm:pt>
    <dgm:pt modelId="{F9929EAA-E9A1-4734-9FAC-B52F1522429B}" type="parTrans" cxnId="{605C26B1-9AD9-4609-9CD8-CFA10FC7A33F}">
      <dgm:prSet/>
      <dgm:spPr/>
      <dgm:t>
        <a:bodyPr/>
        <a:lstStyle/>
        <a:p>
          <a:endParaRPr lang="en-IN"/>
        </a:p>
      </dgm:t>
    </dgm:pt>
    <dgm:pt modelId="{BD537BC6-4CA5-41B7-99D2-9ECD98609F3F}" type="sibTrans" cxnId="{605C26B1-9AD9-4609-9CD8-CFA10FC7A33F}">
      <dgm:prSet/>
      <dgm:spPr/>
      <dgm:t>
        <a:bodyPr/>
        <a:lstStyle/>
        <a:p>
          <a:endParaRPr lang="en-IN"/>
        </a:p>
      </dgm:t>
    </dgm:pt>
    <dgm:pt modelId="{335EE0E6-2D95-4498-B691-36B6735EB02A}">
      <dgm:prSet phldrT="[Text]"/>
      <dgm:spPr/>
      <dgm:t>
        <a:bodyPr/>
        <a:lstStyle/>
        <a:p>
          <a:r>
            <a:rPr lang="en-US"/>
            <a:t>Apply for the loan</a:t>
          </a:r>
          <a:endParaRPr lang="en-IN"/>
        </a:p>
      </dgm:t>
    </dgm:pt>
    <dgm:pt modelId="{0D143FF7-0A80-4107-96DA-487E67F9DF27}" type="parTrans" cxnId="{6A33E143-B86E-42D4-808A-E98004723CC5}">
      <dgm:prSet/>
      <dgm:spPr/>
      <dgm:t>
        <a:bodyPr/>
        <a:lstStyle/>
        <a:p>
          <a:endParaRPr lang="en-IN"/>
        </a:p>
      </dgm:t>
    </dgm:pt>
    <dgm:pt modelId="{1F1F0704-991F-4F4D-8E1F-00E65DB29F72}" type="sibTrans" cxnId="{6A33E143-B86E-42D4-808A-E98004723CC5}">
      <dgm:prSet/>
      <dgm:spPr/>
      <dgm:t>
        <a:bodyPr/>
        <a:lstStyle/>
        <a:p>
          <a:endParaRPr lang="en-IN"/>
        </a:p>
      </dgm:t>
    </dgm:pt>
    <dgm:pt modelId="{EDA0C698-E9EE-48B1-8A68-D4C19628569F}">
      <dgm:prSet phldrT="[Text]"/>
      <dgm:spPr/>
      <dgm:t>
        <a:bodyPr/>
        <a:lstStyle/>
        <a:p>
          <a:r>
            <a:rPr lang="en-US"/>
            <a:t>Gather all documents and submit</a:t>
          </a:r>
          <a:endParaRPr lang="en-IN"/>
        </a:p>
      </dgm:t>
    </dgm:pt>
    <dgm:pt modelId="{B7252CAE-215F-47BE-ACBE-CEB32A192475}" type="parTrans" cxnId="{CF3D8131-574B-4CEA-973F-A2EA524C708F}">
      <dgm:prSet/>
      <dgm:spPr/>
      <dgm:t>
        <a:bodyPr/>
        <a:lstStyle/>
        <a:p>
          <a:endParaRPr lang="en-IN"/>
        </a:p>
      </dgm:t>
    </dgm:pt>
    <dgm:pt modelId="{7FDD468C-8B0F-4ED1-BAE3-FD39333FD308}" type="sibTrans" cxnId="{CF3D8131-574B-4CEA-973F-A2EA524C708F}">
      <dgm:prSet/>
      <dgm:spPr/>
      <dgm:t>
        <a:bodyPr/>
        <a:lstStyle/>
        <a:p>
          <a:endParaRPr lang="en-IN"/>
        </a:p>
      </dgm:t>
    </dgm:pt>
    <dgm:pt modelId="{EA160DEF-FC07-4249-8C08-7AE093AE5EA5}">
      <dgm:prSet phldrT="[Text]"/>
      <dgm:spPr/>
      <dgm:t>
        <a:bodyPr/>
        <a:lstStyle/>
        <a:p>
          <a:r>
            <a:rPr lang="en-US"/>
            <a:t>Banks verification </a:t>
          </a:r>
          <a:endParaRPr lang="en-IN"/>
        </a:p>
      </dgm:t>
    </dgm:pt>
    <dgm:pt modelId="{30206716-25F9-4F65-AFD7-E16245926B37}" type="parTrans" cxnId="{AB2A9857-6D2F-41D3-9D2F-CAC6EA5855BD}">
      <dgm:prSet/>
      <dgm:spPr/>
      <dgm:t>
        <a:bodyPr/>
        <a:lstStyle/>
        <a:p>
          <a:endParaRPr lang="en-IN"/>
        </a:p>
      </dgm:t>
    </dgm:pt>
    <dgm:pt modelId="{F510ABBE-68FB-4DA3-AFE3-DE25C57C24F5}" type="sibTrans" cxnId="{AB2A9857-6D2F-41D3-9D2F-CAC6EA5855BD}">
      <dgm:prSet/>
      <dgm:spPr/>
      <dgm:t>
        <a:bodyPr/>
        <a:lstStyle/>
        <a:p>
          <a:endParaRPr lang="en-IN"/>
        </a:p>
      </dgm:t>
    </dgm:pt>
    <dgm:pt modelId="{6DFE0CFB-B0B9-407A-89E7-C25C1B8A7CE6}">
      <dgm:prSet phldrT="[Text]"/>
      <dgm:spPr/>
      <dgm:t>
        <a:bodyPr/>
        <a:lstStyle/>
        <a:p>
          <a:r>
            <a:rPr lang="en-US"/>
            <a:t>Loan Decision</a:t>
          </a:r>
          <a:endParaRPr lang="en-IN"/>
        </a:p>
      </dgm:t>
    </dgm:pt>
    <dgm:pt modelId="{5D236F98-207F-46A9-A85A-20F1090A5916}" type="parTrans" cxnId="{8284DD45-A5F5-4E6E-B336-7BEECC7A9C50}">
      <dgm:prSet/>
      <dgm:spPr/>
      <dgm:t>
        <a:bodyPr/>
        <a:lstStyle/>
        <a:p>
          <a:endParaRPr lang="en-IN"/>
        </a:p>
      </dgm:t>
    </dgm:pt>
    <dgm:pt modelId="{811D3000-0DBD-449E-B661-B907A00756C6}" type="sibTrans" cxnId="{8284DD45-A5F5-4E6E-B336-7BEECC7A9C50}">
      <dgm:prSet/>
      <dgm:spPr/>
      <dgm:t>
        <a:bodyPr/>
        <a:lstStyle/>
        <a:p>
          <a:endParaRPr lang="en-IN"/>
        </a:p>
      </dgm:t>
    </dgm:pt>
    <dgm:pt modelId="{87DBB6BC-54FF-470B-92C7-CD1A1EF6E0F9}" type="pres">
      <dgm:prSet presAssocID="{551E025F-6431-4485-ABD8-C536E7C62C1F}" presName="linearFlow" presStyleCnt="0">
        <dgm:presLayoutVars>
          <dgm:resizeHandles val="exact"/>
        </dgm:presLayoutVars>
      </dgm:prSet>
      <dgm:spPr/>
    </dgm:pt>
    <dgm:pt modelId="{4DE9793F-7D09-42A5-B98B-0D12F847996A}" type="pres">
      <dgm:prSet presAssocID="{0E48244D-5AAB-410F-8E97-1ED0A98BCD93}" presName="node" presStyleLbl="node1" presStyleIdx="0" presStyleCnt="7">
        <dgm:presLayoutVars>
          <dgm:bulletEnabled val="1"/>
        </dgm:presLayoutVars>
      </dgm:prSet>
      <dgm:spPr/>
    </dgm:pt>
    <dgm:pt modelId="{ABC29E91-19E5-451D-9D72-70E6AB68FEEC}" type="pres">
      <dgm:prSet presAssocID="{25E918F4-5831-4AEE-B29F-1CBEB4F0244F}" presName="sibTrans" presStyleLbl="sibTrans2D1" presStyleIdx="0" presStyleCnt="6"/>
      <dgm:spPr/>
    </dgm:pt>
    <dgm:pt modelId="{454EE60C-C8C6-42FF-9EF4-335A3609480C}" type="pres">
      <dgm:prSet presAssocID="{25E918F4-5831-4AEE-B29F-1CBEB4F0244F}" presName="connectorText" presStyleLbl="sibTrans2D1" presStyleIdx="0" presStyleCnt="6"/>
      <dgm:spPr/>
    </dgm:pt>
    <dgm:pt modelId="{198F6616-CA08-4986-8E80-78CBEAB90CC2}" type="pres">
      <dgm:prSet presAssocID="{EE398381-F65A-46CC-90B7-6DDEA5A1F207}" presName="node" presStyleLbl="node1" presStyleIdx="1" presStyleCnt="7">
        <dgm:presLayoutVars>
          <dgm:bulletEnabled val="1"/>
        </dgm:presLayoutVars>
      </dgm:prSet>
      <dgm:spPr/>
    </dgm:pt>
    <dgm:pt modelId="{B6A7F0FE-D661-4094-8FD7-3C3A798D579C}" type="pres">
      <dgm:prSet presAssocID="{8B43036D-4A5A-4647-A65B-D0711D9FABC3}" presName="sibTrans" presStyleLbl="sibTrans2D1" presStyleIdx="1" presStyleCnt="6"/>
      <dgm:spPr/>
    </dgm:pt>
    <dgm:pt modelId="{BB8DE4A4-A01A-45A0-90BB-3E7A25439E08}" type="pres">
      <dgm:prSet presAssocID="{8B43036D-4A5A-4647-A65B-D0711D9FABC3}" presName="connectorText" presStyleLbl="sibTrans2D1" presStyleIdx="1" presStyleCnt="6"/>
      <dgm:spPr/>
    </dgm:pt>
    <dgm:pt modelId="{1F4B2AB3-7417-4220-9F81-EE4977AAC448}" type="pres">
      <dgm:prSet presAssocID="{0990CEA2-6E10-4EEC-85D9-FE86EBE607CF}" presName="node" presStyleLbl="node1" presStyleIdx="2" presStyleCnt="7">
        <dgm:presLayoutVars>
          <dgm:bulletEnabled val="1"/>
        </dgm:presLayoutVars>
      </dgm:prSet>
      <dgm:spPr/>
    </dgm:pt>
    <dgm:pt modelId="{44846C70-1CDD-4E91-95B6-9DAE3298D27F}" type="pres">
      <dgm:prSet presAssocID="{BD537BC6-4CA5-41B7-99D2-9ECD98609F3F}" presName="sibTrans" presStyleLbl="sibTrans2D1" presStyleIdx="2" presStyleCnt="6"/>
      <dgm:spPr/>
    </dgm:pt>
    <dgm:pt modelId="{DB9B2C44-8AB2-4886-B3B0-EA24D8E43F17}" type="pres">
      <dgm:prSet presAssocID="{BD537BC6-4CA5-41B7-99D2-9ECD98609F3F}" presName="connectorText" presStyleLbl="sibTrans2D1" presStyleIdx="2" presStyleCnt="6"/>
      <dgm:spPr/>
    </dgm:pt>
    <dgm:pt modelId="{CA38FFE5-9506-46D5-9418-C74F770D8401}" type="pres">
      <dgm:prSet presAssocID="{335EE0E6-2D95-4498-B691-36B6735EB02A}" presName="node" presStyleLbl="node1" presStyleIdx="3" presStyleCnt="7">
        <dgm:presLayoutVars>
          <dgm:bulletEnabled val="1"/>
        </dgm:presLayoutVars>
      </dgm:prSet>
      <dgm:spPr/>
    </dgm:pt>
    <dgm:pt modelId="{75F31490-0EAE-4BD6-8B08-AB6658EF8F5F}" type="pres">
      <dgm:prSet presAssocID="{1F1F0704-991F-4F4D-8E1F-00E65DB29F72}" presName="sibTrans" presStyleLbl="sibTrans2D1" presStyleIdx="3" presStyleCnt="6"/>
      <dgm:spPr/>
    </dgm:pt>
    <dgm:pt modelId="{5A59BBD8-BD7F-4688-A892-C158AE24FEC4}" type="pres">
      <dgm:prSet presAssocID="{1F1F0704-991F-4F4D-8E1F-00E65DB29F72}" presName="connectorText" presStyleLbl="sibTrans2D1" presStyleIdx="3" presStyleCnt="6"/>
      <dgm:spPr/>
    </dgm:pt>
    <dgm:pt modelId="{519A94E1-98BD-42CA-9E6C-9A142B0C82C4}" type="pres">
      <dgm:prSet presAssocID="{EDA0C698-E9EE-48B1-8A68-D4C19628569F}" presName="node" presStyleLbl="node1" presStyleIdx="4" presStyleCnt="7">
        <dgm:presLayoutVars>
          <dgm:bulletEnabled val="1"/>
        </dgm:presLayoutVars>
      </dgm:prSet>
      <dgm:spPr/>
    </dgm:pt>
    <dgm:pt modelId="{28808736-6726-4C9B-8116-B8331AC914CC}" type="pres">
      <dgm:prSet presAssocID="{7FDD468C-8B0F-4ED1-BAE3-FD39333FD308}" presName="sibTrans" presStyleLbl="sibTrans2D1" presStyleIdx="4" presStyleCnt="6"/>
      <dgm:spPr/>
    </dgm:pt>
    <dgm:pt modelId="{5BDC40D5-522B-4935-86F2-662F84BC5219}" type="pres">
      <dgm:prSet presAssocID="{7FDD468C-8B0F-4ED1-BAE3-FD39333FD308}" presName="connectorText" presStyleLbl="sibTrans2D1" presStyleIdx="4" presStyleCnt="6"/>
      <dgm:spPr/>
    </dgm:pt>
    <dgm:pt modelId="{F806C27F-0653-4B3B-B425-3132BBEDFCEC}" type="pres">
      <dgm:prSet presAssocID="{EA160DEF-FC07-4249-8C08-7AE093AE5EA5}" presName="node" presStyleLbl="node1" presStyleIdx="5" presStyleCnt="7">
        <dgm:presLayoutVars>
          <dgm:bulletEnabled val="1"/>
        </dgm:presLayoutVars>
      </dgm:prSet>
      <dgm:spPr/>
    </dgm:pt>
    <dgm:pt modelId="{5C198319-0E79-4787-A51F-16C3D7C851A0}" type="pres">
      <dgm:prSet presAssocID="{F510ABBE-68FB-4DA3-AFE3-DE25C57C24F5}" presName="sibTrans" presStyleLbl="sibTrans2D1" presStyleIdx="5" presStyleCnt="6"/>
      <dgm:spPr/>
    </dgm:pt>
    <dgm:pt modelId="{957FA8A8-24AA-4BDE-A94F-A9BD70E3D220}" type="pres">
      <dgm:prSet presAssocID="{F510ABBE-68FB-4DA3-AFE3-DE25C57C24F5}" presName="connectorText" presStyleLbl="sibTrans2D1" presStyleIdx="5" presStyleCnt="6"/>
      <dgm:spPr/>
    </dgm:pt>
    <dgm:pt modelId="{85F7B168-9948-4A4C-B80B-06DC9EA20992}" type="pres">
      <dgm:prSet presAssocID="{6DFE0CFB-B0B9-407A-89E7-C25C1B8A7CE6}" presName="node" presStyleLbl="node1" presStyleIdx="6" presStyleCnt="7">
        <dgm:presLayoutVars>
          <dgm:bulletEnabled val="1"/>
        </dgm:presLayoutVars>
      </dgm:prSet>
      <dgm:spPr/>
    </dgm:pt>
  </dgm:ptLst>
  <dgm:cxnLst>
    <dgm:cxn modelId="{0281930F-12C5-4D76-B217-6DE66A16FBB1}" type="presOf" srcId="{EA160DEF-FC07-4249-8C08-7AE093AE5EA5}" destId="{F806C27F-0653-4B3B-B425-3132BBEDFCEC}" srcOrd="0" destOrd="0" presId="urn:microsoft.com/office/officeart/2005/8/layout/process2"/>
    <dgm:cxn modelId="{0D799E10-2590-4707-9856-C35942CE08C6}" type="presOf" srcId="{BD537BC6-4CA5-41B7-99D2-9ECD98609F3F}" destId="{44846C70-1CDD-4E91-95B6-9DAE3298D27F}" srcOrd="0" destOrd="0" presId="urn:microsoft.com/office/officeart/2005/8/layout/process2"/>
    <dgm:cxn modelId="{B9627E11-A3A8-4A33-B263-F3D8B2CD5BB4}" type="presOf" srcId="{1F1F0704-991F-4F4D-8E1F-00E65DB29F72}" destId="{75F31490-0EAE-4BD6-8B08-AB6658EF8F5F}" srcOrd="0" destOrd="0" presId="urn:microsoft.com/office/officeart/2005/8/layout/process2"/>
    <dgm:cxn modelId="{91E05A27-2017-4F81-BD36-745D2E175453}" type="presOf" srcId="{6DFE0CFB-B0B9-407A-89E7-C25C1B8A7CE6}" destId="{85F7B168-9948-4A4C-B80B-06DC9EA20992}" srcOrd="0" destOrd="0" presId="urn:microsoft.com/office/officeart/2005/8/layout/process2"/>
    <dgm:cxn modelId="{CF3D8131-574B-4CEA-973F-A2EA524C708F}" srcId="{551E025F-6431-4485-ABD8-C536E7C62C1F}" destId="{EDA0C698-E9EE-48B1-8A68-D4C19628569F}" srcOrd="4" destOrd="0" parTransId="{B7252CAE-215F-47BE-ACBE-CEB32A192475}" sibTransId="{7FDD468C-8B0F-4ED1-BAE3-FD39333FD308}"/>
    <dgm:cxn modelId="{7B062042-9304-4E1E-8C75-04CDC0115EA0}" type="presOf" srcId="{BD537BC6-4CA5-41B7-99D2-9ECD98609F3F}" destId="{DB9B2C44-8AB2-4886-B3B0-EA24D8E43F17}" srcOrd="1" destOrd="0" presId="urn:microsoft.com/office/officeart/2005/8/layout/process2"/>
    <dgm:cxn modelId="{D80FAA43-D438-48CE-A430-8BA07CA484A0}" srcId="{551E025F-6431-4485-ABD8-C536E7C62C1F}" destId="{0E48244D-5AAB-410F-8E97-1ED0A98BCD93}" srcOrd="0" destOrd="0" parTransId="{65ABDE9A-095A-4F7F-B707-B2AEB28BC40F}" sibTransId="{25E918F4-5831-4AEE-B29F-1CBEB4F0244F}"/>
    <dgm:cxn modelId="{6A33E143-B86E-42D4-808A-E98004723CC5}" srcId="{551E025F-6431-4485-ABD8-C536E7C62C1F}" destId="{335EE0E6-2D95-4498-B691-36B6735EB02A}" srcOrd="3" destOrd="0" parTransId="{0D143FF7-0A80-4107-96DA-487E67F9DF27}" sibTransId="{1F1F0704-991F-4F4D-8E1F-00E65DB29F72}"/>
    <dgm:cxn modelId="{8284DD45-A5F5-4E6E-B336-7BEECC7A9C50}" srcId="{551E025F-6431-4485-ABD8-C536E7C62C1F}" destId="{6DFE0CFB-B0B9-407A-89E7-C25C1B8A7CE6}" srcOrd="6" destOrd="0" parTransId="{5D236F98-207F-46A9-A85A-20F1090A5916}" sibTransId="{811D3000-0DBD-449E-B661-B907A00756C6}"/>
    <dgm:cxn modelId="{46FA9C49-06F9-405E-B610-14A66A60B4F9}" type="presOf" srcId="{7FDD468C-8B0F-4ED1-BAE3-FD39333FD308}" destId="{28808736-6726-4C9B-8116-B8331AC914CC}" srcOrd="0" destOrd="0" presId="urn:microsoft.com/office/officeart/2005/8/layout/process2"/>
    <dgm:cxn modelId="{5A60A171-BBEF-492B-A697-87D59AC93A83}" type="presOf" srcId="{0990CEA2-6E10-4EEC-85D9-FE86EBE607CF}" destId="{1F4B2AB3-7417-4220-9F81-EE4977AAC448}" srcOrd="0" destOrd="0" presId="urn:microsoft.com/office/officeart/2005/8/layout/process2"/>
    <dgm:cxn modelId="{232BB951-8373-4AEA-ABB9-4095608414FB}" type="presOf" srcId="{8B43036D-4A5A-4647-A65B-D0711D9FABC3}" destId="{B6A7F0FE-D661-4094-8FD7-3C3A798D579C}" srcOrd="0" destOrd="0" presId="urn:microsoft.com/office/officeart/2005/8/layout/process2"/>
    <dgm:cxn modelId="{AB2A9857-6D2F-41D3-9D2F-CAC6EA5855BD}" srcId="{551E025F-6431-4485-ABD8-C536E7C62C1F}" destId="{EA160DEF-FC07-4249-8C08-7AE093AE5EA5}" srcOrd="5" destOrd="0" parTransId="{30206716-25F9-4F65-AFD7-E16245926B37}" sibTransId="{F510ABBE-68FB-4DA3-AFE3-DE25C57C24F5}"/>
    <dgm:cxn modelId="{060B3586-C8B0-46B9-8EC0-ABC06660E5BA}" srcId="{551E025F-6431-4485-ABD8-C536E7C62C1F}" destId="{EE398381-F65A-46CC-90B7-6DDEA5A1F207}" srcOrd="1" destOrd="0" parTransId="{7D9B0719-1FE6-479A-80CD-7185640D6BC2}" sibTransId="{8B43036D-4A5A-4647-A65B-D0711D9FABC3}"/>
    <dgm:cxn modelId="{F81CB089-E471-4B69-BC72-5564EB86A42F}" type="presOf" srcId="{EE398381-F65A-46CC-90B7-6DDEA5A1F207}" destId="{198F6616-CA08-4986-8E80-78CBEAB90CC2}" srcOrd="0" destOrd="0" presId="urn:microsoft.com/office/officeart/2005/8/layout/process2"/>
    <dgm:cxn modelId="{800D848A-3D6C-4262-8025-77C355D1ABCC}" type="presOf" srcId="{25E918F4-5831-4AEE-B29F-1CBEB4F0244F}" destId="{454EE60C-C8C6-42FF-9EF4-335A3609480C}" srcOrd="1" destOrd="0" presId="urn:microsoft.com/office/officeart/2005/8/layout/process2"/>
    <dgm:cxn modelId="{101EEE8A-4448-4657-BFB5-02E6C063B6A3}" type="presOf" srcId="{F510ABBE-68FB-4DA3-AFE3-DE25C57C24F5}" destId="{5C198319-0E79-4787-A51F-16C3D7C851A0}" srcOrd="0" destOrd="0" presId="urn:microsoft.com/office/officeart/2005/8/layout/process2"/>
    <dgm:cxn modelId="{8F2D8F94-1FBC-492D-9A8D-9E3C272B91FC}" type="presOf" srcId="{7FDD468C-8B0F-4ED1-BAE3-FD39333FD308}" destId="{5BDC40D5-522B-4935-86F2-662F84BC5219}" srcOrd="1" destOrd="0" presId="urn:microsoft.com/office/officeart/2005/8/layout/process2"/>
    <dgm:cxn modelId="{40845695-AD67-453A-AA87-9701815CDBDE}" type="presOf" srcId="{8B43036D-4A5A-4647-A65B-D0711D9FABC3}" destId="{BB8DE4A4-A01A-45A0-90BB-3E7A25439E08}" srcOrd="1" destOrd="0" presId="urn:microsoft.com/office/officeart/2005/8/layout/process2"/>
    <dgm:cxn modelId="{A506099B-90C1-4580-81FF-2E8B20C4B4BA}" type="presOf" srcId="{F510ABBE-68FB-4DA3-AFE3-DE25C57C24F5}" destId="{957FA8A8-24AA-4BDE-A94F-A9BD70E3D220}" srcOrd="1" destOrd="0" presId="urn:microsoft.com/office/officeart/2005/8/layout/process2"/>
    <dgm:cxn modelId="{01D1A49E-AB4A-49D0-BBC9-9F584BB00FEE}" type="presOf" srcId="{551E025F-6431-4485-ABD8-C536E7C62C1F}" destId="{87DBB6BC-54FF-470B-92C7-CD1A1EF6E0F9}" srcOrd="0" destOrd="0" presId="urn:microsoft.com/office/officeart/2005/8/layout/process2"/>
    <dgm:cxn modelId="{869153A3-9401-48D6-BF8D-71E32C13ADB2}" type="presOf" srcId="{25E918F4-5831-4AEE-B29F-1CBEB4F0244F}" destId="{ABC29E91-19E5-451D-9D72-70E6AB68FEEC}" srcOrd="0" destOrd="0" presId="urn:microsoft.com/office/officeart/2005/8/layout/process2"/>
    <dgm:cxn modelId="{605C26B1-9AD9-4609-9CD8-CFA10FC7A33F}" srcId="{551E025F-6431-4485-ABD8-C536E7C62C1F}" destId="{0990CEA2-6E10-4EEC-85D9-FE86EBE607CF}" srcOrd="2" destOrd="0" parTransId="{F9929EAA-E9A1-4734-9FAC-B52F1522429B}" sibTransId="{BD537BC6-4CA5-41B7-99D2-9ECD98609F3F}"/>
    <dgm:cxn modelId="{A1F662C4-5968-4632-93D5-D40717EA7253}" type="presOf" srcId="{0E48244D-5AAB-410F-8E97-1ED0A98BCD93}" destId="{4DE9793F-7D09-42A5-B98B-0D12F847996A}" srcOrd="0" destOrd="0" presId="urn:microsoft.com/office/officeart/2005/8/layout/process2"/>
    <dgm:cxn modelId="{B55ABDCB-9E3E-403D-B650-B847162FAEF9}" type="presOf" srcId="{EDA0C698-E9EE-48B1-8A68-D4C19628569F}" destId="{519A94E1-98BD-42CA-9E6C-9A142B0C82C4}" srcOrd="0" destOrd="0" presId="urn:microsoft.com/office/officeart/2005/8/layout/process2"/>
    <dgm:cxn modelId="{E7748BDE-56FB-48C4-837F-17E3377F8264}" type="presOf" srcId="{1F1F0704-991F-4F4D-8E1F-00E65DB29F72}" destId="{5A59BBD8-BD7F-4688-A892-C158AE24FEC4}" srcOrd="1" destOrd="0" presId="urn:microsoft.com/office/officeart/2005/8/layout/process2"/>
    <dgm:cxn modelId="{BF14CEF8-424D-43CF-B571-699FBF74340F}" type="presOf" srcId="{335EE0E6-2D95-4498-B691-36B6735EB02A}" destId="{CA38FFE5-9506-46D5-9418-C74F770D8401}" srcOrd="0" destOrd="0" presId="urn:microsoft.com/office/officeart/2005/8/layout/process2"/>
    <dgm:cxn modelId="{DDD0CAAE-1BBD-45A4-8685-482CDC73C459}" type="presParOf" srcId="{87DBB6BC-54FF-470B-92C7-CD1A1EF6E0F9}" destId="{4DE9793F-7D09-42A5-B98B-0D12F847996A}" srcOrd="0" destOrd="0" presId="urn:microsoft.com/office/officeart/2005/8/layout/process2"/>
    <dgm:cxn modelId="{F0747779-7882-47E4-9633-4D4643C2BFC3}" type="presParOf" srcId="{87DBB6BC-54FF-470B-92C7-CD1A1EF6E0F9}" destId="{ABC29E91-19E5-451D-9D72-70E6AB68FEEC}" srcOrd="1" destOrd="0" presId="urn:microsoft.com/office/officeart/2005/8/layout/process2"/>
    <dgm:cxn modelId="{D98E7183-090E-4332-9A91-721690A686BF}" type="presParOf" srcId="{ABC29E91-19E5-451D-9D72-70E6AB68FEEC}" destId="{454EE60C-C8C6-42FF-9EF4-335A3609480C}" srcOrd="0" destOrd="0" presId="urn:microsoft.com/office/officeart/2005/8/layout/process2"/>
    <dgm:cxn modelId="{810CBC44-F7CB-4DAB-9345-543AF1FBEDF2}" type="presParOf" srcId="{87DBB6BC-54FF-470B-92C7-CD1A1EF6E0F9}" destId="{198F6616-CA08-4986-8E80-78CBEAB90CC2}" srcOrd="2" destOrd="0" presId="urn:microsoft.com/office/officeart/2005/8/layout/process2"/>
    <dgm:cxn modelId="{1FAA6700-0AB7-4A4C-8F7D-529DAD3B10DD}" type="presParOf" srcId="{87DBB6BC-54FF-470B-92C7-CD1A1EF6E0F9}" destId="{B6A7F0FE-D661-4094-8FD7-3C3A798D579C}" srcOrd="3" destOrd="0" presId="urn:microsoft.com/office/officeart/2005/8/layout/process2"/>
    <dgm:cxn modelId="{8B58A2E4-9CFF-4C2D-AD8E-2944D547D302}" type="presParOf" srcId="{B6A7F0FE-D661-4094-8FD7-3C3A798D579C}" destId="{BB8DE4A4-A01A-45A0-90BB-3E7A25439E08}" srcOrd="0" destOrd="0" presId="urn:microsoft.com/office/officeart/2005/8/layout/process2"/>
    <dgm:cxn modelId="{6BED2558-A188-462E-8106-EBDDE3F3E1CA}" type="presParOf" srcId="{87DBB6BC-54FF-470B-92C7-CD1A1EF6E0F9}" destId="{1F4B2AB3-7417-4220-9F81-EE4977AAC448}" srcOrd="4" destOrd="0" presId="urn:microsoft.com/office/officeart/2005/8/layout/process2"/>
    <dgm:cxn modelId="{2D56EEBC-D628-4EA5-AD8C-B304B375623D}" type="presParOf" srcId="{87DBB6BC-54FF-470B-92C7-CD1A1EF6E0F9}" destId="{44846C70-1CDD-4E91-95B6-9DAE3298D27F}" srcOrd="5" destOrd="0" presId="urn:microsoft.com/office/officeart/2005/8/layout/process2"/>
    <dgm:cxn modelId="{D0E8F4BF-5966-4040-8046-64F0678E7A04}" type="presParOf" srcId="{44846C70-1CDD-4E91-95B6-9DAE3298D27F}" destId="{DB9B2C44-8AB2-4886-B3B0-EA24D8E43F17}" srcOrd="0" destOrd="0" presId="urn:microsoft.com/office/officeart/2005/8/layout/process2"/>
    <dgm:cxn modelId="{A5287032-BCF6-411B-8DFF-BE5D8FCC3A94}" type="presParOf" srcId="{87DBB6BC-54FF-470B-92C7-CD1A1EF6E0F9}" destId="{CA38FFE5-9506-46D5-9418-C74F770D8401}" srcOrd="6" destOrd="0" presId="urn:microsoft.com/office/officeart/2005/8/layout/process2"/>
    <dgm:cxn modelId="{22CB776A-5B65-46C1-8864-63995064430E}" type="presParOf" srcId="{87DBB6BC-54FF-470B-92C7-CD1A1EF6E0F9}" destId="{75F31490-0EAE-4BD6-8B08-AB6658EF8F5F}" srcOrd="7" destOrd="0" presId="urn:microsoft.com/office/officeart/2005/8/layout/process2"/>
    <dgm:cxn modelId="{3F503903-D70A-407C-B7E1-8F6A5AE44E92}" type="presParOf" srcId="{75F31490-0EAE-4BD6-8B08-AB6658EF8F5F}" destId="{5A59BBD8-BD7F-4688-A892-C158AE24FEC4}" srcOrd="0" destOrd="0" presId="urn:microsoft.com/office/officeart/2005/8/layout/process2"/>
    <dgm:cxn modelId="{A02D05DD-4CA7-46D8-9B36-B4B8A32F49D2}" type="presParOf" srcId="{87DBB6BC-54FF-470B-92C7-CD1A1EF6E0F9}" destId="{519A94E1-98BD-42CA-9E6C-9A142B0C82C4}" srcOrd="8" destOrd="0" presId="urn:microsoft.com/office/officeart/2005/8/layout/process2"/>
    <dgm:cxn modelId="{9558F03F-5EFA-421E-A5B7-91156C3B575C}" type="presParOf" srcId="{87DBB6BC-54FF-470B-92C7-CD1A1EF6E0F9}" destId="{28808736-6726-4C9B-8116-B8331AC914CC}" srcOrd="9" destOrd="0" presId="urn:microsoft.com/office/officeart/2005/8/layout/process2"/>
    <dgm:cxn modelId="{EF93361E-F8C8-47C7-BA1E-E2EE6E009B14}" type="presParOf" srcId="{28808736-6726-4C9B-8116-B8331AC914CC}" destId="{5BDC40D5-522B-4935-86F2-662F84BC5219}" srcOrd="0" destOrd="0" presId="urn:microsoft.com/office/officeart/2005/8/layout/process2"/>
    <dgm:cxn modelId="{880E77ED-72DA-406E-B19F-A8B67B304B38}" type="presParOf" srcId="{87DBB6BC-54FF-470B-92C7-CD1A1EF6E0F9}" destId="{F806C27F-0653-4B3B-B425-3132BBEDFCEC}" srcOrd="10" destOrd="0" presId="urn:microsoft.com/office/officeart/2005/8/layout/process2"/>
    <dgm:cxn modelId="{589C86B7-F994-4760-9C68-B160A0C3FF5D}" type="presParOf" srcId="{87DBB6BC-54FF-470B-92C7-CD1A1EF6E0F9}" destId="{5C198319-0E79-4787-A51F-16C3D7C851A0}" srcOrd="11" destOrd="0" presId="urn:microsoft.com/office/officeart/2005/8/layout/process2"/>
    <dgm:cxn modelId="{34779AF7-E2CC-465A-8EFC-FD32D8B250F9}" type="presParOf" srcId="{5C198319-0E79-4787-A51F-16C3D7C851A0}" destId="{957FA8A8-24AA-4BDE-A94F-A9BD70E3D220}" srcOrd="0" destOrd="0" presId="urn:microsoft.com/office/officeart/2005/8/layout/process2"/>
    <dgm:cxn modelId="{CDF8B6D9-3FDD-4A1D-B0BE-ADA3A5ACF23D}" type="presParOf" srcId="{87DBB6BC-54FF-470B-92C7-CD1A1EF6E0F9}" destId="{85F7B168-9948-4A4C-B80B-06DC9EA20992}"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A3A1A-F8AD-4C14-9604-5C89A1E50F56}" type="doc">
      <dgm:prSet loTypeId="urn:microsoft.com/office/officeart/2005/8/layout/process2" loCatId="process" qsTypeId="urn:microsoft.com/office/officeart/2005/8/quickstyle/simple1" qsCatId="simple" csTypeId="urn:microsoft.com/office/officeart/2005/8/colors/accent1_2" csCatId="accent1" phldr="1"/>
      <dgm:spPr/>
    </dgm:pt>
    <dgm:pt modelId="{80675B09-C2D8-4FEE-9103-B7BC7393F870}">
      <dgm:prSet phldrT="[Text]"/>
      <dgm:spPr/>
      <dgm:t>
        <a:bodyPr/>
        <a:lstStyle/>
        <a:p>
          <a:r>
            <a:rPr lang="en-US"/>
            <a:t>Create Account Online</a:t>
          </a:r>
          <a:endParaRPr lang="en-IN"/>
        </a:p>
      </dgm:t>
    </dgm:pt>
    <dgm:pt modelId="{0009494D-F05F-4036-BA3C-D1B2736CE582}" type="parTrans" cxnId="{5B3803A9-B4F3-4440-9AA2-16D2412D2F26}">
      <dgm:prSet/>
      <dgm:spPr/>
      <dgm:t>
        <a:bodyPr/>
        <a:lstStyle/>
        <a:p>
          <a:endParaRPr lang="en-IN"/>
        </a:p>
      </dgm:t>
    </dgm:pt>
    <dgm:pt modelId="{5C97AF7C-2991-4AD0-AE8A-8F4F66030C55}" type="sibTrans" cxnId="{5B3803A9-B4F3-4440-9AA2-16D2412D2F26}">
      <dgm:prSet/>
      <dgm:spPr/>
      <dgm:t>
        <a:bodyPr/>
        <a:lstStyle/>
        <a:p>
          <a:endParaRPr lang="en-IN"/>
        </a:p>
      </dgm:t>
    </dgm:pt>
    <dgm:pt modelId="{4A86AB0C-5C98-49DB-9504-E300808CF0C2}">
      <dgm:prSet phldrT="[Text]"/>
      <dgm:spPr/>
      <dgm:t>
        <a:bodyPr/>
        <a:lstStyle/>
        <a:p>
          <a:r>
            <a:rPr lang="en-US"/>
            <a:t>Post Requirement of Loan</a:t>
          </a:r>
          <a:endParaRPr lang="en-IN"/>
        </a:p>
      </dgm:t>
    </dgm:pt>
    <dgm:pt modelId="{E7EC9BB4-744C-4DB1-A15B-5070A58D8B03}" type="parTrans" cxnId="{050B4868-42C8-4395-A91A-B298B19B5F9F}">
      <dgm:prSet/>
      <dgm:spPr/>
      <dgm:t>
        <a:bodyPr/>
        <a:lstStyle/>
        <a:p>
          <a:endParaRPr lang="en-IN"/>
        </a:p>
      </dgm:t>
    </dgm:pt>
    <dgm:pt modelId="{6B8B03DF-288D-4E54-9FFD-C78FF5F44F93}" type="sibTrans" cxnId="{050B4868-42C8-4395-A91A-B298B19B5F9F}">
      <dgm:prSet/>
      <dgm:spPr/>
      <dgm:t>
        <a:bodyPr/>
        <a:lstStyle/>
        <a:p>
          <a:endParaRPr lang="en-IN"/>
        </a:p>
      </dgm:t>
    </dgm:pt>
    <dgm:pt modelId="{8CE5C16E-A4A6-4005-85D6-5CA57C80DD7B}">
      <dgm:prSet phldrT="[Text]"/>
      <dgm:spPr/>
      <dgm:t>
        <a:bodyPr/>
        <a:lstStyle/>
        <a:p>
          <a:r>
            <a:rPr lang="en-US"/>
            <a:t>Connect with lenders </a:t>
          </a:r>
          <a:endParaRPr lang="en-IN"/>
        </a:p>
      </dgm:t>
    </dgm:pt>
    <dgm:pt modelId="{1DF2F903-DDA7-459D-95E2-38B060707193}" type="parTrans" cxnId="{3A1F10D7-A6D6-407E-BA24-1D6F79A41C12}">
      <dgm:prSet/>
      <dgm:spPr/>
      <dgm:t>
        <a:bodyPr/>
        <a:lstStyle/>
        <a:p>
          <a:endParaRPr lang="en-IN"/>
        </a:p>
      </dgm:t>
    </dgm:pt>
    <dgm:pt modelId="{1CCAAC0E-E89B-448D-A1DB-7BF1A5A8BA12}" type="sibTrans" cxnId="{3A1F10D7-A6D6-407E-BA24-1D6F79A41C12}">
      <dgm:prSet/>
      <dgm:spPr/>
      <dgm:t>
        <a:bodyPr/>
        <a:lstStyle/>
        <a:p>
          <a:endParaRPr lang="en-IN"/>
        </a:p>
      </dgm:t>
    </dgm:pt>
    <dgm:pt modelId="{B5F3A5EA-6802-4305-A9CC-1F943D50C2FB}">
      <dgm:prSet phldrT="[Text]"/>
      <dgm:spPr/>
      <dgm:t>
        <a:bodyPr/>
        <a:lstStyle/>
        <a:p>
          <a:r>
            <a:rPr lang="en-US"/>
            <a:t>Choose from multiple lenders with different interest rates</a:t>
          </a:r>
          <a:endParaRPr lang="en-IN"/>
        </a:p>
      </dgm:t>
    </dgm:pt>
    <dgm:pt modelId="{2F623BD3-52D6-4978-84B7-61A0B3355FB5}" type="parTrans" cxnId="{759518EE-1B0E-43E3-AE76-E1179931DDCC}">
      <dgm:prSet/>
      <dgm:spPr/>
      <dgm:t>
        <a:bodyPr/>
        <a:lstStyle/>
        <a:p>
          <a:endParaRPr lang="en-IN"/>
        </a:p>
      </dgm:t>
    </dgm:pt>
    <dgm:pt modelId="{8E5A37AD-F6DF-470D-8703-EADFC9867976}" type="sibTrans" cxnId="{759518EE-1B0E-43E3-AE76-E1179931DDCC}">
      <dgm:prSet/>
      <dgm:spPr/>
      <dgm:t>
        <a:bodyPr/>
        <a:lstStyle/>
        <a:p>
          <a:endParaRPr lang="en-IN"/>
        </a:p>
      </dgm:t>
    </dgm:pt>
    <dgm:pt modelId="{3D49BDC0-5C4F-4C21-80CD-6C9E45288239}">
      <dgm:prSet phldrT="[Text]"/>
      <dgm:spPr/>
      <dgm:t>
        <a:bodyPr/>
        <a:lstStyle/>
        <a:p>
          <a:r>
            <a:rPr lang="en-US"/>
            <a:t>Platform runs online verification</a:t>
          </a:r>
          <a:endParaRPr lang="en-IN"/>
        </a:p>
      </dgm:t>
    </dgm:pt>
    <dgm:pt modelId="{5D7FD47E-CCF8-47AF-931B-CD97DCF58DE5}" type="parTrans" cxnId="{5D886609-8626-458F-821D-9A0767E0A7E1}">
      <dgm:prSet/>
      <dgm:spPr/>
      <dgm:t>
        <a:bodyPr/>
        <a:lstStyle/>
        <a:p>
          <a:endParaRPr lang="en-IN"/>
        </a:p>
      </dgm:t>
    </dgm:pt>
    <dgm:pt modelId="{DEEFF19C-63A9-4C4D-82D9-38BB23CC5F8F}" type="sibTrans" cxnId="{5D886609-8626-458F-821D-9A0767E0A7E1}">
      <dgm:prSet/>
      <dgm:spPr/>
      <dgm:t>
        <a:bodyPr/>
        <a:lstStyle/>
        <a:p>
          <a:endParaRPr lang="en-IN"/>
        </a:p>
      </dgm:t>
    </dgm:pt>
    <dgm:pt modelId="{B7433C5B-CAF3-4285-B0FF-9D5EBE7DA8A6}">
      <dgm:prSet phldrT="[Text]"/>
      <dgm:spPr/>
      <dgm:t>
        <a:bodyPr/>
        <a:lstStyle/>
        <a:p>
          <a:r>
            <a:rPr lang="en-US"/>
            <a:t>Get Loan decision within minutes</a:t>
          </a:r>
          <a:endParaRPr lang="en-IN"/>
        </a:p>
      </dgm:t>
    </dgm:pt>
    <dgm:pt modelId="{C597D9A7-10C1-43FD-BEE9-C3828E5C16F2}" type="parTrans" cxnId="{13504D33-AF21-446F-9861-E1A5787375EC}">
      <dgm:prSet/>
      <dgm:spPr/>
      <dgm:t>
        <a:bodyPr/>
        <a:lstStyle/>
        <a:p>
          <a:endParaRPr lang="en-IN"/>
        </a:p>
      </dgm:t>
    </dgm:pt>
    <dgm:pt modelId="{E48E6E0F-A999-44F5-87C7-5E169DF9BD8E}" type="sibTrans" cxnId="{13504D33-AF21-446F-9861-E1A5787375EC}">
      <dgm:prSet/>
      <dgm:spPr/>
      <dgm:t>
        <a:bodyPr/>
        <a:lstStyle/>
        <a:p>
          <a:endParaRPr lang="en-IN"/>
        </a:p>
      </dgm:t>
    </dgm:pt>
    <dgm:pt modelId="{E3E68A29-2556-4BB1-ACE9-2F86E5CA062B}" type="pres">
      <dgm:prSet presAssocID="{C09A3A1A-F8AD-4C14-9604-5C89A1E50F56}" presName="linearFlow" presStyleCnt="0">
        <dgm:presLayoutVars>
          <dgm:resizeHandles val="exact"/>
        </dgm:presLayoutVars>
      </dgm:prSet>
      <dgm:spPr/>
    </dgm:pt>
    <dgm:pt modelId="{8B1FFA4C-B0DA-4076-AA56-355CABA5F246}" type="pres">
      <dgm:prSet presAssocID="{80675B09-C2D8-4FEE-9103-B7BC7393F870}" presName="node" presStyleLbl="node1" presStyleIdx="0" presStyleCnt="6">
        <dgm:presLayoutVars>
          <dgm:bulletEnabled val="1"/>
        </dgm:presLayoutVars>
      </dgm:prSet>
      <dgm:spPr/>
    </dgm:pt>
    <dgm:pt modelId="{10AEA24D-E0E4-4BEA-AE03-E42C94143640}" type="pres">
      <dgm:prSet presAssocID="{5C97AF7C-2991-4AD0-AE8A-8F4F66030C55}" presName="sibTrans" presStyleLbl="sibTrans2D1" presStyleIdx="0" presStyleCnt="5"/>
      <dgm:spPr/>
    </dgm:pt>
    <dgm:pt modelId="{F6C78AEA-1407-4FC3-81CE-4C849080E16E}" type="pres">
      <dgm:prSet presAssocID="{5C97AF7C-2991-4AD0-AE8A-8F4F66030C55}" presName="connectorText" presStyleLbl="sibTrans2D1" presStyleIdx="0" presStyleCnt="5"/>
      <dgm:spPr/>
    </dgm:pt>
    <dgm:pt modelId="{F47B1305-EDAD-46F1-8B3C-6F5A5110D64A}" type="pres">
      <dgm:prSet presAssocID="{4A86AB0C-5C98-49DB-9504-E300808CF0C2}" presName="node" presStyleLbl="node1" presStyleIdx="1" presStyleCnt="6">
        <dgm:presLayoutVars>
          <dgm:bulletEnabled val="1"/>
        </dgm:presLayoutVars>
      </dgm:prSet>
      <dgm:spPr/>
    </dgm:pt>
    <dgm:pt modelId="{0E8E2FAB-BB4B-44E9-BFD5-0E2BBFC9B997}" type="pres">
      <dgm:prSet presAssocID="{6B8B03DF-288D-4E54-9FFD-C78FF5F44F93}" presName="sibTrans" presStyleLbl="sibTrans2D1" presStyleIdx="1" presStyleCnt="5"/>
      <dgm:spPr/>
    </dgm:pt>
    <dgm:pt modelId="{AD8C7B79-F007-4412-8EBF-D8679E07D0E6}" type="pres">
      <dgm:prSet presAssocID="{6B8B03DF-288D-4E54-9FFD-C78FF5F44F93}" presName="connectorText" presStyleLbl="sibTrans2D1" presStyleIdx="1" presStyleCnt="5"/>
      <dgm:spPr/>
    </dgm:pt>
    <dgm:pt modelId="{49661396-61BC-4C6D-A0F3-1F47E618A3D4}" type="pres">
      <dgm:prSet presAssocID="{3D49BDC0-5C4F-4C21-80CD-6C9E45288239}" presName="node" presStyleLbl="node1" presStyleIdx="2" presStyleCnt="6">
        <dgm:presLayoutVars>
          <dgm:bulletEnabled val="1"/>
        </dgm:presLayoutVars>
      </dgm:prSet>
      <dgm:spPr/>
    </dgm:pt>
    <dgm:pt modelId="{E95A6211-3D7F-48C9-96EB-26DEBF095838}" type="pres">
      <dgm:prSet presAssocID="{DEEFF19C-63A9-4C4D-82D9-38BB23CC5F8F}" presName="sibTrans" presStyleLbl="sibTrans2D1" presStyleIdx="2" presStyleCnt="5"/>
      <dgm:spPr/>
    </dgm:pt>
    <dgm:pt modelId="{BBCBCDE0-54A3-48A4-B0A4-242C5EEFD7C7}" type="pres">
      <dgm:prSet presAssocID="{DEEFF19C-63A9-4C4D-82D9-38BB23CC5F8F}" presName="connectorText" presStyleLbl="sibTrans2D1" presStyleIdx="2" presStyleCnt="5"/>
      <dgm:spPr/>
    </dgm:pt>
    <dgm:pt modelId="{96581DD2-408F-41D6-B76C-407CC4F1D719}" type="pres">
      <dgm:prSet presAssocID="{8CE5C16E-A4A6-4005-85D6-5CA57C80DD7B}" presName="node" presStyleLbl="node1" presStyleIdx="3" presStyleCnt="6">
        <dgm:presLayoutVars>
          <dgm:bulletEnabled val="1"/>
        </dgm:presLayoutVars>
      </dgm:prSet>
      <dgm:spPr/>
    </dgm:pt>
    <dgm:pt modelId="{41EAECC0-8D54-48AF-865B-EF797F448395}" type="pres">
      <dgm:prSet presAssocID="{1CCAAC0E-E89B-448D-A1DB-7BF1A5A8BA12}" presName="sibTrans" presStyleLbl="sibTrans2D1" presStyleIdx="3" presStyleCnt="5"/>
      <dgm:spPr/>
    </dgm:pt>
    <dgm:pt modelId="{532C559B-CC53-4091-AA86-067B64725D49}" type="pres">
      <dgm:prSet presAssocID="{1CCAAC0E-E89B-448D-A1DB-7BF1A5A8BA12}" presName="connectorText" presStyleLbl="sibTrans2D1" presStyleIdx="3" presStyleCnt="5"/>
      <dgm:spPr/>
    </dgm:pt>
    <dgm:pt modelId="{631877D2-5D87-49E9-B9AD-37776774C951}" type="pres">
      <dgm:prSet presAssocID="{B5F3A5EA-6802-4305-A9CC-1F943D50C2FB}" presName="node" presStyleLbl="node1" presStyleIdx="4" presStyleCnt="6">
        <dgm:presLayoutVars>
          <dgm:bulletEnabled val="1"/>
        </dgm:presLayoutVars>
      </dgm:prSet>
      <dgm:spPr/>
    </dgm:pt>
    <dgm:pt modelId="{70D01915-6792-4D39-AC09-7BC63B4F019D}" type="pres">
      <dgm:prSet presAssocID="{8E5A37AD-F6DF-470D-8703-EADFC9867976}" presName="sibTrans" presStyleLbl="sibTrans2D1" presStyleIdx="4" presStyleCnt="5"/>
      <dgm:spPr/>
    </dgm:pt>
    <dgm:pt modelId="{D4029C66-24F8-4F2A-AA28-A4CDFA463BA9}" type="pres">
      <dgm:prSet presAssocID="{8E5A37AD-F6DF-470D-8703-EADFC9867976}" presName="connectorText" presStyleLbl="sibTrans2D1" presStyleIdx="4" presStyleCnt="5"/>
      <dgm:spPr/>
    </dgm:pt>
    <dgm:pt modelId="{2529B462-4D9E-4F03-A8FD-5BCC18222C7C}" type="pres">
      <dgm:prSet presAssocID="{B7433C5B-CAF3-4285-B0FF-9D5EBE7DA8A6}" presName="node" presStyleLbl="node1" presStyleIdx="5" presStyleCnt="6">
        <dgm:presLayoutVars>
          <dgm:bulletEnabled val="1"/>
        </dgm:presLayoutVars>
      </dgm:prSet>
      <dgm:spPr/>
    </dgm:pt>
  </dgm:ptLst>
  <dgm:cxnLst>
    <dgm:cxn modelId="{8DF84901-A24C-4ABD-9704-6B46D3D4674D}" type="presOf" srcId="{6B8B03DF-288D-4E54-9FFD-C78FF5F44F93}" destId="{AD8C7B79-F007-4412-8EBF-D8679E07D0E6}" srcOrd="1" destOrd="0" presId="urn:microsoft.com/office/officeart/2005/8/layout/process2"/>
    <dgm:cxn modelId="{25989603-0798-41A0-A84D-C31D2721B0CC}" type="presOf" srcId="{4A86AB0C-5C98-49DB-9504-E300808CF0C2}" destId="{F47B1305-EDAD-46F1-8B3C-6F5A5110D64A}" srcOrd="0" destOrd="0" presId="urn:microsoft.com/office/officeart/2005/8/layout/process2"/>
    <dgm:cxn modelId="{37BFB605-7C2F-4820-ACF1-BB1C2C2A1ADF}" type="presOf" srcId="{B5F3A5EA-6802-4305-A9CC-1F943D50C2FB}" destId="{631877D2-5D87-49E9-B9AD-37776774C951}" srcOrd="0" destOrd="0" presId="urn:microsoft.com/office/officeart/2005/8/layout/process2"/>
    <dgm:cxn modelId="{5D886609-8626-458F-821D-9A0767E0A7E1}" srcId="{C09A3A1A-F8AD-4C14-9604-5C89A1E50F56}" destId="{3D49BDC0-5C4F-4C21-80CD-6C9E45288239}" srcOrd="2" destOrd="0" parTransId="{5D7FD47E-CCF8-47AF-931B-CD97DCF58DE5}" sibTransId="{DEEFF19C-63A9-4C4D-82D9-38BB23CC5F8F}"/>
    <dgm:cxn modelId="{5E4A131B-9E88-414A-B835-6B3BFCF52857}" type="presOf" srcId="{5C97AF7C-2991-4AD0-AE8A-8F4F66030C55}" destId="{10AEA24D-E0E4-4BEA-AE03-E42C94143640}" srcOrd="0" destOrd="0" presId="urn:microsoft.com/office/officeart/2005/8/layout/process2"/>
    <dgm:cxn modelId="{13504D33-AF21-446F-9861-E1A5787375EC}" srcId="{C09A3A1A-F8AD-4C14-9604-5C89A1E50F56}" destId="{B7433C5B-CAF3-4285-B0FF-9D5EBE7DA8A6}" srcOrd="5" destOrd="0" parTransId="{C597D9A7-10C1-43FD-BEE9-C3828E5C16F2}" sibTransId="{E48E6E0F-A999-44F5-87C7-5E169DF9BD8E}"/>
    <dgm:cxn modelId="{95432440-7EAF-4347-B5E7-4E5762560C2B}" type="presOf" srcId="{C09A3A1A-F8AD-4C14-9604-5C89A1E50F56}" destId="{E3E68A29-2556-4BB1-ACE9-2F86E5CA062B}" srcOrd="0" destOrd="0" presId="urn:microsoft.com/office/officeart/2005/8/layout/process2"/>
    <dgm:cxn modelId="{C628CC46-4D45-4E1A-B257-16F35C4F892C}" type="presOf" srcId="{DEEFF19C-63A9-4C4D-82D9-38BB23CC5F8F}" destId="{BBCBCDE0-54A3-48A4-B0A4-242C5EEFD7C7}" srcOrd="1" destOrd="0" presId="urn:microsoft.com/office/officeart/2005/8/layout/process2"/>
    <dgm:cxn modelId="{050B4868-42C8-4395-A91A-B298B19B5F9F}" srcId="{C09A3A1A-F8AD-4C14-9604-5C89A1E50F56}" destId="{4A86AB0C-5C98-49DB-9504-E300808CF0C2}" srcOrd="1" destOrd="0" parTransId="{E7EC9BB4-744C-4DB1-A15B-5070A58D8B03}" sibTransId="{6B8B03DF-288D-4E54-9FFD-C78FF5F44F93}"/>
    <dgm:cxn modelId="{A4EC7C4C-4391-4B85-BD50-2481CB654DB7}" type="presOf" srcId="{1CCAAC0E-E89B-448D-A1DB-7BF1A5A8BA12}" destId="{532C559B-CC53-4091-AA86-067B64725D49}" srcOrd="1" destOrd="0" presId="urn:microsoft.com/office/officeart/2005/8/layout/process2"/>
    <dgm:cxn modelId="{387EA377-F76B-44D0-91F2-A7A1C1166C86}" type="presOf" srcId="{5C97AF7C-2991-4AD0-AE8A-8F4F66030C55}" destId="{F6C78AEA-1407-4FC3-81CE-4C849080E16E}" srcOrd="1" destOrd="0" presId="urn:microsoft.com/office/officeart/2005/8/layout/process2"/>
    <dgm:cxn modelId="{92366B5A-A591-4C97-A5EE-74249CA19CD1}" type="presOf" srcId="{6B8B03DF-288D-4E54-9FFD-C78FF5F44F93}" destId="{0E8E2FAB-BB4B-44E9-BFD5-0E2BBFC9B997}" srcOrd="0" destOrd="0" presId="urn:microsoft.com/office/officeart/2005/8/layout/process2"/>
    <dgm:cxn modelId="{8127C45A-7DC1-406C-A794-4C18EECA1107}" type="presOf" srcId="{1CCAAC0E-E89B-448D-A1DB-7BF1A5A8BA12}" destId="{41EAECC0-8D54-48AF-865B-EF797F448395}" srcOrd="0" destOrd="0" presId="urn:microsoft.com/office/officeart/2005/8/layout/process2"/>
    <dgm:cxn modelId="{7828AC7D-37D9-4C1E-8C4C-FF67F910BF98}" type="presOf" srcId="{3D49BDC0-5C4F-4C21-80CD-6C9E45288239}" destId="{49661396-61BC-4C6D-A0F3-1F47E618A3D4}" srcOrd="0" destOrd="0" presId="urn:microsoft.com/office/officeart/2005/8/layout/process2"/>
    <dgm:cxn modelId="{741BC5A1-6A1B-4A0D-A83A-BD9611EEBFD6}" type="presOf" srcId="{80675B09-C2D8-4FEE-9103-B7BC7393F870}" destId="{8B1FFA4C-B0DA-4076-AA56-355CABA5F246}" srcOrd="0" destOrd="0" presId="urn:microsoft.com/office/officeart/2005/8/layout/process2"/>
    <dgm:cxn modelId="{0F9A2DA4-A8EF-4A7C-8514-E32E396BBDD4}" type="presOf" srcId="{8CE5C16E-A4A6-4005-85D6-5CA57C80DD7B}" destId="{96581DD2-408F-41D6-B76C-407CC4F1D719}" srcOrd="0" destOrd="0" presId="urn:microsoft.com/office/officeart/2005/8/layout/process2"/>
    <dgm:cxn modelId="{5B3803A9-B4F3-4440-9AA2-16D2412D2F26}" srcId="{C09A3A1A-F8AD-4C14-9604-5C89A1E50F56}" destId="{80675B09-C2D8-4FEE-9103-B7BC7393F870}" srcOrd="0" destOrd="0" parTransId="{0009494D-F05F-4036-BA3C-D1B2736CE582}" sibTransId="{5C97AF7C-2991-4AD0-AE8A-8F4F66030C55}"/>
    <dgm:cxn modelId="{E85CDEC5-B13B-4340-90FB-9AD205D8C828}" type="presOf" srcId="{8E5A37AD-F6DF-470D-8703-EADFC9867976}" destId="{D4029C66-24F8-4F2A-AA28-A4CDFA463BA9}" srcOrd="1" destOrd="0" presId="urn:microsoft.com/office/officeart/2005/8/layout/process2"/>
    <dgm:cxn modelId="{ABE363D1-693E-431B-8800-4EC521AC8CBD}" type="presOf" srcId="{8E5A37AD-F6DF-470D-8703-EADFC9867976}" destId="{70D01915-6792-4D39-AC09-7BC63B4F019D}" srcOrd="0" destOrd="0" presId="urn:microsoft.com/office/officeart/2005/8/layout/process2"/>
    <dgm:cxn modelId="{3A1F10D7-A6D6-407E-BA24-1D6F79A41C12}" srcId="{C09A3A1A-F8AD-4C14-9604-5C89A1E50F56}" destId="{8CE5C16E-A4A6-4005-85D6-5CA57C80DD7B}" srcOrd="3" destOrd="0" parTransId="{1DF2F903-DDA7-459D-95E2-38B060707193}" sibTransId="{1CCAAC0E-E89B-448D-A1DB-7BF1A5A8BA12}"/>
    <dgm:cxn modelId="{661B78E1-085E-45AF-BB6A-ED9B5E02F666}" type="presOf" srcId="{DEEFF19C-63A9-4C4D-82D9-38BB23CC5F8F}" destId="{E95A6211-3D7F-48C9-96EB-26DEBF095838}" srcOrd="0" destOrd="0" presId="urn:microsoft.com/office/officeart/2005/8/layout/process2"/>
    <dgm:cxn modelId="{759518EE-1B0E-43E3-AE76-E1179931DDCC}" srcId="{C09A3A1A-F8AD-4C14-9604-5C89A1E50F56}" destId="{B5F3A5EA-6802-4305-A9CC-1F943D50C2FB}" srcOrd="4" destOrd="0" parTransId="{2F623BD3-52D6-4978-84B7-61A0B3355FB5}" sibTransId="{8E5A37AD-F6DF-470D-8703-EADFC9867976}"/>
    <dgm:cxn modelId="{C39DAAF3-77D7-49FC-92E5-5A5F0662E0BC}" type="presOf" srcId="{B7433C5B-CAF3-4285-B0FF-9D5EBE7DA8A6}" destId="{2529B462-4D9E-4F03-A8FD-5BCC18222C7C}" srcOrd="0" destOrd="0" presId="urn:microsoft.com/office/officeart/2005/8/layout/process2"/>
    <dgm:cxn modelId="{5AC0A1ED-10A5-40E3-882E-3FAE47D44F3A}" type="presParOf" srcId="{E3E68A29-2556-4BB1-ACE9-2F86E5CA062B}" destId="{8B1FFA4C-B0DA-4076-AA56-355CABA5F246}" srcOrd="0" destOrd="0" presId="urn:microsoft.com/office/officeart/2005/8/layout/process2"/>
    <dgm:cxn modelId="{02F59D10-C9FB-4081-9679-249DAFC487B3}" type="presParOf" srcId="{E3E68A29-2556-4BB1-ACE9-2F86E5CA062B}" destId="{10AEA24D-E0E4-4BEA-AE03-E42C94143640}" srcOrd="1" destOrd="0" presId="urn:microsoft.com/office/officeart/2005/8/layout/process2"/>
    <dgm:cxn modelId="{2B9C29F7-74DF-4075-9FF6-CDA5C47AA42A}" type="presParOf" srcId="{10AEA24D-E0E4-4BEA-AE03-E42C94143640}" destId="{F6C78AEA-1407-4FC3-81CE-4C849080E16E}" srcOrd="0" destOrd="0" presId="urn:microsoft.com/office/officeart/2005/8/layout/process2"/>
    <dgm:cxn modelId="{72747E33-74B5-407C-9A77-DC0A7048951A}" type="presParOf" srcId="{E3E68A29-2556-4BB1-ACE9-2F86E5CA062B}" destId="{F47B1305-EDAD-46F1-8B3C-6F5A5110D64A}" srcOrd="2" destOrd="0" presId="urn:microsoft.com/office/officeart/2005/8/layout/process2"/>
    <dgm:cxn modelId="{437C352E-CDC0-4038-870E-93197BF42918}" type="presParOf" srcId="{E3E68A29-2556-4BB1-ACE9-2F86E5CA062B}" destId="{0E8E2FAB-BB4B-44E9-BFD5-0E2BBFC9B997}" srcOrd="3" destOrd="0" presId="urn:microsoft.com/office/officeart/2005/8/layout/process2"/>
    <dgm:cxn modelId="{3E5B4B5E-F72F-423A-8A88-59ED8209CA0E}" type="presParOf" srcId="{0E8E2FAB-BB4B-44E9-BFD5-0E2BBFC9B997}" destId="{AD8C7B79-F007-4412-8EBF-D8679E07D0E6}" srcOrd="0" destOrd="0" presId="urn:microsoft.com/office/officeart/2005/8/layout/process2"/>
    <dgm:cxn modelId="{24EDBF3F-9205-4590-81E2-EA6C368D8D25}" type="presParOf" srcId="{E3E68A29-2556-4BB1-ACE9-2F86E5CA062B}" destId="{49661396-61BC-4C6D-A0F3-1F47E618A3D4}" srcOrd="4" destOrd="0" presId="urn:microsoft.com/office/officeart/2005/8/layout/process2"/>
    <dgm:cxn modelId="{5736681C-1C94-4287-9F51-0BFD96D8E72E}" type="presParOf" srcId="{E3E68A29-2556-4BB1-ACE9-2F86E5CA062B}" destId="{E95A6211-3D7F-48C9-96EB-26DEBF095838}" srcOrd="5" destOrd="0" presId="urn:microsoft.com/office/officeart/2005/8/layout/process2"/>
    <dgm:cxn modelId="{CEF05B3C-C227-4883-BA5E-BDA916495068}" type="presParOf" srcId="{E95A6211-3D7F-48C9-96EB-26DEBF095838}" destId="{BBCBCDE0-54A3-48A4-B0A4-242C5EEFD7C7}" srcOrd="0" destOrd="0" presId="urn:microsoft.com/office/officeart/2005/8/layout/process2"/>
    <dgm:cxn modelId="{04AEFD12-1DE7-41B6-9878-1D79592A4C7A}" type="presParOf" srcId="{E3E68A29-2556-4BB1-ACE9-2F86E5CA062B}" destId="{96581DD2-408F-41D6-B76C-407CC4F1D719}" srcOrd="6" destOrd="0" presId="urn:microsoft.com/office/officeart/2005/8/layout/process2"/>
    <dgm:cxn modelId="{F53B873B-D1E2-4942-B31F-1CB3348F067A}" type="presParOf" srcId="{E3E68A29-2556-4BB1-ACE9-2F86E5CA062B}" destId="{41EAECC0-8D54-48AF-865B-EF797F448395}" srcOrd="7" destOrd="0" presId="urn:microsoft.com/office/officeart/2005/8/layout/process2"/>
    <dgm:cxn modelId="{8AA11A1E-37D7-4518-8532-0ACD72813FB1}" type="presParOf" srcId="{41EAECC0-8D54-48AF-865B-EF797F448395}" destId="{532C559B-CC53-4091-AA86-067B64725D49}" srcOrd="0" destOrd="0" presId="urn:microsoft.com/office/officeart/2005/8/layout/process2"/>
    <dgm:cxn modelId="{DDBBB3D9-F847-48CD-A1DC-EB1B4B96EF77}" type="presParOf" srcId="{E3E68A29-2556-4BB1-ACE9-2F86E5CA062B}" destId="{631877D2-5D87-49E9-B9AD-37776774C951}" srcOrd="8" destOrd="0" presId="urn:microsoft.com/office/officeart/2005/8/layout/process2"/>
    <dgm:cxn modelId="{0EB7BCA5-6D69-4D59-B24B-1BED1FF95398}" type="presParOf" srcId="{E3E68A29-2556-4BB1-ACE9-2F86E5CA062B}" destId="{70D01915-6792-4D39-AC09-7BC63B4F019D}" srcOrd="9" destOrd="0" presId="urn:microsoft.com/office/officeart/2005/8/layout/process2"/>
    <dgm:cxn modelId="{532F8D6B-9AFB-4F53-ADC0-2536AEF5EFB2}" type="presParOf" srcId="{70D01915-6792-4D39-AC09-7BC63B4F019D}" destId="{D4029C66-24F8-4F2A-AA28-A4CDFA463BA9}" srcOrd="0" destOrd="0" presId="urn:microsoft.com/office/officeart/2005/8/layout/process2"/>
    <dgm:cxn modelId="{A02D0400-0A0F-449A-BFEA-8DFCE9E08CB5}" type="presParOf" srcId="{E3E68A29-2556-4BB1-ACE9-2F86E5CA062B}" destId="{2529B462-4D9E-4F03-A8FD-5BCC18222C7C}"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5D414D-654B-4D7B-8B57-5A078B9C319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50C0BC5-833B-46E1-8679-1496428AF5AB}">
      <dgm:prSet phldrT="[Text]" phldr="0"/>
      <dgm:spPr/>
      <dgm:t>
        <a:bodyPr/>
        <a:lstStyle/>
        <a:p>
          <a:r>
            <a:rPr lang="en-US">
              <a:latin typeface="Calibri"/>
            </a:rPr>
            <a:t>Experience</a:t>
          </a:r>
          <a:endParaRPr lang="en-US"/>
        </a:p>
      </dgm:t>
    </dgm:pt>
    <dgm:pt modelId="{91F8A24B-42BD-4683-AC15-2A1ED22345DF}" type="parTrans" cxnId="{3FEC0A6C-45F2-41A9-8292-873339E4D165}">
      <dgm:prSet/>
      <dgm:spPr/>
      <dgm:t>
        <a:bodyPr/>
        <a:lstStyle/>
        <a:p>
          <a:endParaRPr lang="en-US"/>
        </a:p>
      </dgm:t>
    </dgm:pt>
    <dgm:pt modelId="{D94515ED-5FF7-432A-B100-527C3CDE6B2A}" type="sibTrans" cxnId="{3FEC0A6C-45F2-41A9-8292-873339E4D165}">
      <dgm:prSet/>
      <dgm:spPr/>
      <dgm:t>
        <a:bodyPr/>
        <a:lstStyle/>
        <a:p>
          <a:endParaRPr lang="en-US"/>
        </a:p>
      </dgm:t>
    </dgm:pt>
    <dgm:pt modelId="{6C5DF465-81E4-49AB-BA50-C3CCB91A053B}">
      <dgm:prSet phldrT="[Text]" phldr="0"/>
      <dgm:spPr/>
      <dgm:t>
        <a:bodyPr/>
        <a:lstStyle/>
        <a:p>
          <a:r>
            <a:rPr lang="en-US">
              <a:latin typeface="Calibri"/>
            </a:rPr>
            <a:t>Income</a:t>
          </a:r>
          <a:endParaRPr lang="en-US"/>
        </a:p>
      </dgm:t>
    </dgm:pt>
    <dgm:pt modelId="{D6C6E408-DF47-4AA7-86E9-777140AF0A0F}" type="parTrans" cxnId="{4C3985EA-2210-4FD1-981D-2EF0DB176750}">
      <dgm:prSet/>
      <dgm:spPr/>
      <dgm:t>
        <a:bodyPr/>
        <a:lstStyle/>
        <a:p>
          <a:endParaRPr lang="en-US"/>
        </a:p>
      </dgm:t>
    </dgm:pt>
    <dgm:pt modelId="{6AB6BAC4-C58D-48BE-BB4F-AC15CA3D849E}" type="sibTrans" cxnId="{4C3985EA-2210-4FD1-981D-2EF0DB176750}">
      <dgm:prSet/>
      <dgm:spPr/>
      <dgm:t>
        <a:bodyPr/>
        <a:lstStyle/>
        <a:p>
          <a:endParaRPr lang="en-US"/>
        </a:p>
      </dgm:t>
    </dgm:pt>
    <dgm:pt modelId="{37ADA70C-AB00-48DB-8D34-E65D8B1E37C0}">
      <dgm:prSet phldrT="[Text]" phldr="0"/>
      <dgm:spPr/>
      <dgm:t>
        <a:bodyPr/>
        <a:lstStyle/>
        <a:p>
          <a:pPr rtl="0"/>
          <a:r>
            <a:rPr lang="en-US">
              <a:latin typeface="Calibri"/>
            </a:rPr>
            <a:t>Car Ownership</a:t>
          </a:r>
          <a:endParaRPr lang="en-US"/>
        </a:p>
      </dgm:t>
    </dgm:pt>
    <dgm:pt modelId="{9599B9D9-CFF4-4966-8D0E-C5B4EDD3E8E5}" type="parTrans" cxnId="{65633094-488C-4D60-8C99-F253CF3E200B}">
      <dgm:prSet/>
      <dgm:spPr/>
      <dgm:t>
        <a:bodyPr/>
        <a:lstStyle/>
        <a:p>
          <a:endParaRPr lang="en-US"/>
        </a:p>
      </dgm:t>
    </dgm:pt>
    <dgm:pt modelId="{F167DC4A-C1F0-4BDC-BEB1-01053CF9EEF4}" type="sibTrans" cxnId="{65633094-488C-4D60-8C99-F253CF3E200B}">
      <dgm:prSet/>
      <dgm:spPr/>
      <dgm:t>
        <a:bodyPr/>
        <a:lstStyle/>
        <a:p>
          <a:endParaRPr lang="en-US"/>
        </a:p>
      </dgm:t>
    </dgm:pt>
    <dgm:pt modelId="{D07FFFEC-6FDB-404A-8DB1-BC7020150E2D}">
      <dgm:prSet phldrT="[Text]" phldr="0"/>
      <dgm:spPr/>
      <dgm:t>
        <a:bodyPr/>
        <a:lstStyle/>
        <a:p>
          <a:r>
            <a:rPr lang="en-US">
              <a:latin typeface="Calibri"/>
            </a:rPr>
            <a:t>Age</a:t>
          </a:r>
          <a:endParaRPr lang="en-US"/>
        </a:p>
      </dgm:t>
    </dgm:pt>
    <dgm:pt modelId="{58307D7C-DABE-46BC-933C-C25092D4685B}" type="parTrans" cxnId="{28020B1A-A57B-417F-BBE3-8E192AF5803B}">
      <dgm:prSet/>
      <dgm:spPr/>
      <dgm:t>
        <a:bodyPr/>
        <a:lstStyle/>
        <a:p>
          <a:endParaRPr lang="en-US"/>
        </a:p>
      </dgm:t>
    </dgm:pt>
    <dgm:pt modelId="{FB689ECD-1974-4B7E-9F8C-EC95EA7A7AFF}" type="sibTrans" cxnId="{28020B1A-A57B-417F-BBE3-8E192AF5803B}">
      <dgm:prSet/>
      <dgm:spPr/>
      <dgm:t>
        <a:bodyPr/>
        <a:lstStyle/>
        <a:p>
          <a:endParaRPr lang="en-US"/>
        </a:p>
      </dgm:t>
    </dgm:pt>
    <dgm:pt modelId="{FBB957F0-326C-4872-92CA-4AD4B55FAFCB}">
      <dgm:prSet phldrT="[Text]" phldr="0"/>
      <dgm:spPr/>
      <dgm:t>
        <a:bodyPr/>
        <a:lstStyle/>
        <a:p>
          <a:pPr rtl="0"/>
          <a:r>
            <a:rPr lang="en-US">
              <a:latin typeface="Calibri"/>
            </a:rPr>
            <a:t>House Ownership</a:t>
          </a:r>
          <a:endParaRPr lang="en-US"/>
        </a:p>
      </dgm:t>
    </dgm:pt>
    <dgm:pt modelId="{7662EDF8-2F86-4C4D-BCB8-931FE15C2DD8}" type="parTrans" cxnId="{BB2F3F44-1C4D-41E7-9C57-C61643F520C1}">
      <dgm:prSet/>
      <dgm:spPr/>
      <dgm:t>
        <a:bodyPr/>
        <a:lstStyle/>
        <a:p>
          <a:endParaRPr lang="en-US"/>
        </a:p>
      </dgm:t>
    </dgm:pt>
    <dgm:pt modelId="{2BB9A2E9-79D5-40BD-B961-D960AC011F9C}" type="sibTrans" cxnId="{BB2F3F44-1C4D-41E7-9C57-C61643F520C1}">
      <dgm:prSet/>
      <dgm:spPr/>
      <dgm:t>
        <a:bodyPr/>
        <a:lstStyle/>
        <a:p>
          <a:endParaRPr lang="en-US"/>
        </a:p>
      </dgm:t>
    </dgm:pt>
    <dgm:pt modelId="{33B26CAE-BDD5-4AE7-8490-098509620D8C}">
      <dgm:prSet phldr="0"/>
      <dgm:spPr/>
      <dgm:t>
        <a:bodyPr/>
        <a:lstStyle/>
        <a:p>
          <a:pPr rtl="0"/>
          <a:r>
            <a:rPr lang="en-US">
              <a:latin typeface="Calibri"/>
            </a:rPr>
            <a:t>Profession</a:t>
          </a:r>
        </a:p>
      </dgm:t>
    </dgm:pt>
    <dgm:pt modelId="{CB5FFF49-781F-45E7-AF33-23385D081FB6}" type="parTrans" cxnId="{C743B497-C5EE-4DBF-B112-0F330BF5472B}">
      <dgm:prSet/>
      <dgm:spPr/>
    </dgm:pt>
    <dgm:pt modelId="{0D9ACC9E-65C8-4F7D-A081-4A5117453DFF}" type="sibTrans" cxnId="{C743B497-C5EE-4DBF-B112-0F330BF5472B}">
      <dgm:prSet/>
      <dgm:spPr/>
    </dgm:pt>
    <dgm:pt modelId="{081DD300-00E4-4C25-8EE0-BDF511B7E53A}">
      <dgm:prSet phldr="0"/>
      <dgm:spPr/>
      <dgm:t>
        <a:bodyPr/>
        <a:lstStyle/>
        <a:p>
          <a:pPr rtl="0"/>
          <a:r>
            <a:rPr lang="en-US">
              <a:latin typeface="Calibri"/>
            </a:rPr>
            <a:t>Risk Flag</a:t>
          </a:r>
        </a:p>
      </dgm:t>
    </dgm:pt>
    <dgm:pt modelId="{45374AB6-A0F0-4E36-8A8C-AFAA6F86722B}" type="parTrans" cxnId="{DA44ED37-FC83-4643-9EE1-988CA8D8CDAC}">
      <dgm:prSet/>
      <dgm:spPr/>
    </dgm:pt>
    <dgm:pt modelId="{B827FA6A-5D1F-49AE-B6BA-54302D9B7544}" type="sibTrans" cxnId="{DA44ED37-FC83-4643-9EE1-988CA8D8CDAC}">
      <dgm:prSet/>
      <dgm:spPr/>
    </dgm:pt>
    <dgm:pt modelId="{6D836786-F833-41EF-AD40-8A06C919964A}" type="pres">
      <dgm:prSet presAssocID="{785D414D-654B-4D7B-8B57-5A078B9C3198}" presName="diagram" presStyleCnt="0">
        <dgm:presLayoutVars>
          <dgm:dir/>
          <dgm:resizeHandles val="exact"/>
        </dgm:presLayoutVars>
      </dgm:prSet>
      <dgm:spPr/>
    </dgm:pt>
    <dgm:pt modelId="{C90C0FCE-E986-490D-92A9-380055A98904}" type="pres">
      <dgm:prSet presAssocID="{050C0BC5-833B-46E1-8679-1496428AF5AB}" presName="node" presStyleLbl="node1" presStyleIdx="0" presStyleCnt="7">
        <dgm:presLayoutVars>
          <dgm:bulletEnabled val="1"/>
        </dgm:presLayoutVars>
      </dgm:prSet>
      <dgm:spPr/>
    </dgm:pt>
    <dgm:pt modelId="{FACF6DF0-C771-46FF-8E10-B8DBBF031853}" type="pres">
      <dgm:prSet presAssocID="{D94515ED-5FF7-432A-B100-527C3CDE6B2A}" presName="sibTrans" presStyleCnt="0"/>
      <dgm:spPr/>
    </dgm:pt>
    <dgm:pt modelId="{3979486D-C778-455E-A2EE-13E60826D81E}" type="pres">
      <dgm:prSet presAssocID="{6C5DF465-81E4-49AB-BA50-C3CCB91A053B}" presName="node" presStyleLbl="node1" presStyleIdx="1" presStyleCnt="7">
        <dgm:presLayoutVars>
          <dgm:bulletEnabled val="1"/>
        </dgm:presLayoutVars>
      </dgm:prSet>
      <dgm:spPr/>
    </dgm:pt>
    <dgm:pt modelId="{BC39A767-28E1-4913-B045-57115D260B1D}" type="pres">
      <dgm:prSet presAssocID="{6AB6BAC4-C58D-48BE-BB4F-AC15CA3D849E}" presName="sibTrans" presStyleCnt="0"/>
      <dgm:spPr/>
    </dgm:pt>
    <dgm:pt modelId="{5BF6C977-93FE-42AE-A53A-068A27CDB2D3}" type="pres">
      <dgm:prSet presAssocID="{37ADA70C-AB00-48DB-8D34-E65D8B1E37C0}" presName="node" presStyleLbl="node1" presStyleIdx="2" presStyleCnt="7">
        <dgm:presLayoutVars>
          <dgm:bulletEnabled val="1"/>
        </dgm:presLayoutVars>
      </dgm:prSet>
      <dgm:spPr/>
    </dgm:pt>
    <dgm:pt modelId="{266CA5DE-79C5-4362-8BEC-6E49D8B7B852}" type="pres">
      <dgm:prSet presAssocID="{F167DC4A-C1F0-4BDC-BEB1-01053CF9EEF4}" presName="sibTrans" presStyleCnt="0"/>
      <dgm:spPr/>
    </dgm:pt>
    <dgm:pt modelId="{88FAF18D-C8B2-423F-A2E9-F1EABC0B9495}" type="pres">
      <dgm:prSet presAssocID="{D07FFFEC-6FDB-404A-8DB1-BC7020150E2D}" presName="node" presStyleLbl="node1" presStyleIdx="3" presStyleCnt="7">
        <dgm:presLayoutVars>
          <dgm:bulletEnabled val="1"/>
        </dgm:presLayoutVars>
      </dgm:prSet>
      <dgm:spPr/>
    </dgm:pt>
    <dgm:pt modelId="{8AAD89EA-AAE5-4A9F-BCD9-0BA608C4E9F3}" type="pres">
      <dgm:prSet presAssocID="{FB689ECD-1974-4B7E-9F8C-EC95EA7A7AFF}" presName="sibTrans" presStyleCnt="0"/>
      <dgm:spPr/>
    </dgm:pt>
    <dgm:pt modelId="{E462C7BB-5024-495D-9461-C3D1D58A54D4}" type="pres">
      <dgm:prSet presAssocID="{FBB957F0-326C-4872-92CA-4AD4B55FAFCB}" presName="node" presStyleLbl="node1" presStyleIdx="4" presStyleCnt="7">
        <dgm:presLayoutVars>
          <dgm:bulletEnabled val="1"/>
        </dgm:presLayoutVars>
      </dgm:prSet>
      <dgm:spPr/>
    </dgm:pt>
    <dgm:pt modelId="{83CCC85F-C2E9-49A6-A670-766A1CB6C1FC}" type="pres">
      <dgm:prSet presAssocID="{2BB9A2E9-79D5-40BD-B961-D960AC011F9C}" presName="sibTrans" presStyleCnt="0"/>
      <dgm:spPr/>
    </dgm:pt>
    <dgm:pt modelId="{E257F2B8-C456-4259-82CB-FD66CC2507C4}" type="pres">
      <dgm:prSet presAssocID="{33B26CAE-BDD5-4AE7-8490-098509620D8C}" presName="node" presStyleLbl="node1" presStyleIdx="5" presStyleCnt="7">
        <dgm:presLayoutVars>
          <dgm:bulletEnabled val="1"/>
        </dgm:presLayoutVars>
      </dgm:prSet>
      <dgm:spPr/>
    </dgm:pt>
    <dgm:pt modelId="{33C0403B-E84E-41FD-B5D4-97A50F306D07}" type="pres">
      <dgm:prSet presAssocID="{0D9ACC9E-65C8-4F7D-A081-4A5117453DFF}" presName="sibTrans" presStyleCnt="0"/>
      <dgm:spPr/>
    </dgm:pt>
    <dgm:pt modelId="{7726D7C9-DBB0-4AA5-BE75-94668BC86557}" type="pres">
      <dgm:prSet presAssocID="{081DD300-00E4-4C25-8EE0-BDF511B7E53A}" presName="node" presStyleLbl="node1" presStyleIdx="6" presStyleCnt="7">
        <dgm:presLayoutVars>
          <dgm:bulletEnabled val="1"/>
        </dgm:presLayoutVars>
      </dgm:prSet>
      <dgm:spPr/>
    </dgm:pt>
  </dgm:ptLst>
  <dgm:cxnLst>
    <dgm:cxn modelId="{24CBF602-9B45-40EC-B559-5B6B41453D5C}" type="presOf" srcId="{081DD300-00E4-4C25-8EE0-BDF511B7E53A}" destId="{7726D7C9-DBB0-4AA5-BE75-94668BC86557}" srcOrd="0" destOrd="0" presId="urn:microsoft.com/office/officeart/2005/8/layout/default"/>
    <dgm:cxn modelId="{28020B1A-A57B-417F-BBE3-8E192AF5803B}" srcId="{785D414D-654B-4D7B-8B57-5A078B9C3198}" destId="{D07FFFEC-6FDB-404A-8DB1-BC7020150E2D}" srcOrd="3" destOrd="0" parTransId="{58307D7C-DABE-46BC-933C-C25092D4685B}" sibTransId="{FB689ECD-1974-4B7E-9F8C-EC95EA7A7AFF}"/>
    <dgm:cxn modelId="{DAE91C30-A63D-4815-A3E5-F2F3A9B57715}" type="presOf" srcId="{D07FFFEC-6FDB-404A-8DB1-BC7020150E2D}" destId="{88FAF18D-C8B2-423F-A2E9-F1EABC0B9495}" srcOrd="0" destOrd="0" presId="urn:microsoft.com/office/officeart/2005/8/layout/default"/>
    <dgm:cxn modelId="{DA44ED37-FC83-4643-9EE1-988CA8D8CDAC}" srcId="{785D414D-654B-4D7B-8B57-5A078B9C3198}" destId="{081DD300-00E4-4C25-8EE0-BDF511B7E53A}" srcOrd="6" destOrd="0" parTransId="{45374AB6-A0F0-4E36-8A8C-AFAA6F86722B}" sibTransId="{B827FA6A-5D1F-49AE-B6BA-54302D9B7544}"/>
    <dgm:cxn modelId="{AE532442-5204-414F-B0E7-69676AE42004}" type="presOf" srcId="{6C5DF465-81E4-49AB-BA50-C3CCB91A053B}" destId="{3979486D-C778-455E-A2EE-13E60826D81E}" srcOrd="0" destOrd="0" presId="urn:microsoft.com/office/officeart/2005/8/layout/default"/>
    <dgm:cxn modelId="{BB2F3F44-1C4D-41E7-9C57-C61643F520C1}" srcId="{785D414D-654B-4D7B-8B57-5A078B9C3198}" destId="{FBB957F0-326C-4872-92CA-4AD4B55FAFCB}" srcOrd="4" destOrd="0" parTransId="{7662EDF8-2F86-4C4D-BCB8-931FE15C2DD8}" sibTransId="{2BB9A2E9-79D5-40BD-B961-D960AC011F9C}"/>
    <dgm:cxn modelId="{3FEC0A6C-45F2-41A9-8292-873339E4D165}" srcId="{785D414D-654B-4D7B-8B57-5A078B9C3198}" destId="{050C0BC5-833B-46E1-8679-1496428AF5AB}" srcOrd="0" destOrd="0" parTransId="{91F8A24B-42BD-4683-AC15-2A1ED22345DF}" sibTransId="{D94515ED-5FF7-432A-B100-527C3CDE6B2A}"/>
    <dgm:cxn modelId="{D78F1154-4D58-4E8F-A8BD-8C54E55CEDC3}" type="presOf" srcId="{37ADA70C-AB00-48DB-8D34-E65D8B1E37C0}" destId="{5BF6C977-93FE-42AE-A53A-068A27CDB2D3}" srcOrd="0" destOrd="0" presId="urn:microsoft.com/office/officeart/2005/8/layout/default"/>
    <dgm:cxn modelId="{48BBA98D-791B-423E-BC90-3E6C5197533A}" type="presOf" srcId="{FBB957F0-326C-4872-92CA-4AD4B55FAFCB}" destId="{E462C7BB-5024-495D-9461-C3D1D58A54D4}" srcOrd="0" destOrd="0" presId="urn:microsoft.com/office/officeart/2005/8/layout/default"/>
    <dgm:cxn modelId="{547D348E-FE73-4D1B-B669-25E7272B79CC}" type="presOf" srcId="{785D414D-654B-4D7B-8B57-5A078B9C3198}" destId="{6D836786-F833-41EF-AD40-8A06C919964A}" srcOrd="0" destOrd="0" presId="urn:microsoft.com/office/officeart/2005/8/layout/default"/>
    <dgm:cxn modelId="{65633094-488C-4D60-8C99-F253CF3E200B}" srcId="{785D414D-654B-4D7B-8B57-5A078B9C3198}" destId="{37ADA70C-AB00-48DB-8D34-E65D8B1E37C0}" srcOrd="2" destOrd="0" parTransId="{9599B9D9-CFF4-4966-8D0E-C5B4EDD3E8E5}" sibTransId="{F167DC4A-C1F0-4BDC-BEB1-01053CF9EEF4}"/>
    <dgm:cxn modelId="{C743B497-C5EE-4DBF-B112-0F330BF5472B}" srcId="{785D414D-654B-4D7B-8B57-5A078B9C3198}" destId="{33B26CAE-BDD5-4AE7-8490-098509620D8C}" srcOrd="5" destOrd="0" parTransId="{CB5FFF49-781F-45E7-AF33-23385D081FB6}" sibTransId="{0D9ACC9E-65C8-4F7D-A081-4A5117453DFF}"/>
    <dgm:cxn modelId="{1A0F3ED3-6572-4B81-872E-C717C04A3E29}" type="presOf" srcId="{33B26CAE-BDD5-4AE7-8490-098509620D8C}" destId="{E257F2B8-C456-4259-82CB-FD66CC2507C4}" srcOrd="0" destOrd="0" presId="urn:microsoft.com/office/officeart/2005/8/layout/default"/>
    <dgm:cxn modelId="{4C3985EA-2210-4FD1-981D-2EF0DB176750}" srcId="{785D414D-654B-4D7B-8B57-5A078B9C3198}" destId="{6C5DF465-81E4-49AB-BA50-C3CCB91A053B}" srcOrd="1" destOrd="0" parTransId="{D6C6E408-DF47-4AA7-86E9-777140AF0A0F}" sibTransId="{6AB6BAC4-C58D-48BE-BB4F-AC15CA3D849E}"/>
    <dgm:cxn modelId="{DF5A8FEA-FBED-4304-BC63-9250B94B0C61}" type="presOf" srcId="{050C0BC5-833B-46E1-8679-1496428AF5AB}" destId="{C90C0FCE-E986-490D-92A9-380055A98904}" srcOrd="0" destOrd="0" presId="urn:microsoft.com/office/officeart/2005/8/layout/default"/>
    <dgm:cxn modelId="{BE16FC53-418B-4D3F-A33F-1E9564A8E673}" type="presParOf" srcId="{6D836786-F833-41EF-AD40-8A06C919964A}" destId="{C90C0FCE-E986-490D-92A9-380055A98904}" srcOrd="0" destOrd="0" presId="urn:microsoft.com/office/officeart/2005/8/layout/default"/>
    <dgm:cxn modelId="{B080B7A8-E0AE-4A28-8782-D526750B63DD}" type="presParOf" srcId="{6D836786-F833-41EF-AD40-8A06C919964A}" destId="{FACF6DF0-C771-46FF-8E10-B8DBBF031853}" srcOrd="1" destOrd="0" presId="urn:microsoft.com/office/officeart/2005/8/layout/default"/>
    <dgm:cxn modelId="{E1453CEA-FE1A-41FA-8FCF-BB064B399502}" type="presParOf" srcId="{6D836786-F833-41EF-AD40-8A06C919964A}" destId="{3979486D-C778-455E-A2EE-13E60826D81E}" srcOrd="2" destOrd="0" presId="urn:microsoft.com/office/officeart/2005/8/layout/default"/>
    <dgm:cxn modelId="{59A2E704-B046-41A5-913B-1530E6074D02}" type="presParOf" srcId="{6D836786-F833-41EF-AD40-8A06C919964A}" destId="{BC39A767-28E1-4913-B045-57115D260B1D}" srcOrd="3" destOrd="0" presId="urn:microsoft.com/office/officeart/2005/8/layout/default"/>
    <dgm:cxn modelId="{ABA29D6D-48D8-429C-9E7B-306DBF075A7E}" type="presParOf" srcId="{6D836786-F833-41EF-AD40-8A06C919964A}" destId="{5BF6C977-93FE-42AE-A53A-068A27CDB2D3}" srcOrd="4" destOrd="0" presId="urn:microsoft.com/office/officeart/2005/8/layout/default"/>
    <dgm:cxn modelId="{949D5E74-03A6-480E-8B4D-0F2167270663}" type="presParOf" srcId="{6D836786-F833-41EF-AD40-8A06C919964A}" destId="{266CA5DE-79C5-4362-8BEC-6E49D8B7B852}" srcOrd="5" destOrd="0" presId="urn:microsoft.com/office/officeart/2005/8/layout/default"/>
    <dgm:cxn modelId="{2A4436CB-168C-4345-AD59-557B39064B51}" type="presParOf" srcId="{6D836786-F833-41EF-AD40-8A06C919964A}" destId="{88FAF18D-C8B2-423F-A2E9-F1EABC0B9495}" srcOrd="6" destOrd="0" presId="urn:microsoft.com/office/officeart/2005/8/layout/default"/>
    <dgm:cxn modelId="{B32D38C3-E5A5-4C53-9DA9-1E9619944741}" type="presParOf" srcId="{6D836786-F833-41EF-AD40-8A06C919964A}" destId="{8AAD89EA-AAE5-4A9F-BCD9-0BA608C4E9F3}" srcOrd="7" destOrd="0" presId="urn:microsoft.com/office/officeart/2005/8/layout/default"/>
    <dgm:cxn modelId="{6C9AA870-8072-4F06-A029-E79DDDCDFEC3}" type="presParOf" srcId="{6D836786-F833-41EF-AD40-8A06C919964A}" destId="{E462C7BB-5024-495D-9461-C3D1D58A54D4}" srcOrd="8" destOrd="0" presId="urn:microsoft.com/office/officeart/2005/8/layout/default"/>
    <dgm:cxn modelId="{55CA23C3-AC09-4311-A0A2-970930C1D897}" type="presParOf" srcId="{6D836786-F833-41EF-AD40-8A06C919964A}" destId="{83CCC85F-C2E9-49A6-A670-766A1CB6C1FC}" srcOrd="9" destOrd="0" presId="urn:microsoft.com/office/officeart/2005/8/layout/default"/>
    <dgm:cxn modelId="{A398D41B-89B5-4B75-8EEC-13B46527A208}" type="presParOf" srcId="{6D836786-F833-41EF-AD40-8A06C919964A}" destId="{E257F2B8-C456-4259-82CB-FD66CC2507C4}" srcOrd="10" destOrd="0" presId="urn:microsoft.com/office/officeart/2005/8/layout/default"/>
    <dgm:cxn modelId="{5F7F2C61-6187-4940-9431-DD3CE00DC4FB}" type="presParOf" srcId="{6D836786-F833-41EF-AD40-8A06C919964A}" destId="{33C0403B-E84E-41FD-B5D4-97A50F306D07}" srcOrd="11" destOrd="0" presId="urn:microsoft.com/office/officeart/2005/8/layout/default"/>
    <dgm:cxn modelId="{D951D498-FF2D-495A-BF3D-E7671274493F}" type="presParOf" srcId="{6D836786-F833-41EF-AD40-8A06C919964A}" destId="{7726D7C9-DBB0-4AA5-BE75-94668BC8655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9793F-7D09-42A5-B98B-0D12F847996A}">
      <dsp:nvSpPr>
        <dsp:cNvPr id="0" name=""/>
        <dsp:cNvSpPr/>
      </dsp:nvSpPr>
      <dsp:spPr>
        <a:xfrm>
          <a:off x="901065" y="511"/>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Visit the Bank</a:t>
          </a:r>
          <a:endParaRPr lang="en-IN" sz="1100" kern="1200"/>
        </a:p>
      </dsp:txBody>
      <dsp:txXfrm>
        <a:off x="913337" y="12783"/>
        <a:ext cx="1316575" cy="394453"/>
      </dsp:txXfrm>
    </dsp:sp>
    <dsp:sp modelId="{ABC29E91-19E5-451D-9D72-70E6AB68FEEC}">
      <dsp:nvSpPr>
        <dsp:cNvPr id="0" name=""/>
        <dsp:cNvSpPr/>
      </dsp:nvSpPr>
      <dsp:spPr>
        <a:xfrm rot="5400000">
          <a:off x="1493062" y="429984"/>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445696"/>
        <a:ext cx="113128" cy="109987"/>
      </dsp:txXfrm>
    </dsp:sp>
    <dsp:sp modelId="{198F6616-CA08-4986-8E80-78CBEAB90CC2}">
      <dsp:nvSpPr>
        <dsp:cNvPr id="0" name=""/>
        <dsp:cNvSpPr/>
      </dsp:nvSpPr>
      <dsp:spPr>
        <a:xfrm>
          <a:off x="901065" y="629008"/>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Wait for your turn</a:t>
          </a:r>
          <a:endParaRPr lang="en-IN" sz="1100" kern="1200"/>
        </a:p>
      </dsp:txBody>
      <dsp:txXfrm>
        <a:off x="913337" y="641280"/>
        <a:ext cx="1316575" cy="394453"/>
      </dsp:txXfrm>
    </dsp:sp>
    <dsp:sp modelId="{B6A7F0FE-D661-4094-8FD7-3C3A798D579C}">
      <dsp:nvSpPr>
        <dsp:cNvPr id="0" name=""/>
        <dsp:cNvSpPr/>
      </dsp:nvSpPr>
      <dsp:spPr>
        <a:xfrm rot="5400000">
          <a:off x="1493062" y="1058480"/>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1074192"/>
        <a:ext cx="113128" cy="109987"/>
      </dsp:txXfrm>
    </dsp:sp>
    <dsp:sp modelId="{1F4B2AB3-7417-4220-9F81-EE4977AAC448}">
      <dsp:nvSpPr>
        <dsp:cNvPr id="0" name=""/>
        <dsp:cNvSpPr/>
      </dsp:nvSpPr>
      <dsp:spPr>
        <a:xfrm>
          <a:off x="901065" y="1257504"/>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Speak to an employee</a:t>
          </a:r>
          <a:endParaRPr lang="en-IN" sz="1100" kern="1200"/>
        </a:p>
      </dsp:txBody>
      <dsp:txXfrm>
        <a:off x="913337" y="1269776"/>
        <a:ext cx="1316575" cy="394453"/>
      </dsp:txXfrm>
    </dsp:sp>
    <dsp:sp modelId="{44846C70-1CDD-4E91-95B6-9DAE3298D27F}">
      <dsp:nvSpPr>
        <dsp:cNvPr id="0" name=""/>
        <dsp:cNvSpPr/>
      </dsp:nvSpPr>
      <dsp:spPr>
        <a:xfrm rot="5400000">
          <a:off x="1493062" y="1686977"/>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1702689"/>
        <a:ext cx="113128" cy="109987"/>
      </dsp:txXfrm>
    </dsp:sp>
    <dsp:sp modelId="{CA38FFE5-9506-46D5-9418-C74F770D8401}">
      <dsp:nvSpPr>
        <dsp:cNvPr id="0" name=""/>
        <dsp:cNvSpPr/>
      </dsp:nvSpPr>
      <dsp:spPr>
        <a:xfrm>
          <a:off x="901065" y="1886001"/>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Apply for the loan</a:t>
          </a:r>
          <a:endParaRPr lang="en-IN" sz="1100" kern="1200"/>
        </a:p>
      </dsp:txBody>
      <dsp:txXfrm>
        <a:off x="913337" y="1898273"/>
        <a:ext cx="1316575" cy="394453"/>
      </dsp:txXfrm>
    </dsp:sp>
    <dsp:sp modelId="{75F31490-0EAE-4BD6-8B08-AB6658EF8F5F}">
      <dsp:nvSpPr>
        <dsp:cNvPr id="0" name=""/>
        <dsp:cNvSpPr/>
      </dsp:nvSpPr>
      <dsp:spPr>
        <a:xfrm rot="5400000">
          <a:off x="1493062" y="2315473"/>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2331185"/>
        <a:ext cx="113128" cy="109987"/>
      </dsp:txXfrm>
    </dsp:sp>
    <dsp:sp modelId="{519A94E1-98BD-42CA-9E6C-9A142B0C82C4}">
      <dsp:nvSpPr>
        <dsp:cNvPr id="0" name=""/>
        <dsp:cNvSpPr/>
      </dsp:nvSpPr>
      <dsp:spPr>
        <a:xfrm>
          <a:off x="901065" y="2514497"/>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Gather all documents and submit</a:t>
          </a:r>
          <a:endParaRPr lang="en-IN" sz="1100" kern="1200"/>
        </a:p>
      </dsp:txBody>
      <dsp:txXfrm>
        <a:off x="913337" y="2526769"/>
        <a:ext cx="1316575" cy="394453"/>
      </dsp:txXfrm>
    </dsp:sp>
    <dsp:sp modelId="{28808736-6726-4C9B-8116-B8331AC914CC}">
      <dsp:nvSpPr>
        <dsp:cNvPr id="0" name=""/>
        <dsp:cNvSpPr/>
      </dsp:nvSpPr>
      <dsp:spPr>
        <a:xfrm rot="5400000">
          <a:off x="1493062" y="2943970"/>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2959682"/>
        <a:ext cx="113128" cy="109987"/>
      </dsp:txXfrm>
    </dsp:sp>
    <dsp:sp modelId="{F806C27F-0653-4B3B-B425-3132BBEDFCEC}">
      <dsp:nvSpPr>
        <dsp:cNvPr id="0" name=""/>
        <dsp:cNvSpPr/>
      </dsp:nvSpPr>
      <dsp:spPr>
        <a:xfrm>
          <a:off x="901065" y="3142994"/>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Banks verification </a:t>
          </a:r>
          <a:endParaRPr lang="en-IN" sz="1100" kern="1200"/>
        </a:p>
      </dsp:txBody>
      <dsp:txXfrm>
        <a:off x="913337" y="3155266"/>
        <a:ext cx="1316575" cy="394453"/>
      </dsp:txXfrm>
    </dsp:sp>
    <dsp:sp modelId="{5C198319-0E79-4787-A51F-16C3D7C851A0}">
      <dsp:nvSpPr>
        <dsp:cNvPr id="0" name=""/>
        <dsp:cNvSpPr/>
      </dsp:nvSpPr>
      <dsp:spPr>
        <a:xfrm rot="5400000">
          <a:off x="1493062" y="3572466"/>
          <a:ext cx="157124" cy="188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15061" y="3588178"/>
        <a:ext cx="113128" cy="109987"/>
      </dsp:txXfrm>
    </dsp:sp>
    <dsp:sp modelId="{85F7B168-9948-4A4C-B80B-06DC9EA20992}">
      <dsp:nvSpPr>
        <dsp:cNvPr id="0" name=""/>
        <dsp:cNvSpPr/>
      </dsp:nvSpPr>
      <dsp:spPr>
        <a:xfrm>
          <a:off x="901065" y="3771490"/>
          <a:ext cx="1341119" cy="418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Loan Decision</a:t>
          </a:r>
          <a:endParaRPr lang="en-IN" sz="1100" kern="1200"/>
        </a:p>
      </dsp:txBody>
      <dsp:txXfrm>
        <a:off x="913337" y="3783762"/>
        <a:ext cx="1316575" cy="394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FFA4C-B0DA-4076-AA56-355CABA5F246}">
      <dsp:nvSpPr>
        <dsp:cNvPr id="0" name=""/>
        <dsp:cNvSpPr/>
      </dsp:nvSpPr>
      <dsp:spPr>
        <a:xfrm>
          <a:off x="597106" y="1662"/>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Create Account Online</a:t>
          </a:r>
          <a:endParaRPr lang="en-IN" sz="1200" kern="1200"/>
        </a:p>
      </dsp:txBody>
      <dsp:txXfrm>
        <a:off x="611536" y="16092"/>
        <a:ext cx="1918590" cy="463807"/>
      </dsp:txXfrm>
    </dsp:sp>
    <dsp:sp modelId="{10AEA24D-E0E4-4BEA-AE03-E42C94143640}">
      <dsp:nvSpPr>
        <dsp:cNvPr id="0" name=""/>
        <dsp:cNvSpPr/>
      </dsp:nvSpPr>
      <dsp:spPr>
        <a:xfrm rot="5400000">
          <a:off x="1478456" y="506646"/>
          <a:ext cx="184750" cy="221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504322" y="525121"/>
        <a:ext cx="133020" cy="129325"/>
      </dsp:txXfrm>
    </dsp:sp>
    <dsp:sp modelId="{F47B1305-EDAD-46F1-8B3C-6F5A5110D64A}">
      <dsp:nvSpPr>
        <dsp:cNvPr id="0" name=""/>
        <dsp:cNvSpPr/>
      </dsp:nvSpPr>
      <dsp:spPr>
        <a:xfrm>
          <a:off x="597106" y="740664"/>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Post Requirement of Loan</a:t>
          </a:r>
          <a:endParaRPr lang="en-IN" sz="1200" kern="1200"/>
        </a:p>
      </dsp:txBody>
      <dsp:txXfrm>
        <a:off x="611536" y="755094"/>
        <a:ext cx="1918590" cy="463807"/>
      </dsp:txXfrm>
    </dsp:sp>
    <dsp:sp modelId="{0E8E2FAB-BB4B-44E9-BFD5-0E2BBFC9B997}">
      <dsp:nvSpPr>
        <dsp:cNvPr id="0" name=""/>
        <dsp:cNvSpPr/>
      </dsp:nvSpPr>
      <dsp:spPr>
        <a:xfrm rot="5400000">
          <a:off x="1478456" y="1245648"/>
          <a:ext cx="184750" cy="221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504322" y="1264123"/>
        <a:ext cx="133020" cy="129325"/>
      </dsp:txXfrm>
    </dsp:sp>
    <dsp:sp modelId="{49661396-61BC-4C6D-A0F3-1F47E618A3D4}">
      <dsp:nvSpPr>
        <dsp:cNvPr id="0" name=""/>
        <dsp:cNvSpPr/>
      </dsp:nvSpPr>
      <dsp:spPr>
        <a:xfrm>
          <a:off x="597106" y="1479665"/>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Platform runs online verification</a:t>
          </a:r>
          <a:endParaRPr lang="en-IN" sz="1200" kern="1200"/>
        </a:p>
      </dsp:txBody>
      <dsp:txXfrm>
        <a:off x="611536" y="1494095"/>
        <a:ext cx="1918590" cy="463807"/>
      </dsp:txXfrm>
    </dsp:sp>
    <dsp:sp modelId="{E95A6211-3D7F-48C9-96EB-26DEBF095838}">
      <dsp:nvSpPr>
        <dsp:cNvPr id="0" name=""/>
        <dsp:cNvSpPr/>
      </dsp:nvSpPr>
      <dsp:spPr>
        <a:xfrm rot="5400000">
          <a:off x="1478456" y="1984649"/>
          <a:ext cx="184750" cy="221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504322" y="2003124"/>
        <a:ext cx="133020" cy="129325"/>
      </dsp:txXfrm>
    </dsp:sp>
    <dsp:sp modelId="{96581DD2-408F-41D6-B76C-407CC4F1D719}">
      <dsp:nvSpPr>
        <dsp:cNvPr id="0" name=""/>
        <dsp:cNvSpPr/>
      </dsp:nvSpPr>
      <dsp:spPr>
        <a:xfrm>
          <a:off x="597106" y="2218666"/>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Connect with lenders </a:t>
          </a:r>
          <a:endParaRPr lang="en-IN" sz="1200" kern="1200"/>
        </a:p>
      </dsp:txBody>
      <dsp:txXfrm>
        <a:off x="611536" y="2233096"/>
        <a:ext cx="1918590" cy="463807"/>
      </dsp:txXfrm>
    </dsp:sp>
    <dsp:sp modelId="{41EAECC0-8D54-48AF-865B-EF797F448395}">
      <dsp:nvSpPr>
        <dsp:cNvPr id="0" name=""/>
        <dsp:cNvSpPr/>
      </dsp:nvSpPr>
      <dsp:spPr>
        <a:xfrm rot="5400000">
          <a:off x="1478456" y="2723651"/>
          <a:ext cx="184750" cy="221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504322" y="2742126"/>
        <a:ext cx="133020" cy="129325"/>
      </dsp:txXfrm>
    </dsp:sp>
    <dsp:sp modelId="{631877D2-5D87-49E9-B9AD-37776774C951}">
      <dsp:nvSpPr>
        <dsp:cNvPr id="0" name=""/>
        <dsp:cNvSpPr/>
      </dsp:nvSpPr>
      <dsp:spPr>
        <a:xfrm>
          <a:off x="597106" y="2957668"/>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Choose from multiple lenders with different interest rates</a:t>
          </a:r>
          <a:endParaRPr lang="en-IN" sz="1200" kern="1200"/>
        </a:p>
      </dsp:txBody>
      <dsp:txXfrm>
        <a:off x="611536" y="2972098"/>
        <a:ext cx="1918590" cy="463807"/>
      </dsp:txXfrm>
    </dsp:sp>
    <dsp:sp modelId="{70D01915-6792-4D39-AC09-7BC63B4F019D}">
      <dsp:nvSpPr>
        <dsp:cNvPr id="0" name=""/>
        <dsp:cNvSpPr/>
      </dsp:nvSpPr>
      <dsp:spPr>
        <a:xfrm rot="5400000">
          <a:off x="1478456" y="3462652"/>
          <a:ext cx="184750" cy="221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504322" y="3481127"/>
        <a:ext cx="133020" cy="129325"/>
      </dsp:txXfrm>
    </dsp:sp>
    <dsp:sp modelId="{2529B462-4D9E-4F03-A8FD-5BCC18222C7C}">
      <dsp:nvSpPr>
        <dsp:cNvPr id="0" name=""/>
        <dsp:cNvSpPr/>
      </dsp:nvSpPr>
      <dsp:spPr>
        <a:xfrm>
          <a:off x="597106" y="3696669"/>
          <a:ext cx="1947450" cy="4926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Get Loan decision within minutes</a:t>
          </a:r>
          <a:endParaRPr lang="en-IN" sz="1200" kern="1200"/>
        </a:p>
      </dsp:txBody>
      <dsp:txXfrm>
        <a:off x="611536" y="3711099"/>
        <a:ext cx="1918590" cy="463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C0FCE-E986-490D-92A9-380055A98904}">
      <dsp:nvSpPr>
        <dsp:cNvPr id="0" name=""/>
        <dsp:cNvSpPr/>
      </dsp:nvSpPr>
      <dsp:spPr>
        <a:xfrm>
          <a:off x="3375" y="731288"/>
          <a:ext cx="2677613" cy="16065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Calibri"/>
            </a:rPr>
            <a:t>Experience</a:t>
          </a:r>
          <a:endParaRPr lang="en-US" sz="4100" kern="1200"/>
        </a:p>
      </dsp:txBody>
      <dsp:txXfrm>
        <a:off x="3375" y="731288"/>
        <a:ext cx="2677613" cy="1606568"/>
      </dsp:txXfrm>
    </dsp:sp>
    <dsp:sp modelId="{3979486D-C778-455E-A2EE-13E60826D81E}">
      <dsp:nvSpPr>
        <dsp:cNvPr id="0" name=""/>
        <dsp:cNvSpPr/>
      </dsp:nvSpPr>
      <dsp:spPr>
        <a:xfrm>
          <a:off x="2948749" y="731288"/>
          <a:ext cx="2677613" cy="1606568"/>
        </a:xfrm>
        <a:prstGeom prst="rect">
          <a:avLst/>
        </a:prstGeom>
        <a:solidFill>
          <a:schemeClr val="accent5">
            <a:hueOff val="-117367"/>
            <a:satOff val="4101"/>
            <a:lumOff val="-11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Calibri"/>
            </a:rPr>
            <a:t>Income</a:t>
          </a:r>
          <a:endParaRPr lang="en-US" sz="4100" kern="1200"/>
        </a:p>
      </dsp:txBody>
      <dsp:txXfrm>
        <a:off x="2948749" y="731288"/>
        <a:ext cx="2677613" cy="1606568"/>
      </dsp:txXfrm>
    </dsp:sp>
    <dsp:sp modelId="{5BF6C977-93FE-42AE-A53A-068A27CDB2D3}">
      <dsp:nvSpPr>
        <dsp:cNvPr id="0" name=""/>
        <dsp:cNvSpPr/>
      </dsp:nvSpPr>
      <dsp:spPr>
        <a:xfrm>
          <a:off x="5894124" y="731288"/>
          <a:ext cx="2677613" cy="1606568"/>
        </a:xfrm>
        <a:prstGeom prst="rect">
          <a:avLst/>
        </a:prstGeom>
        <a:solidFill>
          <a:schemeClr val="accent5">
            <a:hueOff val="-234734"/>
            <a:satOff val="8203"/>
            <a:lumOff val="-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kern="1200">
              <a:latin typeface="Calibri"/>
            </a:rPr>
            <a:t>Car Ownership</a:t>
          </a:r>
          <a:endParaRPr lang="en-US" sz="4100" kern="1200"/>
        </a:p>
      </dsp:txBody>
      <dsp:txXfrm>
        <a:off x="5894124" y="731288"/>
        <a:ext cx="2677613" cy="1606568"/>
      </dsp:txXfrm>
    </dsp:sp>
    <dsp:sp modelId="{88FAF18D-C8B2-423F-A2E9-F1EABC0B9495}">
      <dsp:nvSpPr>
        <dsp:cNvPr id="0" name=""/>
        <dsp:cNvSpPr/>
      </dsp:nvSpPr>
      <dsp:spPr>
        <a:xfrm>
          <a:off x="8839499" y="731288"/>
          <a:ext cx="2677613" cy="1606568"/>
        </a:xfrm>
        <a:prstGeom prst="rect">
          <a:avLst/>
        </a:prstGeom>
        <a:solidFill>
          <a:schemeClr val="accent5">
            <a:hueOff val="-352101"/>
            <a:satOff val="12304"/>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Calibri"/>
            </a:rPr>
            <a:t>Age</a:t>
          </a:r>
          <a:endParaRPr lang="en-US" sz="4100" kern="1200"/>
        </a:p>
      </dsp:txBody>
      <dsp:txXfrm>
        <a:off x="8839499" y="731288"/>
        <a:ext cx="2677613" cy="1606568"/>
      </dsp:txXfrm>
    </dsp:sp>
    <dsp:sp modelId="{E462C7BB-5024-495D-9461-C3D1D58A54D4}">
      <dsp:nvSpPr>
        <dsp:cNvPr id="0" name=""/>
        <dsp:cNvSpPr/>
      </dsp:nvSpPr>
      <dsp:spPr>
        <a:xfrm>
          <a:off x="1476062" y="2605618"/>
          <a:ext cx="2677613" cy="1606568"/>
        </a:xfrm>
        <a:prstGeom prst="rect">
          <a:avLst/>
        </a:prstGeom>
        <a:solidFill>
          <a:schemeClr val="accent5">
            <a:hueOff val="-469468"/>
            <a:satOff val="16406"/>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kern="1200">
              <a:latin typeface="Calibri"/>
            </a:rPr>
            <a:t>House Ownership</a:t>
          </a:r>
          <a:endParaRPr lang="en-US" sz="4100" kern="1200"/>
        </a:p>
      </dsp:txBody>
      <dsp:txXfrm>
        <a:off x="1476062" y="2605618"/>
        <a:ext cx="2677613" cy="1606568"/>
      </dsp:txXfrm>
    </dsp:sp>
    <dsp:sp modelId="{E257F2B8-C456-4259-82CB-FD66CC2507C4}">
      <dsp:nvSpPr>
        <dsp:cNvPr id="0" name=""/>
        <dsp:cNvSpPr/>
      </dsp:nvSpPr>
      <dsp:spPr>
        <a:xfrm>
          <a:off x="4421437" y="2605618"/>
          <a:ext cx="2677613" cy="1606568"/>
        </a:xfrm>
        <a:prstGeom prst="rect">
          <a:avLst/>
        </a:prstGeom>
        <a:solidFill>
          <a:schemeClr val="accent5">
            <a:hueOff val="-586835"/>
            <a:satOff val="20507"/>
            <a:lumOff val="-57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kern="1200">
              <a:latin typeface="Calibri"/>
            </a:rPr>
            <a:t>Profession</a:t>
          </a:r>
        </a:p>
      </dsp:txBody>
      <dsp:txXfrm>
        <a:off x="4421437" y="2605618"/>
        <a:ext cx="2677613" cy="1606568"/>
      </dsp:txXfrm>
    </dsp:sp>
    <dsp:sp modelId="{7726D7C9-DBB0-4AA5-BE75-94668BC86557}">
      <dsp:nvSpPr>
        <dsp:cNvPr id="0" name=""/>
        <dsp:cNvSpPr/>
      </dsp:nvSpPr>
      <dsp:spPr>
        <a:xfrm>
          <a:off x="7366812" y="2605618"/>
          <a:ext cx="2677613" cy="1606568"/>
        </a:xfrm>
        <a:prstGeom prst="rect">
          <a:avLst/>
        </a:prstGeom>
        <a:solidFill>
          <a:schemeClr val="accent5">
            <a:hueOff val="-704202"/>
            <a:satOff val="24609"/>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en-US" sz="4100" kern="1200">
              <a:latin typeface="Calibri"/>
            </a:rPr>
            <a:t>Risk Flag</a:t>
          </a:r>
        </a:p>
      </dsp:txBody>
      <dsp:txXfrm>
        <a:off x="7366812" y="2605618"/>
        <a:ext cx="2677613" cy="1606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12/8/2022</a:t>
            </a:fld>
            <a:endParaRPr lang="en-US"/>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75993" y="848486"/>
            <a:ext cx="5212030" cy="4951067"/>
          </a:xfrm>
        </p:spPr>
        <p:txBody>
          <a:bodyPr>
            <a:normAutofit fontScale="90000"/>
          </a:bodyPr>
          <a:lstStyle/>
          <a:p>
            <a:pPr algn="r"/>
            <a:r>
              <a:rPr lang="en-US" sz="5300"/>
              <a:t>P2P Lending and Loan Defaults</a:t>
            </a:r>
            <a:br>
              <a:rPr lang="en-US" sz="1200"/>
            </a:br>
            <a:br>
              <a:rPr lang="en-US" sz="1200"/>
            </a:br>
            <a:r>
              <a:rPr lang="en-IN" sz="1200">
                <a:ea typeface="+mj-lt"/>
                <a:cs typeface="+mj-lt"/>
              </a:rPr>
              <a:t>   </a:t>
            </a:r>
            <a:r>
              <a:rPr lang="en-IN" sz="1600">
                <a:ea typeface="+mj-lt"/>
                <a:cs typeface="+mj-lt"/>
              </a:rPr>
              <a:t>                       </a:t>
            </a:r>
            <a:r>
              <a:rPr lang="en-IN">
                <a:ea typeface="+mj-lt"/>
                <a:cs typeface="+mj-lt"/>
              </a:rPr>
              <a:t>     </a:t>
            </a:r>
            <a:endParaRPr lang="en-US" sz="2400">
              <a:cs typeface="Calibri"/>
            </a:endParaRPr>
          </a:p>
          <a:p>
            <a:pPr algn="r"/>
            <a:r>
              <a:rPr lang="en-IN" sz="3600" u="sng">
                <a:ea typeface="+mj-lt"/>
                <a:cs typeface="+mj-lt"/>
              </a:rPr>
              <a:t>Team 9:</a:t>
            </a:r>
            <a:br>
              <a:rPr lang="en-IN" sz="3100" b="0">
                <a:ea typeface="+mj-lt"/>
                <a:cs typeface="+mj-lt"/>
              </a:rPr>
            </a:br>
            <a:r>
              <a:rPr lang="en-IN" sz="3100" b="0">
                <a:ea typeface="+mj-lt"/>
                <a:cs typeface="+mj-lt"/>
              </a:rPr>
              <a:t>Sharat Chandra </a:t>
            </a:r>
            <a:r>
              <a:rPr lang="en-IN" sz="3100" b="0" err="1">
                <a:ea typeface="+mj-lt"/>
                <a:cs typeface="+mj-lt"/>
              </a:rPr>
              <a:t>Vupparaboina</a:t>
            </a:r>
            <a:r>
              <a:rPr lang="en-US" sz="3100" b="0">
                <a:ea typeface="+mj-lt"/>
                <a:cs typeface="+mj-lt"/>
              </a:rPr>
              <a:t> </a:t>
            </a:r>
            <a:endParaRPr lang="en-US" sz="3100">
              <a:cs typeface="Calibri"/>
            </a:endParaRPr>
          </a:p>
          <a:p>
            <a:pPr algn="r"/>
            <a:r>
              <a:rPr lang="en-IN" sz="3100" b="0">
                <a:ea typeface="+mj-lt"/>
                <a:cs typeface="+mj-lt"/>
              </a:rPr>
              <a:t>(A549F327)</a:t>
            </a:r>
            <a:r>
              <a:rPr lang="en-US" sz="3100" b="0">
                <a:ea typeface="+mj-lt"/>
                <a:cs typeface="+mj-lt"/>
              </a:rPr>
              <a:t> </a:t>
            </a:r>
            <a:endParaRPr lang="en-US" sz="3100">
              <a:cs typeface="Calibri"/>
            </a:endParaRPr>
          </a:p>
          <a:p>
            <a:pPr algn="r"/>
            <a:r>
              <a:rPr lang="en-IN" sz="3100" b="0">
                <a:ea typeface="+mj-lt"/>
                <a:cs typeface="+mj-lt"/>
              </a:rPr>
              <a:t> Krishna Reddy Patlolla</a:t>
            </a:r>
            <a:r>
              <a:rPr lang="en-US" sz="3100" b="0">
                <a:ea typeface="+mj-lt"/>
                <a:cs typeface="+mj-lt"/>
              </a:rPr>
              <a:t> </a:t>
            </a:r>
            <a:endParaRPr lang="en-US" sz="3100">
              <a:cs typeface="Calibri"/>
            </a:endParaRPr>
          </a:p>
          <a:p>
            <a:pPr algn="r"/>
            <a:r>
              <a:rPr lang="en-IN" sz="3100" b="0">
                <a:ea typeface="+mj-lt"/>
                <a:cs typeface="+mj-lt"/>
              </a:rPr>
              <a:t>(A637C336)</a:t>
            </a:r>
            <a:r>
              <a:rPr lang="en-US" sz="3100" b="0">
                <a:ea typeface="+mj-lt"/>
                <a:cs typeface="+mj-lt"/>
              </a:rPr>
              <a:t> </a:t>
            </a:r>
            <a:endParaRPr lang="en-US" sz="3100">
              <a:cs typeface="Calibri"/>
            </a:endParaRPr>
          </a:p>
          <a:p>
            <a:pPr algn="r"/>
            <a:r>
              <a:rPr lang="en-IN" sz="3100" b="0">
                <a:ea typeface="+mj-lt"/>
                <a:cs typeface="+mj-lt"/>
              </a:rPr>
              <a:t>Yogananda </a:t>
            </a:r>
            <a:r>
              <a:rPr lang="en-IN" sz="3100" b="0" err="1">
                <a:ea typeface="+mj-lt"/>
                <a:cs typeface="+mj-lt"/>
              </a:rPr>
              <a:t>Theeguru</a:t>
            </a:r>
            <a:br>
              <a:rPr lang="en-IN" sz="3100" b="0">
                <a:ea typeface="+mj-lt"/>
                <a:cs typeface="+mj-lt"/>
              </a:rPr>
            </a:br>
            <a:r>
              <a:rPr lang="en-IN" sz="3100" b="0">
                <a:ea typeface="+mj-lt"/>
                <a:cs typeface="+mj-lt"/>
              </a:rPr>
              <a:t>(Q584C295)</a:t>
            </a:r>
            <a:r>
              <a:rPr lang="en-US" sz="2400" b="0">
                <a:ea typeface="+mj-lt"/>
                <a:cs typeface="+mj-lt"/>
              </a:rPr>
              <a:t> </a:t>
            </a:r>
            <a:endParaRPr lang="en-US">
              <a:cs typeface="Calibri"/>
            </a:endParaRPr>
          </a:p>
        </p:txBody>
      </p:sp>
      <p:pic>
        <p:nvPicPr>
          <p:cNvPr id="12" name="Picture Placeholder 11">
            <a:extLst>
              <a:ext uri="{FF2B5EF4-FFF2-40B4-BE49-F238E27FC236}">
                <a16:creationId xmlns:a16="http://schemas.microsoft.com/office/drawing/2014/main" id="{DD4DF402-8790-7AB8-3F6E-1C673A701145}"/>
              </a:ext>
            </a:extLst>
          </p:cNvPr>
          <p:cNvPicPr>
            <a:picLocks noGrp="1" noChangeAspect="1"/>
          </p:cNvPicPr>
          <p:nvPr>
            <p:ph type="pic" sz="quarter" idx="10"/>
          </p:nvPr>
        </p:nvPicPr>
        <p:blipFill>
          <a:blip r:embed="rId2"/>
          <a:srcRect t="3668" b="3668"/>
          <a:stretch>
            <a:fillRect/>
          </a:stretch>
        </p:blipFill>
        <p:spPr>
          <a:xfrm>
            <a:off x="393433" y="1777061"/>
            <a:ext cx="5194139" cy="3005105"/>
          </a:xfr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0202-5301-DD34-90C7-407FD24AD6F1}"/>
              </a:ext>
            </a:extLst>
          </p:cNvPr>
          <p:cNvSpPr>
            <a:spLocks noGrp="1"/>
          </p:cNvSpPr>
          <p:nvPr>
            <p:ph type="title"/>
          </p:nvPr>
        </p:nvSpPr>
        <p:spPr/>
        <p:txBody>
          <a:bodyPr/>
          <a:lstStyle/>
          <a:p>
            <a:r>
              <a:rPr lang="en-US">
                <a:cs typeface="Calibri"/>
              </a:rPr>
              <a:t>Literature Review</a:t>
            </a:r>
            <a:endParaRPr lang="en-US"/>
          </a:p>
        </p:txBody>
      </p:sp>
      <p:sp>
        <p:nvSpPr>
          <p:cNvPr id="3" name="Content Placeholder 2">
            <a:extLst>
              <a:ext uri="{FF2B5EF4-FFF2-40B4-BE49-F238E27FC236}">
                <a16:creationId xmlns:a16="http://schemas.microsoft.com/office/drawing/2014/main" id="{1C828965-1917-77A8-E253-B3A60EAF01C6}"/>
              </a:ext>
            </a:extLst>
          </p:cNvPr>
          <p:cNvSpPr>
            <a:spLocks noGrp="1"/>
          </p:cNvSpPr>
          <p:nvPr>
            <p:ph idx="1"/>
          </p:nvPr>
        </p:nvSpPr>
        <p:spPr/>
        <p:txBody>
          <a:bodyPr vert="horz" lIns="91440" tIns="45720" rIns="91440" bIns="45720" rtlCol="0" anchor="t">
            <a:normAutofit/>
          </a:bodyPr>
          <a:lstStyle/>
          <a:p>
            <a:endParaRPr lang="en-US" sz="2400">
              <a:ea typeface="+mn-lt"/>
              <a:cs typeface="+mn-lt"/>
            </a:endParaRPr>
          </a:p>
          <a:p>
            <a:r>
              <a:rPr lang="en-US" sz="2400">
                <a:ea typeface="+mn-lt"/>
                <a:cs typeface="+mn-lt"/>
              </a:rPr>
              <a:t>Majority of studies revealed that years of experience has a negative effect on probability of default, which is in line with our interpretation of bivariate correlation between experience and risk of default.</a:t>
            </a:r>
          </a:p>
          <a:p>
            <a:endParaRPr lang="en-US" sz="2400">
              <a:ea typeface="+mn-lt"/>
              <a:cs typeface="+mn-lt"/>
            </a:endParaRPr>
          </a:p>
          <a:p>
            <a:r>
              <a:rPr lang="en-US" sz="2400">
                <a:ea typeface="+mn-lt"/>
                <a:cs typeface="+mn-lt"/>
              </a:rPr>
              <a:t>Most studies conducted were based on the data obtained from USA and European nations, we focus on the data from India.</a:t>
            </a:r>
            <a:endParaRPr lang="en-US" sz="2400">
              <a:cs typeface="Calibri Light"/>
            </a:endParaRPr>
          </a:p>
          <a:p>
            <a:endParaRPr lang="en-US" sz="2400">
              <a:cs typeface="Calibri Light"/>
            </a:endParaRPr>
          </a:p>
        </p:txBody>
      </p:sp>
      <p:sp>
        <p:nvSpPr>
          <p:cNvPr id="4" name="Slide Number Placeholder 3">
            <a:extLst>
              <a:ext uri="{FF2B5EF4-FFF2-40B4-BE49-F238E27FC236}">
                <a16:creationId xmlns:a16="http://schemas.microsoft.com/office/drawing/2014/main" id="{B4644EA7-21E9-812A-99CF-A4D25AB35E38}"/>
              </a:ext>
            </a:extLst>
          </p:cNvPr>
          <p:cNvSpPr>
            <a:spLocks noGrp="1"/>
          </p:cNvSpPr>
          <p:nvPr>
            <p:ph type="sldNum" sz="quarter" idx="12"/>
          </p:nvPr>
        </p:nvSpPr>
        <p:spPr/>
        <p:txBody>
          <a:bodyPr/>
          <a:lstStyle/>
          <a:p>
            <a:fld id="{03DC2DEF-D2FE-4B45-ABA4-9F153FD1C98A}" type="slidenum">
              <a:rPr lang="en-US" smtClean="0"/>
              <a:t>10</a:t>
            </a:fld>
            <a:endParaRPr lang="en-US"/>
          </a:p>
        </p:txBody>
      </p:sp>
    </p:spTree>
    <p:extLst>
      <p:ext uri="{BB962C8B-B14F-4D97-AF65-F5344CB8AC3E}">
        <p14:creationId xmlns:p14="http://schemas.microsoft.com/office/powerpoint/2010/main" val="15715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8CA-CA7B-C2B7-0D11-B5B4145245D7}"/>
              </a:ext>
            </a:extLst>
          </p:cNvPr>
          <p:cNvSpPr>
            <a:spLocks noGrp="1"/>
          </p:cNvSpPr>
          <p:nvPr>
            <p:ph type="title"/>
          </p:nvPr>
        </p:nvSpPr>
        <p:spPr/>
        <p:txBody>
          <a:bodyPr/>
          <a:lstStyle/>
          <a:p>
            <a:r>
              <a:rPr lang="en-IN"/>
              <a:t>The Dataset</a:t>
            </a:r>
          </a:p>
        </p:txBody>
      </p:sp>
      <p:pic>
        <p:nvPicPr>
          <p:cNvPr id="6" name="Content Placeholder 5">
            <a:extLst>
              <a:ext uri="{FF2B5EF4-FFF2-40B4-BE49-F238E27FC236}">
                <a16:creationId xmlns:a16="http://schemas.microsoft.com/office/drawing/2014/main" id="{B3A0D4A4-ADA3-2158-CBD5-849CD79D5EB3}"/>
              </a:ext>
            </a:extLst>
          </p:cNvPr>
          <p:cNvPicPr>
            <a:picLocks noGrp="1" noChangeAspect="1"/>
          </p:cNvPicPr>
          <p:nvPr>
            <p:ph idx="1"/>
          </p:nvPr>
        </p:nvPicPr>
        <p:blipFill>
          <a:blip r:embed="rId2"/>
          <a:stretch>
            <a:fillRect/>
          </a:stretch>
        </p:blipFill>
        <p:spPr>
          <a:xfrm>
            <a:off x="429419" y="1746250"/>
            <a:ext cx="11404600" cy="3917950"/>
          </a:xfrm>
        </p:spPr>
      </p:pic>
      <p:sp>
        <p:nvSpPr>
          <p:cNvPr id="4" name="Slide Number Placeholder 3">
            <a:extLst>
              <a:ext uri="{FF2B5EF4-FFF2-40B4-BE49-F238E27FC236}">
                <a16:creationId xmlns:a16="http://schemas.microsoft.com/office/drawing/2014/main" id="{2083C648-47F9-6DFD-F6AA-28115C580E91}"/>
              </a:ext>
            </a:extLst>
          </p:cNvPr>
          <p:cNvSpPr>
            <a:spLocks noGrp="1"/>
          </p:cNvSpPr>
          <p:nvPr>
            <p:ph type="sldNum" sz="quarter" idx="12"/>
          </p:nvPr>
        </p:nvSpPr>
        <p:spPr/>
        <p:txBody>
          <a:bodyPr/>
          <a:lstStyle/>
          <a:p>
            <a:fld id="{03DC2DEF-D2FE-4B45-ABA4-9F153FD1C98A}" type="slidenum">
              <a:rPr lang="en-US" smtClean="0"/>
              <a:t>11</a:t>
            </a:fld>
            <a:endParaRPr lang="en-US"/>
          </a:p>
        </p:txBody>
      </p:sp>
      <p:sp>
        <p:nvSpPr>
          <p:cNvPr id="3" name="TextBox 2">
            <a:extLst>
              <a:ext uri="{FF2B5EF4-FFF2-40B4-BE49-F238E27FC236}">
                <a16:creationId xmlns:a16="http://schemas.microsoft.com/office/drawing/2014/main" id="{38C48C3D-95AC-2FAA-B950-67DE805B33ED}"/>
              </a:ext>
            </a:extLst>
          </p:cNvPr>
          <p:cNvSpPr txBox="1"/>
          <p:nvPr/>
        </p:nvSpPr>
        <p:spPr>
          <a:xfrm>
            <a:off x="791110" y="6256962"/>
            <a:ext cx="9484071" cy="369332"/>
          </a:xfrm>
          <a:prstGeom prst="rect">
            <a:avLst/>
          </a:prstGeom>
          <a:noFill/>
        </p:spPr>
        <p:txBody>
          <a:bodyPr wrap="none" rtlCol="0">
            <a:spAutoFit/>
          </a:bodyPr>
          <a:lstStyle/>
          <a:p>
            <a:r>
              <a:rPr lang="en-IN" b="1"/>
              <a:t>Source:</a:t>
            </a:r>
            <a:r>
              <a:rPr lang="en-IN"/>
              <a:t> https://www.kaggle.com/datasets/subhamjain/loan-prediction-based-on-customer-behavior</a:t>
            </a:r>
          </a:p>
        </p:txBody>
      </p:sp>
    </p:spTree>
    <p:extLst>
      <p:ext uri="{BB962C8B-B14F-4D97-AF65-F5344CB8AC3E}">
        <p14:creationId xmlns:p14="http://schemas.microsoft.com/office/powerpoint/2010/main" val="359969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E20-6D16-7F88-1C66-DC1758D0AD00}"/>
              </a:ext>
            </a:extLst>
          </p:cNvPr>
          <p:cNvSpPr>
            <a:spLocks noGrp="1"/>
          </p:cNvSpPr>
          <p:nvPr>
            <p:ph type="title"/>
          </p:nvPr>
        </p:nvSpPr>
        <p:spPr/>
        <p:txBody>
          <a:bodyPr/>
          <a:lstStyle/>
          <a:p>
            <a:r>
              <a:rPr lang="en-US">
                <a:cs typeface="Calibri"/>
              </a:rPr>
              <a:t>Variables in the Data</a:t>
            </a:r>
            <a:endParaRPr lang="en-US"/>
          </a:p>
        </p:txBody>
      </p:sp>
      <p:graphicFrame>
        <p:nvGraphicFramePr>
          <p:cNvPr id="5" name="Diagram 5">
            <a:extLst>
              <a:ext uri="{FF2B5EF4-FFF2-40B4-BE49-F238E27FC236}">
                <a16:creationId xmlns:a16="http://schemas.microsoft.com/office/drawing/2014/main" id="{EF9BC885-4464-2FCF-A436-38DFC0FF940F}"/>
              </a:ext>
            </a:extLst>
          </p:cNvPr>
          <p:cNvGraphicFramePr>
            <a:graphicFrameLocks noGrp="1"/>
          </p:cNvGraphicFramePr>
          <p:nvPr>
            <p:ph idx="1"/>
            <p:extLst>
              <p:ext uri="{D42A27DB-BD31-4B8C-83A1-F6EECF244321}">
                <p14:modId xmlns:p14="http://schemas.microsoft.com/office/powerpoint/2010/main" val="2271197493"/>
              </p:ext>
            </p:extLst>
          </p:nvPr>
        </p:nvGraphicFramePr>
        <p:xfrm>
          <a:off x="371475" y="1233488"/>
          <a:ext cx="11520488"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8E90D8D-BF05-B39A-FD16-2B4AEA400876}"/>
              </a:ext>
            </a:extLst>
          </p:cNvPr>
          <p:cNvSpPr>
            <a:spLocks noGrp="1"/>
          </p:cNvSpPr>
          <p:nvPr>
            <p:ph type="sldNum" sz="quarter" idx="12"/>
          </p:nvPr>
        </p:nvSpPr>
        <p:spPr/>
        <p:txBody>
          <a:bodyPr/>
          <a:lstStyle/>
          <a:p>
            <a:fld id="{03DC2DEF-D2FE-4B45-ABA4-9F153FD1C98A}" type="slidenum">
              <a:rPr lang="en-US" smtClean="0"/>
              <a:t>12</a:t>
            </a:fld>
            <a:endParaRPr lang="en-US"/>
          </a:p>
        </p:txBody>
      </p:sp>
    </p:spTree>
    <p:extLst>
      <p:ext uri="{BB962C8B-B14F-4D97-AF65-F5344CB8AC3E}">
        <p14:creationId xmlns:p14="http://schemas.microsoft.com/office/powerpoint/2010/main" val="74852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459B-6197-CB27-3958-606C8DD5A714}"/>
              </a:ext>
            </a:extLst>
          </p:cNvPr>
          <p:cNvSpPr>
            <a:spLocks noGrp="1"/>
          </p:cNvSpPr>
          <p:nvPr>
            <p:ph type="title"/>
          </p:nvPr>
        </p:nvSpPr>
        <p:spPr/>
        <p:txBody>
          <a:bodyPr/>
          <a:lstStyle/>
          <a:p>
            <a:r>
              <a:rPr lang="en-US">
                <a:cs typeface="Calibri"/>
              </a:rPr>
              <a:t>Descriptive Statistics of Continuous Variables</a:t>
            </a:r>
            <a:endParaRPr lang="en-US"/>
          </a:p>
        </p:txBody>
      </p:sp>
      <p:pic>
        <p:nvPicPr>
          <p:cNvPr id="5" name="Picture 5" descr="Table&#10;&#10;Description automatically generated">
            <a:extLst>
              <a:ext uri="{FF2B5EF4-FFF2-40B4-BE49-F238E27FC236}">
                <a16:creationId xmlns:a16="http://schemas.microsoft.com/office/drawing/2014/main" id="{DFFFFB17-4D64-C4CC-3311-FB5A5543E027}"/>
              </a:ext>
            </a:extLst>
          </p:cNvPr>
          <p:cNvPicPr>
            <a:picLocks noGrp="1" noChangeAspect="1"/>
          </p:cNvPicPr>
          <p:nvPr>
            <p:ph idx="1"/>
          </p:nvPr>
        </p:nvPicPr>
        <p:blipFill>
          <a:blip r:embed="rId2"/>
          <a:stretch>
            <a:fillRect/>
          </a:stretch>
        </p:blipFill>
        <p:spPr>
          <a:xfrm>
            <a:off x="667521" y="1312304"/>
            <a:ext cx="10982055" cy="4335082"/>
          </a:xfrm>
        </p:spPr>
      </p:pic>
      <p:sp>
        <p:nvSpPr>
          <p:cNvPr id="4" name="Slide Number Placeholder 3">
            <a:extLst>
              <a:ext uri="{FF2B5EF4-FFF2-40B4-BE49-F238E27FC236}">
                <a16:creationId xmlns:a16="http://schemas.microsoft.com/office/drawing/2014/main" id="{5CE9E885-7E83-71BB-B1FD-716605D60EA4}"/>
              </a:ext>
            </a:extLst>
          </p:cNvPr>
          <p:cNvSpPr>
            <a:spLocks noGrp="1"/>
          </p:cNvSpPr>
          <p:nvPr>
            <p:ph type="sldNum" sz="quarter" idx="12"/>
          </p:nvPr>
        </p:nvSpPr>
        <p:spPr/>
        <p:txBody>
          <a:bodyPr/>
          <a:lstStyle/>
          <a:p>
            <a:fld id="{03DC2DEF-D2FE-4B45-ABA4-9F153FD1C98A}" type="slidenum">
              <a:rPr lang="en-US" smtClean="0"/>
              <a:t>13</a:t>
            </a:fld>
            <a:endParaRPr lang="en-US"/>
          </a:p>
        </p:txBody>
      </p:sp>
    </p:spTree>
    <p:extLst>
      <p:ext uri="{BB962C8B-B14F-4D97-AF65-F5344CB8AC3E}">
        <p14:creationId xmlns:p14="http://schemas.microsoft.com/office/powerpoint/2010/main" val="32430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8557-9377-31FF-279C-B5F77FFD5D7C}"/>
              </a:ext>
            </a:extLst>
          </p:cNvPr>
          <p:cNvSpPr>
            <a:spLocks noGrp="1"/>
          </p:cNvSpPr>
          <p:nvPr>
            <p:ph type="title"/>
          </p:nvPr>
        </p:nvSpPr>
        <p:spPr/>
        <p:txBody>
          <a:bodyPr/>
          <a:lstStyle/>
          <a:p>
            <a:r>
              <a:rPr lang="en-US">
                <a:cs typeface="Calibri"/>
              </a:rPr>
              <a:t>Correlation Table</a:t>
            </a:r>
            <a:endParaRPr lang="en-US"/>
          </a:p>
        </p:txBody>
      </p:sp>
      <p:pic>
        <p:nvPicPr>
          <p:cNvPr id="5" name="Picture 5" descr="Table&#10;&#10;Description automatically generated">
            <a:extLst>
              <a:ext uri="{FF2B5EF4-FFF2-40B4-BE49-F238E27FC236}">
                <a16:creationId xmlns:a16="http://schemas.microsoft.com/office/drawing/2014/main" id="{8CDD11A2-E711-0FBA-BE8A-C4B5986E1E93}"/>
              </a:ext>
            </a:extLst>
          </p:cNvPr>
          <p:cNvPicPr>
            <a:picLocks noGrp="1" noChangeAspect="1"/>
          </p:cNvPicPr>
          <p:nvPr>
            <p:ph idx="1"/>
          </p:nvPr>
        </p:nvPicPr>
        <p:blipFill>
          <a:blip r:embed="rId2"/>
          <a:stretch>
            <a:fillRect/>
          </a:stretch>
        </p:blipFill>
        <p:spPr>
          <a:xfrm>
            <a:off x="4092980" y="115070"/>
            <a:ext cx="4065184" cy="6455183"/>
          </a:xfrm>
        </p:spPr>
      </p:pic>
      <p:sp>
        <p:nvSpPr>
          <p:cNvPr id="4" name="Slide Number Placeholder 3">
            <a:extLst>
              <a:ext uri="{FF2B5EF4-FFF2-40B4-BE49-F238E27FC236}">
                <a16:creationId xmlns:a16="http://schemas.microsoft.com/office/drawing/2014/main" id="{E09C37FE-9A01-AE19-4008-54DE8D6B270C}"/>
              </a:ext>
            </a:extLst>
          </p:cNvPr>
          <p:cNvSpPr>
            <a:spLocks noGrp="1"/>
          </p:cNvSpPr>
          <p:nvPr>
            <p:ph type="sldNum" sz="quarter" idx="12"/>
          </p:nvPr>
        </p:nvSpPr>
        <p:spPr/>
        <p:txBody>
          <a:bodyPr/>
          <a:lstStyle/>
          <a:p>
            <a:fld id="{03DC2DEF-D2FE-4B45-ABA4-9F153FD1C98A}" type="slidenum">
              <a:rPr lang="en-US" smtClean="0"/>
              <a:t>14</a:t>
            </a:fld>
            <a:endParaRPr lang="en-US"/>
          </a:p>
        </p:txBody>
      </p:sp>
    </p:spTree>
    <p:extLst>
      <p:ext uri="{BB962C8B-B14F-4D97-AF65-F5344CB8AC3E}">
        <p14:creationId xmlns:p14="http://schemas.microsoft.com/office/powerpoint/2010/main" val="19167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C0A-2A30-9F84-9531-2D406E595EE3}"/>
              </a:ext>
            </a:extLst>
          </p:cNvPr>
          <p:cNvSpPr>
            <a:spLocks noGrp="1"/>
          </p:cNvSpPr>
          <p:nvPr>
            <p:ph type="title"/>
          </p:nvPr>
        </p:nvSpPr>
        <p:spPr/>
        <p:txBody>
          <a:bodyPr/>
          <a:lstStyle/>
          <a:p>
            <a:r>
              <a:rPr lang="en-IN"/>
              <a:t>Methodology: Data Exploration</a:t>
            </a:r>
          </a:p>
        </p:txBody>
      </p:sp>
      <p:sp>
        <p:nvSpPr>
          <p:cNvPr id="3" name="Content Placeholder 2">
            <a:extLst>
              <a:ext uri="{FF2B5EF4-FFF2-40B4-BE49-F238E27FC236}">
                <a16:creationId xmlns:a16="http://schemas.microsoft.com/office/drawing/2014/main" id="{854D2288-7D18-ABE2-7247-B2CC93126553}"/>
              </a:ext>
            </a:extLst>
          </p:cNvPr>
          <p:cNvSpPr>
            <a:spLocks noGrp="1"/>
          </p:cNvSpPr>
          <p:nvPr>
            <p:ph idx="1"/>
          </p:nvPr>
        </p:nvSpPr>
        <p:spPr/>
        <p:txBody>
          <a:bodyPr vert="horz" lIns="91440" tIns="45720" rIns="91440" bIns="45720" rtlCol="0" anchor="t">
            <a:normAutofit/>
          </a:bodyPr>
          <a:lstStyle/>
          <a:p>
            <a:r>
              <a:rPr lang="en-US" sz="2400"/>
              <a:t>Using Tableau ,visualized the variation in target variable to find out if there is any imbalance in the data.</a:t>
            </a:r>
          </a:p>
          <a:p>
            <a:r>
              <a:rPr lang="en-US" sz="2400"/>
              <a:t>We have visualized dependent variable against all the independent variables in tableau.</a:t>
            </a:r>
            <a:endParaRPr lang="en-US" sz="2400" dirty="0">
              <a:cs typeface="Calibri Light"/>
            </a:endParaRPr>
          </a:p>
          <a:p>
            <a:r>
              <a:rPr lang="en-US" sz="2400"/>
              <a:t>Upon observing the target variable(</a:t>
            </a:r>
            <a:r>
              <a:rPr lang="en-US" sz="2400" err="1"/>
              <a:t>Risk_Flag</a:t>
            </a:r>
            <a:r>
              <a:rPr lang="en-US" sz="2400"/>
              <a:t>) for all the independent variables, the data contains more </a:t>
            </a:r>
            <a:r>
              <a:rPr lang="en-US" sz="2400" dirty="0">
                <a:ea typeface="+mn-lt"/>
                <a:cs typeface="+mn-lt"/>
              </a:rPr>
              <a:t>0s(not risky)</a:t>
            </a:r>
            <a:r>
              <a:rPr lang="en-US" sz="2400"/>
              <a:t> than </a:t>
            </a:r>
            <a:r>
              <a:rPr lang="en-US" sz="2400" dirty="0">
                <a:ea typeface="+mn-lt"/>
                <a:cs typeface="+mn-lt"/>
              </a:rPr>
              <a:t>1s(risky)</a:t>
            </a:r>
            <a:r>
              <a:rPr lang="en-US" sz="2400"/>
              <a:t>.</a:t>
            </a:r>
            <a:endParaRPr lang="en-US" sz="2400" dirty="0">
              <a:cs typeface="Calibri Light"/>
            </a:endParaRPr>
          </a:p>
          <a:p>
            <a:r>
              <a:rPr lang="en-US" sz="2400"/>
              <a:t>Using python removed random unwanted symbols and characters present in some of the columns(City, State).</a:t>
            </a:r>
            <a:endParaRPr lang="en-US" sz="2400" dirty="0">
              <a:cs typeface="Calibri Light"/>
            </a:endParaRPr>
          </a:p>
          <a:p>
            <a:endParaRPr lang="en-US" sz="2400"/>
          </a:p>
          <a:p>
            <a:endParaRPr lang="en-IN" sz="2400"/>
          </a:p>
        </p:txBody>
      </p:sp>
      <p:sp>
        <p:nvSpPr>
          <p:cNvPr id="4" name="Slide Number Placeholder 3">
            <a:extLst>
              <a:ext uri="{FF2B5EF4-FFF2-40B4-BE49-F238E27FC236}">
                <a16:creationId xmlns:a16="http://schemas.microsoft.com/office/drawing/2014/main" id="{2719FCE1-A02D-3C8E-7D38-ABA103F26DA5}"/>
              </a:ext>
            </a:extLst>
          </p:cNvPr>
          <p:cNvSpPr>
            <a:spLocks noGrp="1"/>
          </p:cNvSpPr>
          <p:nvPr>
            <p:ph type="sldNum" sz="quarter" idx="12"/>
          </p:nvPr>
        </p:nvSpPr>
        <p:spPr/>
        <p:txBody>
          <a:bodyPr/>
          <a:lstStyle/>
          <a:p>
            <a:fld id="{03DC2DEF-D2FE-4B45-ABA4-9F153FD1C98A}" type="slidenum">
              <a:rPr lang="en-US" smtClean="0"/>
              <a:t>15</a:t>
            </a:fld>
            <a:endParaRPr lang="en-US"/>
          </a:p>
        </p:txBody>
      </p:sp>
    </p:spTree>
    <p:extLst>
      <p:ext uri="{BB962C8B-B14F-4D97-AF65-F5344CB8AC3E}">
        <p14:creationId xmlns:p14="http://schemas.microsoft.com/office/powerpoint/2010/main" val="29620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Chart&#10;&#10;Description automatically generated">
            <a:extLst>
              <a:ext uri="{FF2B5EF4-FFF2-40B4-BE49-F238E27FC236}">
                <a16:creationId xmlns:a16="http://schemas.microsoft.com/office/drawing/2014/main" id="{ACA23E32-14F5-D551-F075-BA9C36C9304A}"/>
              </a:ext>
            </a:extLst>
          </p:cNvPr>
          <p:cNvPicPr>
            <a:picLocks noGrp="1" noChangeAspect="1"/>
          </p:cNvPicPr>
          <p:nvPr>
            <p:ph idx="1"/>
          </p:nvPr>
        </p:nvPicPr>
        <p:blipFill rotWithShape="1">
          <a:blip r:embed="rId2"/>
          <a:srcRect t="1657" b="10124"/>
          <a:stretch/>
        </p:blipFill>
        <p:spPr>
          <a:xfrm>
            <a:off x="1732955" y="1156571"/>
            <a:ext cx="9279174" cy="5222106"/>
          </a:xfrm>
          <a:prstGeom prst="rect">
            <a:avLst/>
          </a:prstGeom>
        </p:spPr>
      </p:pic>
      <p:sp>
        <p:nvSpPr>
          <p:cNvPr id="2" name="TextBox 1">
            <a:extLst>
              <a:ext uri="{FF2B5EF4-FFF2-40B4-BE49-F238E27FC236}">
                <a16:creationId xmlns:a16="http://schemas.microsoft.com/office/drawing/2014/main" id="{7E988A99-956C-9758-CE90-F81B2461A6C7}"/>
              </a:ext>
            </a:extLst>
          </p:cNvPr>
          <p:cNvSpPr txBox="1"/>
          <p:nvPr/>
        </p:nvSpPr>
        <p:spPr>
          <a:xfrm>
            <a:off x="571500" y="350274"/>
            <a:ext cx="49775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Light"/>
              </a:rPr>
              <a:t>Imbalance in the Raw Data</a:t>
            </a:r>
            <a:endParaRPr lang="en-US" sz="3200" b="1"/>
          </a:p>
        </p:txBody>
      </p:sp>
    </p:spTree>
    <p:extLst>
      <p:ext uri="{BB962C8B-B14F-4D97-AF65-F5344CB8AC3E}">
        <p14:creationId xmlns:p14="http://schemas.microsoft.com/office/powerpoint/2010/main" val="127440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385065-C565-1022-C706-53810FC263B1}"/>
              </a:ext>
            </a:extLst>
          </p:cNvPr>
          <p:cNvSpPr>
            <a:spLocks noGrp="1"/>
          </p:cNvSpPr>
          <p:nvPr>
            <p:ph type="sldNum" sz="quarter" idx="12"/>
          </p:nvPr>
        </p:nvSpPr>
        <p:spPr/>
        <p:txBody>
          <a:bodyPr/>
          <a:lstStyle/>
          <a:p>
            <a:fld id="{03DC2DEF-D2FE-4B45-ABA4-9F153FD1C98A}" type="slidenum">
              <a:rPr lang="en-US" smtClean="0"/>
              <a:t>17</a:t>
            </a:fld>
            <a:endParaRPr lang="en-US"/>
          </a:p>
        </p:txBody>
      </p:sp>
      <p:pic>
        <p:nvPicPr>
          <p:cNvPr id="8" name="Picture 8" descr="Chart, bar chart&#10;&#10;Description automatically generated">
            <a:extLst>
              <a:ext uri="{FF2B5EF4-FFF2-40B4-BE49-F238E27FC236}">
                <a16:creationId xmlns:a16="http://schemas.microsoft.com/office/drawing/2014/main" id="{01522BBA-1799-57F8-76D8-414AF1E300BC}"/>
              </a:ext>
            </a:extLst>
          </p:cNvPr>
          <p:cNvPicPr>
            <a:picLocks noGrp="1" noChangeAspect="1"/>
          </p:cNvPicPr>
          <p:nvPr>
            <p:ph idx="1"/>
          </p:nvPr>
        </p:nvPicPr>
        <p:blipFill>
          <a:blip r:embed="rId2"/>
          <a:stretch>
            <a:fillRect/>
          </a:stretch>
        </p:blipFill>
        <p:spPr>
          <a:xfrm>
            <a:off x="7716391" y="522405"/>
            <a:ext cx="2094773" cy="5814332"/>
          </a:xfrm>
        </p:spPr>
      </p:pic>
      <p:sp>
        <p:nvSpPr>
          <p:cNvPr id="6" name="TextBox 5">
            <a:extLst>
              <a:ext uri="{FF2B5EF4-FFF2-40B4-BE49-F238E27FC236}">
                <a16:creationId xmlns:a16="http://schemas.microsoft.com/office/drawing/2014/main" id="{707CEBA3-023E-ACC8-7E4E-3F0FE108C617}"/>
              </a:ext>
            </a:extLst>
          </p:cNvPr>
          <p:cNvSpPr txBox="1"/>
          <p:nvPr/>
        </p:nvSpPr>
        <p:spPr>
          <a:xfrm>
            <a:off x="442451" y="368709"/>
            <a:ext cx="605298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Light"/>
              </a:rPr>
              <a:t>Handled imbalance after data sampling</a:t>
            </a:r>
          </a:p>
        </p:txBody>
      </p:sp>
    </p:spTree>
    <p:extLst>
      <p:ext uri="{BB962C8B-B14F-4D97-AF65-F5344CB8AC3E}">
        <p14:creationId xmlns:p14="http://schemas.microsoft.com/office/powerpoint/2010/main" val="163343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C0A-2A30-9F84-9531-2D406E595EE3}"/>
              </a:ext>
            </a:extLst>
          </p:cNvPr>
          <p:cNvSpPr>
            <a:spLocks noGrp="1"/>
          </p:cNvSpPr>
          <p:nvPr>
            <p:ph type="title"/>
          </p:nvPr>
        </p:nvSpPr>
        <p:spPr/>
        <p:txBody>
          <a:bodyPr/>
          <a:lstStyle/>
          <a:p>
            <a:r>
              <a:rPr lang="en-IN"/>
              <a:t>Methodology: Data cleaning</a:t>
            </a:r>
          </a:p>
        </p:txBody>
      </p:sp>
      <p:sp>
        <p:nvSpPr>
          <p:cNvPr id="3" name="Content Placeholder 2">
            <a:extLst>
              <a:ext uri="{FF2B5EF4-FFF2-40B4-BE49-F238E27FC236}">
                <a16:creationId xmlns:a16="http://schemas.microsoft.com/office/drawing/2014/main" id="{854D2288-7D18-ABE2-7247-B2CC93126553}"/>
              </a:ext>
            </a:extLst>
          </p:cNvPr>
          <p:cNvSpPr>
            <a:spLocks noGrp="1"/>
          </p:cNvSpPr>
          <p:nvPr>
            <p:ph idx="1"/>
          </p:nvPr>
        </p:nvSpPr>
        <p:spPr/>
        <p:txBody>
          <a:bodyPr vert="horz" lIns="91440" tIns="45720" rIns="91440" bIns="45720" rtlCol="0" anchor="t">
            <a:normAutofit/>
          </a:bodyPr>
          <a:lstStyle/>
          <a:p>
            <a:r>
              <a:rPr lang="en-US" sz="2400"/>
              <a:t>The most challenging part to work on this dataset is to handle the imbalance in the data.</a:t>
            </a:r>
          </a:p>
          <a:p>
            <a:r>
              <a:rPr lang="en-US" sz="2400"/>
              <a:t>Using Pandas and other sampling libraries from python, we oversampled the dataset from 250,000 to 442,008.</a:t>
            </a:r>
          </a:p>
          <a:p>
            <a:r>
              <a:rPr lang="en-US" sz="2400"/>
              <a:t>From this oversampled dataset we picked a random subset of 358,906 records as our final dataset. </a:t>
            </a:r>
          </a:p>
          <a:p>
            <a:r>
              <a:rPr lang="en-US" sz="2400"/>
              <a:t>The final dataset contains  61% of 1s and 39% of 0s.</a:t>
            </a:r>
            <a:endParaRPr lang="en-US" sz="2400">
              <a:cs typeface="Calibri Light"/>
            </a:endParaRPr>
          </a:p>
          <a:p>
            <a:endParaRPr lang="en-IN" sz="2400"/>
          </a:p>
        </p:txBody>
      </p:sp>
      <p:sp>
        <p:nvSpPr>
          <p:cNvPr id="4" name="Slide Number Placeholder 3">
            <a:extLst>
              <a:ext uri="{FF2B5EF4-FFF2-40B4-BE49-F238E27FC236}">
                <a16:creationId xmlns:a16="http://schemas.microsoft.com/office/drawing/2014/main" id="{2719FCE1-A02D-3C8E-7D38-ABA103F26DA5}"/>
              </a:ext>
            </a:extLst>
          </p:cNvPr>
          <p:cNvSpPr>
            <a:spLocks noGrp="1"/>
          </p:cNvSpPr>
          <p:nvPr>
            <p:ph type="sldNum" sz="quarter" idx="12"/>
          </p:nvPr>
        </p:nvSpPr>
        <p:spPr/>
        <p:txBody>
          <a:bodyPr/>
          <a:lstStyle/>
          <a:p>
            <a:fld id="{03DC2DEF-D2FE-4B45-ABA4-9F153FD1C98A}" type="slidenum">
              <a:rPr lang="en-US" smtClean="0"/>
              <a:t>18</a:t>
            </a:fld>
            <a:endParaRPr lang="en-US"/>
          </a:p>
        </p:txBody>
      </p:sp>
    </p:spTree>
    <p:extLst>
      <p:ext uri="{BB962C8B-B14F-4D97-AF65-F5344CB8AC3E}">
        <p14:creationId xmlns:p14="http://schemas.microsoft.com/office/powerpoint/2010/main" val="188113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C0A-2A30-9F84-9531-2D406E595EE3}"/>
              </a:ext>
            </a:extLst>
          </p:cNvPr>
          <p:cNvSpPr>
            <a:spLocks noGrp="1"/>
          </p:cNvSpPr>
          <p:nvPr>
            <p:ph type="title"/>
          </p:nvPr>
        </p:nvSpPr>
        <p:spPr/>
        <p:txBody>
          <a:bodyPr/>
          <a:lstStyle/>
          <a:p>
            <a:r>
              <a:rPr lang="en-IN"/>
              <a:t>Methodology: Predictive analytics</a:t>
            </a:r>
          </a:p>
        </p:txBody>
      </p:sp>
      <p:sp>
        <p:nvSpPr>
          <p:cNvPr id="3" name="Content Placeholder 2">
            <a:extLst>
              <a:ext uri="{FF2B5EF4-FFF2-40B4-BE49-F238E27FC236}">
                <a16:creationId xmlns:a16="http://schemas.microsoft.com/office/drawing/2014/main" id="{854D2288-7D18-ABE2-7247-B2CC93126553}"/>
              </a:ext>
            </a:extLst>
          </p:cNvPr>
          <p:cNvSpPr>
            <a:spLocks noGrp="1"/>
          </p:cNvSpPr>
          <p:nvPr>
            <p:ph idx="1"/>
          </p:nvPr>
        </p:nvSpPr>
        <p:spPr/>
        <p:txBody>
          <a:bodyPr>
            <a:normAutofit/>
          </a:bodyPr>
          <a:lstStyle/>
          <a:p>
            <a:r>
              <a:rPr lang="en-US" sz="2400"/>
              <a:t>Initially as mentioned in the preliminary analysis, we did perform the logistic regression, but it produced poor accuracy with a bad sensitivity. </a:t>
            </a:r>
          </a:p>
          <a:p>
            <a:r>
              <a:rPr lang="en-US" sz="2400"/>
              <a:t>So, using SPSS we chose another classification called Decision Trees.</a:t>
            </a:r>
          </a:p>
          <a:p>
            <a:r>
              <a:rPr lang="en-US" sz="2400"/>
              <a:t>While performing decision trees we chose CHAID(Chi square Automatic Interactive Decision) as our growing model and cross validation of 10 folds.</a:t>
            </a:r>
          </a:p>
          <a:p>
            <a:r>
              <a:rPr lang="en-US" sz="2400"/>
              <a:t>With Decision Tree classification, our accuracy, specificity and sensitivity results were improved significantly.</a:t>
            </a:r>
          </a:p>
          <a:p>
            <a:r>
              <a:rPr lang="en-US" sz="2400"/>
              <a:t>If we consider the predictors from best to worst for this dataset as per the tree we got, it looks like: </a:t>
            </a:r>
          </a:p>
          <a:p>
            <a:r>
              <a:rPr lang="en-US" sz="2400"/>
              <a:t>As we used the CHAID algorithm for the decision tree, the best predictors are chosen that have best degree of chi-square association of dependent variable with the segment of independent variable.</a:t>
            </a:r>
          </a:p>
          <a:p>
            <a:pPr marL="0" indent="0">
              <a:buNone/>
            </a:pPr>
            <a:endParaRPr lang="en-US" sz="2400"/>
          </a:p>
          <a:p>
            <a:endParaRPr lang="en-US" sz="2400"/>
          </a:p>
          <a:p>
            <a:endParaRPr lang="en-US" sz="2400"/>
          </a:p>
          <a:p>
            <a:endParaRPr lang="en-IN" sz="2400"/>
          </a:p>
        </p:txBody>
      </p:sp>
      <p:sp>
        <p:nvSpPr>
          <p:cNvPr id="4" name="Slide Number Placeholder 3">
            <a:extLst>
              <a:ext uri="{FF2B5EF4-FFF2-40B4-BE49-F238E27FC236}">
                <a16:creationId xmlns:a16="http://schemas.microsoft.com/office/drawing/2014/main" id="{2719FCE1-A02D-3C8E-7D38-ABA103F26DA5}"/>
              </a:ext>
            </a:extLst>
          </p:cNvPr>
          <p:cNvSpPr>
            <a:spLocks noGrp="1"/>
          </p:cNvSpPr>
          <p:nvPr>
            <p:ph type="sldNum" sz="quarter" idx="12"/>
          </p:nvPr>
        </p:nvSpPr>
        <p:spPr>
          <a:xfrm>
            <a:off x="11518900" y="6628160"/>
            <a:ext cx="373062" cy="206104"/>
          </a:xfrm>
        </p:spPr>
        <p:txBody>
          <a:bodyPr/>
          <a:lstStyle/>
          <a:p>
            <a:fld id="{03DC2DEF-D2FE-4B45-ABA4-9F153FD1C98A}" type="slidenum">
              <a:rPr lang="en-US" smtClean="0"/>
              <a:t>19</a:t>
            </a:fld>
            <a:endParaRPr lang="en-US"/>
          </a:p>
        </p:txBody>
      </p:sp>
    </p:spTree>
    <p:extLst>
      <p:ext uri="{BB962C8B-B14F-4D97-AF65-F5344CB8AC3E}">
        <p14:creationId xmlns:p14="http://schemas.microsoft.com/office/powerpoint/2010/main" val="365283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411480" y="991443"/>
            <a:ext cx="4443154" cy="1087819"/>
          </a:xfrm>
        </p:spPr>
        <p:txBody>
          <a:bodyPr anchor="b">
            <a:normAutofit/>
          </a:bodyPr>
          <a:lstStyle/>
          <a:p>
            <a:r>
              <a:rPr lang="en-US"/>
              <a:t>Introduction</a:t>
            </a:r>
          </a:p>
        </p:txBody>
      </p:sp>
      <p:sp>
        <p:nvSpPr>
          <p:cNvPr id="21"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411480" y="2684095"/>
            <a:ext cx="4738121" cy="3923029"/>
          </a:xfrm>
        </p:spPr>
        <p:txBody>
          <a:bodyPr vert="horz" lIns="91440" tIns="45720" rIns="91440" bIns="45720" rtlCol="0" anchor="t">
            <a:normAutofit/>
          </a:bodyPr>
          <a:lstStyle/>
          <a:p>
            <a:r>
              <a:rPr lang="en-US" sz="2400"/>
              <a:t>P2P Lending is an online platform system for lending loans to prospective borrowers. </a:t>
            </a:r>
            <a:endParaRPr lang="en-US" sz="2400">
              <a:cs typeface="Calibri Light"/>
            </a:endParaRPr>
          </a:p>
          <a:p>
            <a:r>
              <a:rPr lang="en-US" sz="2400"/>
              <a:t>An alternative to typical banking and financial institutions.</a:t>
            </a:r>
            <a:endParaRPr lang="en-US" sz="2400">
              <a:cs typeface="Calibri Light"/>
            </a:endParaRPr>
          </a:p>
          <a:p>
            <a:r>
              <a:rPr lang="en-US" sz="2400"/>
              <a:t>Customers can register themselves on the platform either as a Lender or Borrower.</a:t>
            </a:r>
            <a:endParaRPr lang="en-US" sz="2400">
              <a:cs typeface="Calibri Light"/>
            </a:endParaRPr>
          </a:p>
          <a:p>
            <a:endParaRPr lang="en-US" sz="1800"/>
          </a:p>
        </p:txBody>
      </p:sp>
      <p:pic>
        <p:nvPicPr>
          <p:cNvPr id="3" name="Picture 2">
            <a:extLst>
              <a:ext uri="{FF2B5EF4-FFF2-40B4-BE49-F238E27FC236}">
                <a16:creationId xmlns:a16="http://schemas.microsoft.com/office/drawing/2014/main" id="{DE654D9A-9385-FA30-F54D-0BABB3E849F3}"/>
              </a:ext>
            </a:extLst>
          </p:cNvPr>
          <p:cNvPicPr>
            <a:picLocks noChangeAspect="1"/>
          </p:cNvPicPr>
          <p:nvPr/>
        </p:nvPicPr>
        <p:blipFill>
          <a:blip r:embed="rId2"/>
          <a:stretch>
            <a:fillRect/>
          </a:stretch>
        </p:blipFill>
        <p:spPr>
          <a:xfrm>
            <a:off x="6086364" y="1766737"/>
            <a:ext cx="5715296" cy="3711622"/>
          </a:xfrm>
          <a:prstGeom prst="rect">
            <a:avLst/>
          </a:prstGeom>
        </p:spPr>
      </p:pic>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9037321" y="6356350"/>
            <a:ext cx="2743200" cy="365125"/>
          </a:xfrm>
        </p:spPr>
        <p:txBody>
          <a:bodyPr>
            <a:normAutofit/>
          </a:bodyPr>
          <a:lstStyle/>
          <a:p>
            <a:pPr>
              <a:spcAft>
                <a:spcPts val="600"/>
              </a:spcAft>
            </a:pPr>
            <a:fld id="{03DC2DEF-D2FE-4B45-ABA4-9F153FD1C98A}"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EC45-63FC-6D96-0671-D38D3EADA81E}"/>
              </a:ext>
            </a:extLst>
          </p:cNvPr>
          <p:cNvSpPr>
            <a:spLocks noGrp="1"/>
          </p:cNvSpPr>
          <p:nvPr>
            <p:ph type="title"/>
          </p:nvPr>
        </p:nvSpPr>
        <p:spPr/>
        <p:txBody>
          <a:bodyPr/>
          <a:lstStyle/>
          <a:p>
            <a:r>
              <a:rPr lang="en-US">
                <a:cs typeface="Calibri"/>
              </a:rPr>
              <a:t>Logistic Regression Results:</a:t>
            </a:r>
            <a:endParaRPr lang="en-US"/>
          </a:p>
        </p:txBody>
      </p:sp>
      <p:pic>
        <p:nvPicPr>
          <p:cNvPr id="5" name="Picture 5">
            <a:extLst>
              <a:ext uri="{FF2B5EF4-FFF2-40B4-BE49-F238E27FC236}">
                <a16:creationId xmlns:a16="http://schemas.microsoft.com/office/drawing/2014/main" id="{C79C4DFD-2C2B-0EB7-F215-5B031AD49F7B}"/>
              </a:ext>
            </a:extLst>
          </p:cNvPr>
          <p:cNvPicPr>
            <a:picLocks noGrp="1" noChangeAspect="1"/>
          </p:cNvPicPr>
          <p:nvPr>
            <p:ph idx="1"/>
          </p:nvPr>
        </p:nvPicPr>
        <p:blipFill>
          <a:blip r:embed="rId2"/>
          <a:stretch>
            <a:fillRect/>
          </a:stretch>
        </p:blipFill>
        <p:spPr>
          <a:xfrm>
            <a:off x="319830" y="1222756"/>
            <a:ext cx="6504422" cy="4943475"/>
          </a:xfrm>
        </p:spPr>
      </p:pic>
      <p:sp>
        <p:nvSpPr>
          <p:cNvPr id="4" name="Slide Number Placeholder 3">
            <a:extLst>
              <a:ext uri="{FF2B5EF4-FFF2-40B4-BE49-F238E27FC236}">
                <a16:creationId xmlns:a16="http://schemas.microsoft.com/office/drawing/2014/main" id="{01EADB55-9192-498B-93C5-53C1DD1D6795}"/>
              </a:ext>
            </a:extLst>
          </p:cNvPr>
          <p:cNvSpPr>
            <a:spLocks noGrp="1"/>
          </p:cNvSpPr>
          <p:nvPr>
            <p:ph type="sldNum" sz="quarter" idx="12"/>
          </p:nvPr>
        </p:nvSpPr>
        <p:spPr/>
        <p:txBody>
          <a:bodyPr/>
          <a:lstStyle/>
          <a:p>
            <a:fld id="{03DC2DEF-D2FE-4B45-ABA4-9F153FD1C98A}" type="slidenum">
              <a:rPr lang="en-US" smtClean="0"/>
              <a:t>20</a:t>
            </a:fld>
            <a:endParaRPr lang="en-US"/>
          </a:p>
        </p:txBody>
      </p:sp>
      <p:pic>
        <p:nvPicPr>
          <p:cNvPr id="6" name="Picture 6" descr="Table&#10;&#10;Description automatically generated">
            <a:extLst>
              <a:ext uri="{FF2B5EF4-FFF2-40B4-BE49-F238E27FC236}">
                <a16:creationId xmlns:a16="http://schemas.microsoft.com/office/drawing/2014/main" id="{F89668FB-D649-C36A-2763-5924458C0296}"/>
              </a:ext>
            </a:extLst>
          </p:cNvPr>
          <p:cNvPicPr>
            <a:picLocks noChangeAspect="1"/>
          </p:cNvPicPr>
          <p:nvPr/>
        </p:nvPicPr>
        <p:blipFill>
          <a:blip r:embed="rId3"/>
          <a:stretch>
            <a:fillRect/>
          </a:stretch>
        </p:blipFill>
        <p:spPr>
          <a:xfrm>
            <a:off x="7010401" y="1270909"/>
            <a:ext cx="4868212" cy="4520097"/>
          </a:xfrm>
          <a:prstGeom prst="rect">
            <a:avLst/>
          </a:prstGeom>
        </p:spPr>
      </p:pic>
    </p:spTree>
    <p:extLst>
      <p:ext uri="{BB962C8B-B14F-4D97-AF65-F5344CB8AC3E}">
        <p14:creationId xmlns:p14="http://schemas.microsoft.com/office/powerpoint/2010/main" val="225988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5A4C9-5872-D2BA-F13A-BC0EC695E3C1}"/>
              </a:ext>
            </a:extLst>
          </p:cNvPr>
          <p:cNvSpPr>
            <a:spLocks noGrp="1"/>
          </p:cNvSpPr>
          <p:nvPr>
            <p:ph type="title"/>
          </p:nvPr>
        </p:nvSpPr>
        <p:spPr>
          <a:xfrm>
            <a:off x="643467" y="321734"/>
            <a:ext cx="4970877" cy="1135737"/>
          </a:xfrm>
        </p:spPr>
        <p:txBody>
          <a:bodyPr>
            <a:normAutofit/>
          </a:bodyPr>
          <a:lstStyle/>
          <a:p>
            <a:r>
              <a:rPr lang="en-US">
                <a:cs typeface="Calibri"/>
              </a:rPr>
              <a:t>Decision Tree Results</a:t>
            </a:r>
            <a:endParaRPr lang="en-US"/>
          </a:p>
        </p:txBody>
      </p:sp>
      <p:sp>
        <p:nvSpPr>
          <p:cNvPr id="3" name="Content Placeholder 2">
            <a:extLst>
              <a:ext uri="{FF2B5EF4-FFF2-40B4-BE49-F238E27FC236}">
                <a16:creationId xmlns:a16="http://schemas.microsoft.com/office/drawing/2014/main" id="{93B8F5FF-E4B3-6C86-9F09-632D02F12E5C}"/>
              </a:ext>
            </a:extLst>
          </p:cNvPr>
          <p:cNvSpPr>
            <a:spLocks noGrp="1"/>
          </p:cNvSpPr>
          <p:nvPr>
            <p:ph idx="1"/>
          </p:nvPr>
        </p:nvSpPr>
        <p:spPr>
          <a:xfrm>
            <a:off x="664062" y="1577035"/>
            <a:ext cx="5423958" cy="4393982"/>
          </a:xfrm>
        </p:spPr>
        <p:txBody>
          <a:bodyPr vert="horz" lIns="91440" tIns="45720" rIns="91440" bIns="45720" rtlCol="0" anchor="t">
            <a:noAutofit/>
          </a:bodyPr>
          <a:lstStyle/>
          <a:p>
            <a:pPr marL="285750">
              <a:buFont typeface="Arial,Sans-Serif" panose="020B0604020202020204" pitchFamily="34" charset="0"/>
            </a:pPr>
            <a:r>
              <a:rPr lang="en-US" sz="2400">
                <a:ea typeface="+mn-lt"/>
                <a:cs typeface="+mn-lt"/>
              </a:rPr>
              <a:t>Classification Accuracy from decision tree model:</a:t>
            </a:r>
          </a:p>
          <a:p>
            <a:pPr marL="285750">
              <a:buFont typeface="Arial,Sans-Serif" panose="020B0604020202020204" pitchFamily="34" charset="0"/>
            </a:pPr>
            <a:r>
              <a:rPr lang="en-US" sz="2400">
                <a:ea typeface="+mn-lt"/>
                <a:cs typeface="+mn-lt"/>
              </a:rPr>
              <a:t>The model’s sensitivity is really good which is the most important factor for us as we want to find out the risky candidates so that the loans will not be given to them.</a:t>
            </a:r>
          </a:p>
          <a:p>
            <a:pPr marL="285750">
              <a:buFont typeface="Arial,Sans-Serif" panose="020B0604020202020204" pitchFamily="34" charset="0"/>
            </a:pPr>
            <a:r>
              <a:rPr lang="en-US" sz="2400">
                <a:ea typeface="+mn-lt"/>
                <a:cs typeface="+mn-lt"/>
              </a:rPr>
              <a:t>For this dataset, </a:t>
            </a:r>
            <a:r>
              <a:rPr lang="en-US" sz="2400" err="1">
                <a:ea typeface="+mn-lt"/>
                <a:cs typeface="+mn-lt"/>
              </a:rPr>
              <a:t>Risk_Flag</a:t>
            </a:r>
            <a:r>
              <a:rPr lang="en-US" sz="2400">
                <a:ea typeface="+mn-lt"/>
                <a:cs typeface="+mn-lt"/>
              </a:rPr>
              <a:t> has the best association with segments of ‘Experience’ variable follow by ‘Profession’ and ‘City’ variables.</a:t>
            </a:r>
          </a:p>
          <a:p>
            <a:pPr marL="285750">
              <a:buFont typeface="Arial,Sans-Serif" panose="020B0604020202020204" pitchFamily="34" charset="0"/>
            </a:pPr>
            <a:endParaRPr lang="en-US" sz="2400">
              <a:ea typeface="+mn-lt"/>
              <a:cs typeface="+mn-lt"/>
            </a:endParaRPr>
          </a:p>
          <a:p>
            <a:endParaRPr lang="en-US" sz="2400">
              <a:cs typeface="Calibri Light"/>
            </a:endParaRPr>
          </a:p>
        </p:txBody>
      </p:sp>
      <p:sp>
        <p:nvSpPr>
          <p:cNvPr id="61" name="Isosceles Triangle 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078AD591-A31F-8EE3-5C3B-CC43803F2765}"/>
              </a:ext>
            </a:extLst>
          </p:cNvPr>
          <p:cNvPicPr>
            <a:picLocks noChangeAspect="1"/>
          </p:cNvPicPr>
          <p:nvPr/>
        </p:nvPicPr>
        <p:blipFill>
          <a:blip r:embed="rId2"/>
          <a:stretch>
            <a:fillRect/>
          </a:stretch>
        </p:blipFill>
        <p:spPr>
          <a:xfrm>
            <a:off x="6257813" y="2040185"/>
            <a:ext cx="5290720" cy="2777628"/>
          </a:xfrm>
          <a:prstGeom prst="rect">
            <a:avLst/>
          </a:prstGeom>
          <a:noFill/>
        </p:spPr>
      </p:pic>
      <p:grpSp>
        <p:nvGrpSpPr>
          <p:cNvPr id="58" name="Group 5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9" name="Isosceles Triangle 5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0774929F-6744-A2D3-2512-81F5F63DA388}"/>
              </a:ext>
            </a:extLst>
          </p:cNvPr>
          <p:cNvSpPr>
            <a:spLocks noGrp="1"/>
          </p:cNvSpPr>
          <p:nvPr>
            <p:ph type="sldNum" sz="quarter" idx="12"/>
          </p:nvPr>
        </p:nvSpPr>
        <p:spPr>
          <a:xfrm>
            <a:off x="8805333" y="6356350"/>
            <a:ext cx="2743200" cy="365125"/>
          </a:xfrm>
        </p:spPr>
        <p:txBody>
          <a:bodyPr>
            <a:normAutofit/>
          </a:bodyPr>
          <a:lstStyle/>
          <a:p>
            <a:pPr>
              <a:spcAft>
                <a:spcPts val="600"/>
              </a:spcAft>
            </a:pPr>
            <a:fld id="{03DC2DEF-D2FE-4B45-ABA4-9F153FD1C98A}" type="slidenum">
              <a:rPr lang="en-US" smtClean="0"/>
              <a:pPr>
                <a:spcAft>
                  <a:spcPts val="600"/>
                </a:spcAft>
              </a:pPr>
              <a:t>21</a:t>
            </a:fld>
            <a:endParaRPr lang="en-US"/>
          </a:p>
        </p:txBody>
      </p:sp>
    </p:spTree>
    <p:extLst>
      <p:ext uri="{BB962C8B-B14F-4D97-AF65-F5344CB8AC3E}">
        <p14:creationId xmlns:p14="http://schemas.microsoft.com/office/powerpoint/2010/main" val="40989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FB51-1CE5-8378-DA93-47333B796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D40A7-888A-2D54-2FEE-AD764D821D4D}"/>
              </a:ext>
            </a:extLst>
          </p:cNvPr>
          <p:cNvSpPr>
            <a:spLocks noGrp="1"/>
          </p:cNvSpPr>
          <p:nvPr>
            <p:ph idx="1"/>
          </p:nvPr>
        </p:nvSpPr>
        <p:spPr/>
        <p:txBody>
          <a:bodyPr vert="horz" lIns="91440" tIns="45720" rIns="91440" bIns="45720" rtlCol="0" anchor="t">
            <a:normAutofit/>
          </a:bodyPr>
          <a:lstStyle/>
          <a:p>
            <a:pPr marL="285750"/>
            <a:r>
              <a:rPr lang="en-US" sz="2400">
                <a:cs typeface="Calibri Light"/>
              </a:rPr>
              <a:t>Upon analyzing the results, we observed that the borrowers of professions fire fighter, surveyor, consultant, technician, geologist, hardware engineer and bio medical engineer with experience less than 5 years of experience are considered risky to lend the loans.</a:t>
            </a:r>
            <a:endParaRPr lang="en-US" sz="2400">
              <a:ea typeface="+mn-lt"/>
              <a:cs typeface="+mn-lt"/>
            </a:endParaRPr>
          </a:p>
          <a:p>
            <a:pPr marL="285750" indent="-285750">
              <a:buFont typeface="Arial" panose="020B0604020202020204" pitchFamily="34" charset="0"/>
              <a:buChar char="•"/>
            </a:pPr>
            <a:r>
              <a:rPr lang="en-IN" sz="2400"/>
              <a:t>Many more observations can be identified like above with different variables (single or combined).</a:t>
            </a:r>
            <a:endParaRPr lang="en-IN"/>
          </a:p>
          <a:p>
            <a:pPr marL="285750" indent="-285750">
              <a:buFont typeface="Arial" panose="020B0604020202020204" pitchFamily="34" charset="0"/>
              <a:buChar char="•"/>
            </a:pPr>
            <a:endParaRPr lang="en-IN" sz="2400">
              <a:cs typeface="Calibri Light"/>
            </a:endParaRPr>
          </a:p>
          <a:p>
            <a:endParaRPr lang="en-US"/>
          </a:p>
        </p:txBody>
      </p:sp>
      <p:sp>
        <p:nvSpPr>
          <p:cNvPr id="4" name="Slide Number Placeholder 3">
            <a:extLst>
              <a:ext uri="{FF2B5EF4-FFF2-40B4-BE49-F238E27FC236}">
                <a16:creationId xmlns:a16="http://schemas.microsoft.com/office/drawing/2014/main" id="{17BE7D6A-8255-0932-0E1A-E0E4026A49ED}"/>
              </a:ext>
            </a:extLst>
          </p:cNvPr>
          <p:cNvSpPr>
            <a:spLocks noGrp="1"/>
          </p:cNvSpPr>
          <p:nvPr>
            <p:ph type="sldNum" sz="quarter" idx="12"/>
          </p:nvPr>
        </p:nvSpPr>
        <p:spPr/>
        <p:txBody>
          <a:bodyPr/>
          <a:lstStyle/>
          <a:p>
            <a:fld id="{03DC2DEF-D2FE-4B45-ABA4-9F153FD1C98A}" type="slidenum">
              <a:rPr lang="en-US" smtClean="0"/>
              <a:t>22</a:t>
            </a:fld>
            <a:endParaRPr lang="en-US"/>
          </a:p>
        </p:txBody>
      </p:sp>
    </p:spTree>
    <p:extLst>
      <p:ext uri="{BB962C8B-B14F-4D97-AF65-F5344CB8AC3E}">
        <p14:creationId xmlns:p14="http://schemas.microsoft.com/office/powerpoint/2010/main" val="70475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16DD-423D-2FEE-A9E7-F5C5FE8AFAE3}"/>
              </a:ext>
            </a:extLst>
          </p:cNvPr>
          <p:cNvSpPr>
            <a:spLocks noGrp="1"/>
          </p:cNvSpPr>
          <p:nvPr>
            <p:ph type="title"/>
          </p:nvPr>
        </p:nvSpPr>
        <p:spPr/>
        <p:txBody>
          <a:bodyPr/>
          <a:lstStyle/>
          <a:p>
            <a:r>
              <a:rPr lang="en-IN"/>
              <a:t>Limitations</a:t>
            </a:r>
          </a:p>
        </p:txBody>
      </p:sp>
      <p:sp>
        <p:nvSpPr>
          <p:cNvPr id="3" name="Content Placeholder 2">
            <a:extLst>
              <a:ext uri="{FF2B5EF4-FFF2-40B4-BE49-F238E27FC236}">
                <a16:creationId xmlns:a16="http://schemas.microsoft.com/office/drawing/2014/main" id="{10E0041A-FDC0-496E-5249-A82F23C64587}"/>
              </a:ext>
            </a:extLst>
          </p:cNvPr>
          <p:cNvSpPr>
            <a:spLocks noGrp="1"/>
          </p:cNvSpPr>
          <p:nvPr>
            <p:ph idx="1"/>
          </p:nvPr>
        </p:nvSpPr>
        <p:spPr/>
        <p:txBody>
          <a:bodyPr vert="horz" lIns="91440" tIns="45720" rIns="91440" bIns="45720" rtlCol="0" anchor="t">
            <a:normAutofit/>
          </a:bodyPr>
          <a:lstStyle/>
          <a:p>
            <a:r>
              <a:rPr lang="en-IN" sz="2400"/>
              <a:t>The assumption of any logistic model applies to this model too </a:t>
            </a:r>
            <a:r>
              <a:rPr lang="en-IN" sz="2400" err="1"/>
              <a:t>i.e</a:t>
            </a:r>
            <a:r>
              <a:rPr lang="en-IN" sz="2400"/>
              <a:t>, assuming linear relation between dependent and independent variable.</a:t>
            </a:r>
          </a:p>
          <a:p>
            <a:endParaRPr lang="en-IN" sz="2400">
              <a:cs typeface="Calibri Light"/>
            </a:endParaRPr>
          </a:p>
          <a:p>
            <a:r>
              <a:rPr lang="en-IN" sz="2400">
                <a:cs typeface="Calibri Light"/>
              </a:rPr>
              <a:t>Unable to predict outliers who may default even with good credit score.</a:t>
            </a:r>
          </a:p>
          <a:p>
            <a:endParaRPr lang="en-IN" sz="2400">
              <a:cs typeface="Calibri Light"/>
            </a:endParaRPr>
          </a:p>
          <a:p>
            <a:r>
              <a:rPr lang="en-US" sz="2400">
                <a:cs typeface="Calibri Light"/>
              </a:rPr>
              <a:t>As our sample size is high , even a negligible correlation matters significantly. </a:t>
            </a:r>
            <a:endParaRPr lang="en-US" sz="2400">
              <a:ea typeface="+mn-lt"/>
              <a:cs typeface="+mn-lt"/>
            </a:endParaRPr>
          </a:p>
          <a:p>
            <a:endParaRPr lang="en-IN" sz="2400">
              <a:cs typeface="Calibri Light"/>
            </a:endParaRPr>
          </a:p>
          <a:p>
            <a:endParaRPr lang="en-IN" sz="2400">
              <a:cs typeface="Calibri Light"/>
            </a:endParaRPr>
          </a:p>
          <a:p>
            <a:endParaRPr lang="en-IN" sz="2400">
              <a:cs typeface="Calibri Light"/>
            </a:endParaRPr>
          </a:p>
          <a:p>
            <a:endParaRPr lang="en-IN" sz="2400">
              <a:cs typeface="Calibri Light"/>
            </a:endParaRPr>
          </a:p>
        </p:txBody>
      </p:sp>
      <p:sp>
        <p:nvSpPr>
          <p:cNvPr id="4" name="Slide Number Placeholder 3">
            <a:extLst>
              <a:ext uri="{FF2B5EF4-FFF2-40B4-BE49-F238E27FC236}">
                <a16:creationId xmlns:a16="http://schemas.microsoft.com/office/drawing/2014/main" id="{F18D0AE1-B80A-1A00-3074-5D5BC1E03F04}"/>
              </a:ext>
            </a:extLst>
          </p:cNvPr>
          <p:cNvSpPr>
            <a:spLocks noGrp="1"/>
          </p:cNvSpPr>
          <p:nvPr>
            <p:ph type="sldNum" sz="quarter" idx="12"/>
          </p:nvPr>
        </p:nvSpPr>
        <p:spPr/>
        <p:txBody>
          <a:bodyPr/>
          <a:lstStyle/>
          <a:p>
            <a:fld id="{03DC2DEF-D2FE-4B45-ABA4-9F153FD1C98A}" type="slidenum">
              <a:rPr lang="en-US" smtClean="0"/>
              <a:t>23</a:t>
            </a:fld>
            <a:endParaRPr lang="en-US"/>
          </a:p>
        </p:txBody>
      </p:sp>
    </p:spTree>
    <p:extLst>
      <p:ext uri="{BB962C8B-B14F-4D97-AF65-F5344CB8AC3E}">
        <p14:creationId xmlns:p14="http://schemas.microsoft.com/office/powerpoint/2010/main" val="117447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0251-79F2-371F-207C-2707DD6231F6}"/>
              </a:ext>
            </a:extLst>
          </p:cNvPr>
          <p:cNvSpPr>
            <a:spLocks noGrp="1"/>
          </p:cNvSpPr>
          <p:nvPr>
            <p:ph type="title"/>
          </p:nvPr>
        </p:nvSpPr>
        <p:spPr/>
        <p:txBody>
          <a:bodyPr/>
          <a:lstStyle/>
          <a:p>
            <a:r>
              <a:rPr lang="en-US">
                <a:cs typeface="Calibri"/>
              </a:rPr>
              <a:t>References</a:t>
            </a:r>
            <a:endParaRPr lang="en-US"/>
          </a:p>
        </p:txBody>
      </p:sp>
      <p:sp>
        <p:nvSpPr>
          <p:cNvPr id="3" name="Content Placeholder 2">
            <a:extLst>
              <a:ext uri="{FF2B5EF4-FFF2-40B4-BE49-F238E27FC236}">
                <a16:creationId xmlns:a16="http://schemas.microsoft.com/office/drawing/2014/main" id="{505C58A7-5EF9-A525-7C6E-41F175FB9594}"/>
              </a:ext>
            </a:extLst>
          </p:cNvPr>
          <p:cNvSpPr>
            <a:spLocks noGrp="1"/>
          </p:cNvSpPr>
          <p:nvPr>
            <p:ph idx="1"/>
          </p:nvPr>
        </p:nvSpPr>
        <p:spPr/>
        <p:txBody>
          <a:bodyPr vert="horz" lIns="91440" tIns="45720" rIns="91440" bIns="45720" rtlCol="0" anchor="t">
            <a:normAutofit/>
          </a:bodyPr>
          <a:lstStyle/>
          <a:p>
            <a:r>
              <a:rPr lang="en-IN" sz="2400">
                <a:ea typeface="+mn-lt"/>
                <a:cs typeface="+mn-lt"/>
              </a:rPr>
              <a:t>Wei Li, Shuai Ding, Yi Chen, and </a:t>
            </a:r>
            <a:r>
              <a:rPr lang="en-IN" sz="2400" err="1">
                <a:ea typeface="+mn-lt"/>
                <a:cs typeface="+mn-lt"/>
              </a:rPr>
              <a:t>Shanlin</a:t>
            </a:r>
            <a:r>
              <a:rPr lang="en-IN" sz="2400">
                <a:ea typeface="+mn-lt"/>
                <a:cs typeface="+mn-lt"/>
              </a:rPr>
              <a:t> Yang, Heterogeneous Ensemble for Default Prediction of Peer-to-Peer Lending in China, Key Laboratory of Process Optimization and Intelligent Decision-Making, Ministry of Education, Hefei University of Technology, Hefei 2009, China.</a:t>
            </a:r>
            <a:endParaRPr lang="en-US" sz="2400">
              <a:cs typeface="Calibri Light"/>
            </a:endParaRPr>
          </a:p>
          <a:p>
            <a:r>
              <a:rPr lang="en-IN" sz="2400">
                <a:ea typeface="+mn-lt"/>
                <a:cs typeface="+mn-lt"/>
              </a:rPr>
              <a:t>Aslam, U., Tariq Aziz, H. I., Sohail, A., &amp; Batcha, N. K. (2019). An empirical study on loan default prediction models. Journal of Computational and Theoretical Nanoscience, 16(8), 3483-3488.</a:t>
            </a:r>
            <a:endParaRPr lang="en-US" sz="2400">
              <a:cs typeface="Calibri Light"/>
            </a:endParaRPr>
          </a:p>
          <a:p>
            <a:r>
              <a:rPr lang="en-IN" sz="2400">
                <a:ea typeface="+mn-lt"/>
                <a:cs typeface="+mn-lt"/>
              </a:rPr>
              <a:t>Short-term prediction of Mortgage default using ensembled machine learning models, Jesse </a:t>
            </a:r>
            <a:r>
              <a:rPr lang="en-IN" sz="2400" err="1">
                <a:ea typeface="+mn-lt"/>
                <a:cs typeface="+mn-lt"/>
              </a:rPr>
              <a:t>C.Sealand</a:t>
            </a:r>
            <a:r>
              <a:rPr lang="en-IN" sz="2400">
                <a:ea typeface="+mn-lt"/>
                <a:cs typeface="+mn-lt"/>
              </a:rPr>
              <a:t> on July 20, 2018.</a:t>
            </a:r>
            <a:endParaRPr lang="en-US" sz="2400"/>
          </a:p>
          <a:p>
            <a:endParaRPr lang="en-US">
              <a:cs typeface="Calibri Light"/>
            </a:endParaRPr>
          </a:p>
        </p:txBody>
      </p:sp>
      <p:sp>
        <p:nvSpPr>
          <p:cNvPr id="4" name="Slide Number Placeholder 3">
            <a:extLst>
              <a:ext uri="{FF2B5EF4-FFF2-40B4-BE49-F238E27FC236}">
                <a16:creationId xmlns:a16="http://schemas.microsoft.com/office/drawing/2014/main" id="{E6D4AC2B-AB60-9552-354F-20B4686294C1}"/>
              </a:ext>
            </a:extLst>
          </p:cNvPr>
          <p:cNvSpPr>
            <a:spLocks noGrp="1"/>
          </p:cNvSpPr>
          <p:nvPr>
            <p:ph type="sldNum" sz="quarter" idx="12"/>
          </p:nvPr>
        </p:nvSpPr>
        <p:spPr/>
        <p:txBody>
          <a:bodyPr/>
          <a:lstStyle/>
          <a:p>
            <a:fld id="{03DC2DEF-D2FE-4B45-ABA4-9F153FD1C98A}" type="slidenum">
              <a:rPr lang="en-US" smtClean="0"/>
              <a:t>24</a:t>
            </a:fld>
            <a:endParaRPr lang="en-US"/>
          </a:p>
        </p:txBody>
      </p:sp>
    </p:spTree>
    <p:extLst>
      <p:ext uri="{BB962C8B-B14F-4D97-AF65-F5344CB8AC3E}">
        <p14:creationId xmlns:p14="http://schemas.microsoft.com/office/powerpoint/2010/main" val="30382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BE89-E58F-B77B-00F1-CF29701B9543}"/>
              </a:ext>
            </a:extLst>
          </p:cNvPr>
          <p:cNvSpPr>
            <a:spLocks noGrp="1"/>
          </p:cNvSpPr>
          <p:nvPr>
            <p:ph type="title"/>
          </p:nvPr>
        </p:nvSpPr>
        <p:spPr/>
        <p:txBody>
          <a:bodyPr/>
          <a:lstStyle/>
          <a:p>
            <a:r>
              <a:rPr lang="en-US">
                <a:cs typeface="Calibri"/>
              </a:rPr>
              <a:t>Contribution</a:t>
            </a:r>
            <a:endParaRPr lang="en-US"/>
          </a:p>
        </p:txBody>
      </p:sp>
      <p:sp>
        <p:nvSpPr>
          <p:cNvPr id="3" name="Content Placeholder 2">
            <a:extLst>
              <a:ext uri="{FF2B5EF4-FFF2-40B4-BE49-F238E27FC236}">
                <a16:creationId xmlns:a16="http://schemas.microsoft.com/office/drawing/2014/main" id="{5CDC4034-4E21-4718-294F-5546090D331C}"/>
              </a:ext>
            </a:extLst>
          </p:cNvPr>
          <p:cNvSpPr>
            <a:spLocks noGrp="1"/>
          </p:cNvSpPr>
          <p:nvPr>
            <p:ph idx="1"/>
          </p:nvPr>
        </p:nvSpPr>
        <p:spPr>
          <a:xfrm>
            <a:off x="608312" y="1017245"/>
            <a:ext cx="4250596" cy="4943475"/>
          </a:xfrm>
        </p:spPr>
        <p:txBody>
          <a:bodyPr vert="horz" lIns="91440" tIns="45720" rIns="91440" bIns="45720" rtlCol="0" anchor="t">
            <a:noAutofit/>
          </a:bodyPr>
          <a:lstStyle/>
          <a:p>
            <a:r>
              <a:rPr lang="en-US" sz="2400" b="1">
                <a:cs typeface="Calibri Light"/>
              </a:rPr>
              <a:t>Introduction:</a:t>
            </a:r>
          </a:p>
          <a:p>
            <a:pPr lvl="1"/>
            <a:r>
              <a:rPr lang="en-US" sz="2200">
                <a:ea typeface="+mn-lt"/>
                <a:cs typeface="+mn-lt"/>
              </a:rPr>
              <a:t>Sharath – 60%</a:t>
            </a:r>
            <a:endParaRPr lang="en-US" sz="2200">
              <a:cs typeface="Calibri Light"/>
            </a:endParaRPr>
          </a:p>
          <a:p>
            <a:pPr lvl="1"/>
            <a:r>
              <a:rPr lang="en-US" sz="2200">
                <a:cs typeface="Calibri Light"/>
              </a:rPr>
              <a:t>Krishna – 20%</a:t>
            </a:r>
          </a:p>
          <a:p>
            <a:pPr lvl="1"/>
            <a:r>
              <a:rPr lang="en-US" sz="2200">
                <a:cs typeface="Calibri Light"/>
              </a:rPr>
              <a:t>Yogananda – 20%</a:t>
            </a:r>
          </a:p>
          <a:p>
            <a:r>
              <a:rPr lang="en-US" sz="2400" b="1">
                <a:cs typeface="Calibri Light"/>
              </a:rPr>
              <a:t>Problem identification:</a:t>
            </a:r>
          </a:p>
          <a:p>
            <a:pPr lvl="1"/>
            <a:r>
              <a:rPr lang="en-US" sz="2200">
                <a:cs typeface="Calibri Light"/>
              </a:rPr>
              <a:t>Yogananda – 40%</a:t>
            </a:r>
          </a:p>
          <a:p>
            <a:pPr lvl="1"/>
            <a:r>
              <a:rPr lang="en-US" sz="2200">
                <a:cs typeface="Calibri Light"/>
              </a:rPr>
              <a:t>Sharath – 30%</a:t>
            </a:r>
            <a:endParaRPr lang="en-US" sz="2200">
              <a:ea typeface="+mn-lt"/>
              <a:cs typeface="+mn-lt"/>
            </a:endParaRPr>
          </a:p>
          <a:p>
            <a:pPr lvl="1"/>
            <a:r>
              <a:rPr lang="en-US" sz="2200">
                <a:ea typeface="+mn-lt"/>
                <a:cs typeface="+mn-lt"/>
              </a:rPr>
              <a:t>Krishna – 30%</a:t>
            </a:r>
          </a:p>
          <a:p>
            <a:r>
              <a:rPr lang="en-US" sz="2400" b="1">
                <a:cs typeface="Calibri Light"/>
              </a:rPr>
              <a:t>Data exploration and Data sampling:</a:t>
            </a:r>
          </a:p>
          <a:p>
            <a:pPr lvl="1"/>
            <a:r>
              <a:rPr lang="en-US" sz="2200">
                <a:cs typeface="Calibri Light"/>
              </a:rPr>
              <a:t>Yogananda – 50%</a:t>
            </a:r>
          </a:p>
          <a:p>
            <a:pPr lvl="1"/>
            <a:r>
              <a:rPr lang="en-US" sz="2200">
                <a:cs typeface="Calibri Light"/>
              </a:rPr>
              <a:t>Krishna – 25%</a:t>
            </a:r>
          </a:p>
          <a:p>
            <a:pPr lvl="1"/>
            <a:r>
              <a:rPr lang="en-US" sz="2200">
                <a:cs typeface="Calibri Light"/>
              </a:rPr>
              <a:t>Sharath – 25%</a:t>
            </a:r>
          </a:p>
          <a:p>
            <a:endParaRPr lang="en-US" sz="2400">
              <a:cs typeface="Calibri Light"/>
            </a:endParaRPr>
          </a:p>
          <a:p>
            <a:endParaRPr lang="en-US" sz="2400">
              <a:cs typeface="Calibri Light"/>
            </a:endParaRPr>
          </a:p>
          <a:p>
            <a:endParaRPr lang="en-US" sz="2400">
              <a:cs typeface="Calibri Light"/>
            </a:endParaRPr>
          </a:p>
          <a:p>
            <a:endParaRPr lang="en-US" sz="2400">
              <a:cs typeface="Calibri Light"/>
            </a:endParaRPr>
          </a:p>
          <a:p>
            <a:endParaRPr lang="en-US" sz="2400">
              <a:cs typeface="Calibri Light"/>
            </a:endParaRPr>
          </a:p>
        </p:txBody>
      </p:sp>
      <p:sp>
        <p:nvSpPr>
          <p:cNvPr id="4" name="Slide Number Placeholder 3">
            <a:extLst>
              <a:ext uri="{FF2B5EF4-FFF2-40B4-BE49-F238E27FC236}">
                <a16:creationId xmlns:a16="http://schemas.microsoft.com/office/drawing/2014/main" id="{14EEDA21-AE33-B308-56B2-4CC08590FB99}"/>
              </a:ext>
            </a:extLst>
          </p:cNvPr>
          <p:cNvSpPr>
            <a:spLocks noGrp="1"/>
          </p:cNvSpPr>
          <p:nvPr>
            <p:ph type="sldNum" sz="quarter" idx="12"/>
          </p:nvPr>
        </p:nvSpPr>
        <p:spPr/>
        <p:txBody>
          <a:bodyPr/>
          <a:lstStyle/>
          <a:p>
            <a:fld id="{03DC2DEF-D2FE-4B45-ABA4-9F153FD1C98A}" type="slidenum">
              <a:rPr lang="en-US" smtClean="0"/>
              <a:t>25</a:t>
            </a:fld>
            <a:endParaRPr lang="en-US"/>
          </a:p>
        </p:txBody>
      </p:sp>
      <p:sp>
        <p:nvSpPr>
          <p:cNvPr id="6" name="Content Placeholder 2">
            <a:extLst>
              <a:ext uri="{FF2B5EF4-FFF2-40B4-BE49-F238E27FC236}">
                <a16:creationId xmlns:a16="http://schemas.microsoft.com/office/drawing/2014/main" id="{D84473E3-3ADC-1090-9B70-C5F82F1BBF70}"/>
              </a:ext>
            </a:extLst>
          </p:cNvPr>
          <p:cNvSpPr txBox="1">
            <a:spLocks/>
          </p:cNvSpPr>
          <p:nvPr/>
        </p:nvSpPr>
        <p:spPr>
          <a:xfrm>
            <a:off x="6094712" y="1231429"/>
            <a:ext cx="4250596" cy="49434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cs typeface="Calibri Light"/>
              </a:rPr>
              <a:t>Classification models:</a:t>
            </a:r>
          </a:p>
          <a:p>
            <a:pPr lvl="1"/>
            <a:r>
              <a:rPr lang="en-US" sz="2200">
                <a:ea typeface="+mn-lt"/>
                <a:cs typeface="+mn-lt"/>
              </a:rPr>
              <a:t>Krishna – 40%</a:t>
            </a:r>
          </a:p>
          <a:p>
            <a:pPr lvl="1"/>
            <a:r>
              <a:rPr lang="en-US" sz="2200">
                <a:ea typeface="+mn-lt"/>
                <a:cs typeface="+mn-lt"/>
              </a:rPr>
              <a:t>Sharath – 30%</a:t>
            </a:r>
            <a:endParaRPr lang="en-US" sz="2200">
              <a:cs typeface="Calibri Light"/>
            </a:endParaRPr>
          </a:p>
          <a:p>
            <a:pPr lvl="1"/>
            <a:r>
              <a:rPr lang="en-US" sz="2200">
                <a:cs typeface="Calibri Light"/>
              </a:rPr>
              <a:t>Yogananda – 30%</a:t>
            </a:r>
          </a:p>
          <a:p>
            <a:endParaRPr lang="en-US" sz="2400">
              <a:cs typeface="Calibri Light"/>
            </a:endParaRPr>
          </a:p>
          <a:p>
            <a:r>
              <a:rPr lang="en-US" sz="2400" b="1">
                <a:cs typeface="Calibri Light"/>
              </a:rPr>
              <a:t>Results interpretation:</a:t>
            </a:r>
          </a:p>
          <a:p>
            <a:pPr lvl="1"/>
            <a:r>
              <a:rPr lang="en-US" sz="2200">
                <a:cs typeface="Calibri Light"/>
              </a:rPr>
              <a:t>Krishna – 35%</a:t>
            </a:r>
          </a:p>
          <a:p>
            <a:pPr lvl="1"/>
            <a:r>
              <a:rPr lang="en-US" sz="2200">
                <a:cs typeface="Calibri Light"/>
              </a:rPr>
              <a:t>Yogananda – 35%</a:t>
            </a:r>
          </a:p>
          <a:p>
            <a:pPr lvl="1"/>
            <a:r>
              <a:rPr lang="en-US" sz="2200">
                <a:cs typeface="Calibri Light"/>
              </a:rPr>
              <a:t>Sharath – 30%</a:t>
            </a:r>
            <a:endParaRPr lang="en-US" sz="2200">
              <a:ea typeface="+mn-lt"/>
              <a:cs typeface="+mn-lt"/>
            </a:endParaRPr>
          </a:p>
          <a:p>
            <a:endParaRPr lang="en-US" sz="2400">
              <a:ea typeface="+mn-lt"/>
              <a:cs typeface="+mn-lt"/>
            </a:endParaRPr>
          </a:p>
          <a:p>
            <a:endParaRPr lang="en-US" sz="2400">
              <a:cs typeface="Calibri Light"/>
            </a:endParaRPr>
          </a:p>
          <a:p>
            <a:endParaRPr lang="en-US" sz="2400">
              <a:cs typeface="Calibri Light"/>
            </a:endParaRPr>
          </a:p>
          <a:p>
            <a:endParaRPr lang="en-US" sz="2400">
              <a:cs typeface="Calibri Light"/>
            </a:endParaRPr>
          </a:p>
          <a:p>
            <a:endParaRPr lang="en-US" sz="2400">
              <a:cs typeface="Calibri Light"/>
            </a:endParaRPr>
          </a:p>
          <a:p>
            <a:endParaRPr lang="en-US" sz="2400">
              <a:cs typeface="Calibri Light"/>
            </a:endParaRPr>
          </a:p>
          <a:p>
            <a:endParaRPr lang="en-US" sz="2400">
              <a:cs typeface="Calibri Light"/>
            </a:endParaRPr>
          </a:p>
        </p:txBody>
      </p:sp>
    </p:spTree>
    <p:extLst>
      <p:ext uri="{BB962C8B-B14F-4D97-AF65-F5344CB8AC3E}">
        <p14:creationId xmlns:p14="http://schemas.microsoft.com/office/powerpoint/2010/main" val="356169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CC4-CF36-272D-4F14-0C93193636DF}"/>
              </a:ext>
            </a:extLst>
          </p:cNvPr>
          <p:cNvSpPr>
            <a:spLocks noGrp="1"/>
          </p:cNvSpPr>
          <p:nvPr>
            <p:ph type="title"/>
          </p:nvPr>
        </p:nvSpPr>
        <p:spPr/>
        <p:txBody>
          <a:bodyPr/>
          <a:lstStyle/>
          <a:p>
            <a:r>
              <a:rPr lang="en-IN">
                <a:cs typeface="Calibri"/>
              </a:rPr>
              <a:t>Thank You!</a:t>
            </a:r>
          </a:p>
        </p:txBody>
      </p:sp>
      <p:sp>
        <p:nvSpPr>
          <p:cNvPr id="3" name="Content Placeholder 2">
            <a:extLst>
              <a:ext uri="{FF2B5EF4-FFF2-40B4-BE49-F238E27FC236}">
                <a16:creationId xmlns:a16="http://schemas.microsoft.com/office/drawing/2014/main" id="{BC732A79-2780-4090-2897-262B77BA593F}"/>
              </a:ext>
            </a:extLst>
          </p:cNvPr>
          <p:cNvSpPr>
            <a:spLocks noGrp="1"/>
          </p:cNvSpPr>
          <p:nvPr>
            <p:ph idx="1"/>
          </p:nvPr>
        </p:nvSpPr>
        <p:spPr/>
        <p:txBody>
          <a:bodyPr vert="horz" lIns="91440" tIns="45720" rIns="91440" bIns="45720" rtlCol="0" anchor="t">
            <a:normAutofit/>
          </a:bodyPr>
          <a:lstStyle/>
          <a:p>
            <a:pPr marL="0" indent="0">
              <a:buNone/>
            </a:pPr>
            <a:endParaRPr lang="en-IN">
              <a:cs typeface="Calibri Light"/>
            </a:endParaRPr>
          </a:p>
        </p:txBody>
      </p:sp>
      <p:sp>
        <p:nvSpPr>
          <p:cNvPr id="4" name="Slide Number Placeholder 3">
            <a:extLst>
              <a:ext uri="{FF2B5EF4-FFF2-40B4-BE49-F238E27FC236}">
                <a16:creationId xmlns:a16="http://schemas.microsoft.com/office/drawing/2014/main" id="{BAA09EE0-8FDB-5CC4-570C-876B4CDDE631}"/>
              </a:ext>
            </a:extLst>
          </p:cNvPr>
          <p:cNvSpPr>
            <a:spLocks noGrp="1"/>
          </p:cNvSpPr>
          <p:nvPr>
            <p:ph type="sldNum" sz="quarter" idx="12"/>
          </p:nvPr>
        </p:nvSpPr>
        <p:spPr/>
        <p:txBody>
          <a:bodyPr/>
          <a:lstStyle/>
          <a:p>
            <a:fld id="{03DC2DEF-D2FE-4B45-ABA4-9F153FD1C98A}" type="slidenum">
              <a:rPr lang="en-US" smtClean="0"/>
              <a:t>26</a:t>
            </a:fld>
            <a:endParaRPr lang="en-US"/>
          </a:p>
        </p:txBody>
      </p:sp>
    </p:spTree>
    <p:extLst>
      <p:ext uri="{BB962C8B-B14F-4D97-AF65-F5344CB8AC3E}">
        <p14:creationId xmlns:p14="http://schemas.microsoft.com/office/powerpoint/2010/main" val="411666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2EEE-5755-C077-F05F-C2C551B2F404}"/>
              </a:ext>
            </a:extLst>
          </p:cNvPr>
          <p:cNvSpPr>
            <a:spLocks noGrp="1"/>
          </p:cNvSpPr>
          <p:nvPr>
            <p:ph type="title"/>
          </p:nvPr>
        </p:nvSpPr>
        <p:spPr/>
        <p:txBody>
          <a:bodyPr/>
          <a:lstStyle/>
          <a:p>
            <a:r>
              <a:rPr lang="en-US"/>
              <a:t>Bank Vs P2P</a:t>
            </a:r>
            <a:endParaRPr lang="en-IN"/>
          </a:p>
        </p:txBody>
      </p:sp>
      <p:graphicFrame>
        <p:nvGraphicFramePr>
          <p:cNvPr id="7" name="Content Placeholder 6">
            <a:extLst>
              <a:ext uri="{FF2B5EF4-FFF2-40B4-BE49-F238E27FC236}">
                <a16:creationId xmlns:a16="http://schemas.microsoft.com/office/drawing/2014/main" id="{39B957A4-FCE5-E62D-90AC-ACCCB8412E17}"/>
              </a:ext>
            </a:extLst>
          </p:cNvPr>
          <p:cNvGraphicFramePr>
            <a:graphicFrameLocks noGrp="1"/>
          </p:cNvGraphicFramePr>
          <p:nvPr>
            <p:ph sz="half" idx="1"/>
            <p:extLst>
              <p:ext uri="{D42A27DB-BD31-4B8C-83A1-F6EECF244321}">
                <p14:modId xmlns:p14="http://schemas.microsoft.com/office/powerpoint/2010/main" val="32724487"/>
              </p:ext>
            </p:extLst>
          </p:nvPr>
        </p:nvGraphicFramePr>
        <p:xfrm>
          <a:off x="581025" y="1724025"/>
          <a:ext cx="314325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AAF6F40A-00A0-9DDD-F2F7-81DFD0B9BAD3}"/>
              </a:ext>
            </a:extLst>
          </p:cNvPr>
          <p:cNvGraphicFramePr>
            <a:graphicFrameLocks noGrp="1"/>
          </p:cNvGraphicFramePr>
          <p:nvPr>
            <p:ph sz="half" idx="2"/>
            <p:extLst>
              <p:ext uri="{D42A27DB-BD31-4B8C-83A1-F6EECF244321}">
                <p14:modId xmlns:p14="http://schemas.microsoft.com/office/powerpoint/2010/main" val="3526434227"/>
              </p:ext>
            </p:extLst>
          </p:nvPr>
        </p:nvGraphicFramePr>
        <p:xfrm>
          <a:off x="8451850" y="1712913"/>
          <a:ext cx="3141663" cy="4191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Slide Number Placeholder 4">
            <a:extLst>
              <a:ext uri="{FF2B5EF4-FFF2-40B4-BE49-F238E27FC236}">
                <a16:creationId xmlns:a16="http://schemas.microsoft.com/office/drawing/2014/main" id="{E63B32F9-10F5-742A-9244-8F005E43DB4A}"/>
              </a:ext>
            </a:extLst>
          </p:cNvPr>
          <p:cNvSpPr>
            <a:spLocks noGrp="1"/>
          </p:cNvSpPr>
          <p:nvPr>
            <p:ph type="sldNum" sz="quarter" idx="12"/>
          </p:nvPr>
        </p:nvSpPr>
        <p:spPr/>
        <p:txBody>
          <a:bodyPr/>
          <a:lstStyle/>
          <a:p>
            <a:fld id="{03DC2DEF-D2FE-4B45-ABA4-9F153FD1C98A}" type="slidenum">
              <a:rPr lang="en-US" smtClean="0"/>
              <a:t>3</a:t>
            </a:fld>
            <a:endParaRPr lang="en-US"/>
          </a:p>
        </p:txBody>
      </p:sp>
      <p:pic>
        <p:nvPicPr>
          <p:cNvPr id="10" name="Picture Placeholder 9">
            <a:extLst>
              <a:ext uri="{FF2B5EF4-FFF2-40B4-BE49-F238E27FC236}">
                <a16:creationId xmlns:a16="http://schemas.microsoft.com/office/drawing/2014/main" id="{DCCEA1A1-A0F7-1768-A776-7A4816569F58}"/>
              </a:ext>
            </a:extLst>
          </p:cNvPr>
          <p:cNvPicPr>
            <a:picLocks noGrp="1" noChangeAspect="1"/>
          </p:cNvPicPr>
          <p:nvPr>
            <p:ph type="pic" sz="quarter" idx="13"/>
          </p:nvPr>
        </p:nvPicPr>
        <p:blipFill>
          <a:blip r:embed="rId12"/>
          <a:srcRect l="6159" r="6159"/>
          <a:stretch>
            <a:fillRect/>
          </a:stretch>
        </p:blipFill>
        <p:spPr/>
      </p:pic>
      <p:sp>
        <p:nvSpPr>
          <p:cNvPr id="12" name="TextBox 11">
            <a:extLst>
              <a:ext uri="{FF2B5EF4-FFF2-40B4-BE49-F238E27FC236}">
                <a16:creationId xmlns:a16="http://schemas.microsoft.com/office/drawing/2014/main" id="{5698882E-0545-B933-F38D-1ED11CC2D4F8}"/>
              </a:ext>
            </a:extLst>
          </p:cNvPr>
          <p:cNvSpPr txBox="1"/>
          <p:nvPr/>
        </p:nvSpPr>
        <p:spPr>
          <a:xfrm>
            <a:off x="442762" y="6217920"/>
            <a:ext cx="11377061" cy="523220"/>
          </a:xfrm>
          <a:prstGeom prst="rect">
            <a:avLst/>
          </a:prstGeom>
          <a:noFill/>
        </p:spPr>
        <p:txBody>
          <a:bodyPr wrap="square" rtlCol="0">
            <a:spAutoFit/>
          </a:bodyPr>
          <a:lstStyle/>
          <a:p>
            <a:r>
              <a:rPr lang="en-US"/>
              <a:t>	      </a:t>
            </a:r>
            <a:r>
              <a:rPr lang="en-US" sz="2800" b="1"/>
              <a:t>Bank</a:t>
            </a:r>
            <a:r>
              <a:rPr lang="en-US"/>
              <a:t>						                                   </a:t>
            </a:r>
            <a:r>
              <a:rPr lang="en-US" sz="2800" b="1"/>
              <a:t>P2P</a:t>
            </a:r>
            <a:endParaRPr lang="en-IN" sz="2800" b="1"/>
          </a:p>
        </p:txBody>
      </p:sp>
    </p:spTree>
    <p:extLst>
      <p:ext uri="{BB962C8B-B14F-4D97-AF65-F5344CB8AC3E}">
        <p14:creationId xmlns:p14="http://schemas.microsoft.com/office/powerpoint/2010/main" val="384088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B2A3-6B34-4660-8B8D-5C45FC2DF9CC}"/>
              </a:ext>
            </a:extLst>
          </p:cNvPr>
          <p:cNvSpPr>
            <a:spLocks noGrp="1"/>
          </p:cNvSpPr>
          <p:nvPr>
            <p:ph type="title"/>
          </p:nvPr>
        </p:nvSpPr>
        <p:spPr/>
        <p:txBody>
          <a:bodyPr/>
          <a:lstStyle/>
          <a:p>
            <a:r>
              <a:rPr lang="en-US">
                <a:cs typeface="Calibri"/>
              </a:rPr>
              <a:t>Hypothesis</a:t>
            </a:r>
            <a:endParaRPr lang="en-US"/>
          </a:p>
        </p:txBody>
      </p:sp>
      <p:sp>
        <p:nvSpPr>
          <p:cNvPr id="3" name="Content Placeholder 2">
            <a:extLst>
              <a:ext uri="{FF2B5EF4-FFF2-40B4-BE49-F238E27FC236}">
                <a16:creationId xmlns:a16="http://schemas.microsoft.com/office/drawing/2014/main" id="{7042C249-08A4-8E61-F0FB-A7E183643B59}"/>
              </a:ext>
            </a:extLst>
          </p:cNvPr>
          <p:cNvSpPr>
            <a:spLocks noGrp="1"/>
          </p:cNvSpPr>
          <p:nvPr>
            <p:ph idx="1"/>
          </p:nvPr>
        </p:nvSpPr>
        <p:spPr/>
        <p:txBody>
          <a:bodyPr vert="horz" lIns="91440" tIns="45720" rIns="91440" bIns="45720" rtlCol="0" anchor="t">
            <a:normAutofit/>
          </a:bodyPr>
          <a:lstStyle/>
          <a:p>
            <a:pPr marL="285750" indent="-285750">
              <a:buFont typeface="Arial,Sans-Serif" panose="020B0604020202020204" pitchFamily="34" charset="0"/>
            </a:pPr>
            <a:r>
              <a:rPr lang="en-IN">
                <a:ea typeface="+mn-lt"/>
                <a:cs typeface="+mn-lt"/>
              </a:rPr>
              <a:t>Predicting if a customer is risky or not so that the lenders can take an informed decision whether to approve the loan or not, resulting in the trust on the platform.</a:t>
            </a:r>
          </a:p>
          <a:p>
            <a:pPr marL="285750" indent="-285750">
              <a:buFont typeface="Arial,Sans-Serif" panose="020B0604020202020204" pitchFamily="34" charset="0"/>
            </a:pPr>
            <a:endParaRPr lang="en-IN">
              <a:ea typeface="+mn-lt"/>
              <a:cs typeface="+mn-lt"/>
            </a:endParaRPr>
          </a:p>
          <a:p>
            <a:pPr marL="285750" indent="-285750">
              <a:buFont typeface="Arial,Sans-Serif" panose="020B0604020202020204" pitchFamily="34" charset="0"/>
            </a:pPr>
            <a:r>
              <a:rPr lang="en-IN">
                <a:ea typeface="+mn-lt"/>
                <a:cs typeface="+mn-lt"/>
              </a:rPr>
              <a:t>This will directly result in sustainable revenue model as the customers do not leave the platform for a better one. </a:t>
            </a:r>
            <a:endParaRPr lang="en-US"/>
          </a:p>
        </p:txBody>
      </p:sp>
      <p:sp>
        <p:nvSpPr>
          <p:cNvPr id="4" name="Slide Number Placeholder 3">
            <a:extLst>
              <a:ext uri="{FF2B5EF4-FFF2-40B4-BE49-F238E27FC236}">
                <a16:creationId xmlns:a16="http://schemas.microsoft.com/office/drawing/2014/main" id="{5D69A305-652D-8A68-2435-2FBFB70B1494}"/>
              </a:ext>
            </a:extLst>
          </p:cNvPr>
          <p:cNvSpPr>
            <a:spLocks noGrp="1"/>
          </p:cNvSpPr>
          <p:nvPr>
            <p:ph type="sldNum" sz="quarter" idx="12"/>
          </p:nvPr>
        </p:nvSpPr>
        <p:spPr/>
        <p:txBody>
          <a:bodyPr/>
          <a:lstStyle/>
          <a:p>
            <a:fld id="{03DC2DEF-D2FE-4B45-ABA4-9F153FD1C98A}" type="slidenum">
              <a:rPr lang="en-US" smtClean="0"/>
              <a:t>4</a:t>
            </a:fld>
            <a:endParaRPr lang="en-US"/>
          </a:p>
        </p:txBody>
      </p:sp>
    </p:spTree>
    <p:extLst>
      <p:ext uri="{BB962C8B-B14F-4D97-AF65-F5344CB8AC3E}">
        <p14:creationId xmlns:p14="http://schemas.microsoft.com/office/powerpoint/2010/main" val="85408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a:t>The Problem: Loan Default</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a:p>
        </p:txBody>
      </p:sp>
      <p:sp>
        <p:nvSpPr>
          <p:cNvPr id="9" name="TextBox 8">
            <a:extLst>
              <a:ext uri="{FF2B5EF4-FFF2-40B4-BE49-F238E27FC236}">
                <a16:creationId xmlns:a16="http://schemas.microsoft.com/office/drawing/2014/main" id="{E822BB29-BB53-C3C4-AAAD-3173AA859094}"/>
              </a:ext>
            </a:extLst>
          </p:cNvPr>
          <p:cNvSpPr txBox="1"/>
          <p:nvPr/>
        </p:nvSpPr>
        <p:spPr>
          <a:xfrm>
            <a:off x="1016244" y="4645541"/>
            <a:ext cx="9557241" cy="830997"/>
          </a:xfrm>
          <a:prstGeom prst="rect">
            <a:avLst/>
          </a:prstGeom>
          <a:noFill/>
        </p:spPr>
        <p:txBody>
          <a:bodyPr wrap="square" rtlCol="0">
            <a:spAutoFit/>
          </a:bodyPr>
          <a:lstStyle/>
          <a:p>
            <a:pPr marL="285750" indent="-285750">
              <a:buFont typeface="Arial" panose="020B0604020202020204" pitchFamily="34" charset="0"/>
              <a:buChar char="•"/>
            </a:pPr>
            <a:r>
              <a:rPr lang="en-US" sz="2400" b="1"/>
              <a:t>Actual total Loan defaults could be at least 3 times more than this at approximately $10 Billion USD or INR 8.1 Lakh Crore.</a:t>
            </a:r>
            <a:endParaRPr lang="en-IN" sz="2400" b="1"/>
          </a:p>
        </p:txBody>
      </p:sp>
      <p:pic>
        <p:nvPicPr>
          <p:cNvPr id="11" name="Content Placeholder 10">
            <a:extLst>
              <a:ext uri="{FF2B5EF4-FFF2-40B4-BE49-F238E27FC236}">
                <a16:creationId xmlns:a16="http://schemas.microsoft.com/office/drawing/2014/main" id="{187C8449-72E5-1790-A79C-8A2195247871}"/>
              </a:ext>
            </a:extLst>
          </p:cNvPr>
          <p:cNvPicPr>
            <a:picLocks noGrp="1" noChangeAspect="1"/>
          </p:cNvPicPr>
          <p:nvPr>
            <p:ph idx="1"/>
          </p:nvPr>
        </p:nvPicPr>
        <p:blipFill>
          <a:blip r:embed="rId2"/>
          <a:stretch>
            <a:fillRect/>
          </a:stretch>
        </p:blipFill>
        <p:spPr>
          <a:xfrm>
            <a:off x="1016244" y="1291373"/>
            <a:ext cx="8915858" cy="2629035"/>
          </a:xfrm>
        </p:spPr>
      </p:pic>
    </p:spTree>
    <p:extLst>
      <p:ext uri="{BB962C8B-B14F-4D97-AF65-F5344CB8AC3E}">
        <p14:creationId xmlns:p14="http://schemas.microsoft.com/office/powerpoint/2010/main" val="34628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a:t>The Problem: Decision Time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6</a:t>
            </a:fld>
            <a:endParaRPr lang="en-US"/>
          </a:p>
        </p:txBody>
      </p:sp>
      <p:sp>
        <p:nvSpPr>
          <p:cNvPr id="9" name="TextBox 8">
            <a:extLst>
              <a:ext uri="{FF2B5EF4-FFF2-40B4-BE49-F238E27FC236}">
                <a16:creationId xmlns:a16="http://schemas.microsoft.com/office/drawing/2014/main" id="{E822BB29-BB53-C3C4-AAAD-3173AA859094}"/>
              </a:ext>
            </a:extLst>
          </p:cNvPr>
          <p:cNvSpPr txBox="1"/>
          <p:nvPr/>
        </p:nvSpPr>
        <p:spPr>
          <a:xfrm>
            <a:off x="1112467" y="5919536"/>
            <a:ext cx="9557241" cy="830997"/>
          </a:xfrm>
          <a:prstGeom prst="rect">
            <a:avLst/>
          </a:prstGeom>
          <a:noFill/>
        </p:spPr>
        <p:txBody>
          <a:bodyPr wrap="square" rtlCol="0">
            <a:spAutoFit/>
          </a:bodyPr>
          <a:lstStyle/>
          <a:p>
            <a:pPr marL="285750" indent="-285750">
              <a:buFont typeface="Arial" panose="020B0604020202020204" pitchFamily="34" charset="0"/>
              <a:buChar char="•"/>
            </a:pPr>
            <a:r>
              <a:rPr lang="en-US" sz="2400"/>
              <a:t>Actual timelines differ vastly from the official figures ranging from weeks to months, whereas P2P lending takes only few minutes or hours.</a:t>
            </a:r>
            <a:endParaRPr lang="en-IN" sz="2400"/>
          </a:p>
        </p:txBody>
      </p:sp>
      <p:pic>
        <p:nvPicPr>
          <p:cNvPr id="8" name="Content Placeholder 7">
            <a:extLst>
              <a:ext uri="{FF2B5EF4-FFF2-40B4-BE49-F238E27FC236}">
                <a16:creationId xmlns:a16="http://schemas.microsoft.com/office/drawing/2014/main" id="{B7D80F6A-43C3-21F1-6892-78BC0F27BBDA}"/>
              </a:ext>
            </a:extLst>
          </p:cNvPr>
          <p:cNvPicPr>
            <a:picLocks noGrp="1" noChangeAspect="1"/>
          </p:cNvPicPr>
          <p:nvPr>
            <p:ph idx="1"/>
          </p:nvPr>
        </p:nvPicPr>
        <p:blipFill>
          <a:blip r:embed="rId2"/>
          <a:stretch>
            <a:fillRect/>
          </a:stretch>
        </p:blipFill>
        <p:spPr>
          <a:xfrm>
            <a:off x="1112467" y="997619"/>
            <a:ext cx="8705301" cy="4920388"/>
          </a:xfrm>
        </p:spPr>
      </p:pic>
    </p:spTree>
    <p:extLst>
      <p:ext uri="{BB962C8B-B14F-4D97-AF65-F5344CB8AC3E}">
        <p14:creationId xmlns:p14="http://schemas.microsoft.com/office/powerpoint/2010/main" val="267212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BAEF-5E13-334D-ABEE-FC79C90C38F0}"/>
              </a:ext>
            </a:extLst>
          </p:cNvPr>
          <p:cNvSpPr>
            <a:spLocks noGrp="1"/>
          </p:cNvSpPr>
          <p:nvPr>
            <p:ph type="title"/>
          </p:nvPr>
        </p:nvSpPr>
        <p:spPr/>
        <p:txBody>
          <a:bodyPr/>
          <a:lstStyle/>
          <a:p>
            <a:r>
              <a:rPr lang="en-IN"/>
              <a:t>The Problem: Customer migration</a:t>
            </a:r>
          </a:p>
        </p:txBody>
      </p:sp>
      <p:sp>
        <p:nvSpPr>
          <p:cNvPr id="3" name="Content Placeholder 2">
            <a:extLst>
              <a:ext uri="{FF2B5EF4-FFF2-40B4-BE49-F238E27FC236}">
                <a16:creationId xmlns:a16="http://schemas.microsoft.com/office/drawing/2014/main" id="{6D19F003-453A-A1D2-C28A-FBC4102456EB}"/>
              </a:ext>
            </a:extLst>
          </p:cNvPr>
          <p:cNvSpPr>
            <a:spLocks noGrp="1"/>
          </p:cNvSpPr>
          <p:nvPr>
            <p:ph idx="1"/>
          </p:nvPr>
        </p:nvSpPr>
        <p:spPr/>
        <p:txBody>
          <a:bodyPr vert="horz" lIns="91440" tIns="45720" rIns="91440" bIns="45720" rtlCol="0" anchor="t">
            <a:normAutofit/>
          </a:bodyPr>
          <a:lstStyle/>
          <a:p>
            <a:pPr>
              <a:lnSpc>
                <a:spcPct val="150000"/>
              </a:lnSpc>
            </a:pPr>
            <a:r>
              <a:rPr lang="en-IN" sz="2400">
                <a:ea typeface="+mn-lt"/>
                <a:cs typeface="+mn-lt"/>
              </a:rPr>
              <a:t>Lenders will lose trust on the platform if the borrowers did not repay the loan.</a:t>
            </a:r>
            <a:endParaRPr lang="en-US"/>
          </a:p>
          <a:p>
            <a:pPr>
              <a:lnSpc>
                <a:spcPct val="150000"/>
              </a:lnSpc>
            </a:pPr>
            <a:r>
              <a:rPr lang="en-IN" sz="2400"/>
              <a:t>If a greater number of lenders face such issues, they may look for alternative option or other lending platforms.</a:t>
            </a:r>
            <a:endParaRPr lang="en-IN" sz="2400">
              <a:cs typeface="Calibri Light"/>
            </a:endParaRPr>
          </a:p>
          <a:p>
            <a:pPr>
              <a:lnSpc>
                <a:spcPct val="150000"/>
              </a:lnSpc>
            </a:pPr>
            <a:r>
              <a:rPr lang="en-IN" sz="2400"/>
              <a:t>This results in revenue loss for the platform as the platform runs on the commission received from both lenders and borrowers.</a:t>
            </a:r>
            <a:endParaRPr lang="en-IN" sz="2400">
              <a:cs typeface="Calibri Light"/>
            </a:endParaRPr>
          </a:p>
          <a:p>
            <a:endParaRPr lang="en-IN" sz="2400">
              <a:cs typeface="Calibri Light"/>
            </a:endParaRPr>
          </a:p>
        </p:txBody>
      </p:sp>
      <p:sp>
        <p:nvSpPr>
          <p:cNvPr id="4" name="Slide Number Placeholder 3">
            <a:extLst>
              <a:ext uri="{FF2B5EF4-FFF2-40B4-BE49-F238E27FC236}">
                <a16:creationId xmlns:a16="http://schemas.microsoft.com/office/drawing/2014/main" id="{BAA7ADD1-B26E-EEFE-1965-9BCA7F4ED750}"/>
              </a:ext>
            </a:extLst>
          </p:cNvPr>
          <p:cNvSpPr>
            <a:spLocks noGrp="1"/>
          </p:cNvSpPr>
          <p:nvPr>
            <p:ph type="sldNum" sz="quarter" idx="12"/>
          </p:nvPr>
        </p:nvSpPr>
        <p:spPr/>
        <p:txBody>
          <a:bodyPr/>
          <a:lstStyle/>
          <a:p>
            <a:fld id="{03DC2DEF-D2FE-4B45-ABA4-9F153FD1C98A}" type="slidenum">
              <a:rPr lang="en-US" smtClean="0"/>
              <a:t>7</a:t>
            </a:fld>
            <a:endParaRPr lang="en-US"/>
          </a:p>
        </p:txBody>
      </p:sp>
    </p:spTree>
    <p:extLst>
      <p:ext uri="{BB962C8B-B14F-4D97-AF65-F5344CB8AC3E}">
        <p14:creationId xmlns:p14="http://schemas.microsoft.com/office/powerpoint/2010/main" val="405697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DF07-1BC8-2EDD-31F7-3CDFBC54EEC9}"/>
              </a:ext>
            </a:extLst>
          </p:cNvPr>
          <p:cNvSpPr>
            <a:spLocks noGrp="1"/>
          </p:cNvSpPr>
          <p:nvPr>
            <p:ph type="title"/>
          </p:nvPr>
        </p:nvSpPr>
        <p:spPr/>
        <p:txBody>
          <a:bodyPr>
            <a:normAutofit/>
          </a:bodyPr>
          <a:lstStyle/>
          <a:p>
            <a:r>
              <a:rPr lang="en-US"/>
              <a:t>The Solution</a:t>
            </a:r>
          </a:p>
        </p:txBody>
      </p:sp>
      <p:sp>
        <p:nvSpPr>
          <p:cNvPr id="3" name="Content Placeholder 2">
            <a:extLst>
              <a:ext uri="{FF2B5EF4-FFF2-40B4-BE49-F238E27FC236}">
                <a16:creationId xmlns:a16="http://schemas.microsoft.com/office/drawing/2014/main" id="{582E4E3D-3FE0-1C1D-EAD2-791D8BE4C1DA}"/>
              </a:ext>
            </a:extLst>
          </p:cNvPr>
          <p:cNvSpPr>
            <a:spLocks noGrp="1"/>
          </p:cNvSpPr>
          <p:nvPr>
            <p:ph idx="1"/>
          </p:nvPr>
        </p:nvSpPr>
        <p:spPr/>
        <p:txBody>
          <a:bodyPr vert="horz" lIns="91440" tIns="45720" rIns="91440" bIns="45720" rtlCol="0" anchor="ctr">
            <a:normAutofit/>
          </a:bodyPr>
          <a:lstStyle/>
          <a:p>
            <a:pPr>
              <a:lnSpc>
                <a:spcPct val="150000"/>
              </a:lnSpc>
            </a:pPr>
            <a:r>
              <a:rPr lang="en-US" sz="2400">
                <a:ea typeface="+mn-lt"/>
                <a:cs typeface="+mn-lt"/>
              </a:rPr>
              <a:t>We propose a classification model in SPSS using decision tree where in  certain characteristics of the borrower are taken into consideration at arriving the decision to give a creditworthiness score by the platform to each customer.</a:t>
            </a:r>
            <a:endParaRPr lang="en-US" sz="2400">
              <a:cs typeface="Calibri Light"/>
            </a:endParaRPr>
          </a:p>
          <a:p>
            <a:pPr>
              <a:lnSpc>
                <a:spcPct val="150000"/>
              </a:lnSpc>
            </a:pPr>
            <a:r>
              <a:rPr lang="en-US" sz="2400">
                <a:ea typeface="+mn-lt"/>
                <a:cs typeface="+mn-lt"/>
              </a:rPr>
              <a:t>Customers who registers themselves as a lender will have access to such scores so that they can make an informed decision on lending out loans.</a:t>
            </a:r>
            <a:endParaRPr lang="en-US" sz="2400">
              <a:cs typeface="Calibri Light"/>
            </a:endParaRPr>
          </a:p>
          <a:p>
            <a:pPr>
              <a:lnSpc>
                <a:spcPct val="150000"/>
              </a:lnSpc>
            </a:pPr>
            <a:r>
              <a:rPr lang="en-US" sz="2400">
                <a:ea typeface="+mn-lt"/>
                <a:cs typeface="+mn-lt"/>
              </a:rPr>
              <a:t>This results in customer retention.</a:t>
            </a:r>
            <a:endParaRPr lang="en-US" sz="2400">
              <a:cs typeface="Calibri Light"/>
            </a:endParaRPr>
          </a:p>
          <a:p>
            <a:endParaRPr lang="en-US" sz="2400">
              <a:cs typeface="Calibri Light"/>
            </a:endParaRPr>
          </a:p>
        </p:txBody>
      </p:sp>
      <p:sp>
        <p:nvSpPr>
          <p:cNvPr id="4" name="Slide Number Placeholder 3">
            <a:extLst>
              <a:ext uri="{FF2B5EF4-FFF2-40B4-BE49-F238E27FC236}">
                <a16:creationId xmlns:a16="http://schemas.microsoft.com/office/drawing/2014/main" id="{B02ABDED-521F-7475-0D19-CDA6F437F38A}"/>
              </a:ext>
            </a:extLst>
          </p:cNvPr>
          <p:cNvSpPr>
            <a:spLocks noGrp="1"/>
          </p:cNvSpPr>
          <p:nvPr>
            <p:ph type="sldNum" sz="quarter" idx="12"/>
          </p:nvPr>
        </p:nvSpPr>
        <p:spPr/>
        <p:txBody>
          <a:bodyPr>
            <a:normAutofit fontScale="77500" lnSpcReduction="20000"/>
          </a:bodyPr>
          <a:lstStyle/>
          <a:p>
            <a:pPr>
              <a:spcAft>
                <a:spcPts val="600"/>
              </a:spcAft>
            </a:pPr>
            <a:fld id="{03DC2DEF-D2FE-4B45-ABA4-9F153FD1C98A}" type="slidenum">
              <a:rPr lang="en-US" smtClean="0"/>
              <a:pPr>
                <a:spcAft>
                  <a:spcPts val="600"/>
                </a:spcAft>
              </a:pPr>
              <a:t>8</a:t>
            </a:fld>
            <a:endParaRPr lang="en-US"/>
          </a:p>
        </p:txBody>
      </p:sp>
    </p:spTree>
    <p:extLst>
      <p:ext uri="{BB962C8B-B14F-4D97-AF65-F5344CB8AC3E}">
        <p14:creationId xmlns:p14="http://schemas.microsoft.com/office/powerpoint/2010/main" val="359178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29FD-481D-2FB8-58FF-200656CA412C}"/>
              </a:ext>
            </a:extLst>
          </p:cNvPr>
          <p:cNvSpPr>
            <a:spLocks noGrp="1"/>
          </p:cNvSpPr>
          <p:nvPr>
            <p:ph type="title"/>
          </p:nvPr>
        </p:nvSpPr>
        <p:spPr/>
        <p:txBody>
          <a:bodyPr/>
          <a:lstStyle/>
          <a:p>
            <a:r>
              <a:rPr lang="en-IN"/>
              <a:t>Literature Review</a:t>
            </a:r>
          </a:p>
        </p:txBody>
      </p:sp>
      <p:sp>
        <p:nvSpPr>
          <p:cNvPr id="4" name="Content Placeholder 3">
            <a:extLst>
              <a:ext uri="{FF2B5EF4-FFF2-40B4-BE49-F238E27FC236}">
                <a16:creationId xmlns:a16="http://schemas.microsoft.com/office/drawing/2014/main" id="{B33F51E2-4DB5-6B77-6A4A-7A257B2988DA}"/>
              </a:ext>
            </a:extLst>
          </p:cNvPr>
          <p:cNvSpPr>
            <a:spLocks noGrp="1"/>
          </p:cNvSpPr>
          <p:nvPr>
            <p:ph idx="1"/>
          </p:nvPr>
        </p:nvSpPr>
        <p:spPr/>
        <p:txBody>
          <a:bodyPr vert="horz" lIns="91440" tIns="45720" rIns="91440" bIns="45720" rtlCol="0" anchor="t">
            <a:normAutofit/>
          </a:bodyPr>
          <a:lstStyle/>
          <a:p>
            <a:endParaRPr lang="en-US" sz="2400">
              <a:cs typeface="Calibri Light"/>
            </a:endParaRPr>
          </a:p>
          <a:p>
            <a:r>
              <a:rPr lang="en-US" sz="2400">
                <a:cs typeface="Calibri Light"/>
              </a:rPr>
              <a:t>It was discussed in a study</a:t>
            </a:r>
            <a:r>
              <a:rPr lang="en-US" sz="2400" b="1">
                <a:cs typeface="Calibri Light"/>
              </a:rPr>
              <a:t>  </a:t>
            </a:r>
            <a:r>
              <a:rPr lang="en-US" sz="2400">
                <a:cs typeface="Calibri Light"/>
              </a:rPr>
              <a:t>"</a:t>
            </a:r>
            <a:r>
              <a:rPr lang="en-US" sz="2400"/>
              <a:t>Internet Based Social Lending: Past, Present and Future" by "M. Hulme and C. Wrigh" that need for online lending has emerged from lack of funding to new customers with no credit history or bad credit history.</a:t>
            </a:r>
            <a:endParaRPr lang="en-US" sz="2400">
              <a:cs typeface="Calibri Light"/>
            </a:endParaRPr>
          </a:p>
          <a:p>
            <a:endParaRPr lang="en-US" sz="2400">
              <a:cs typeface="Calibri Light"/>
            </a:endParaRPr>
          </a:p>
          <a:p>
            <a:r>
              <a:rPr lang="en-US" sz="2400">
                <a:cs typeface="Calibri Light"/>
              </a:rPr>
              <a:t>It was also studied in a journal "bank misconduct and online lending" by </a:t>
            </a:r>
            <a:r>
              <a:rPr lang="en-US" sz="2400">
                <a:ea typeface="+mn-lt"/>
                <a:cs typeface="+mn-lt"/>
              </a:rPr>
              <a:t>"Bertsch, Christoph &amp; Hull,</a:t>
            </a:r>
            <a:r>
              <a:rPr lang="en-US" sz="2400">
                <a:cs typeface="Calibri Light"/>
              </a:rPr>
              <a:t> </a:t>
            </a:r>
            <a:r>
              <a:rPr lang="en-US" sz="2400">
                <a:ea typeface="+mn-lt"/>
                <a:cs typeface="+mn-lt"/>
              </a:rPr>
              <a:t>Yingjie (</a:t>
            </a:r>
            <a:r>
              <a:rPr lang="en-US" sz="2400">
                <a:cs typeface="Calibri Light"/>
              </a:rPr>
              <a:t>2020)" that why banks are not serving lower end of customers as banks of have  high maintenance costs and reputation to uphold.</a:t>
            </a:r>
          </a:p>
          <a:p>
            <a:endParaRPr lang="en-US" sz="2400">
              <a:cs typeface="Calibri Light"/>
            </a:endParaRPr>
          </a:p>
          <a:p>
            <a:endParaRPr lang="en-IN" sz="2400">
              <a:cs typeface="Calibri Light"/>
            </a:endParaRPr>
          </a:p>
        </p:txBody>
      </p:sp>
    </p:spTree>
    <p:extLst>
      <p:ext uri="{BB962C8B-B14F-4D97-AF65-F5344CB8AC3E}">
        <p14:creationId xmlns:p14="http://schemas.microsoft.com/office/powerpoint/2010/main" val="19607035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P2P Lending and Loan Defaults                                  Team 9: Sharat Chandra Vupparaboina  (A549F327)   Krishna Reddy Patlolla  (A637C336)  Yogananda Theeguru (Q584C295) </vt:lpstr>
      <vt:lpstr>Introduction</vt:lpstr>
      <vt:lpstr>Bank Vs P2P</vt:lpstr>
      <vt:lpstr>Hypothesis</vt:lpstr>
      <vt:lpstr>The Problem: Loan Default</vt:lpstr>
      <vt:lpstr>The Problem: Decision Time</vt:lpstr>
      <vt:lpstr>The Problem: Customer migration</vt:lpstr>
      <vt:lpstr>The Solution</vt:lpstr>
      <vt:lpstr>Literature Review</vt:lpstr>
      <vt:lpstr>Literature Review</vt:lpstr>
      <vt:lpstr>The Dataset</vt:lpstr>
      <vt:lpstr>Variables in the Data</vt:lpstr>
      <vt:lpstr>Descriptive Statistics of Continuous Variables</vt:lpstr>
      <vt:lpstr>Correlation Table</vt:lpstr>
      <vt:lpstr>Methodology: Data Exploration</vt:lpstr>
      <vt:lpstr>PowerPoint Presentation</vt:lpstr>
      <vt:lpstr>PowerPoint Presentation</vt:lpstr>
      <vt:lpstr>Methodology: Data cleaning</vt:lpstr>
      <vt:lpstr>Methodology: Predictive analytics</vt:lpstr>
      <vt:lpstr>Logistic Regression Results:</vt:lpstr>
      <vt:lpstr>Decision Tree Results</vt:lpstr>
      <vt:lpstr>PowerPoint Presentation</vt:lpstr>
      <vt:lpstr>Limitations</vt:lpstr>
      <vt:lpstr>References</vt:lpstr>
      <vt:lpstr>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Lending and Loan Defaults</dc:title>
  <dc:creator>vsharat93@gmail.com</dc:creator>
  <cp:revision>2</cp:revision>
  <dcterms:created xsi:type="dcterms:W3CDTF">2022-12-04T19:09:34Z</dcterms:created>
  <dcterms:modified xsi:type="dcterms:W3CDTF">2022-12-08T14:18:10Z</dcterms:modified>
</cp:coreProperties>
</file>