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-331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2FE9-0B42-4027-B0DC-F1726D5A23D9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4D0EA-E5A8-4915-A568-2A4A4D4489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362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Kubernetes, often abbreviated as K8s, is an open-source system designed to automate the deployment, scaling, and management of containerized applications. It acts as a powerful orchestration platform that simplifies the complexities of running containers at scale.  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High-Level Overview: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Containers</a:t>
            </a:r>
            <a:r>
              <a:rPr lang="en-US" dirty="0">
                <a:solidFill>
                  <a:srgbClr val="7030A0"/>
                </a:solidFill>
              </a:rPr>
              <a:t>: Kubernetes operates on the foundation of containers, which are lightweight, portable units of software that package an application along with its dependencies.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Pods</a:t>
            </a:r>
            <a:r>
              <a:rPr lang="en-US" dirty="0">
                <a:solidFill>
                  <a:srgbClr val="7030A0"/>
                </a:solidFill>
              </a:rPr>
              <a:t>: Pods are the smallest deployable units in Kubernetes. They typically encapsulate a single container, but can also house multiple closely related containers that need to share resources.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7030A0"/>
                </a:solidFill>
              </a:rPr>
              <a:t>: Nodes are the worker machines (physical or virtual) that host the pods.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 Registries: </a:t>
            </a:r>
            <a:r>
              <a:rPr lang="en-US" dirty="0">
                <a:solidFill>
                  <a:srgbClr val="7030A0"/>
                </a:solidFill>
              </a:rPr>
              <a:t>Built images are stored in container registries (e.g., Docker Hub, Google Container Registry, private registries). These registries act as repositories for images, allowing them to be shared and accessed easily.</a:t>
            </a:r>
          </a:p>
          <a:p>
            <a:pPr algn="just"/>
            <a:endParaRPr lang="en-US" dirty="0"/>
          </a:p>
          <a:p>
            <a:pPr algn="just"/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4D0EA-E5A8-4915-A568-2A4A4D448994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002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Kubernetes, often abbreviated as K8s, is an open-source system designed to automate the deployment, scaling, and management of containerized applications. It acts as a powerful orchestration platform that simplifies the complexities of running containers at scale.  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High-Level Overview: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Containers</a:t>
            </a:r>
            <a:r>
              <a:rPr lang="en-US" dirty="0">
                <a:solidFill>
                  <a:srgbClr val="7030A0"/>
                </a:solidFill>
              </a:rPr>
              <a:t>: Kubernetes operates on the foundation of containers, which are lightweight, portable units of software that package an application along with its dependencies.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Pods</a:t>
            </a:r>
            <a:r>
              <a:rPr lang="en-US" dirty="0">
                <a:solidFill>
                  <a:srgbClr val="7030A0"/>
                </a:solidFill>
              </a:rPr>
              <a:t>: Pods are the smallest deployable units in Kubernetes. They typically encapsulate a single container, but can also house multiple closely related containers that need to share resources.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7030A0"/>
                </a:solidFill>
              </a:rPr>
              <a:t>: Nodes are the worker machines (physical or virtual) that host the pods.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 Registries: </a:t>
            </a:r>
            <a:r>
              <a:rPr lang="en-US" dirty="0">
                <a:solidFill>
                  <a:srgbClr val="7030A0"/>
                </a:solidFill>
              </a:rPr>
              <a:t>Built images are stored in container registries (e.g., Docker Hub, Google Container Registry, private registries). These registries act as repositories for images, allowing them to be shared and accessed easily.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Control Plane: </a:t>
            </a:r>
            <a:r>
              <a:rPr lang="en-US" dirty="0">
                <a:solidFill>
                  <a:srgbClr val="7030A0"/>
                </a:solidFill>
              </a:rPr>
              <a:t>The control plane is the brain of the Kubernetes cluster, responsible for managing and coordinating the entire system. It includes components like: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API Server: </a:t>
            </a:r>
            <a:r>
              <a:rPr lang="en-US" dirty="0">
                <a:solidFill>
                  <a:srgbClr val="7030A0"/>
                </a:solidFill>
              </a:rPr>
              <a:t>The central point of communication for all interactions with the cluster.   </a:t>
            </a:r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Scheduler: </a:t>
            </a:r>
            <a:r>
              <a:rPr lang="en-US" dirty="0">
                <a:solidFill>
                  <a:srgbClr val="7030A0"/>
                </a:solidFill>
              </a:rPr>
              <a:t>Decides which node to place each pod on based on resource availability and other constraints.   </a:t>
            </a:r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Controller Manager: </a:t>
            </a:r>
            <a:r>
              <a:rPr lang="en-US" dirty="0">
                <a:solidFill>
                  <a:srgbClr val="7030A0"/>
                </a:solidFill>
              </a:rPr>
              <a:t>Ensures the desired state of the cluster matches the actual state by continuously monitoring and reconciling any discrepancies.</a:t>
            </a: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etcd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A distributed key-value store that holds the cluster's configuration data.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Kubelet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serving as the primary "node agent" that runs on each node within a cluster.</a:t>
            </a:r>
            <a:r>
              <a:rPr lang="et-EE" dirty="0"/>
              <a:t> </a:t>
            </a:r>
            <a:r>
              <a:rPr lang="en-US" dirty="0"/>
              <a:t>It acts as the bridge between the Kubernetes control plane and the individual nodes, responsible for managing the lifecycle of containers on those nodes. </a:t>
            </a:r>
            <a:endParaRPr lang="et-EE" dirty="0"/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Declarative Configuration: </a:t>
            </a:r>
            <a:r>
              <a:rPr lang="en-US" dirty="0"/>
              <a:t>Users define the desired state of their applications in </a:t>
            </a:r>
            <a:r>
              <a:rPr lang="et-EE" dirty="0"/>
              <a:t>a </a:t>
            </a:r>
            <a:r>
              <a:rPr lang="en-US" dirty="0"/>
              <a:t>YAML or JSON files, and Kubernetes strives to make the actual state match the desired state</a:t>
            </a:r>
            <a:r>
              <a:rPr lang="et-EE" dirty="0"/>
              <a:t> for scaling, Self-Healin and Load-Balancing.</a:t>
            </a:r>
            <a:r>
              <a:rPr lang="en-US" dirty="0"/>
              <a:t> </a:t>
            </a:r>
            <a:endParaRPr lang="et-EE" dirty="0"/>
          </a:p>
          <a:p>
            <a:pPr algn="just"/>
            <a:endParaRPr lang="LID4096"/>
          </a:p>
          <a:p>
            <a:pPr algn="just"/>
            <a:endParaRPr lang="en-US" dirty="0">
              <a:solidFill>
                <a:srgbClr val="7030A0"/>
              </a:solidFill>
            </a:endParaRPr>
          </a:p>
          <a:p>
            <a:pPr algn="just"/>
            <a:endParaRPr lang="en-US" dirty="0"/>
          </a:p>
          <a:p>
            <a:pPr algn="just"/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4D0EA-E5A8-4915-A568-2A4A4D44899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99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36C7-999B-4031-E855-FA3F72EC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30E3-4FA2-BB94-DC7A-05588DEB9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78B5-977A-B5CD-23D5-F55D3EF3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0CCA-F055-0BE3-111D-5794A15B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6A2E-9898-375E-5B64-0C6F216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417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4F6-0FAA-A27A-4251-5F1CFADB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D969D-4170-E68F-DC28-B656AE96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F982-894A-BD95-FECD-725BF3E3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9020-5E60-C82A-F276-95EF1507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35D4-B7ED-303D-897D-00CFB83E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475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092BE-135F-C1C8-E7A9-8F675EB3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8CA76-DF27-EC7E-1969-BA9E6B51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AC42-08F1-D2E6-F15F-653AB3CB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8A62-2073-121A-EBA2-7CD4EBFC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9BF6-448E-7CE8-4AAE-6A5483F6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8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026-D104-037D-19C0-9923BAA8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AF95-0A03-B165-F37A-019B7B61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E078-8E09-0658-70D6-2377CF32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1D41-136F-4F19-0938-5E5E65F1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2E88-9F92-801A-D23D-E1A77E21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551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AE8D-34C8-0443-E0B7-25434F43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9AF2-2C77-DB19-A199-020A7CFB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9C54-8F2C-5AA6-3624-C346509B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5887-5CA3-0615-72E1-B48AE9F5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8F51-9264-1C31-DEBC-5F6C4D60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11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13C0-0D29-F8B5-97CB-4A846202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BFBEE-40FB-4CF7-A608-4972637F3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11662-4266-F3DC-B89B-4CB2A3C7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3105-AA9B-490D-A640-2CBC181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DF1A-7005-9574-E06B-E12EC1E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2D7D0-893E-7BB2-1A39-A5075F7F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0785-2003-6426-AAB6-B3630683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8445-A24F-E63E-D7AF-D8363C18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06B95-BFC5-AE1D-4E38-03377CA8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4338-DF47-AFD3-9802-E4E252277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A9774-E02D-0C21-47D1-03ADC459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61382-ED0C-1FBA-C700-DC90DB38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E70A1-4DAC-05BD-4A1D-04F3D111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3C00B-8AFF-E118-4B7B-50D849A3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25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7398-41E5-FC06-A123-AD862E3F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41036-0FD2-7A09-EF36-313073DD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D8AF-4C7C-46B3-174E-0EBE110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CAC2-82E4-C1E8-42EC-F83ADB9F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4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4213-F133-5846-EA44-B57EA80F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3B13-2F69-98D7-0C45-FF21C472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70D48-FB13-B27A-EFF8-DFD2DA2E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2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2760-8B76-E124-2C06-3E1FC063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DE0B-9DAB-D79E-7C5F-562FA1C2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6F60-9A2E-6854-6EB4-C816CF51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F969-4913-9FAD-8BFD-3BC190AD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B760-1BDA-379B-A7C3-825EC9A9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B422-15F1-C4E7-D8C1-BEB46AB6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27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970-DF30-D168-16F4-38E600F5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E7F5E-DBF8-8581-6307-A7250FA2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7963-B44D-7159-F3D0-C43441C09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7F9C5-CFE7-A659-1ECB-2E8BFE9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201D-D036-8E05-83B4-C33AAFE0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B09-0345-8856-50EA-5B0C580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38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590DF-5C12-12A1-E503-E68139A4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616C8-FC0F-3596-E713-71A37B82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B16-0380-58A5-D697-601D59BC5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332E-EB2B-449D-BF71-2ACD74F9CE5E}" type="datetimeFigureOut">
              <a:rPr lang="LID4096" smtClean="0"/>
              <a:t>08/23/2024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74A1-41AA-2255-12B1-C2FB6DA1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8D56-82AC-EDC4-DF1C-A54D3A00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E2BE-498A-448D-9963-945664D1A0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919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hyperlink" Target="https://pixabay.com/fr/utilisateur-les-utilisateurs-user-3365840/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svgsilh.com/image/2103508.html" TargetMode="External"/><Relationship Id="rId7" Type="http://schemas.openxmlformats.org/officeDocument/2006/relationships/hyperlink" Target="https://www.freesion.com/article/6043261764/" TargetMode="External"/><Relationship Id="rId12" Type="http://schemas.openxmlformats.org/officeDocument/2006/relationships/hyperlink" Target="https://creativecommons.org/licenses/by-nc/3.0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man-avator-person-admin-161282/" TargetMode="External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www.pngall.com/server-png/download/2584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hyperlink" Target="https://pixabay.com/en/console-monitoring-heartbeat-pulse-37715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hyperlink" Target="https://pixabay.com/en/cloud-computing-cloud-upload-file-1990405/" TargetMode="External"/><Relationship Id="rId9" Type="http://schemas.openxmlformats.org/officeDocument/2006/relationships/hyperlink" Target="https://kenscourses.com/tc1019fall2016/syndicated/api-application-programming-interfaces/" TargetMode="External"/><Relationship Id="rId14" Type="http://schemas.openxmlformats.org/officeDocument/2006/relationships/hyperlink" Target="https://pixabay.com/en/database-data-storage-cylinder-149760/" TargetMode="Externa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5E9BA-6C08-B52B-B413-FBBD36B175A0}"/>
              </a:ext>
            </a:extLst>
          </p:cNvPr>
          <p:cNvSpPr txBox="1"/>
          <p:nvPr/>
        </p:nvSpPr>
        <p:spPr>
          <a:xfrm>
            <a:off x="196639" y="294370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/>
              <a:t>Kubernetes</a:t>
            </a:r>
            <a:r>
              <a:rPr lang="et-EE" dirty="0"/>
              <a:t> – K8S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796A4-AAD7-8AA9-3AE4-1FB1AB7B3154}"/>
              </a:ext>
            </a:extLst>
          </p:cNvPr>
          <p:cNvSpPr txBox="1"/>
          <p:nvPr/>
        </p:nvSpPr>
        <p:spPr>
          <a:xfrm>
            <a:off x="294967" y="796413"/>
            <a:ext cx="117692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Kubernetes, often abbreviated as K8s, is an open-source system designed to automate the deployment, scaling, and management of containerized applications. It acts as a powerful orchestration platform that simplifies the complexities of running containers at scale.  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High-Level Overview: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Containers</a:t>
            </a:r>
            <a:r>
              <a:rPr lang="en-US" dirty="0">
                <a:solidFill>
                  <a:srgbClr val="7030A0"/>
                </a:solidFill>
              </a:rPr>
              <a:t>: Kubernetes operates on the foundation of containers, which are lightweight, portable units of software that package an application along with its dependencies.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Pods</a:t>
            </a:r>
            <a:r>
              <a:rPr lang="en-US" dirty="0">
                <a:solidFill>
                  <a:srgbClr val="7030A0"/>
                </a:solidFill>
              </a:rPr>
              <a:t>: Pods are the smallest deployable units in Kubernetes. They typically encapsulate a single container, but can also house multiple closely related containers that need to share resources.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7030A0"/>
                </a:solidFill>
              </a:rPr>
              <a:t>: Nodes are the worker machines (physical or virtual) that host the pods. 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Container Registries: </a:t>
            </a:r>
            <a:r>
              <a:rPr lang="en-US" dirty="0">
                <a:solidFill>
                  <a:srgbClr val="7030A0"/>
                </a:solidFill>
              </a:rPr>
              <a:t>Built images are stored in container registries (e.g., Docker Hub, Google Container Registry, private registries). These registries act as repositories for images, allowing them to be shared and accessed easily.</a:t>
            </a:r>
          </a:p>
          <a:p>
            <a:pPr algn="just"/>
            <a:endParaRPr lang="en-US" dirty="0"/>
          </a:p>
          <a:p>
            <a:pPr algn="just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529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5E9BA-6C08-B52B-B413-FBBD36B175A0}"/>
              </a:ext>
            </a:extLst>
          </p:cNvPr>
          <p:cNvSpPr txBox="1"/>
          <p:nvPr/>
        </p:nvSpPr>
        <p:spPr>
          <a:xfrm>
            <a:off x="196639" y="294370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/>
              <a:t>Kubernetes</a:t>
            </a:r>
            <a:r>
              <a:rPr lang="et-EE" dirty="0"/>
              <a:t> – K8S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796A4-AAD7-8AA9-3AE4-1FB1AB7B3154}"/>
              </a:ext>
            </a:extLst>
          </p:cNvPr>
          <p:cNvSpPr txBox="1"/>
          <p:nvPr/>
        </p:nvSpPr>
        <p:spPr>
          <a:xfrm>
            <a:off x="294967" y="796413"/>
            <a:ext cx="117692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Control Plane: </a:t>
            </a:r>
            <a:r>
              <a:rPr lang="en-US" dirty="0">
                <a:solidFill>
                  <a:srgbClr val="7030A0"/>
                </a:solidFill>
              </a:rPr>
              <a:t>The control plane is the brain of the Kubernetes cluster, responsible for managing and coordinating the entire system. It includes components like: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API Server: </a:t>
            </a:r>
            <a:r>
              <a:rPr lang="en-US" dirty="0">
                <a:solidFill>
                  <a:srgbClr val="7030A0"/>
                </a:solidFill>
              </a:rPr>
              <a:t>The central point of communication for all interactions with the cluster.   </a:t>
            </a:r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Scheduler: </a:t>
            </a:r>
            <a:r>
              <a:rPr lang="en-US" dirty="0">
                <a:solidFill>
                  <a:srgbClr val="7030A0"/>
                </a:solidFill>
              </a:rPr>
              <a:t>Decides which node to place each pod on based on resource availability and other constraints.   </a:t>
            </a:r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Controller Manager: </a:t>
            </a:r>
            <a:r>
              <a:rPr lang="en-US" dirty="0">
                <a:solidFill>
                  <a:srgbClr val="7030A0"/>
                </a:solidFill>
              </a:rPr>
              <a:t>Ensures the desired state of the cluster matches the actual state by continuously monitoring and reconciling any discrepancies.</a:t>
            </a:r>
          </a:p>
          <a:p>
            <a:pPr algn="just"/>
            <a:endParaRPr lang="et-EE" dirty="0">
              <a:solidFill>
                <a:srgbClr val="7030A0"/>
              </a:solidFill>
            </a:endParaRPr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etcd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A distributed key-value store that holds the cluster's configuration data.</a:t>
            </a:r>
            <a:endParaRPr lang="et-EE" dirty="0">
              <a:solidFill>
                <a:srgbClr val="7030A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Kubelet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serving as the primary "node agent" that runs on each node within a cluster.</a:t>
            </a:r>
            <a:r>
              <a:rPr lang="et-EE" dirty="0"/>
              <a:t> </a:t>
            </a:r>
            <a:r>
              <a:rPr lang="en-US" dirty="0"/>
              <a:t>It acts as the bridge between the Kubernetes control plane and the individual nodes, responsible for managing the lifecycle of containers on those nodes. </a:t>
            </a:r>
            <a:endParaRPr lang="et-EE" dirty="0"/>
          </a:p>
          <a:p>
            <a:pPr algn="just"/>
            <a:endParaRPr lang="et-EE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Declarative Configuration: </a:t>
            </a:r>
            <a:r>
              <a:rPr lang="en-US" dirty="0"/>
              <a:t>Users define the desired state of their applications in </a:t>
            </a:r>
            <a:r>
              <a:rPr lang="et-EE" dirty="0"/>
              <a:t>a </a:t>
            </a:r>
            <a:r>
              <a:rPr lang="en-US" dirty="0"/>
              <a:t>YAML or JSON files, and Kubernetes strives to make the actual state match the desired state</a:t>
            </a:r>
            <a:r>
              <a:rPr lang="et-EE" dirty="0"/>
              <a:t> for scaling, Self-Healin and Load-Balancing.</a:t>
            </a:r>
            <a:r>
              <a:rPr lang="en-US" dirty="0"/>
              <a:t> </a:t>
            </a:r>
            <a:endParaRPr lang="et-EE" dirty="0"/>
          </a:p>
          <a:p>
            <a:pPr algn="just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24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85AF780F-26AC-24A1-6009-54216D7715D9}"/>
              </a:ext>
            </a:extLst>
          </p:cNvPr>
          <p:cNvSpPr/>
          <p:nvPr/>
        </p:nvSpPr>
        <p:spPr>
          <a:xfrm>
            <a:off x="2948726" y="173226"/>
            <a:ext cx="8898136" cy="6684774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t-EE" dirty="0">
                <a:solidFill>
                  <a:srgbClr val="FF0000"/>
                </a:solidFill>
              </a:rPr>
              <a:t>K8S Cluster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3FCBF5E-5AAA-87A3-B428-EE248198B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65595" y="2918683"/>
            <a:ext cx="1054104" cy="727990"/>
          </a:xfrm>
          <a:prstGeom prst="rect">
            <a:avLst/>
          </a:prstGeom>
        </p:spPr>
      </p:pic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1E591B39-1F15-D51A-3179-514F98D3FEBC}"/>
              </a:ext>
            </a:extLst>
          </p:cNvPr>
          <p:cNvSpPr/>
          <p:nvPr/>
        </p:nvSpPr>
        <p:spPr>
          <a:xfrm>
            <a:off x="6813950" y="484103"/>
            <a:ext cx="4466020" cy="542246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1C6FD-9259-3B1D-B540-3C9E41B869BB}"/>
              </a:ext>
            </a:extLst>
          </p:cNvPr>
          <p:cNvSpPr txBox="1"/>
          <p:nvPr/>
        </p:nvSpPr>
        <p:spPr>
          <a:xfrm>
            <a:off x="196639" y="294370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/>
              <a:t>Kubernetes</a:t>
            </a:r>
            <a:r>
              <a:rPr lang="et-EE" dirty="0"/>
              <a:t> – K8S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028640-9953-83AC-1005-DD14493452CD}"/>
              </a:ext>
            </a:extLst>
          </p:cNvPr>
          <p:cNvCxnSpPr>
            <a:cxnSpLocks/>
          </p:cNvCxnSpPr>
          <p:nvPr/>
        </p:nvCxnSpPr>
        <p:spPr>
          <a:xfrm>
            <a:off x="6676102" y="335759"/>
            <a:ext cx="0" cy="591961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7F73BA-F1CD-727F-1BC2-3D3032F26246}"/>
              </a:ext>
            </a:extLst>
          </p:cNvPr>
          <p:cNvSpPr/>
          <p:nvPr/>
        </p:nvSpPr>
        <p:spPr>
          <a:xfrm>
            <a:off x="7030067" y="845621"/>
            <a:ext cx="3805081" cy="125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t-EE" dirty="0">
                <a:solidFill>
                  <a:srgbClr val="FF0000"/>
                </a:solidFill>
              </a:rPr>
              <a:t>Node1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67019-653C-F2C2-A74A-724C92D54F10}"/>
              </a:ext>
            </a:extLst>
          </p:cNvPr>
          <p:cNvSpPr/>
          <p:nvPr/>
        </p:nvSpPr>
        <p:spPr>
          <a:xfrm>
            <a:off x="7030067" y="2502356"/>
            <a:ext cx="3805081" cy="125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t-EE" dirty="0">
                <a:solidFill>
                  <a:srgbClr val="FF0000"/>
                </a:solidFill>
              </a:rPr>
              <a:t>Node2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57C44-3653-313C-3EEB-91D63F54D7A3}"/>
              </a:ext>
            </a:extLst>
          </p:cNvPr>
          <p:cNvSpPr/>
          <p:nvPr/>
        </p:nvSpPr>
        <p:spPr>
          <a:xfrm>
            <a:off x="7030067" y="4124658"/>
            <a:ext cx="3805081" cy="125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t-EE" dirty="0">
                <a:solidFill>
                  <a:srgbClr val="FF0000"/>
                </a:solidFill>
              </a:rPr>
              <a:t>Node 3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30AC4F-F7B8-580D-BACE-8EAD6DC434DB}"/>
              </a:ext>
            </a:extLst>
          </p:cNvPr>
          <p:cNvSpPr/>
          <p:nvPr/>
        </p:nvSpPr>
        <p:spPr>
          <a:xfrm>
            <a:off x="7103808" y="914423"/>
            <a:ext cx="1167821" cy="1088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>
                <a:solidFill>
                  <a:srgbClr val="C00000"/>
                </a:solidFill>
              </a:rPr>
              <a:t>Kubelet </a:t>
            </a:r>
          </a:p>
          <a:p>
            <a:pPr algn="ctr"/>
            <a:r>
              <a:rPr lang="et-EE" sz="1200" dirty="0">
                <a:solidFill>
                  <a:srgbClr val="C00000"/>
                </a:solidFill>
              </a:rPr>
              <a:t>Pod </a:t>
            </a:r>
          </a:p>
          <a:p>
            <a:pPr algn="ctr"/>
            <a:r>
              <a:rPr lang="et-EE" sz="1200" dirty="0">
                <a:solidFill>
                  <a:srgbClr val="C00000"/>
                </a:solidFill>
              </a:rPr>
              <a:t>Resource</a:t>
            </a:r>
          </a:p>
          <a:p>
            <a:pPr algn="ctr"/>
            <a:r>
              <a:rPr lang="et-EE" sz="1200" dirty="0">
                <a:solidFill>
                  <a:srgbClr val="C00000"/>
                </a:solidFill>
              </a:rPr>
              <a:t>Node</a:t>
            </a:r>
          </a:p>
          <a:p>
            <a:pPr algn="ctr"/>
            <a:r>
              <a:rPr lang="et-EE" sz="1200" dirty="0">
                <a:solidFill>
                  <a:srgbClr val="C00000"/>
                </a:solidFill>
              </a:rPr>
              <a:t>Management</a:t>
            </a:r>
            <a:endParaRPr lang="LID4096" sz="1200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1837F-9FBB-575F-E8F6-9C054F825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341" y="2563245"/>
            <a:ext cx="1085182" cy="548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686FAE-713A-3AEA-298A-C7FE65E7C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152" y="4210147"/>
            <a:ext cx="1085182" cy="54868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863E3C-003A-5B95-0C08-BBD84F4599D1}"/>
              </a:ext>
            </a:extLst>
          </p:cNvPr>
          <p:cNvSpPr/>
          <p:nvPr/>
        </p:nvSpPr>
        <p:spPr>
          <a:xfrm>
            <a:off x="3065788" y="2563245"/>
            <a:ext cx="3510239" cy="42947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t-EE" dirty="0">
                <a:solidFill>
                  <a:srgbClr val="FF0000"/>
                </a:solidFill>
              </a:rPr>
              <a:t>K8S Master</a:t>
            </a:r>
            <a:endParaRPr lang="LID4096" dirty="0">
              <a:solidFill>
                <a:srgbClr val="FF0000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75AF00-AE35-6EA2-0844-7D5B8B54C41E}"/>
              </a:ext>
            </a:extLst>
          </p:cNvPr>
          <p:cNvGrpSpPr/>
          <p:nvPr/>
        </p:nvGrpSpPr>
        <p:grpSpPr>
          <a:xfrm>
            <a:off x="279246" y="2814086"/>
            <a:ext cx="1532881" cy="1593450"/>
            <a:chOff x="288069" y="974314"/>
            <a:chExt cx="1532881" cy="15934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349E30-3332-CEC3-1753-C235F596CF6A}"/>
                </a:ext>
              </a:extLst>
            </p:cNvPr>
            <p:cNvSpPr txBox="1"/>
            <p:nvPr/>
          </p:nvSpPr>
          <p:spPr>
            <a:xfrm>
              <a:off x="353961" y="2198432"/>
              <a:ext cx="12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t-EE" dirty="0"/>
                <a:t>Kubectl</a:t>
              </a:r>
              <a:endParaRPr lang="LID4096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6861BE7-836D-EEB7-2D91-620B82C7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88069" y="974314"/>
              <a:ext cx="1532881" cy="128283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D0FC9FF-F7E7-2D84-5FD6-9511C8E2C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577625" y="1979352"/>
            <a:ext cx="1461669" cy="972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0E821F-DB12-01C4-B79A-482E6DBE12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250729" y="4217520"/>
            <a:ext cx="1096788" cy="11881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5F49CD-519D-9BA9-54B7-91C971367543}"/>
              </a:ext>
            </a:extLst>
          </p:cNvPr>
          <p:cNvSpPr txBox="1"/>
          <p:nvPr/>
        </p:nvSpPr>
        <p:spPr>
          <a:xfrm>
            <a:off x="7151152" y="7097932"/>
            <a:ext cx="226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>
                <a:hlinkClick r:id="rId11" tooltip="https://www.pngall.com/server-png/download/2584"/>
              </a:rPr>
              <a:t>This Photo</a:t>
            </a:r>
            <a:r>
              <a:rPr lang="LID4096" sz="900"/>
              <a:t> by Unknown Author is licensed under </a:t>
            </a:r>
            <a:r>
              <a:rPr lang="LID4096" sz="900">
                <a:hlinkClick r:id="rId12" tooltip="https://creativecommons.org/licenses/by-nc/3.0/"/>
              </a:rPr>
              <a:t>CC BY-NC</a:t>
            </a:r>
            <a:endParaRPr lang="LID4096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AF0B31-4F6C-6202-4235-6092C5538658}"/>
              </a:ext>
            </a:extLst>
          </p:cNvPr>
          <p:cNvSpPr txBox="1"/>
          <p:nvPr/>
        </p:nvSpPr>
        <p:spPr>
          <a:xfrm>
            <a:off x="3310435" y="5153510"/>
            <a:ext cx="14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API Server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5B0194-70DB-1B5D-ABB1-FDDD50B1564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12127" y="2653894"/>
            <a:ext cx="1842592" cy="8016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C93261-EA5E-1516-B553-B4157FCF1DC5}"/>
              </a:ext>
            </a:extLst>
          </p:cNvPr>
          <p:cNvCxnSpPr>
            <a:cxnSpLocks/>
          </p:cNvCxnSpPr>
          <p:nvPr/>
        </p:nvCxnSpPr>
        <p:spPr>
          <a:xfrm flipH="1">
            <a:off x="4112462" y="2766799"/>
            <a:ext cx="117138" cy="1632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54DA82E-DF01-F345-2646-5098F081EE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568257" y="4435471"/>
            <a:ext cx="870323" cy="105095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F5946-D4A2-F99E-DFCE-0DB79A20FB7C}"/>
              </a:ext>
            </a:extLst>
          </p:cNvPr>
          <p:cNvCxnSpPr>
            <a:cxnSpLocks/>
          </p:cNvCxnSpPr>
          <p:nvPr/>
        </p:nvCxnSpPr>
        <p:spPr>
          <a:xfrm>
            <a:off x="4096388" y="4894277"/>
            <a:ext cx="1649369" cy="666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C8018D2-1D99-199D-0A4B-D5DF3A1D264A}"/>
              </a:ext>
            </a:extLst>
          </p:cNvPr>
          <p:cNvSpPr/>
          <p:nvPr/>
        </p:nvSpPr>
        <p:spPr>
          <a:xfrm>
            <a:off x="8434028" y="1138397"/>
            <a:ext cx="554469" cy="3932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A:f</a:t>
            </a:r>
            <a:endParaRPr lang="LID4096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CDBA5-D31C-C4D4-5E6E-512D78FE9658}"/>
              </a:ext>
            </a:extLst>
          </p:cNvPr>
          <p:cNvSpPr/>
          <p:nvPr/>
        </p:nvSpPr>
        <p:spPr>
          <a:xfrm>
            <a:off x="8415541" y="2766799"/>
            <a:ext cx="554469" cy="3932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A:f</a:t>
            </a:r>
            <a:endParaRPr lang="LID4096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1CEA1B-34BA-D85F-2EDB-17D4368094BB}"/>
              </a:ext>
            </a:extLst>
          </p:cNvPr>
          <p:cNvSpPr/>
          <p:nvPr/>
        </p:nvSpPr>
        <p:spPr>
          <a:xfrm>
            <a:off x="8453260" y="4360609"/>
            <a:ext cx="554469" cy="3932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A:f</a:t>
            </a:r>
            <a:endParaRPr lang="LID4096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5CA480-1B07-B95B-8D18-4DCE2C484F34}"/>
              </a:ext>
            </a:extLst>
          </p:cNvPr>
          <p:cNvSpPr/>
          <p:nvPr/>
        </p:nvSpPr>
        <p:spPr>
          <a:xfrm>
            <a:off x="9404676" y="3282678"/>
            <a:ext cx="535710" cy="31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A:b</a:t>
            </a:r>
            <a:endParaRPr lang="LID4096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DF494D7-2FF0-7C1D-CAE1-4FB8A4619582}"/>
              </a:ext>
            </a:extLst>
          </p:cNvPr>
          <p:cNvSpPr/>
          <p:nvPr/>
        </p:nvSpPr>
        <p:spPr>
          <a:xfrm>
            <a:off x="9399817" y="4401510"/>
            <a:ext cx="535710" cy="3170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A:b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3469997-B45F-8DCA-F79A-A6ED215C06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96422" y="5423394"/>
            <a:ext cx="619423" cy="76753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D21420-E1A2-20C5-7FC3-246B5295A646}"/>
              </a:ext>
            </a:extLst>
          </p:cNvPr>
          <p:cNvSpPr txBox="1"/>
          <p:nvPr/>
        </p:nvSpPr>
        <p:spPr>
          <a:xfrm>
            <a:off x="8151035" y="396311"/>
            <a:ext cx="137642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dirty="0"/>
              <a:t>162.x.x.1</a:t>
            </a:r>
            <a:endParaRPr lang="LID4096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F86ECE2-02A2-6B01-C080-887BDE6D7C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96091" y="590019"/>
            <a:ext cx="894454" cy="663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B87EF09-AB6F-2C70-6176-479F55FB3DD5}"/>
              </a:ext>
            </a:extLst>
          </p:cNvPr>
          <p:cNvSpPr txBox="1"/>
          <p:nvPr/>
        </p:nvSpPr>
        <p:spPr>
          <a:xfrm>
            <a:off x="226713" y="114496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Users</a:t>
            </a:r>
            <a:endParaRPr lang="LID4096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99183BB-B336-202E-A58B-F0EEB7AE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9748" y="487176"/>
            <a:ext cx="1054104" cy="72799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2F7EBE-927C-01D4-5D66-3B626F4799E8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190545" y="827624"/>
            <a:ext cx="1246440" cy="94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089575-D7D5-5D7C-25D4-5E12C2BCC2C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529649" y="580977"/>
            <a:ext cx="5621386" cy="235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90A4FB-E248-38C2-8BB7-8A1AE6470DEF}"/>
              </a:ext>
            </a:extLst>
          </p:cNvPr>
          <p:cNvGrpSpPr/>
          <p:nvPr/>
        </p:nvGrpSpPr>
        <p:grpSpPr>
          <a:xfrm>
            <a:off x="723538" y="4482690"/>
            <a:ext cx="724878" cy="655018"/>
            <a:chOff x="2652506" y="1410628"/>
            <a:chExt cx="724878" cy="65501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2EDFBBD-AC0B-1015-C6D5-3D5EC567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806907" y="1410628"/>
              <a:ext cx="388397" cy="34289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29E5A7-588D-49A3-B281-5058C4515D19}"/>
                </a:ext>
              </a:extLst>
            </p:cNvPr>
            <p:cNvSpPr txBox="1"/>
            <p:nvPr/>
          </p:nvSpPr>
          <p:spPr>
            <a:xfrm>
              <a:off x="2652506" y="169631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t-EE" dirty="0">
                  <a:solidFill>
                    <a:srgbClr val="FF0000"/>
                  </a:solidFill>
                </a:rPr>
                <a:t>YMAL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1E15A5-568E-5819-4C14-65883B7300B7}"/>
              </a:ext>
            </a:extLst>
          </p:cNvPr>
          <p:cNvCxnSpPr>
            <a:cxnSpLocks/>
          </p:cNvCxnSpPr>
          <p:nvPr/>
        </p:nvCxnSpPr>
        <p:spPr>
          <a:xfrm flipV="1">
            <a:off x="5484116" y="1440428"/>
            <a:ext cx="1667036" cy="2870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42F953-FE2D-3582-628F-4282D3E40E65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040136" y="4124658"/>
            <a:ext cx="65998" cy="1298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F519BFE-F2E6-36CD-6A3C-2E102DA67AC4}"/>
              </a:ext>
            </a:extLst>
          </p:cNvPr>
          <p:cNvSpPr/>
          <p:nvPr/>
        </p:nvSpPr>
        <p:spPr>
          <a:xfrm>
            <a:off x="3124380" y="5583876"/>
            <a:ext cx="1649369" cy="3226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>
                <a:solidFill>
                  <a:srgbClr val="FF0000"/>
                </a:solidFill>
              </a:rPr>
              <a:t>Scheduler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CAE324A-D700-1413-D867-375EDD95769B}"/>
              </a:ext>
            </a:extLst>
          </p:cNvPr>
          <p:cNvSpPr/>
          <p:nvPr/>
        </p:nvSpPr>
        <p:spPr>
          <a:xfrm>
            <a:off x="4696630" y="5583876"/>
            <a:ext cx="1649369" cy="6070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>
                <a:solidFill>
                  <a:srgbClr val="FF0000"/>
                </a:solidFill>
              </a:rPr>
              <a:t>Controller</a:t>
            </a:r>
          </a:p>
          <a:p>
            <a:pPr algn="ctr"/>
            <a:r>
              <a:rPr lang="et-EE" dirty="0">
                <a:solidFill>
                  <a:srgbClr val="FF0000"/>
                </a:solidFill>
              </a:rPr>
              <a:t>Manager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662BA51-0404-E73A-3F1D-D89E49AE487E}"/>
              </a:ext>
            </a:extLst>
          </p:cNvPr>
          <p:cNvSpPr/>
          <p:nvPr/>
        </p:nvSpPr>
        <p:spPr>
          <a:xfrm>
            <a:off x="3134598" y="4182069"/>
            <a:ext cx="3314200" cy="2312214"/>
          </a:xfrm>
          <a:prstGeom prst="rect">
            <a:avLst/>
          </a:prstGeom>
          <a:solidFill>
            <a:schemeClr val="accent2">
              <a:lumMod val="40000"/>
              <a:lumOff val="60000"/>
              <a:alpha val="2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t-EE" dirty="0">
                <a:solidFill>
                  <a:srgbClr val="FF0000"/>
                </a:solidFill>
              </a:rPr>
              <a:t>Control Plane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D97E9B2-F60C-C1C1-6BA1-69018E23EB36}"/>
              </a:ext>
            </a:extLst>
          </p:cNvPr>
          <p:cNvCxnSpPr>
            <a:cxnSpLocks/>
          </p:cNvCxnSpPr>
          <p:nvPr/>
        </p:nvCxnSpPr>
        <p:spPr>
          <a:xfrm flipH="1">
            <a:off x="4078778" y="5137708"/>
            <a:ext cx="99029" cy="5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3895936-9372-44AE-FFD8-5E5D63FB0B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564851" y="3079457"/>
            <a:ext cx="799256" cy="79925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706173-9A6A-FAE3-2A22-68B1D53F8663}"/>
              </a:ext>
            </a:extLst>
          </p:cNvPr>
          <p:cNvCxnSpPr/>
          <p:nvPr/>
        </p:nvCxnSpPr>
        <p:spPr>
          <a:xfrm flipH="1">
            <a:off x="5421586" y="2671975"/>
            <a:ext cx="1492279" cy="7692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ED78787-B8FB-3461-E41C-EEF56A71D40C}"/>
              </a:ext>
            </a:extLst>
          </p:cNvPr>
          <p:cNvSpPr txBox="1"/>
          <p:nvPr/>
        </p:nvSpPr>
        <p:spPr>
          <a:xfrm>
            <a:off x="4375689" y="3816697"/>
            <a:ext cx="12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Monitoring</a:t>
            </a:r>
            <a:endParaRPr lang="LID4096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0A06519-5421-3628-F24F-CF325DD9742E}"/>
              </a:ext>
            </a:extLst>
          </p:cNvPr>
          <p:cNvSpPr txBox="1"/>
          <p:nvPr/>
        </p:nvSpPr>
        <p:spPr>
          <a:xfrm>
            <a:off x="5635307" y="5003672"/>
            <a:ext cx="6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etdc</a:t>
            </a:r>
            <a:endParaRPr lang="LID4096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13F0418-E7D7-24F5-37D2-ADE172D81F08}"/>
              </a:ext>
            </a:extLst>
          </p:cNvPr>
          <p:cNvSpPr/>
          <p:nvPr/>
        </p:nvSpPr>
        <p:spPr>
          <a:xfrm>
            <a:off x="3780095" y="840093"/>
            <a:ext cx="2263181" cy="11271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Container Registries</a:t>
            </a:r>
            <a:endParaRPr lang="LID4096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D10390A-63AF-BD8C-4125-F374B77A6B1F}"/>
              </a:ext>
            </a:extLst>
          </p:cNvPr>
          <p:cNvSpPr/>
          <p:nvPr/>
        </p:nvSpPr>
        <p:spPr>
          <a:xfrm>
            <a:off x="3818760" y="1362466"/>
            <a:ext cx="993654" cy="465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200" dirty="0">
                <a:solidFill>
                  <a:srgbClr val="FFFF00"/>
                </a:solidFill>
              </a:rPr>
              <a:t>Image1 </a:t>
            </a:r>
          </a:p>
          <a:p>
            <a:pPr algn="ctr"/>
            <a:r>
              <a:rPr lang="et-EE" sz="1200" dirty="0">
                <a:solidFill>
                  <a:srgbClr val="FFFF00"/>
                </a:solidFill>
              </a:rPr>
              <a:t>A:f</a:t>
            </a:r>
            <a:endParaRPr lang="LID4096" sz="1200" dirty="0">
              <a:solidFill>
                <a:srgbClr val="FFFF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B11A677-7384-82F4-B3E1-B48281BEB862}"/>
              </a:ext>
            </a:extLst>
          </p:cNvPr>
          <p:cNvSpPr/>
          <p:nvPr/>
        </p:nvSpPr>
        <p:spPr>
          <a:xfrm>
            <a:off x="4953740" y="1318190"/>
            <a:ext cx="993654" cy="46520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200" dirty="0">
                <a:solidFill>
                  <a:srgbClr val="00B0F0"/>
                </a:solidFill>
              </a:rPr>
              <a:t>Image1 </a:t>
            </a:r>
          </a:p>
          <a:p>
            <a:pPr algn="ctr"/>
            <a:r>
              <a:rPr lang="et-EE" sz="1200" dirty="0">
                <a:solidFill>
                  <a:srgbClr val="00B0F0"/>
                </a:solidFill>
              </a:rPr>
              <a:t>A:b</a:t>
            </a:r>
            <a:endParaRPr lang="LID4096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0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923</Words>
  <Application>Microsoft Office PowerPoint</Application>
  <PresentationFormat>Widescreen</PresentationFormat>
  <Paragraphs>98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 Aiyadurai</dc:creator>
  <cp:lastModifiedBy>Yoganand Aiyadurai</cp:lastModifiedBy>
  <cp:revision>7</cp:revision>
  <dcterms:created xsi:type="dcterms:W3CDTF">2024-08-23T06:15:01Z</dcterms:created>
  <dcterms:modified xsi:type="dcterms:W3CDTF">2024-08-23T11:39:26Z</dcterms:modified>
</cp:coreProperties>
</file>