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78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356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6A0C1-4614-4AC6-B62B-A1B0439CDDE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B2924-98DB-4003-8DA8-BF27AE552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Welcome to the session on EDA with Used Car sales Dataset.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 am Yoga, will walk you through </a:t>
            </a:r>
          </a:p>
          <a:p>
            <a:r>
              <a:rPr lang="en-US" baseline="0" dirty="0" smtClean="0"/>
              <a:t>	the various aspects of Data Analysis to understand the data, </a:t>
            </a:r>
          </a:p>
          <a:p>
            <a:r>
              <a:rPr lang="en-US" baseline="0" dirty="0" smtClean="0"/>
              <a:t>	Defining the problem statement</a:t>
            </a:r>
          </a:p>
          <a:p>
            <a:r>
              <a:rPr lang="en-US" baseline="0" dirty="0" smtClean="0"/>
              <a:t>	Deriving the insights by Visualizing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get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</a:t>
            </a:r>
          </a:p>
          <a:p>
            <a:endParaRPr lang="en-US" dirty="0" smtClean="0"/>
          </a:p>
          <a:p>
            <a:r>
              <a:rPr lang="en-US" dirty="0" smtClean="0"/>
              <a:t>This discussion is logically arranged to deliver the content much effectively.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Profiling</a:t>
            </a:r>
          </a:p>
          <a:p>
            <a:r>
              <a:rPr lang="en-US" dirty="0" smtClean="0"/>
              <a:t>Finding</a:t>
            </a:r>
            <a:r>
              <a:rPr lang="en-US" baseline="0" dirty="0" smtClean="0"/>
              <a:t>  missing / erroneous Data</a:t>
            </a:r>
          </a:p>
          <a:p>
            <a:r>
              <a:rPr lang="en-US" baseline="0" dirty="0" smtClean="0"/>
              <a:t>Data Cleansing</a:t>
            </a:r>
          </a:p>
          <a:p>
            <a:r>
              <a:rPr lang="en-US" baseline="0" dirty="0" smtClean="0"/>
              <a:t>	Removing duplicates</a:t>
            </a:r>
          </a:p>
          <a:p>
            <a:r>
              <a:rPr lang="en-US" baseline="0" dirty="0" smtClean="0"/>
              <a:t>	Fixing missing/</a:t>
            </a:r>
            <a:r>
              <a:rPr lang="en-US" baseline="0" dirty="0" smtClean="0"/>
              <a:t>erroneous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		Mean</a:t>
            </a:r>
          </a:p>
          <a:p>
            <a:r>
              <a:rPr lang="en-US" baseline="0" dirty="0" smtClean="0"/>
              <a:t>		median</a:t>
            </a:r>
          </a:p>
          <a:p>
            <a:r>
              <a:rPr lang="en-US" baseline="0" dirty="0" smtClean="0"/>
              <a:t>		Mode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missing data,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redundant data,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inconsistent data,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outliers,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typos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Volkswagen used cars are reported high sales and occupies 1st place, but the sales are dipping in the recent past.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Mercedes-Benz significantly performing best sales and followed by BMW. These brands sales are sky rocketed and proven the customer trust.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Toyota cars are consistent in sales and keeping their position.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flip side, Volkswagen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Vaz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sales are under performing in recently.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 Cars are best selling segment followed by Luxury and Premium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economy car sales are predominant in sales, but revenues are not impressive.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 - 18.6%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Luxury - 37.2%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 - 44.2%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above charts, it is evident that, Economy car sales are comes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'0'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Luxury and Premium takes the momentum of high sales.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the revenue generated by Premium cars is 500% higher than other cars in recent year.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possible reason of reduced sales due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 touching Economy class car sales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Crossover, Sedan and hatches are more demanded car body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observed that recent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crossover sales are skyrocketing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body types are loosing sales and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cars are gaining market.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possible reason of declining sales are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 &amp;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Vagon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cars are loosing market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unregistered cars were from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B2924-98DB-4003-8DA8-BF27AE5526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0A7C-2AB0-4A8B-A479-0C1DEEF1295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0D5-548F-4D88-90EF-857490F56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EDA on Used Car Sales</a:t>
            </a:r>
            <a:endParaRPr 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162" y="4700582"/>
            <a:ext cx="3271838" cy="4429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Yogananda</a:t>
            </a:r>
            <a:r>
              <a:rPr lang="en-US" sz="2000" dirty="0" smtClean="0"/>
              <a:t> </a:t>
            </a:r>
            <a:r>
              <a:rPr lang="en-US" sz="2000" dirty="0" err="1" smtClean="0"/>
              <a:t>Rao</a:t>
            </a:r>
            <a:r>
              <a:rPr lang="en-US" sz="2000" dirty="0" smtClean="0"/>
              <a:t> </a:t>
            </a:r>
            <a:r>
              <a:rPr lang="en-US" sz="2000" dirty="0" err="1" smtClean="0"/>
              <a:t>Locherla</a:t>
            </a:r>
            <a:endParaRPr lang="en-US" sz="2000" dirty="0"/>
          </a:p>
        </p:txBody>
      </p:sp>
      <p:pic>
        <p:nvPicPr>
          <p:cNvPr id="7170" name="Picture 2" descr="Download Free png Car Logo Png - Free Transparent PNG Logos - DLPNG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714362"/>
            <a:ext cx="4267200" cy="1495426"/>
          </a:xfrm>
          <a:prstGeom prst="rect">
            <a:avLst/>
          </a:prstGeom>
          <a:noFill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500312"/>
            <a:ext cx="5248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9124" y="714362"/>
            <a:ext cx="37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Sales  based on body type.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09707"/>
            <a:ext cx="5462561" cy="186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" y="3224228"/>
            <a:ext cx="5459051" cy="184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1214428"/>
            <a:ext cx="325941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844" y="1357304"/>
            <a:ext cx="37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Mileage and Registrations by ‘Class’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85734"/>
            <a:ext cx="478282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1296" y="2928940"/>
            <a:ext cx="7074042" cy="20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2910" y="714362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Car prices based on Class &amp; Eng Type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8596" y="1042189"/>
            <a:ext cx="4071966" cy="2029627"/>
            <a:chOff x="428596" y="928676"/>
            <a:chExt cx="4071966" cy="2029627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928676"/>
              <a:ext cx="4071966" cy="202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2000232" y="1000114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158" y="3090691"/>
            <a:ext cx="4071966" cy="2052809"/>
            <a:chOff x="428596" y="3000378"/>
            <a:chExt cx="4071966" cy="2052809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3000378"/>
              <a:ext cx="4071966" cy="20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928794" y="3143254"/>
              <a:ext cx="1005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Engine Type</a:t>
              </a:r>
              <a:endParaRPr lang="en-US" dirty="0"/>
            </a:p>
          </p:txBody>
        </p:sp>
      </p:grp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071552"/>
            <a:ext cx="2714644" cy="185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3000378"/>
            <a:ext cx="2786082" cy="18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5500694" y="500048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Car sales based on Drive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6248" y="500048"/>
            <a:ext cx="407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Prices and Sales based on Engine Type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0034" y="1142990"/>
            <a:ext cx="3075119" cy="2000264"/>
            <a:chOff x="500034" y="1142990"/>
            <a:chExt cx="3075119" cy="2000264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142990"/>
              <a:ext cx="3075119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756672" y="1285866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Petrol</a:t>
              </a:r>
              <a:endParaRPr lang="en-US" sz="105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8596" y="3150214"/>
            <a:ext cx="3071834" cy="1993304"/>
            <a:chOff x="428596" y="3150214"/>
            <a:chExt cx="3071834" cy="1993304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3150214"/>
              <a:ext cx="3071834" cy="1993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785918" y="3310272"/>
              <a:ext cx="5164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Diesel</a:t>
              </a:r>
              <a:endParaRPr lang="en-US" sz="105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14744" y="1071552"/>
            <a:ext cx="3000396" cy="2011438"/>
            <a:chOff x="3714744" y="1071552"/>
            <a:chExt cx="3000396" cy="2011438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14744" y="1071552"/>
              <a:ext cx="3000396" cy="201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4899944" y="1285866"/>
              <a:ext cx="3866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Gas</a:t>
              </a:r>
              <a:endParaRPr lang="en-US" sz="105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4744" y="3143254"/>
            <a:ext cx="3071834" cy="2009824"/>
            <a:chOff x="3714744" y="3143254"/>
            <a:chExt cx="3071834" cy="2009824"/>
          </a:xfrm>
        </p:grpSpPr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14744" y="3143254"/>
              <a:ext cx="3071834" cy="2009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4929190" y="331796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Other</a:t>
              </a:r>
              <a:endParaRPr lang="en-US" sz="1050" dirty="0"/>
            </a:p>
          </p:txBody>
        </p:sp>
      </p:grp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1142990"/>
            <a:ext cx="2166315" cy="176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00892" y="3214692"/>
            <a:ext cx="2077751" cy="178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7500958" y="100011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Before 2012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7572396" y="3000378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After 2012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6150" y="571486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Correlation between Sales and Prices over the years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14"/>
            <a:ext cx="4581536" cy="396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714494"/>
            <a:ext cx="4024158" cy="262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542928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Observations &amp; Conclusions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7158" y="1037234"/>
            <a:ext cx="5429288" cy="33919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870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Most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sales happening price range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is between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10000 to 40000 /-</a:t>
            </a:r>
            <a:endParaRPr lang="en-US" sz="1000" dirty="0" smtClean="0">
              <a:solidFill>
                <a:srgbClr val="000000"/>
              </a:solidFill>
              <a:latin typeface="Helvetica Neue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There are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very few cars sold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in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20000 to 36000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price bracket, which is best competitive price range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Economy cars are mostly comes with Gas engines, but in the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recent days customers are not preferring  Gas cars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. Where 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Petrol car sales are consistent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Diesel car sales are gaining momentum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Other car sales are gradually increasing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000" dirty="0" smtClean="0">
              <a:solidFill>
                <a:srgbClr val="000000"/>
              </a:solidFill>
              <a:latin typeface="Helvetica Neue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None of the cars sold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from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Economy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segment in year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2016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Car registrations are most considered in Luxury and Premium cars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Even with affordable price range, gas and other engine type cars are least preferred.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Most preferred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engine types are Petrol and Diesel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body types are cross-</a:t>
            </a:r>
            <a:r>
              <a:rPr lang="en-US" sz="1000" dirty="0" err="1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overs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and sedan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Other type cars are consistent and gradually increasing in sales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Overall, Sedans are always on demand follows with Cross-over and hatch.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Tremendous sales reported in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2016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for these super premium cars by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Bentley, Land Rover, Toyota, Tesla, Lexus, </a:t>
            </a:r>
            <a:r>
              <a:rPr lang="en-US" sz="1000" b="1" dirty="0" err="1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Cardillac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&amp; BMW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recently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Crossovers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 are leading in sales followed by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sedans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Most of the recent premium cars engine type is </a:t>
            </a:r>
            <a:r>
              <a:rPr lang="en-US" sz="1000" b="1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Petrol</a:t>
            </a:r>
            <a:endParaRPr lang="en-US" sz="1000" dirty="0" smtClean="0">
              <a:solidFill>
                <a:srgbClr val="000000"/>
              </a:solidFill>
              <a:latin typeface="Helvetica Neue"/>
              <a:cs typeface="Arial" pitchFamily="34" charset="0"/>
            </a:endParaRPr>
          </a:p>
        </p:txBody>
      </p:sp>
      <p:sp>
        <p:nvSpPr>
          <p:cNvPr id="33796" name="AutoShape 4" descr="image.png"/>
          <p:cNvSpPr>
            <a:spLocks noChangeAspect="1" noChangeArrowheads="1"/>
          </p:cNvSpPr>
          <p:nvPr/>
        </p:nvSpPr>
        <p:spPr bwMode="auto">
          <a:xfrm>
            <a:off x="2770188" y="-31908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29388" y="2595579"/>
            <a:ext cx="2071702" cy="314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870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Helvetica Neue"/>
                <a:cs typeface="Arial" pitchFamily="34" charset="0"/>
              </a:rPr>
              <a:t>Cars Loose / Gain Market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2646" y="3095645"/>
            <a:ext cx="903998" cy="169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3095645"/>
            <a:ext cx="857256" cy="165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800" name="Picture 8" descr="Transparent Observations Clipart - Faceless Presentation, HD Png Download -  kind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642924"/>
            <a:ext cx="2402036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57356" y="1071552"/>
            <a:ext cx="650085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Cars should be available from all price ranges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As </a:t>
            </a:r>
            <a:r>
              <a:rPr lang="en-US" sz="1100" b="1" dirty="0" smtClean="0">
                <a:solidFill>
                  <a:schemeClr val="tx1"/>
                </a:solidFill>
              </a:rPr>
              <a:t>10000 to 40000 /-</a:t>
            </a:r>
            <a:r>
              <a:rPr lang="en-US" sz="1100" dirty="0" smtClean="0">
                <a:solidFill>
                  <a:schemeClr val="tx1"/>
                </a:solidFill>
              </a:rPr>
              <a:t> is the most sales happening price range and there are no cars available in </a:t>
            </a:r>
            <a:r>
              <a:rPr lang="en-US" sz="1100" b="1" dirty="0" smtClean="0">
                <a:solidFill>
                  <a:schemeClr val="tx1"/>
                </a:solidFill>
              </a:rPr>
              <a:t>20000 to 36000 /-</a:t>
            </a:r>
            <a:r>
              <a:rPr lang="en-US" sz="1100" dirty="0" smtClean="0">
                <a:solidFill>
                  <a:schemeClr val="tx1"/>
                </a:solidFill>
              </a:rPr>
              <a:t> price bracket, procuring these price ranged cars should potentially improves the sales.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Actionable Insights</a:t>
            </a:r>
          </a:p>
        </p:txBody>
      </p:sp>
      <p:sp>
        <p:nvSpPr>
          <p:cNvPr id="1032" name="AutoShape 8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41383">
            <a:off x="299848" y="1172968"/>
            <a:ext cx="131477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1857356" y="3357568"/>
            <a:ext cx="6500858" cy="121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Tactical &amp; Strategic Decision</a:t>
            </a:r>
          </a:p>
          <a:p>
            <a:endParaRPr lang="en-US" sz="1100" b="1" dirty="0" smtClean="0"/>
          </a:p>
          <a:p>
            <a:pPr marL="0" lvl="1"/>
            <a:r>
              <a:rPr lang="en-US" sz="1100" dirty="0" smtClean="0">
                <a:sym typeface="Wingdings" pitchFamily="2" charset="2"/>
              </a:rPr>
              <a:t></a:t>
            </a:r>
            <a:r>
              <a:rPr lang="en-US" sz="1100" dirty="0" smtClean="0"/>
              <a:t>Less preferred old cars should be announced with great deals and clear the stock. In that way we can save money, renting space for storage</a:t>
            </a:r>
          </a:p>
          <a:p>
            <a:pPr marL="0" lvl="1"/>
            <a:r>
              <a:rPr lang="en-US" sz="1100" dirty="0" smtClean="0">
                <a:sym typeface="Wingdings" pitchFamily="2" charset="2"/>
              </a:rPr>
              <a:t></a:t>
            </a:r>
            <a:r>
              <a:rPr lang="en-US" sz="1100" dirty="0" smtClean="0"/>
              <a:t>Procure more demanded cars like Mercedes-Benz, BMW, Volkswagen, Toyota, Nissan, Ford, Audi.. etc</a:t>
            </a:r>
          </a:p>
          <a:p>
            <a:pPr marL="0" lvl="1"/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/>
              <a:t>Procure more Economy price range cars which is of Petrol or Diesel engine types</a:t>
            </a:r>
          </a:p>
          <a:p>
            <a:pPr marL="0" lvl="1"/>
            <a:endParaRPr lang="en-US" sz="1100" dirty="0" smtClean="0"/>
          </a:p>
        </p:txBody>
      </p:sp>
      <p:pic>
        <p:nvPicPr>
          <p:cNvPr id="43017" name="Picture 9" descr="Clipart Panda - Free Clipart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84461"/>
            <a:ext cx="1285884" cy="1187553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1857356" y="2143122"/>
            <a:ext cx="6500858" cy="1071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Procure cars based on customer trends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/>
              <a:t>Petrol and Diesel cars are most popular.</a:t>
            </a:r>
          </a:p>
          <a:p>
            <a:pPr>
              <a:buFont typeface="Wingdings" pitchFamily="2" charset="2"/>
              <a:buChar char="à"/>
            </a:pPr>
            <a:r>
              <a:rPr lang="en-US" sz="1100" b="1" dirty="0" smtClean="0"/>
              <a:t>Full</a:t>
            </a:r>
            <a:r>
              <a:rPr lang="en-US" sz="1100" dirty="0" smtClean="0"/>
              <a:t> wheel drive is most preferred in Crossovers and </a:t>
            </a:r>
            <a:r>
              <a:rPr lang="en-US" sz="1100" b="1" dirty="0" smtClean="0"/>
              <a:t>Front</a:t>
            </a:r>
            <a:r>
              <a:rPr lang="en-US" sz="1100" dirty="0" smtClean="0"/>
              <a:t> wheel drive in Sedan cars</a:t>
            </a:r>
          </a:p>
          <a:p>
            <a:pPr>
              <a:buFont typeface="Wingdings" pitchFamily="2" charset="2"/>
              <a:buChar char="à"/>
            </a:pPr>
            <a:r>
              <a:rPr lang="en-US" sz="1100" b="1" dirty="0" smtClean="0"/>
              <a:t>Luxury</a:t>
            </a:r>
            <a:r>
              <a:rPr lang="en-US" sz="1100" dirty="0" smtClean="0"/>
              <a:t> and </a:t>
            </a:r>
            <a:r>
              <a:rPr lang="en-US" sz="1100" b="1" dirty="0" smtClean="0"/>
              <a:t>Premium</a:t>
            </a:r>
            <a:r>
              <a:rPr lang="en-US" sz="1100" dirty="0" smtClean="0"/>
              <a:t> used cars booming sales due to hike in new car prices.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2" name="Picture 7" descr="Like And Dislike Thumbs - ClipArt B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357436"/>
            <a:ext cx="1031879" cy="743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3d business man presenting concept of agenda. White background ,  #sponsored, #presenting, #man, #business, #con… in 2020 | Business man,  Sculpture lessons, Photoshop desig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643056"/>
            <a:ext cx="2857520" cy="2857520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2928926" y="1428742"/>
            <a:ext cx="6357982" cy="571504"/>
            <a:chOff x="2928926" y="1071552"/>
            <a:chExt cx="6357982" cy="571504"/>
          </a:xfrm>
        </p:grpSpPr>
        <p:sp>
          <p:nvSpPr>
            <p:cNvPr id="12" name="Rounded Rectangle 11"/>
            <p:cNvSpPr/>
            <p:nvPr/>
          </p:nvSpPr>
          <p:spPr>
            <a:xfrm>
              <a:off x="2928926" y="1071552"/>
              <a:ext cx="6357982" cy="5715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Problem Statement</a:t>
              </a:r>
            </a:p>
          </p:txBody>
        </p:sp>
        <p:pic>
          <p:nvPicPr>
            <p:cNvPr id="25" name="Picture 12" descr="Anyone used one of those 'cash for car' pickup services? : sydn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1090" y="1142990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3643306" y="2285998"/>
            <a:ext cx="5643602" cy="571504"/>
            <a:chOff x="3643306" y="1857370"/>
            <a:chExt cx="5643602" cy="571504"/>
          </a:xfrm>
        </p:grpSpPr>
        <p:sp>
          <p:nvSpPr>
            <p:cNvPr id="13" name="Rounded Rectangle 12"/>
            <p:cNvSpPr/>
            <p:nvPr/>
          </p:nvSpPr>
          <p:spPr>
            <a:xfrm>
              <a:off x="3643306" y="1857370"/>
              <a:ext cx="5643602" cy="5715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Exploring the Dataset</a:t>
              </a:r>
            </a:p>
          </p:txBody>
        </p:sp>
        <p:pic>
          <p:nvPicPr>
            <p:cNvPr id="26" name="Picture 12" descr="Anyone used one of those 'cash for car' pickup services? : sydn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1090" y="1928808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4214810" y="3143254"/>
            <a:ext cx="5072098" cy="571504"/>
            <a:chOff x="4214810" y="2643188"/>
            <a:chExt cx="5072098" cy="571504"/>
          </a:xfrm>
        </p:grpSpPr>
        <p:sp>
          <p:nvSpPr>
            <p:cNvPr id="14" name="Rounded Rectangle 13"/>
            <p:cNvSpPr/>
            <p:nvPr/>
          </p:nvSpPr>
          <p:spPr>
            <a:xfrm>
              <a:off x="4214810" y="2643188"/>
              <a:ext cx="5072098" cy="5715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Observations &amp; Conclusions </a:t>
              </a:r>
            </a:p>
          </p:txBody>
        </p:sp>
        <p:pic>
          <p:nvPicPr>
            <p:cNvPr id="27" name="Picture 12" descr="Anyone used one of those 'cash for car' pickup services? : sydn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1090" y="2714626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285984" y="500048"/>
            <a:ext cx="7000924" cy="571504"/>
            <a:chOff x="2285984" y="285734"/>
            <a:chExt cx="7000924" cy="571504"/>
          </a:xfrm>
        </p:grpSpPr>
        <p:sp>
          <p:nvSpPr>
            <p:cNvPr id="9" name="Rounded Rectangle 8"/>
            <p:cNvSpPr/>
            <p:nvPr/>
          </p:nvSpPr>
          <p:spPr>
            <a:xfrm>
              <a:off x="2285984" y="285734"/>
              <a:ext cx="7000924" cy="5715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Introduction to Used Car Sales Dataset</a:t>
              </a:r>
            </a:p>
          </p:txBody>
        </p:sp>
        <p:pic>
          <p:nvPicPr>
            <p:cNvPr id="28" name="Picture 12" descr="Anyone used one of those 'cash for car' pickup services? : sydn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1090" y="357172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929190" y="4000510"/>
            <a:ext cx="4357718" cy="571504"/>
            <a:chOff x="4929190" y="4000510"/>
            <a:chExt cx="4357718" cy="571504"/>
          </a:xfrm>
        </p:grpSpPr>
        <p:sp>
          <p:nvSpPr>
            <p:cNvPr id="17" name="Rounded Rectangle 16"/>
            <p:cNvSpPr/>
            <p:nvPr/>
          </p:nvSpPr>
          <p:spPr>
            <a:xfrm>
              <a:off x="4929190" y="4000510"/>
              <a:ext cx="4357718" cy="5715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Actionable Insights</a:t>
              </a:r>
            </a:p>
          </p:txBody>
        </p:sp>
        <p:pic>
          <p:nvPicPr>
            <p:cNvPr id="29" name="Picture 12" descr="Anyone used one of those 'cash for car' pickup services? : sydn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1090" y="4071948"/>
              <a:ext cx="500066" cy="50006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572164" cy="31087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Dataset contains one of the used cars company sales.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~ 10k records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Few decades sales history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Visual Data Analysis</a:t>
            </a:r>
          </a:p>
        </p:txBody>
      </p:sp>
      <p:sp>
        <p:nvSpPr>
          <p:cNvPr id="12" name="Pentagon 11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32" name="AutoShape 8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1406" y="1357304"/>
            <a:ext cx="2920028" cy="2928946"/>
            <a:chOff x="71406" y="1357304"/>
            <a:chExt cx="2920028" cy="292894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06" y="1357304"/>
              <a:ext cx="2920028" cy="150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58" y="2571750"/>
              <a:ext cx="2571768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32" name="AutoShape 8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Graph Clipart Statistical Data - Statistics - Free Transparent PNG Clipart 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Chart Clipart Data Analyst - Chart Clipart Data Analyst - Free Transparent 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71406" y="1357304"/>
            <a:ext cx="2920028" cy="2928946"/>
            <a:chOff x="71406" y="1357304"/>
            <a:chExt cx="2920028" cy="292894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06" y="1357304"/>
              <a:ext cx="2920028" cy="150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58" y="2571750"/>
              <a:ext cx="2571768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428610"/>
            <a:ext cx="3000396" cy="231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2887400"/>
            <a:ext cx="4880883" cy="204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14428"/>
            <a:ext cx="5286412" cy="33801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The company has earned its name because of sincerity in work and quality of services.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But for past few months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sales is down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2844" y="1285866"/>
            <a:ext cx="2786082" cy="2738420"/>
            <a:chOff x="142844" y="1285866"/>
            <a:chExt cx="2786082" cy="2738420"/>
          </a:xfrm>
        </p:grpSpPr>
        <p:pic>
          <p:nvPicPr>
            <p:cNvPr id="7" name="Picture 4" descr="mon rapport de stage by adrienranarison on ema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1285866"/>
              <a:ext cx="2786082" cy="2738420"/>
            </a:xfrm>
            <a:prstGeom prst="rect">
              <a:avLst/>
            </a:prstGeom>
            <a:noFill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71538" y="2478436"/>
              <a:ext cx="1214446" cy="807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14"/>
            <a:ext cx="821537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142990"/>
            <a:ext cx="864399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15140" y="785800"/>
            <a:ext cx="194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Year wise car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0760" y="78580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Year wise recent car sales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180699"/>
            <a:ext cx="8786841" cy="353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7786710" y="4071948"/>
            <a:ext cx="64294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1406" y="71438"/>
            <a:ext cx="4000528" cy="57148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Exploration</a:t>
            </a:r>
          </a:p>
        </p:txBody>
      </p:sp>
      <p:sp>
        <p:nvSpPr>
          <p:cNvPr id="23554" name="AutoShape 2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png;base64,iVBORw0KGgoAAAANSUhEUgAAA2sAAAGvCAYAAADFU00bAAAAOXRFWHRTb2Z0d2FyZQBNYXRwbG90bGliIHZlcnNpb24zLjMuMiwgaHR0cHM6Ly9tYXRwbG90bGliLm9yZy8vihELAAAACXBIWXMAAAsTAAALEwEAmpwYAABHyUlEQVR4nO3deXxM9+L/8fdkFYmIvVVrFFGl9qWCota69qLaNFVLawm11R5LrQ1p3KYopbdFUUtdRRelGlutLaqqqKUqsROJkGTmfP/oz/yaK7XUcM7E6/l49HFnziznPZ+bRN75nPM5NsMwDAEAAAAALMXD7AAAAAAAgJtR1gAAAADAgihrAAAAAGBBlDUAAAAAsCDKGgAAAABYEGUNAAAAACyIsgYAD5Fx48apZcuWatmypZ588kk1btzYef/atWsu2ccvv/yi0NDQDNv27NmjNm3aqGnTpgoPD9eZM2dcsq9bOXnypCpWrHjf93PDl19+qbCwsAe2v3+qdOnSunDhgtkxAAB3wMvsAACAB2fEiBHO2/Xr19eUKVNUrlw5l7x3enq65s+fr1mzZiklJcW5PTU1VX369FF0dLQqV66sTz75RMOHD9fs2bNdsl8AALIqyhoAQJL03nvvafXq1fL09FTx4sU1cuRI5cuXT2FhYSpRooR++uknXbx4US1btlSfPn1uev3PP/+sgwcP6t///re6devm3L5v3z4FBASocuXKkqR27dppwoQJunjxonLlypXhPb799lvFxMTI4XAoe/bsGjNmjEJCQjRz5kx98803un79ulJSUjR48GA1bNhQ7777rn788UedOXNGpUuX1pQpUzK8n8Ph0PDhw7V//355eXlpxIgRqlChwk2vGzJkiCIjI3X+/HmdPXtWjz32mGJiYpQnTx7Vr19frVu31tatWxUfH6+mTZvqzTfflCRNmzZNn3/+uYKCglS0aFHnfnfu3KlJkybJ4XBIkl577TU1btz4pjFbvHix5s2bJw8PD+XNm1cjR45U8eLFNWTIEAUEBOjgwYNKSEhQcHCwoqOj5e/vn+H1f7efo0ePauzYsbp69arOnDmjkJAQxcTEyNfXN8PrlyxZooULF8rhcCgoKEgjR45UiRIlbv2FAgB4cAwAwEOpXr16xt69ew3DMIylS5caHTp0MJKTkw3DMIx///vfxquvvmoYhmG89NJLRrdu3YzU1FTj8uXLRuPGjY3169f/7fv+/vvvRoUKFZz3V61a5XyvG2rXrm0cOHAgw7azZ88alStXNn7++WfDMAzjq6++Mrp06WKcPHnSCAsLM1JSUpzv17x5c2fOxo0bG2lpaZnmKFWqlLF69WrDMAwjLi7OqFu3rnH9+vWbXvef//zHeP/99w3DMAyHw2F07drVmDNnjnOcJk2aZBiGYSQkJBjlypUzTpw4Yaxdu9Zo1qyZceXKFSMtLc3o3r278dJLLxmGYRgvv/yysWrVKsMwDOPAgQPG6NGjb8q3ZcsW49lnnzXOnz9vGIZhLFu2zGjatKnhcDiMwYMHGx06dDCuX79upKamGq1atTKWLl1603v83X4mTZpkrFixwjAMw0hNTTWaN29ufPnll4ZhGEapUqWM8+fPG9u2bTM6depkXL161TAMw9i4caPRtGnTm/YBADAPM2sAAMXFxalNmzbKnj27JOnll1/WzJkzlZqaKknq0KGDvL295e3trSZNmmjTpk2qV6/eHb33jVmf/+Xp6Znh/u7du1WyZEmVKVNGktSoUSM1atRIkjR58mR9/vnnOn78uPbs2aPk5GTn6ypUqCAvr8z/OQsMDFSzZs0kSbVr15ZhGPrtt99uel14eLh27typDz/8UMeOHdOhQ4f01FNPOd+nQYMGkqQCBQooT548unz5srZu3aqGDRsqICBAktS2bVvNmzdPktS0aVONHTtW69ev19NPP63+/fvflG3jxo1q1qyZcufOLUlq06aNxo8fr5MnTzrz+vj4SJJKlSqly5cv3/Qef7efQYMGafPmzZo9e7aOHTumM2fO6OrVqxleu2HDBh0/flwdO3Z0brt8+bIuXbqkoKCgTMcTAPBgUdYAADIMI8N9h8Oh9PR05/2/liHDMOThcefrUz366KM6e/as835aWpouXryoAgUKZHiep6enbDZbhv0cPHhQdrtdPXv21CuvvKJatWqpatWqGjNmjPN5NwpmZv43p2EY8vb2vul1UVFR2rt3r9q2bavq1asrPT09w5j89fBBm80mwzCc//vX/Dd07NhR9erV0+bNm7Vx40bFxsZq5cqVypEjR4Ys/8swDOe4Z8uW7aZ9/q+/28/IkSNlt9vVtGlTPfPMM4qPj8/0/+OWLVtq0KBBzvtnzpxRzpw5MxtKAIAJWA0SAKDQ0FAtX77cOfsyb948Va1a1Tmzs3LlSjkcDl2+fFlffPGF6tevf8fv/dRTT+nSpUvavXu3JGnZsmWqUKGCAgMDb3rekSNHdOjQIUnSunXrNGjQIO3YsUNPPvmkOnfurGrVqmndunWy2+13tO9Lly7p22+/lSStX79evr6+Gc4tu2HTpk0KDw9Xq1atlCdPHm3ZsuW2+6hdu7a+/PJLJSYmyuFw6L///a/zsY4dO+rAgQNq06aN3nrrLSUmJt40MxYaGqo1a9Y4V2ZctmzZTee+3c7f7WfTpk3q1auXmjVrJpvNpj179tz0eWrVqqXVq1c7V+ZcuHChwsPD73jfAID7j5k1AIDatWun+Ph4Pf/883I4HCpatGiGxTquXbumdu3aKTk5WZ06dVLNmjXv+L29vb0VGxursWPHKiUlRUFBQZo8efJNz8ubN6+mTJmiwYMHy263KyAgQO+8846CgoL09ddfq1mzZvL29lbNmjV1+fJlJSUl3XbfefLk0ddff62YmBj5+fnp3XffzfSQyV69euntt9/W9OnT5enpqUqVKunEiRO3fO+6devq4MGDatu2rQIDAxUSEqKLFy9KkgYOHKgJEyYoJiZGHh4e6t27twoVKpTh9bVq1dIrr7yi8PBwORwO5c6dW++///5dzVr+3X769eunXr16KWfOnPLz81PVqlVv+jy1a9dWt27d9Oqrr8pmsykgIECxsbEZZjcBAOayGZkdVwEAwP8TFhamF198UU2aNDE7CgAADxUOgwQAAAAAC2JmDQAAAAAsiJk1AAAAALAgyhoAAAAAWBBlDQAAAAAsyNSl+8+evWLm7u9YrlzZdfHiVbNjZAmMpWsxnq7FeLoOY+lajKdrMZ6uxXi6DmPpWu4ynvny5fjbx5hZuwNeXp5mR8gyGEvXYjxdi/F0HcbStRhP12I8XYvxdB3G0rWywnhS1gAAAADAgihrAAAAAGBBlDUAAAAAsCDKGgAAAABYEGUNAAAAACzI1KX7zZaamqoJE8bo1Kk/5O/vr/79B+v06QTNnj1DXl5eypUrl0aMGKu4uB/03nsznK/bu/dHffzxYhUrVtzE9AAAAACysoe6rH3++Wfy88uuWbP+oxMnjumdd95WfPwpvffebOXOnUczZ8bq889XqGfPbipTpqIk6ZNPPla5ck9R1AAAAADcVw91WTt69Khq1HhaklSkSDEdO3ZUs2Z9pNy580iS7Ha7fHx8nM8/c+a0vvpqjWbP/tiUvAAAAACkVyetd+n7zR1S36Xv5yoP9TlrJUuW0pYtG2UYhn76aZ/OnTurXLlySZK++269du/eqSZNnnM+f/HiBWrfvlOGAgcAAAAA98NDPbP23HMtdPz4UfXs2VXlyj2l0qVD5OnpqcWLF2jDhnWaOvVd+fr6SpIcDoc2b96k7t17mpwaAAAAwIN0/fo1TZgwRgkJCUpLS1NERD8tX75ESUlXdO7cWbVp016tW7dT797dlStXbiUmJio6+l15enre034f6rL2yy8/q3LlaurTZ4B++eVnnT4dr48+mqODB39RTMx0+fpmcz73t9+OqGjRohm2AQAAAMj6VqxYpkceKagxYybq999PaPPmOD37bCPVrVtf586dVe/e3dW6dTtJ0rPPNlbduvVcst+HuqwVKlREs2cP08cfz1VAQA4NGjRUHTu2VqlSIRowoI8kqUGDRurevbNOnDiuggULmZwYAAAAwIN24sRx51oXhQsXUYMGjTRzZqy+++5bZc/ur/T0dOdzixQp6rL9PtRlLSgoSNOmTc+wbcOG7zN9bv36z6p+/WcfRCwAAAAAFlK0aHEdOPCzatd+Rn/8cVLvvTdNVatWV+vW7bR7905t3brJ+VwPD9ctC5LlypqrV4a5X6y64gwAAACAjFq2bKOJE8eqd+/ustvtql27rpYv/1Tr1n2tgIAAeXp6KjU11eX7zXJlDQAAAEDWdicTH/ny5dDZs1dcsj9fX1+NHj0+w7ZOnV6+6XmxsbNcsr8bHuql+wEAAADAqihrAAAAAGBBlDUAAAAAsCDKGgAAAABYEAuMwCXS09M1btwoJSTEy8PDQ4MHj1Bq6nVFRU2Up6enChcuoiFDRkqSYmKmaO/eH5U9e3ZJ0qRJ0QoICDAzPgAAAGA5lDW4xNatm2S32zVz5lzt2PG9Zs16Tw6Hoc6du6pmzVCNGTNCW7ZsUuvWz+ngwQOKjo5VUFCQ2bEBAAAAy6KswSUKFy4qu90uh8Oh5ORkeXl5qVixYCUmJsowDF29+uc2h8Ohkyd/19tvj9fFi+f13HMt1bx5S7PjAwAAAJZDWYNL+Pn5KSHhlDp1aqfLly/p7bffUUJCvKKj39ZHH82Rv3+AKlasrKtXr6pt2/bq2PElORx2RUS8rpCQJ/T44yXN/ggAAACApVDW4BKffvqJqlWrqddf763TpxPUt28PJSUl6b33Zis4uISWLftUsbExGj9+jNq3f0HZsmWTJFWuXEWHD/9KWQMAAAD+B6tBwiVy5AiUv/+fi4QEBuZUenq6AgIC5O/vL0nKmzefrlxJ1LFjx9SjRxfZ7Xalp6dr7949KlUqxMzoAAAAgCUxswaXaN++kyZOHKuePbsqLS1N3bv3UoECj2j06GHy9PSSl5eXBg8eoRIlSqhx42Z67bXO8vLyUpMmzRQcXMLs+AAAAIDlUNbgEtmzZ9dbb026afuMGXNv2tap08vq1OnlBxELAAAAcFuUNfytVyetNzvCHZk7pL7ZEQAAAACX45w1AAAAALAgyhoAAAAAWBBlDQAAAAAsiLIGAAAAABZEWQMAAAAAC6KsAQAAAIAFUdYAAAAAwIIoawAAAABgQZQ1AAAAALAgyhoAAAAAWBBlDQAAAAAsiLIGAAAAABZEWQMAAAAAC6KsAQAAAIAFUdYAAAAAwIIoawAAAABgQZQ1AAAAALAgyhoAAAAAWBBlDQAAAAAsiLIGAAAAABZEWQMAAAAAC6KsAQAAAIAFUdYAAAAAwIIoawAAAABgQZQ1AAAAALAgr9s9IS0tTUOGDNEff/whDw8PvfXWW/Ly8tKQIUNks9lUsmRJjRo1Sh4eHoqNjdWGDRvk5eWlYcOGqXz58g/iMwAAAABAlnPbsvbdd98pPT1dixYt0ubNmxUTE6O0tDS98cYbql69uiIjI7Vu3ToVLFhQ27dv15IlSxQfH6+IiAgtW7bsQXwGAAAAAMhybnsYZPHixWW32+VwOJSUlCQvLy/t379f1apVkyTVqVNHW7Zs0a5duxQaGiqbzaaCBQvKbrfrwoUL9/0DAAAAAEBWdNuZtezZs+uPP/5Q06ZNdfHiRc2cOVM7duyQzWaTJPn7++vKlStKSkpSUFCQ83U3tufOnftv3ztXruzy8vK890/hhvLly2F2hCzjYR/Lh/3zuxrj6TqMpWsxnq7FeLoW4+k6jKVruft43ras/ec//1FoaKgGDBig+Ph4hYeHKy0tzfl4cnKyAgMDFRAQoOTk5Azbc+S49eBcvHj1HqK7t7Nnr5gdIct4mMcyX74cD/XndzXG03UYS9diPF2L8XQtxtN1GEvXcpfxvFWhvO1hkIGBgc7SlTNnTqWnp+uJJ57Qtm3bJElxcXGqUqWKKlWqpE2bNsnhcOjUqVNyOBy3nFUDAAAAAPy9286svfLKKxo2bJg6deqktLQ09evXT08++aRGjhyp6OhoBQcHq3HjxvL09FSVKlXUoUMHORwORUZGPoj8AAAAAJAl3bas+fv7a9q0aTdtnz9//k3bIiIiFBER4ZpkAAAAAPAQ46LYAAAAAGBBlDUAAAAAsCDKGgAAAABYEGUNAAAAACyIsgYAAAAAFkRZAwAAAAALoqwBAAAAgAVR1gAAAADAgihrAAAAAGBBlDUAAAAAsCDKGgAAAABYEGUNAAAAACyIsgYAAAAAFkRZAwAAAAALoqwBAAAAgAVR1gAAAADAgihrAAAAAGBBlDUAAAAAsCDKGgAAAABYEGUNAAAAACyIsgYAAAAAFkRZAwAAAAALoqwBAAAAgAVR1gAAAADAgihrAAAAAGBBXmYHAJC5efM+1KZNcUpLS1ObNu1UunQZRUVNlKenpwoXLqIhQ0Y6n+twODRo0BuqXbuOWrVqZ2JqAAAAuAoza4AF7d69U/v27dWMGXMUGztLp0+f1ty5s9W5c1fNmDFHaWlp2rJlk/P5s2fP0JUriSYmBgAAgKsxswZY0Pbt36tEicc1bNhAJScnq1evvvLw8FBiYqIMw9DVq8ny8vrz2/fbb7+RzWZT9eo1TU4NAAAAV2JmDbCgy5cv6ZdfftZbb03WoEFDNWbMCBUqVFgxMVP04ovtdOHCBVWsWFm//vqr1q79Sl27vm52ZAAAALgYM2uABQUG5lSRIsXk7e2tIkWKycfHV2PHjtRHHy1ScHAJLVv2qWJjY5Q7d6DOnj2jPn1eV0JCvLy8vPXIIwVVo8bTZn8EAAAA3CPKGmBB5ctX0JIlC9Wx44s6f/6crl1L0WOPFZK/v78kKW/efNq3b48mTRqns2evSJLmzHlfefLkoagBAABkEZQ1wIJq1aqtPXt2q1u3cDkcDvXvP1jZsvlp9Ohh8vT0kpeXlwYPHmF2TAAAANxHlDXAonr27HvTthkz5v7t87t0ee1+xgEAAMADRlkDHpBXJ603O8IdmTukvtkRAAAAIFaDBAAAAABLoqwBAAAAgAVR1gAAAADAgihrAAAAAGBBlDUAAAAAsCDKGgAAAABYEGUNAAAAACyIsgYAAAAAFkRZAwAAAAALoqwBAAAAgAVR1gAAAADAgihrAAAAAGBBlDUAAAAAsCDKGgAAAABYEGUNAAAAACyIsgYAAAAAFkRZAwAAAAALoqwBAAAAgAVR1gAAAADAgihrAAAAAGBBlDUAAAAAsCDKGgAAAABYEGUNAAAAACyIsgYAAAAAFkRZAwAAAAAL8rqTJ73//vtav3690tLS9MILL6hatWoaMmSIbDabSpYsqVGjRsnDw0OxsbHasGGDvLy8NGzYMJUvX/5+5wcAAACALOm2M2vbtm3TDz/8oIULF2revHlKSEjQxIkT9cYbb+iTTz6RYRhat26d9u/fr+3bt2vJkiWKjo7WmDFjHkR+AAAAAMiSblvWNm3apFKlSqlXr156/fXX9cwzz2j//v2qVq2aJKlOnTrasmWLdu3apdDQUNlsNhUsWFB2u10XLly47x8AAAAAALKi2x4GefHiRZ06dUozZ87UyZMn1aNHDxmGIZvNJkny9/fXlStXlJSUpKCgIOfrbmzPnTv33753rlzZ5eXlee+fwg3ly5fD7AhZBmPpWg/7eD7sn9+VGEvXYjxdi/F0LcbTdRhL13L38bxtWQsKClJwcLB8fHwUHBwsX19fJSQkOB9PTk5WYGCgAgIClJycnGF7jhy3HpyLF6/eQ3T3dvbsFbMjZBmMpWs9zOOZL1+Oh/rzuxJj6VqMp2sxnq7FeLoOY+la7jKetyqUtz0MsnLlytq4caMMw9Dp06eVkpKimjVratu2bZKkuLg4ValSRZUqVdKmTZvkcDh06tQpORyOW86qAQAAAAD+3m1n1urVq6cdO3aoXbt2MgxDkZGRKlSokEaOHKno6GgFBwercePG8vT0VJUqVdShQwc5HA5FRkY+iPwAAAAAkCXd0dL9b7755k3b5s+ff9O2iIgIRURE3HsqAAAAAHjIcVFsAAAAALAgyhoAAAAAWBBlDQAAAAAsiLIGAAAAABZEWQMAAAAAC6KsAQAAAIAFUdYAAAAAwIIoawAAAABgQZQ1AAAAALAgyhoAAAAAWJCX2QEA4EF49dUXlT27vySpYMHH1KhRU82ePUNeXl7KlSuXRowYKymHYmKmaN++PfLz81OPHn1UtuyT5gYHAAAPLcoagCzv+vXrMgxDsbGznNteeKGN3ntvtnLnzqOZM2P1+ecrVKbM4zpx4rhmz/5IiYmJGjAgQnPmzDMxOQAAeJhR1gBkeYcPH9K1a9fUr18v2e12de/eS+++O0u5c+eRJNntdvn4+Ojw4cOqXr2GPDw8FBQUJA8PD50/f0558uQ1+RMAAICHEeesAcjysmXLphdeCFN0dKwGDhyqsWNHKCgoSJL03XfrtXv3TjVp8pzKlCmjbdu2Kj09XX/8cVLHjv2ma9eumRseAAA8tJhZA5DlFS5cRIUKFZLNZlORIkWVM2dOnT9/Ths2rNOGDes0deq78vX1VWhoqL7/fqciIrqrWLESKl26jAIDc5odHwAAPKSYWQOQ5a1evVLvvhsjSTp37qySk5O1evVK7dnzo2Jipjtn2Y4ePar8+Qtoxoy5euWVLrLZbMqRI4d5wQEAwEONmTUAWV7z5i01fvxo9ejxZwEbNGiY+vXrpVKlQjRgQB9JUoMGjRQe3kmbNn2nzz5bKh8fH/XvP9jk5AAA4GFGWQOQ5Xl7e2v06PEZtm3Y8P1Nz/P19dX48VEPKhYAAMAtUdYAuKVXJ603O8IdmTukvtkRAACAm+KcNQAAAACwIMoaAAAAAFgQZQ0AAAAALIiyBgAAAAAWRFkDAAAAAAtiNUgAwF27ePGCunQJ0zvvvKfU1OuKipooT09PFS5cREOGjJQkLVw4X2vXfikPDw+FhXVW3br1TE4NAIB7YWYNAHBX0tPT9fbbE+Tj4ytJmjt3tjp37qoZM+YoLS1NW7ZsUmJiopYsWaj33/9Q0dGx+ve/p5qcGgAA90NZAwDcldjYGLVq1VZ58+aVJJUqVVqJiYkyDENXrybLy8tLfn5+euSRR5WSkqJr11Lk4cE/NwAA3C3+9QQA3LE1az5XUFCQqlev6dxWqFBhxcRM0YsvttOFCxdUsWJlSVL+/AUUFva8Xn31JbVr18GsyAAAuC3OWQMA3LHVq1fKZrNp587tOnz4V40bF6lDh37V3LkLFBxcQsuWfarY2Bg1bFhP58+f06efrpQkDRgQoXLlntITTzxp8icAAMB9UNYAAHfsvfdmO2/37t1dgwYN09ChA+Tv7y9Jyps3n/bt26OcOXPK19dXPj4+stlsCggIUFJSklmxAQBwS5Q1AMA9GTx4pEaPHiZPTy95eXlp8OARKl++tMqUKavu3V+Rh4eHypevoKpVq5sdFQAAt0JZAwD8I7GxsyRJRYtKM2bMvenxLl1eU5curz3oWG7pr5dCCAwM1OTJ43TlyhU5HHaNGDFW585Jo0ePdT7/559/0oQJU1SjxtMmpgYA3G+UNQCAXp203uwItzV3SH2zI9wX/3sphOnT/62GDZuqQYOG2r17p44fP6aWLZs6y/H69d8oX778FDUAeAiwGiQAACb630sh7Nu3R2fPnlbfvj319ddfOFfXlKSUlBTNnfu++vYdaFZcAMADRFkDAMAkmV0KIT7+lHLkCNS0adNVoMAjWrDgI+djq1b9V/XqPaugoCAT0gIAHjQOgwQAwCSZXQrB09NToaF1JEm1atXWrFnTnc//+usvNG7cZLPiuo2/ngN4/fo1vflmPxUqVFiS1Lp1O3Xs2FZr1nyuzz5bKofDodq16+qVV7qanBoAbkZZAwDAJJldCmH27OnaunWzmjR5Tj/++IOKFy8hSUpKSlJaWpoKFHjErLhu4X/PATx48Bd16PCiXnjhJedzTpw4oc8+W6rY2Pfl7e2jOXPeV3p6ury8+LUIgLXwUwkAAAvp3bufJk16SytWLJO/f4BGjRonSfr99+N69NFHTU5nfTfOAZw370NJ0sGDB3TixHFt2vSdChUqrL59B2jr1i0KCXlC48aN1vnz5/Tyy69S1ABYEj+ZAACwgBurPUpSTMz0mx4vU6asJk6c+iAjuZ2/ngN4o6yVKVNWzZu3UkhIGX300RzNnTtbjzySV3v27NbMmXN1/fp19ejRVbNnf6QcOXKY/AkAICPKGgAALuQOl0GQsualEDI7B3DSpGjlyfPnSpt16tRTTEyUQkIeV8WKlZU9u7+yZ/dXsWLF9Pvvx/XEE0+a/AkAICNWgwQAAFnCe+/NVmzsLMXGztLjj5fSiBFjNWTIAP3880+SpF27tqt06RBVqlRJP/ywS9evX1dKSoqOHTvqXIAEAKyEmTUAAJBlDRw4VDExb8vT00t58uTRm28OV7Fij6p585bq0aOLJEPh4V0UGJjT7KgAcBPKGgAAyHL+eg7gjBlzb3q8fftOat++04OMBAB3jbIGAAAsi3MAATzMOGcNAAAAACyIsgYAAAAAFkRZAwAAAAALoqwBAAAAgAVR1gAAAADAgihrAAAAAGBBlDUAAAAAsCDKGgAAAABYEGUNAAAAACyIsgYAAAAAFuRldgAAAABYj91u1+TJ4/T778cl2TRo0FClpaVrypQJ8vb2UcmSpdS370BJUkzMFO3bt0d+fn7q0aOPypZ90tzwQBZBWQMAAMBNNm/eKEmaMWOudu/eqVmzpuvs2bN6442BKlfuKc2aNV1r136pxx7LrxMnjmv27I+UmJioAQMiNGfOPJPTA1kDZQ0AAAA3qVPnGT39dKgk6fTpBAUE5NDPP+9XuXJPSZLKlXtKmzZ9p5SUYFWvXkMeHh4KCgqSh4eHzp8/pzx58poZH8gSOGcNAAAAmfLy8tK4caP0zjtRatSoqQoWfEw//LBL0p8zb9eupahMmTLatm2r0tPT9ccfJ3Xs2G+6du2aycmBrIGZNQAAAPytESPG6Pz5c+re/RVNmhStGTPe1X/+84HKl68gHx9vhYaG6vvvdyoioruKFSuh0qXLKDAwp9mxgSzhjmbWzp8/r7p16+rIkSM6fvy4XnjhBXXq1EmjRo2Sw+GQJMXGxqpdu3bq2LGj9u7de19DAwAA4P768svVmjfvQ0lStmzZ5OHhoS1bNmrUqLc0bdoMJSZeVtWq1XX06FHlz19AM2bM1SuvdJHNZlOOHDlMTg9kDbedWUtLS1NkZKSyZcsmSZo4caLeeOMNVa9eXZGRkVq3bp0KFiyo7du3a8mSJYqPj1dERISWLVt238MDAADg/qhbt74mTBijXr26KT09XX369JfN5qG+fXsqW7ZsqlixsmrWDFVgoI82bfpOn322VD4+Purff7DZ0YEs47ZlbfLkyerYsaNmzZolSdq/f7+qVasmSapTp442b96s4sWLKzQ0VDabTQULFpTdbteFCxeUO3fu+5seAAAA94Wfn5/eemvSTdtDQ+tkuO/r66vx46MeVCzgoXLLsrZ8+XLlzp1btWvXdpY1wzBks9kkSf7+/rpy5YqSkpIUFBTkfN2N7bcra7lyZZeXl+c9fgT3lC8fhwe4CmPpWoynazGersNYuhbj6VruMp7/GvBfsyPckc+ntjQ7gmnc5WvJXbj7eN6yrC1btkw2m01bt27VgQMHNHjwYF24cMH5eHJysgIDAxUQEKDk5OQM2+/kWOWLF6/eQ3T3dvbsFbMjZBmMpWsxnq7FeLoOY+lajKdrMZ6u9bCOZ758OR7az34/uMt43qpQ3rKsLViwwHk7LCxMo0ePVlRUlLZt26bq1asrLi5ONWrUUJEiRRQVFaUuXbooISFBDoeDQyABAAAASXa7XZMnj9Pvvx+XZNOgQUOVK1duTZ48TleuXJHDYdeIEWOVL18ZLVw4X2vXfikPDw+FhXVW3br1zI4PE9310v2DBw/WyJEjFR0dreDgYDVu3Fienp6qUqWKOnToIIfDocjIyPuRFQAAAHA7mzdvlCTNmDFXu3fv1KxZ05UjR6AaNmyqBg0aavfunTp+/JiCgx/TkiULtXjxCqWkpKhz506UtYfcHZe1efPmOW/Pnz//pscjIiIUERHhmlQAAABAFlGnzjN6+ulQSdLp0wkKCMihffv2qESJx9W3b089+uij6tt3oPz8/PTII48qJSVF166lyMPjjq6y9dC5m5lKSXI4HBo06A3Vrl1HrVq1Mzf8XeKi2AAAAMB95uXlpXHjRikuboPGjZustWu/VI4cgZo2bbo+/HC2Fiz4SAMHvqH8+QsoLOx52e0OhYW9YnZsS7rTmcoKFf4sa7Nnz9CVK4lmRv7HKGsAAADAAzBixBidP39O3bu/ohw5cjgvg1CrVm3NmjVdcXFxOn/+nD79dKUkacCACJUr95SeeOJJM2Nbzp3OVErSt99+I5vNpurVa5oZ+R9jbhUAAAC4j778crXmzftQkpQtWzZ5eHjoqacqauvWzZKkH3/8QcWLl1DOnDnl6+srHx8f+fr6KiAgQElJSWZGt6wbM5XvvBOlRo2aKj7+lHOmskCBR7RgwUf69ddftXbtV+ra9XWz4/5jzKwBAAAA91HduvU1YcIY9erVTenp6erTp79KliytSZPe0ooVy+TvH6BRo8apRInHVKZMWXXv/oo8PDxUvnwFVa1a3ez4lnW7mcoVKwydPXtGffq8roSEeHl5eeuRRwqqRo2nTU5+5yhrAAAAwH3k5+ent96adNP2mJjpN23r0uU1deny2oOI5ba+/HK1zp49o7CwzjfNVDZp8pxzpvLNN990Xmdtzpz3lSdPHrcqahJlDQAAALhrr05ab3aEOzJ3SH2zI7jcnc5UZgWUNQAAAABu425mKm9w19lKyhoAAAAAUzFTmTlWgwQ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IoawAAAABgQZQ1AAAAALAgyhoAAAAAWBBlDQAAAAAsiLIGAAAAABZEWQMAAAAAC6KsAQAAAIAFUdYAAAAAwIK8bvVgWlqahg0bpj/++EOpqanq0aOHHn/8cQ0ZMkQ2m00lS5bUqFGj5OHhodjYWG3YsEFeXl4aNmyYypcv/6A+AwAAAABkObcsaytXrlRQUJCioqJ06dIltWrVSiEhIXrjjTdUvXp1RUZGat26dSpYsKC2b9+uJUuWKD4+XhEREVq2bNmD+gwAAAAAkOXcsqw1adJEjRs3liQZhiFPT0/t379f1apVkyTVqVNHmzdvVvHixRUaGiqbzaaCBQvKbrfrwoULyp079/3/BAAAAACQBd2yrPn7+0uSkpKS1KdPH73xxhuaPHmybDab8/ErV64oKSlJQUFBGV535cqV25a1XLmyy8vL8x4/gnvKly+H2RGyDMbStRhP12I8XYexdC3G07UYT9diPF2HsXStBz2etyxrkhQfH69evXqpU6dO+te//qWoqCjnY8nJyQoMDFRAQICSk5MzbM+R4/Yf5OLFq/8wtvs7e/aK2RGyDMbStRhP12I8XYexdC3G07UYT9diPF2HsXSt+zGetyqAt1wN8ty5c3r11Vc1aNAgtWvXTpL0xBNPaNu2bZKkuLg4ValSRZUqVdKmTZvkcDh06tQpORwODoEEAAAAgHtwy5m1mTNnKjExUdOnT9f06dMlScOHD9e4ceMUHR2t4OBgNW7cWJ6enqpSpYo6dOggh8OhyMjIBxIeAAAAALKqW5a1ESNGaMSIETdtnz9//k3bIiIiFBER4bpkAAAAAPAQ46LY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EGUNAAAAACyIsgYAAAAAFkRZAwAAAAALoqwBAAAAgAVR1gAAAADAgihrAAAAAGBBlDUAAAAAsCDKGgAAAABYkJcr38zhcGj06NE6ePCgfHx8NG7cOBUtWtSVuwAAAACAh4JLZ9a++eYbpaamavHixRowYIAmTZrkyrcHAAAAgIeGS8varl27VLt2bUlShQoV9NNPP7ny7QEAAADgoWEzDMNw1ZsNHz5cjRo1Ut26dSVJzzzzjL755ht5ebn0aEsAAAAAyPJcOrMWEBCg5ORk532Hw0FRAwAAAIB/wKVlrVKlSoqLi5Mk/fjjjypVqpQr3x4AAAAAHhouPQzyxmqQv/76qwzD0IQJE1SiRAlXvT0AAAAAPDRcWtYAAAAAAK7BRbEBAAAAwIIoawAAAABgQZQ1AAAAALAg1tUHAABZ0rfffqt69epp8eLFNz3WoUMHExIBwN1hZg0PRHh4uBISEpz3u3TpYmIa9/TLL7+YHeGhcObMGbMjuJ2NGzdmuv3rr79+wEmylm+//TbD/TVr1piUxH1dunRJknT27Nmb/sM/s2nTpr/9D7ACwzC0d+9e7dixw/mfO2NmLRMzZ87UBx98oGzZsjm38UPo3sTHxysiIkITJ07U448/rtTUVLMjuZ3x48crPj5eVatWVe3atRUaGqrAwECzY7m9mJgYLVq0SGlpabp27ZqKFSum1atXmx3LrfTo0UN16tRRVFSU/P39ndvnz5+vRo0amZjMPX377bfavXu3Vq9erR9++EGSZLfbtX79ejVr1szkdO6levXqOnXqlNq0aWN2lCzjVj8fQ0NDH2CSrGPdunVasGCB0tPTZRiGLl26pM8//9zsWG4rIiJC58+f16OPPipJstlsqlq1qsmp/jnKWibWrFmjjRs3ys/Pz+woWcYjjzyiCRMmqG/fvho6dKi8vPjSu1vz5s1TamqqfvjhB23fvl1LliyRw+FQ1apV1bt3b7Pjua1vv/1WcXFxmjBhgjp37qwxY8aYHcntVKxYURUqVFDHjh0VGxurokWLSvrzr5u4eyEhIbp48aJ8fX1VvHhxSX/+stG8eXOTk7mffv36Sfpzhi05OVmlSpXSoUOHlC9fPi1fvtzkdO5p4sSJzttHjx7ViRMnVLp0aeXPn9/EVO4tJiZGY8eO1aJFi1S9enVt2bLF7Ehu7dy5c1q0aJHZMVyG35gzUahQoQyzarh3hmGoUKFCmjlzpnr37s0hKP+Qj4+PypYtq8uXLys5OVn79+/n8Mh7lC9fPvn4+Cg5OVlFixZVWlqa2ZHcjs1mU/fu3VWqVCl17txZo0ePVp06dcyO5bby5Mmj5s2bq1mzZvLw4GyFe3HjXLVevXpp8uTJCggI0NWrV9W/f3+Tk7m/+fPna+3atbp8+bJat26t48ePKzIy0uxYbil//vyqWLGiFi1apDZt2uizzz4zO5JbK168uE6fPq0CBQqYHcUlKGuZSEtL07/+9S+VKlVKNptNkjR16lSTU7m38PBwSX/+YvzBBx/onXfeMTmR+5k7d66+++47XblyRTVr1tQzzzyjAQMGyNvb2+xobu2RRx7R0qVL5efnp6lTpyoxMdHsSG7rmWeeUbFixRQREaFffvnF+fMTd6dJkybOsfvr7KTNZtO6devMiuXWEhISFBAQIEnKnj07fzB0gdWrV2vBggUKDw9XeHi42rZta3Ykt+Xt7a0dO3YoPT1dGzdu1MWLF82O5NZ2796tevXqKXfu3M5t7nw6E2UtE926dTM7QpZTo0YNrVmzxnmuWvny5U1O5H6mT5+u2rVr67XXXlPVqlUpaS4yduxYxcfHq0mTJvrss88UHR1tdiS389hjjzlvFytWTIsWLdLQoUO1e/duE1O5r/Xr15sdIcsJDQ3VSy+9pCeffFJ79+7Vs88+a3Ykt2cYhmw2m/MPCz4+PiYncl9jxozRb7/9ph49emjatGnq0aOH2ZHc2ldffWV2BJeyGZxUcJOkpCTNnj1bZ86cUb169VS6dGnnORj4Z15++WXlz58/w8meHIZyd9LS0rRz507FxcVpx44dypcvn+rUqaO6deuqYMGCZsdzO3a7XXa7Xf3799c777wjwzDkcDjUvXt3ffzxx2bHc3tpaWmaM2eOXn/9dbOjuK2wsLCbZif52vznfvrpJx07dkyPP/64QkJCzI7j9ubPn681a9bo1KlTKlmypGrUqMFKz3fp1KlTf/sY/67/cz/++KOWL1/uPK3hzJkzmjNnjsmp/jlm1jIxbNgw1alTRzt27FDevHk1fPhwzZ8/3+xYbs0wDE2ZMsXsGG7N29tbNWvWVM2aNSVJcXFxev/99zV27FgdOHDA5HTuZ9myZZo5c6bOnTunJk2ayDAMeXp6qnLlymZHc2tnzpzRokWLtGzZMn4hvkc3FrsxDEP79+/n+/wexMbGOm8fO3ZM33zzDQsz3aOXXnpJNWvW1KFDh1S8eHGVLl3a7Ehu538XwClZsqQOHz6svHnzct7aPRg9erS6du2qr776SqVKlXL7Fcgpa5m4dOmS2rVrp5UrV6pSpUpyOBxmR3J7pUuX1p49e1SmTBnnNg6ZuDv79u3Trl27tHPnTv32228KCQlRq1atFBUVZXY0t9S+fXu1b99eS5cuVbt27cyO4/a2b9+u+fPn68CBA/Lw8NCiRYucM+n4Z4KDg523S5QooaVLl5qYxr3lzZtX0p/F9+eff+bfdRc4evSopkyZoqNHj6pUqVIaPHhwhkOicXssgHN/5MqVS82bN9fmzZsVERGhl156yexI94Sy9jeOHDki6c+Tkj09PU1O4/62b9+e4TwMTpS/e1OnTlWtWrXUo0cPPfHEEyze4CK1atVSnz59dOTIERUrVkxDhw5VoUKFzI7lVlq3bq0SJUqoY8eOqlGjhrp3705Rc4Ebv8hJf17U+erVqyamcW8dO3bMcL9r164mJck6Bg8erF69eqlSpUratWuXhgwZonnz5pkdyy2xAI5reXh46NChQ0pJSdFvv/2my5cvmx3pnlDWMjF8+HANGzZMR44cUZ8+fTRq1CizI7m9lStXSpIuXryooKAgisY/0KtXL0nS1atXtXPnzgyPufPFHs02cuRIvfDCC6pataq2b9+u4cOH66OPPjI7llupUKGCdu3apbi4OBUoUIDvbxf56y9sPj4+iomJMS+Mmzt69Kjz9pkzZxQfH29imqzBz89PdevWlfTnSrAffvihyYnc118XwNmzZw8L4NyjIUOG6NChQwoLC9PAgQPdfqVSFhjBA7Fjxw6NGTNGdrtdTZo0UcGCBfX888+bHcuthISEqEiRIipXrpyk/7+kt81m49IS9yAsLCzDX4NfeuklzlG9S0uXLlXz5s31xRdfaMmSJTp06JD69eunZs2aKSgoyOx4bu3MmTNKT0+XYRg6c+aMKlasaHYkt/TXxVo8PT1Vs2ZNde/e3eRU7m3IkCEqUqSIatSoof379ysuLs55mZ7Q0FCT07mfn376ScePH1eJEiU439cFHA6HDMPQ7t279dRTT7n1qTfMrGWidu3aunDhgnLlyqVLly7Jx8dHefPm1ahRo1SrVi2z47mlmJgYzZ8/XxEREXr99df1wgsvUNbu0rJly7Rq1Srt379fNWrUUIsWLThczwXsdrsOHjyo0qVL6+DBg2bHcUsHDx7U+++/r1q1aikyMlLe3t5aunSpWrRoobi4OLPjua1hw4bpxx9/VEpKilJSUlSkSBF9+umnZsdyS/PmzdPevXs1f/58bd68WcWLFzc7UpawbNkynThxQjabTXnz5tXq1aslUdbuVkJCgmbNmqXDhw+rePHiHI5/j8aPH68SJUro1KlT2r9/v/LmzavJkyebHesfo6xlomrVqurdu7eCg4N14sQJxcbGqlevXho0aBBl7R/y8PBwHv7o6+srf39/syO5nbJly6ps2bIyDEPff/+9pk+frnPnzql+/fo3nY+BOzdy5EgNGzZMZ86cUYECBTRu3DizI7md4cOH680339S6desUHR2txMREtW3bVl988YXZ0dzaL7/8otWrVysyMlL9+vVT3759zY7kdlJTU7V69Wp98skn8vb2VlJSktatW6ds2bKZHc1tJScna8CAAbp48aIqVKigw4cPK3fu3IqOjnaed4W7M2LECA7Hd6F9+/Zp+PDhziNnbsz4uisPswNYUUJCgnMVriJFiig+Pl5FixZloZF7UKRIEU2dOlWXLl3SrFmzuH7IPbDZbKpYsaKefvppORwOLVmyxOxIbu348eNavHixNm7cqKVLl3L4yT/k7e2tJk2aaNasWZo2bZqOHz+u+vXrmx3LreXKlUs2m01Xr15V7ty5zY7jlurXr6+DBw8qKipKn3zyifLnz09Ru0dTp05VkyZNtHjxYk2dOlVLly5Vw4YN9fbbb5sdzW1dv35dDRo0UGBgoJ599lnZ7XazI7k1h8Ohn376SYUKFVJqaqqSk5PNjnRPmFnLRL58+TRlyhRVrFhRP/zwg/LmzavNmzfL29vb7Ghua8yYMVqyZIkqV66s7Nmz66233jI7kttJS0tTXFycVq1apaNHj6pBgwYaNmxYhuW9cfd++uknzZgxQ08//bTatWunEiVKmB3JbV2/fl1r167VihUrlJycrEGDBpkdya2VLVtWc+bMUf78+dWvXz+lpKSYHcnthIeH6/PPP9cff/yhdu3aidP0790vv/yiyMjIDNuef/55Li1xDzgc37VatmypMWPGaMKECYqKilKHDh3MjnRPWGAkE9evX9fixYt15MgRlSpVSu3atdPPP/+swoULO6/Vgjt34cIF+fn5yc/PTytXrlR6err+9a9/UX7vUtWqVZU/f34999xzzkVGbpwwz/kB98bhcCguLk7Lli3T2bNn1b59e75G78K2bdu0YsUKbdu2TQ0aNNDzzz+vUqVKmR0rS0hKSlK2bNkUFxenp556Snny5DE7klvavn27lixZori4OLVr104tW7bka/Qfevnll/Xxxx/ftL1Tp0765JNPTEjk/n7++WeNHDlSZ8+eVf78+TVu3DiO8nCR+Ph4t7+UDGUtE+np6dq3b1+GFbiaN29udiy39MEHH2jx4sXy9vZWhQoVFB8f7/xlY8qUKSancy9DhgzJsCT69evXJUm+vr6aOHGiWbHcnmEY2rhxo5YvX64TJ06oRYsWstvt2rJli+bMmWN2PLcQFham9u3bq3Hjxm694pbVxMfHa9WqVc7vdUnq3bu3iYncX2Jiov773/9q2bJlWrFihdlx3FKfPn3UrVs35x8NpT/PEZo+fbpmzJhhYjL3lZSUlOF8v927d6tSpUomJnJvH3zwgQIDA5WYmKjly5erdu3aGjp0qNmx/jEOg8xE7969lZaWpjNnzshutyt//vyUtX/oyy+/1BdffKGrV6+qadOm+u677+Tl5aUXX3zR7GhuJzw8XNOmTVOePHnUrFkz9e/fX5Lc+geQFTRq1EhVqlRRWFiYKleu7Nx++PBhE1O5Fy6Ee3/07dtXNWvWdPu/CltJYGCgwsLCFBYWZnYUt/Xmm2+qR48eql69ugoXLqyTJ09q69atFLV70KtXL82aNUuenp6aNm2aNm3apM8++8zsWG7r66+/1vz589W1a1etWbPG7b/fKWuZuHjxohYvXqzhw4dr5MiR6ty5s9mR3Jafn5+8vLwUGBio4OBgeXn9+SV3439x58aMGaM+ffro0qVL6t27tz777DPlzp1bXbt2VatWrcyO57Y+++wzpaen68SJE7pw4YJzIQdmK2E2f39/9evXz+wYQAaFChXS0qVLtWHDBv3+++8qX768+vXrp+zZs5sdzW2Fh4erZ8+eSkxMVGhoKJfouEceHh46d+6c89Slvx6d4I74jTkTN1aKSklJUbZs2TIceoa7l5aW5jyp+8Zth8Nhcir34+3traefflqS9PHHH6tYsWKSxD+Q92jjxo2KiYlRiRIldOjQIfXu3VstW7Y0OxagkiVLavXq1SpTpozz3yGuDwYr8PX1VePGjc2O4faOHj0q6c/v62rVqun7779XixYtdPLkSb7X70H16tUVFhamqKgoTZgwQXXr1jU70j2hrGWiUaNGio2NVUhIiNq3b88vw/fgjz/+UJMmTZxl7cYPdwrw3fvrmP31vCCK7735z3/+o+XLl8vf319JSUkKDw+nrMESDhw4oAMHDjjv22y2TBd2AOCeIiMjZbPZnL8jJSYmasCAAQoICOB7/R7069fPeVRCuXLl3H6xMMpaJho2bKj8+fNLkurWrauiRYuanMh9rV+/PsN9h8MhDw8u7/dPHD58WAMGDJBhGBluHzlyxOxobs1mszkv0h4QECBfX1+TEwF/mjdvnq5cuaI//vhDhQsXdn6dAsgahgwZomHDhmnJkiXasGGDRo0apcDAQPXq1cvsaG5p7NixioyMVIcOHW6aFFi0aJFJqe4dq0FmokuXLkpNTVW9evXUsGFDFS5c2OxIWcbfLfmL29u+ffvfPlatWrUHmCRreOONNxQTE6NBgwYpT548qlKlinbu3KlLly5p0qRJZscD9NVXX2nGjBmy2+1q0qSJbDabevbsaXYsAC4SHh6uoUOHKiQkRM2aNVNUVJSKFi2qrl27unW5MMusWbOUP3/+m66naLPZ3PrcfmbWMjFnzhwlJSUpLi5OgwYN0rVr11ji10X428A/RyFzrQsXLkj6cyGRxYsXa+vWrQoODtbAgQNNTgb86cMPP9Snn36qLl26qGfPnmrbti1lDchCHA6HQkJCdPr0aaWkpKhs2bKSOFXkn7py5YquXLnivG8YhpYvX65s2bJR1rKab775Rlu2bNGePXtUsGBBLjjsQn9dGh0w0++//67o6Gjn/ezZsyshIUH//ve/nZdFAMzk4eEhHx8f2Ww22Ww2+fn5mR0JgAvdWBl748aNqlmzpqQ/F2K7evWqmbHc1oABA5y3T5w4ocGDB+uZZ57RsGHDTEx17yhrmZg6dap8fHzUvXt31a5dW4GBgWZHcntXr15VYmKiXnzxRb333ntq1aqVHnvsMbNj4SGWLVs2VtuCpVWpUkX9+/fX6dOnFRkZqfLly5sdCYAL1axZUx07dlRCQoJmzJihEydOaOzYsWrWrJnZ0dzaggUL9NFHH2no0KGqV6+e2XHuGees/Y2TJ09q06ZNWrNmja5du8Y1L+5R165d1bFjR3399dd6/PHHtW3bNs2ZM8fsWHiIhYWFcTFnWFJ6errWr1+vwMBApaam6tdff1XevHm1YcMGxcTEmB0PgAsdOXJEAQEBKlCggE6cOKGDBw+qYcOGZsdyS6dPn9bQoUOVM2dOjR49Wjlz5jQ7kksws5aJ/fv367vvvtOWLVuULVs2NW3a1OxIbu/atWtq0KCBPv74Y7399tvasmWL2ZHwkHvyySfNjgBkauDAgfL09NS5c+fUsGFDlShRQiNGjNDLL79sdjQALlaiRAnn7SJFiqhIkSImpnFvzz33nHx8fFSjRg2NHTs2w2NTp041KdW9o6xlYsaMGWrYsKGmT5/OIZAukpaWpo8++khly5bV4cOHlZKSYnYkPOQGDx5sdgQgUydOnNDy5cuVmpqqtm3bytvbWx9//HGGX+oAABlNnz7d7Aj3BYdBZiIhIUFJSUny9PTU7NmzFRYWpjJlypgdy63t3r1b33zzjV5//XWtXLlS5cuX5/wLAMjEXy9x8txzz2nBggUKCgoyNxQAwBRcnTgTAwcO1Llz5/TOO++oVq1amjBhgtmR3F6lSpUUGhqqL774QlWqVFHp0qXNjgQAlpcnTx6KGgA8xDgMMhM2m01Vq1bVzJkz9dxzz7G4iAtER0crISFBR44ckY+Pj2bNmpVh2XQAwJ8OHz6sAQMGyDAM5+0b3Pm8CwDA3aOsZSI9PV1RUVGqUqWKvv/+e6WlpZkdye3t2rVLCxYsUFhYmFq3bq2FCxeaHQkALOmvKz527NjRvCAAANNR1jIxceJEbd68Wc8//7y++eYbTZ482exIbs9ut+v69euy2Wyy2+3y8OAIXADITLVq1cyOAACwCH5jzkRCQoJefPFF+fj4qF69epo9e7bZkdxeeHi42rRpo0OHDun5559Xp06dzI4EAAAAWBoza5mYNm2a/P39ZbfbNWLECLVo0cLsSG6vadOmevrpp3X8+HEVKlRIuXPnNjsSAAAAYGks3Z+JCxcuqGfPnkpNTVVUVBTXtrkHQ4cO/dvHJk6c+ACTAAAAAO6FmbW/mDp1qmw2mySpePHi2rhxo/773/9Kkvr3729mNLfVrFkzSdLChQtVsWJFVapUSfv27dO+fftMTgYAAABYG2XtL4KDg523ixcvzkneLlC7dm1J0ocffqhu3bpJkipXrqzOnTubGQsAAACwPMraX+TLl8/sCFnW1atXtXXrVpUrV04//PCDrl+/bnYkAAAAwNIoa3+xevXqv30sNDT0ASbJesaPH6+oqCgdO3ZMjz/+OJdDAAAAAG6DBUb+xq+//qrDhw+rePHiKlOmjNlxsoSjR4/q+PHjCgkJUYECBZznBwIAAAC4GWUtE/PmzdOqVatUvnx5/fDDD2ratKm6dOlidiy3Nn/+fK1du1aXL19W69atdfz4cUVGRpodCwAAALAsLoqdiVWrVmnBggUaPny4Fi5cqDVr1pgdye2tXr1aH374oXLkyKHw8HDt2bPH7EgAAACApVHWMmEYhry8/jydz9vbW97e3iYncn+GYchmszkPffTx8TE5EQAAAGBtLDDyF0uXLlXz5s1VuXJl9enTR5UrV9auXbtUsWJFs6O5vebNm+vFF1/UqVOn1K1bNz377LNmRwIAAAAsjXPW/mL8+PHasGGDatWqpQIFCsjX11fBwcF65plnzI6WJRw+fFiHDh1ScHCwSpcubXYcAAAAwNIoa/8jLS1N69at0/Lly5WYmKi2bduqefPm8vPzMzuaW/v000919OhRDR48WK+++qpatGihVq1amR0LAAAAsCzK2i2cPn1a8+bN05IlS7Rt2zaz47i11q1ba8mSJfLy8lJaWppeeuklLV682OxYAAAAgGVxzlomrl+/rrVr12rFihVKTk7WoEGDzI7k9jw8PDIs2sI11gAAAIBbo6z9xbZt27RixQpt27ZNDRo00JtvvqlSpUqZHStLePbZZ9WpUyeVL19e+/fvV/369c2OBAAAAFgah0H+RVhYmNq3b6/GjRuztLyL/fbbb7p+/bqOHj2q4OBghYSEmB0JAAAAsDTKGh6IF154QQsXLjQ7BgAAAOA2OAwSD0T27Nk1YcIEFS9eXB4ef16LvUOHDianAgAAAKyLsoYH4saFxc+fP29yEgAAAMA9cBgkHpgtW7bo999/11NPPaXixYvL19fX7EgAAACAZTGzhgciOjpaCQkJOnLkiHx8fDRr1ixFR0ebHQsAAACwLA+zA+DhsGvXLr399tvKnj27WrdurZMnT5odCQAAALA0yhoeCLvdruvXr8tms8lutzsXGQEAAACQOQ6DxAPxyiuvqG3btrpw4YKef/55de7c2exIAAAAgKWxwAjuq6FDhzpvX7p0SXa7XTabTblz59bEiRNNTAYAAABYGzNruK9++uknXbt2TS1atNBzzz0n/jYAAAAA3Blm1nDf/frrr1q5cqX27t2rqlWrqkWLFipatKjZsQAAAABLo6zhgdqxY4fmzZunhIQEffrpp2bHAQAAACyLwyDxQCQlJWnt2rVatWqVUlJS1KJFC7MjAQAAAJbGzBruqzVr1mjNmjU6deqUGjVqpObNm6tQoUJmxwIAAAAsj7KG+yokJETBwcEKCQmRJNlsNudjU6dONSsWAAAAYHkcBon76uOPPzY7AgAAAOCWmFkDAAAAAAvyMDsAAAAAAOBmlDUAAAAAsCDKGgAAAABYEGUNAAAAACyIsgYAAAAAFvR/z+jI6UMBDh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6248" y="1071552"/>
            <a:ext cx="37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Sales  &amp; Revenue based on Class.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14"/>
            <a:ext cx="2614604" cy="199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071816"/>
            <a:ext cx="2071702" cy="173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1643056"/>
            <a:ext cx="577776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4929190" y="4214824"/>
            <a:ext cx="642942" cy="2857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497</Words>
  <Application>Microsoft Office PowerPoint</Application>
  <PresentationFormat>On-screen Show (16:9)</PresentationFormat>
  <Paragraphs>139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EDA on Used Car Sales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Car Sales</dc:title>
  <dc:creator>Windows User</dc:creator>
  <cp:lastModifiedBy>Windows User</cp:lastModifiedBy>
  <cp:revision>127</cp:revision>
  <dcterms:created xsi:type="dcterms:W3CDTF">2020-11-01T04:50:08Z</dcterms:created>
  <dcterms:modified xsi:type="dcterms:W3CDTF">2020-11-24T11:06:51Z</dcterms:modified>
</cp:coreProperties>
</file>