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82" d="100"/>
          <a:sy n="82" d="100"/>
        </p:scale>
        <p:origin x="624"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9/30/2025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9/30/2025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9/30/2025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9/30/2025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9/30/2025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9/30/2025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9/30/2025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9/30/2025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9/30/2025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9/30/2025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hyperlink" Target="https://colab.research.google.com/drive/1Ts63r8wj5rEUlX_hkM4lK2UzTDMoz1VH#scrollTo=02jxGVm-1NvB"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https://colab.research.google.com/drive/1Ts63r8wj5rEUlX_hkM4lK2UzTDMoz1VH#scrollTo=02jxGVm-1NvB"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yogant18/VOIS_AICTE_Oct2025_YogantPatil" TargetMode="External"/><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4297251" y="3655499"/>
            <a:ext cx="7485445" cy="1321450"/>
          </a:xfrm>
        </p:spPr>
        <p:txBody>
          <a:bodyPr>
            <a:normAutofit/>
          </a:bodyPr>
          <a:lstStyle/>
          <a:p>
            <a:pPr algn="ctr"/>
            <a:r>
              <a:rPr lang="en-US" dirty="0">
                <a:solidFill>
                  <a:schemeClr val="tx1"/>
                </a:solidFill>
              </a:rPr>
              <a:t>Yogant Chandrakant Patil</a:t>
            </a:r>
          </a:p>
          <a:p>
            <a:pPr algn="r"/>
            <a:r>
              <a:rPr lang="en-US" b="0" dirty="0">
                <a:solidFill>
                  <a:schemeClr val="tx1"/>
                </a:solidFill>
              </a:rPr>
              <a:t> [</a:t>
            </a:r>
            <a:r>
              <a:rPr lang="en-US" dirty="0">
                <a:solidFill>
                  <a:schemeClr val="tx1"/>
                </a:solidFill>
              </a:rPr>
              <a:t>AICTE Internship ID</a:t>
            </a:r>
            <a:r>
              <a:rPr lang="en-US" b="0" dirty="0">
                <a:solidFill>
                  <a:schemeClr val="tx1"/>
                </a:solidFill>
              </a:rPr>
              <a:t>:INTERNSHIP_17546440516895be537820f ]</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5771695" y="1972553"/>
            <a:ext cx="5415709" cy="743448"/>
          </a:xfrm>
        </p:spPr>
        <p:txBody>
          <a:bodyPr>
            <a:normAutofit fontScale="90000"/>
          </a:bodyPr>
          <a:lstStyle/>
          <a:p>
            <a:r>
              <a:rPr lang="en-GB" sz="3200" b="1" dirty="0"/>
              <a:t>AIRBNB Hotel Booking Analysis </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460BF899-F7CC-395F-D4B6-232771689F29}"/>
              </a:ext>
            </a:extLst>
          </p:cNvPr>
          <p:cNvSpPr>
            <a:spLocks noGrp="1"/>
          </p:cNvSpPr>
          <p:nvPr>
            <p:ph type="body" sz="quarter" idx="12"/>
          </p:nvPr>
        </p:nvSpPr>
        <p:spPr>
          <a:xfrm>
            <a:off x="833043" y="1183154"/>
            <a:ext cx="4275138" cy="477520"/>
          </a:xfrm>
        </p:spPr>
        <p:txBody>
          <a:bodyPr/>
          <a:lstStyle/>
          <a:p>
            <a:pPr marL="0" indent="0">
              <a:buNone/>
            </a:pPr>
            <a:r>
              <a:rPr lang="en-US" dirty="0"/>
              <a:t>[Paste your Certificate Here]</a:t>
            </a:r>
            <a:endParaRPr lang="en-IN" dirty="0"/>
          </a:p>
        </p:txBody>
      </p:sp>
      <p:pic>
        <p:nvPicPr>
          <p:cNvPr id="3" name="Picture 2">
            <a:extLst>
              <a:ext uri="{FF2B5EF4-FFF2-40B4-BE49-F238E27FC236}">
                <a16:creationId xmlns:a16="http://schemas.microsoft.com/office/drawing/2014/main" id="{1ED5D18B-5D9D-5704-0D2D-C9655CBF3AD5}"/>
              </a:ext>
            </a:extLst>
          </p:cNvPr>
          <p:cNvPicPr>
            <a:picLocks noChangeAspect="1"/>
          </p:cNvPicPr>
          <p:nvPr/>
        </p:nvPicPr>
        <p:blipFill>
          <a:blip r:embed="rId3"/>
          <a:srcRect/>
          <a:stretch/>
        </p:blipFill>
        <p:spPr>
          <a:xfrm>
            <a:off x="675957" y="1183154"/>
            <a:ext cx="7296857" cy="5234515"/>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D48169FB-B4CE-0F31-B897-737AB3A70EC0}"/>
              </a:ext>
            </a:extLst>
          </p:cNvPr>
          <p:cNvSpPr>
            <a:spLocks noGrp="1"/>
          </p:cNvSpPr>
          <p:nvPr>
            <p:ph type="body" sz="quarter" idx="12"/>
          </p:nvPr>
        </p:nvSpPr>
        <p:spPr>
          <a:xfrm>
            <a:off x="833043" y="1183154"/>
            <a:ext cx="4275138" cy="477520"/>
          </a:xfrm>
        </p:spPr>
        <p:txBody>
          <a:bodyPr/>
          <a:lstStyle/>
          <a:p>
            <a:pPr marL="0" indent="0">
              <a:buNone/>
            </a:pPr>
            <a:r>
              <a:rPr lang="en-US" dirty="0"/>
              <a:t>[Paste your Certificate Here]</a:t>
            </a:r>
            <a:endParaRPr lang="en-IN" dirty="0"/>
          </a:p>
        </p:txBody>
      </p:sp>
      <p:pic>
        <p:nvPicPr>
          <p:cNvPr id="3" name="Picture 2">
            <a:extLst>
              <a:ext uri="{FF2B5EF4-FFF2-40B4-BE49-F238E27FC236}">
                <a16:creationId xmlns:a16="http://schemas.microsoft.com/office/drawing/2014/main" id="{FE3FE9CC-7307-2EEB-D4D4-11800A112B86}"/>
              </a:ext>
            </a:extLst>
          </p:cNvPr>
          <p:cNvPicPr>
            <a:picLocks noChangeAspect="1"/>
          </p:cNvPicPr>
          <p:nvPr/>
        </p:nvPicPr>
        <p:blipFill>
          <a:blip r:embed="rId3"/>
          <a:stretch>
            <a:fillRect/>
          </a:stretch>
        </p:blipFill>
        <p:spPr>
          <a:xfrm>
            <a:off x="495002" y="1183154"/>
            <a:ext cx="7474174" cy="5095726"/>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432000" y="647699"/>
            <a:ext cx="11340000" cy="5519835"/>
          </a:xfrm>
          <a:prstGeom prst="rect">
            <a:avLst/>
          </a:prstGeom>
        </p:spPr>
        <p:txBody>
          <a:bodyPr anchor="ctr">
            <a:normAutofit/>
          </a:bodyPr>
          <a:lstStyle/>
          <a:p>
            <a:pPr algn="ctr"/>
            <a:r>
              <a:rPr lang="en-US" sz="96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2975013" y="3962573"/>
            <a:ext cx="2139696" cy="344312"/>
          </a:xfrm>
        </p:spPr>
        <p:txBody>
          <a:bodyPr>
            <a:normAutofit fontScale="92500" lnSpcReduction="20000"/>
          </a:bodyPr>
          <a:lstStyle/>
          <a:p>
            <a:endParaRPr lang="en-IN"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431280" cy="3607987"/>
          </a:xfrm>
        </p:spPr>
        <p:txBody>
          <a:bodyPr>
            <a:normAutofit fontScale="70000" lnSpcReduction="20000"/>
          </a:bodyPr>
          <a:lstStyle/>
          <a:p>
            <a:pPr>
              <a:lnSpc>
                <a:spcPct val="150000"/>
              </a:lnSpc>
            </a:pPr>
            <a:r>
              <a:rPr lang="en-US" sz="2800" dirty="0"/>
              <a:t>Airbnb is a leading platform that allows property owners to offer their homes or apartments to travelers. A key challenge for hosts lies in setting the right price for their listings, as pricing is influenced by multiple factors including the number of bedrooms and bathrooms, cleanliness standards, accuracy of property descriptions, and the quality of communication with guests.</a:t>
            </a: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1084470" y="685944"/>
            <a:ext cx="6959600" cy="4853465"/>
          </a:xfrm>
        </p:spPr>
        <p:txBody>
          <a:bodyPr>
            <a:normAutofit/>
          </a:bodyPr>
          <a:lstStyle/>
          <a:p>
            <a:r>
              <a:rPr lang="en-GB" dirty="0"/>
              <a:t>Project Description</a:t>
            </a:r>
            <a:br>
              <a:rPr lang="en-GB" dirty="0"/>
            </a:br>
            <a:br>
              <a:rPr lang="en-GB" b="0" dirty="0"/>
            </a:br>
            <a:r>
              <a:rPr lang="en-US" sz="2000" b="0" dirty="0"/>
              <a:t>This project is centered on creating a machine learning model to estimate the price of Airbnb listings. Accurate pricing plays a vital role for both hosts and guests: hosts aim to boost occupancy and revenue, while guests look for reasonable and competitive rates. By analyzing historical Airbnb data, the project applies regression techniques to uncover how different listing </a:t>
            </a:r>
            <a:r>
              <a:rPr lang="en-US" sz="2000" b="0" dirty="0" err="1"/>
              <a:t>featuressuch</a:t>
            </a:r>
            <a:r>
              <a:rPr lang="en-US" sz="2000" b="0" dirty="0"/>
              <a:t> as the number of bedrooms, bathrooms, and guest reviews affect the final price.</a:t>
            </a:r>
            <a:br>
              <a:rPr lang="en-GB" sz="2000" b="0" dirty="0"/>
            </a:br>
            <a:endParaRPr lang="en-IN" sz="2000" b="0"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7904481" cy="3990023"/>
          </a:xfrm>
        </p:spPr>
        <p:txBody>
          <a:bodyPr>
            <a:normAutofit fontScale="40000" lnSpcReduction="20000"/>
          </a:bodyPr>
          <a:lstStyle/>
          <a:p>
            <a:pPr algn="just">
              <a:lnSpc>
                <a:spcPct val="150000"/>
              </a:lnSpc>
            </a:pPr>
            <a:r>
              <a:rPr lang="en-US" sz="3600" b="1" dirty="0"/>
              <a:t>Airbnb Hosts</a:t>
            </a:r>
          </a:p>
          <a:p>
            <a:pPr algn="just">
              <a:lnSpc>
                <a:spcPct val="150000"/>
              </a:lnSpc>
            </a:pPr>
            <a:r>
              <a:rPr lang="en-US" sz="3600" dirty="0"/>
              <a:t>Can use the model to set competitive prices for their properties by considering features and guest feedback. </a:t>
            </a:r>
          </a:p>
          <a:p>
            <a:pPr algn="just">
              <a:lnSpc>
                <a:spcPct val="150000"/>
              </a:lnSpc>
            </a:pPr>
            <a:r>
              <a:rPr lang="en-US" sz="3600" b="1" dirty="0"/>
              <a:t>Travelers</a:t>
            </a:r>
          </a:p>
          <a:p>
            <a:pPr algn="just">
              <a:lnSpc>
                <a:spcPct val="150000"/>
              </a:lnSpc>
            </a:pPr>
            <a:r>
              <a:rPr lang="en-US" sz="3600" dirty="0"/>
              <a:t>Can assess whether a listing offers fair value for the price charged. </a:t>
            </a:r>
          </a:p>
          <a:p>
            <a:pPr algn="just">
              <a:lnSpc>
                <a:spcPct val="150000"/>
              </a:lnSpc>
            </a:pPr>
            <a:r>
              <a:rPr lang="en-US" sz="3600" b="1" dirty="0"/>
              <a:t>Airbnb Platform Analysts</a:t>
            </a:r>
          </a:p>
          <a:p>
            <a:pPr algn="just">
              <a:lnSpc>
                <a:spcPct val="150000"/>
              </a:lnSpc>
            </a:pPr>
            <a:r>
              <a:rPr lang="en-US" sz="3600" dirty="0"/>
              <a:t> Can enhance dynamic pricing tools and strengthen user confidence in the platform.</a:t>
            </a:r>
          </a:p>
          <a:p>
            <a:pPr algn="just">
              <a:lnSpc>
                <a:spcPct val="150000"/>
              </a:lnSpc>
            </a:pPr>
            <a:r>
              <a:rPr lang="en-US" sz="3600" b="1" dirty="0"/>
              <a:t>Researchers/Students</a:t>
            </a:r>
          </a:p>
          <a:p>
            <a:pPr algn="just">
              <a:lnSpc>
                <a:spcPct val="150000"/>
              </a:lnSpc>
            </a:pPr>
            <a:r>
              <a:rPr lang="en-US" sz="3600" dirty="0"/>
              <a:t>Can explore how property characteristics and reviews influence rental pricing trends.</a:t>
            </a:r>
            <a:endParaRPr lang="en-IN" sz="36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1000"/>
                                        <p:tgtEl>
                                          <p:spTgt spid="2">
                                            <p:txEl>
                                              <p:pRg st="6" end="6"/>
                                            </p:txEl>
                                          </p:spTgt>
                                        </p:tgtEl>
                                      </p:cBhvr>
                                    </p:animEffect>
                                    <p:anim calcmode="lin" valueType="num">
                                      <p:cBhvr>
                                        <p:cTn id="5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1053226" y="1315059"/>
            <a:ext cx="9027702" cy="5243448"/>
          </a:xfrm>
        </p:spPr>
        <p:txBody>
          <a:bodyPr/>
          <a:lstStyle/>
          <a:p>
            <a:pPr lvl="1">
              <a:lnSpc>
                <a:spcPct val="150000"/>
              </a:lnSpc>
            </a:pPr>
            <a:r>
              <a:rPr lang="en-IN" b="1" dirty="0"/>
              <a:t>Python</a:t>
            </a:r>
            <a:r>
              <a:rPr lang="en-IN" dirty="0"/>
              <a:t> - </a:t>
            </a:r>
            <a:r>
              <a:rPr lang="en-US" dirty="0"/>
              <a:t>Primary programming language for implementation.</a:t>
            </a:r>
            <a:r>
              <a:rPr lang="en-IN" dirty="0"/>
              <a:t>  </a:t>
            </a:r>
          </a:p>
          <a:p>
            <a:pPr lvl="1">
              <a:lnSpc>
                <a:spcPct val="150000"/>
              </a:lnSpc>
            </a:pPr>
            <a:r>
              <a:rPr lang="en-IN" b="1" dirty="0"/>
              <a:t>Pandas &amp; NumPy </a:t>
            </a:r>
            <a:r>
              <a:rPr lang="en-IN" dirty="0"/>
              <a:t>– </a:t>
            </a:r>
            <a:r>
              <a:rPr lang="en-US" dirty="0"/>
              <a:t>For handling, cleaning, and preprocessing data.</a:t>
            </a:r>
            <a:endParaRPr lang="en-IN" dirty="0"/>
          </a:p>
          <a:p>
            <a:pPr lvl="1">
              <a:lnSpc>
                <a:spcPct val="150000"/>
              </a:lnSpc>
            </a:pPr>
            <a:r>
              <a:rPr lang="en-IN" b="1" dirty="0"/>
              <a:t>Scikit-learn</a:t>
            </a:r>
            <a:r>
              <a:rPr lang="en-IN" dirty="0"/>
              <a:t> – </a:t>
            </a:r>
            <a:r>
              <a:rPr lang="en-US" dirty="0"/>
              <a:t>For building, training, and evaluating regression models.</a:t>
            </a:r>
            <a:endParaRPr lang="en-IN" dirty="0"/>
          </a:p>
          <a:p>
            <a:pPr lvl="1">
              <a:lnSpc>
                <a:spcPct val="150000"/>
              </a:lnSpc>
            </a:pPr>
            <a:r>
              <a:rPr lang="en-IN" b="1" dirty="0"/>
              <a:t>Matplotlib/Seaborn</a:t>
            </a:r>
            <a:r>
              <a:rPr lang="en-IN" dirty="0"/>
              <a:t>- </a:t>
            </a:r>
            <a:r>
              <a:rPr lang="en-US" dirty="0"/>
              <a:t>For data visualization and analyzing feature importance.</a:t>
            </a:r>
            <a:endParaRPr lang="en-IN" dirty="0"/>
          </a:p>
          <a:p>
            <a:pPr lvl="1">
              <a:lnSpc>
                <a:spcPct val="150000"/>
              </a:lnSpc>
            </a:pPr>
            <a:r>
              <a:rPr lang="en-IN" b="1" dirty="0"/>
              <a:t>Google </a:t>
            </a:r>
            <a:r>
              <a:rPr lang="en-IN" b="1" dirty="0" err="1"/>
              <a:t>Colab</a:t>
            </a:r>
            <a:r>
              <a:rPr lang="en-IN" b="1" dirty="0"/>
              <a:t> </a:t>
            </a:r>
            <a:r>
              <a:rPr lang="en-IN" dirty="0"/>
              <a:t>– </a:t>
            </a:r>
            <a:r>
              <a:rPr lang="en-US" dirty="0"/>
              <a:t>Cloud-based environment to develop and run the project.</a:t>
            </a:r>
            <a:endParaRPr lang="en-IN" dirty="0"/>
          </a:p>
          <a:p>
            <a:pPr lvl="1">
              <a:lnSpc>
                <a:spcPct val="150000"/>
              </a:lnSpc>
            </a:pPr>
            <a:r>
              <a:rPr lang="en-IN" b="1" dirty="0"/>
              <a:t>File handling libraries</a:t>
            </a:r>
            <a:r>
              <a:rPr lang="en-IN" dirty="0"/>
              <a:t> - </a:t>
            </a:r>
            <a:r>
              <a:rPr lang="en-US" dirty="0" err="1"/>
              <a:t>openpyxl</a:t>
            </a:r>
            <a:r>
              <a:rPr lang="en-US" dirty="0"/>
              <a:t> for working with Excel files and Python’s built-in CSV utilities for dataset management.</a:t>
            </a:r>
          </a:p>
          <a:p>
            <a:pPr lvl="1">
              <a:lnSpc>
                <a:spcPct val="150000"/>
              </a:lnSpc>
            </a:pPr>
            <a:endParaRPr lang="en-US" dirty="0"/>
          </a:p>
          <a:p>
            <a:pPr lvl="1">
              <a:lnSpc>
                <a:spcPct val="150000"/>
              </a:lnSpc>
            </a:pP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xEl>
                                              <p:pRg st="5" end="5"/>
                                            </p:txEl>
                                          </p:spTgt>
                                        </p:tgtEl>
                                        <p:attrNameLst>
                                          <p:attrName>style.visibility</p:attrName>
                                        </p:attrNameLst>
                                      </p:cBhvr>
                                      <p:to>
                                        <p:strVal val="visible"/>
                                      </p:to>
                                    </p:set>
                                    <p:animEffect transition="in" filter="fade">
                                      <p:cBhvr>
                                        <p:cTn id="49" dur="1000"/>
                                        <p:tgtEl>
                                          <p:spTgt spid="7">
                                            <p:txEl>
                                              <p:pRg st="5" end="5"/>
                                            </p:txEl>
                                          </p:spTgt>
                                        </p:tgtEl>
                                      </p:cBhvr>
                                    </p:animEffect>
                                    <p:anim calcmode="lin" valueType="num">
                                      <p:cBhvr>
                                        <p:cTn id="5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3" y="1431692"/>
            <a:ext cx="5527375" cy="1997308"/>
          </a:xfrm>
        </p:spPr>
        <p:txBody>
          <a:bodyPr>
            <a:normAutofit/>
          </a:bodyPr>
          <a:lstStyle/>
          <a:p>
            <a:pPr marL="0" indent="0">
              <a:buNone/>
            </a:pPr>
            <a:endParaRPr lang="en-IN" dirty="0"/>
          </a:p>
        </p:txBody>
      </p:sp>
      <p:pic>
        <p:nvPicPr>
          <p:cNvPr id="13" name="Picture 12">
            <a:extLst>
              <a:ext uri="{FF2B5EF4-FFF2-40B4-BE49-F238E27FC236}">
                <a16:creationId xmlns:a16="http://schemas.microsoft.com/office/drawing/2014/main" id="{C3286429-9A5A-247F-D741-B58556603159}"/>
              </a:ext>
            </a:extLst>
          </p:cNvPr>
          <p:cNvPicPr>
            <a:picLocks noChangeAspect="1"/>
          </p:cNvPicPr>
          <p:nvPr/>
        </p:nvPicPr>
        <p:blipFill>
          <a:blip r:embed="rId2"/>
          <a:stretch>
            <a:fillRect/>
          </a:stretch>
        </p:blipFill>
        <p:spPr>
          <a:xfrm>
            <a:off x="422959" y="1350823"/>
            <a:ext cx="7871339" cy="4231806"/>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34F0609D-325A-6CFC-7512-0C94EDABEB7B}"/>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rPr>
              <a:t>Code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91963C39-9433-02BA-5A2B-62380BFD21C5}"/>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3" name="Picture 2">
            <a:extLst>
              <a:ext uri="{FF2B5EF4-FFF2-40B4-BE49-F238E27FC236}">
                <a16:creationId xmlns:a16="http://schemas.microsoft.com/office/drawing/2014/main" id="{FD0F141E-EC16-5B84-BA60-08B568A92A0E}"/>
              </a:ext>
            </a:extLst>
          </p:cNvPr>
          <p:cNvPicPr>
            <a:picLocks noChangeAspect="1"/>
          </p:cNvPicPr>
          <p:nvPr/>
        </p:nvPicPr>
        <p:blipFill>
          <a:blip r:embed="rId4"/>
          <a:stretch>
            <a:fillRect/>
          </a:stretch>
        </p:blipFill>
        <p:spPr>
          <a:xfrm>
            <a:off x="731729" y="1094886"/>
            <a:ext cx="7571582" cy="4762990"/>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1C3286AD-B268-E75A-C390-BA89A4EE730E}"/>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rPr>
              <a:t>Code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F6B14C4F-1746-A8AB-D262-5A993160F568}"/>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3" name="Picture 2">
            <a:extLst>
              <a:ext uri="{FF2B5EF4-FFF2-40B4-BE49-F238E27FC236}">
                <a16:creationId xmlns:a16="http://schemas.microsoft.com/office/drawing/2014/main" id="{3AA35553-8BE6-E8EE-0FE1-F38274DC5690}"/>
              </a:ext>
            </a:extLst>
          </p:cNvPr>
          <p:cNvPicPr>
            <a:picLocks noChangeAspect="1"/>
          </p:cNvPicPr>
          <p:nvPr/>
        </p:nvPicPr>
        <p:blipFill>
          <a:blip r:embed="rId4"/>
          <a:stretch>
            <a:fillRect/>
          </a:stretch>
        </p:blipFill>
        <p:spPr>
          <a:xfrm>
            <a:off x="621720" y="1275371"/>
            <a:ext cx="7447947" cy="4750320"/>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4E6ED231-AB91-2C33-0439-AEAC41FE728F}"/>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err="1">
                <a:solidFill>
                  <a:srgbClr val="0070C0"/>
                </a:solidFill>
                <a:hlinkClick r:id="rId3"/>
              </a:rPr>
              <a:t>Github</a:t>
            </a:r>
            <a:r>
              <a:rPr lang="en-GB" sz="2000" b="0" u="sng" dirty="0">
                <a:solidFill>
                  <a:srgbClr val="0070C0"/>
                </a:solidFill>
                <a:hlinkClick r:id="rId3"/>
              </a:rPr>
              <a:t>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915987" y="2449788"/>
            <a:ext cx="5180013" cy="1707433"/>
          </a:xfrm>
        </p:spPr>
        <p:txBody>
          <a:bodyPr vert="horz" lIns="91440" tIns="45720" rIns="91440" bIns="45720" rtlCol="0" anchor="t">
            <a:normAutofit/>
          </a:bodyPr>
          <a:lstStyle/>
          <a:p>
            <a:pPr marL="0" indent="0">
              <a:buNone/>
            </a:pPr>
            <a:r>
              <a:rPr lang="en-US" dirty="0"/>
              <a:t>https://github.com/yogant18/VOIS_AICTE_Oct2025_YogantPatil</a:t>
            </a: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636</TotalTime>
  <Words>399</Words>
  <Application>Microsoft Office PowerPoint</Application>
  <PresentationFormat>Widescreen</PresentationFormat>
  <Paragraphs>40</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AIRBNB Hotel Booking Analysis </vt:lpstr>
      <vt:lpstr>PROBLEM  STATEMENT</vt:lpstr>
      <vt:lpstr>Project Description  This project is centered on creating a machine learning model to estimate the price of Airbnb listings. Accurate pricing plays a vital role for both hosts and guests: hosts aim to boost occupancy and revenue, while guests look for reasonable and competitive rates. By analyzing historical Airbnb data, the project applies regression techniques to uncover how different listing featuressuch as the number of bedrooms, bathrooms, and guest reviews affect the final price.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Yogant Patil</cp:lastModifiedBy>
  <cp:revision>110</cp:revision>
  <dcterms:created xsi:type="dcterms:W3CDTF">2021-07-11T13:13:15Z</dcterms:created>
  <dcterms:modified xsi:type="dcterms:W3CDTF">2025-09-30T12:46:34Z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