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77" r:id="rId7"/>
    <p:sldId id="279" r:id="rId8"/>
    <p:sldId id="261" r:id="rId9"/>
    <p:sldId id="275" r:id="rId10"/>
    <p:sldId id="276" r:id="rId11"/>
    <p:sldId id="280" r:id="rId12"/>
    <p:sldId id="278" r:id="rId13"/>
    <p:sldId id="281" r:id="rId14"/>
    <p:sldId id="274"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059" autoAdjust="0"/>
  </p:normalViewPr>
  <p:slideViewPr>
    <p:cSldViewPr showGuides="1">
      <p:cViewPr varScale="1">
        <p:scale>
          <a:sx n="72" d="100"/>
          <a:sy n="72" d="100"/>
        </p:scale>
        <p:origin x="1027" y="53"/>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appriyan S" userId="5552ff911e1bef47" providerId="LiveId" clId="{7E27C47A-F91D-416F-9B74-DAF14FC5A053}"/>
    <pc:docChg chg="modSld">
      <pc:chgData name="Yogappriyan S" userId="5552ff911e1bef47" providerId="LiveId" clId="{7E27C47A-F91D-416F-9B74-DAF14FC5A053}" dt="2025-05-28T06:13:48.831" v="71" actId="1076"/>
      <pc:docMkLst>
        <pc:docMk/>
      </pc:docMkLst>
      <pc:sldChg chg="modSp mod">
        <pc:chgData name="Yogappriyan S" userId="5552ff911e1bef47" providerId="LiveId" clId="{7E27C47A-F91D-416F-9B74-DAF14FC5A053}" dt="2025-05-28T06:13:48.831" v="71" actId="1076"/>
        <pc:sldMkLst>
          <pc:docMk/>
          <pc:sldMk cId="0" sldId="257"/>
        </pc:sldMkLst>
        <pc:spChg chg="mod">
          <ac:chgData name="Yogappriyan S" userId="5552ff911e1bef47" providerId="LiveId" clId="{7E27C47A-F91D-416F-9B74-DAF14FC5A053}" dt="2025-05-28T06:13:48.831" v="71" actId="1076"/>
          <ac:spMkLst>
            <pc:docMk/>
            <pc:sldMk cId="0" sldId="257"/>
            <ac:spMk id="3" creationId="{00000000-0000-0000-0000-000000000000}"/>
          </ac:spMkLst>
        </pc:spChg>
      </pc:sldChg>
      <pc:sldChg chg="modSp mod">
        <pc:chgData name="Yogappriyan S" userId="5552ff911e1bef47" providerId="LiveId" clId="{7E27C47A-F91D-416F-9B74-DAF14FC5A053}" dt="2025-05-28T06:13:02.412" v="42" actId="20577"/>
        <pc:sldMkLst>
          <pc:docMk/>
          <pc:sldMk cId="0" sldId="275"/>
        </pc:sldMkLst>
        <pc:spChg chg="mod">
          <ac:chgData name="Yogappriyan S" userId="5552ff911e1bef47" providerId="LiveId" clId="{7E27C47A-F91D-416F-9B74-DAF14FC5A053}" dt="2025-05-28T06:13:02.412" v="42" actId="20577"/>
          <ac:spMkLst>
            <pc:docMk/>
            <pc:sldMk cId="0" sldId="27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62D7F33-86AC-4A3F-9B1E-0ECB969B795E}" type="datetimeFigureOut">
              <a:rPr lang="en-IN" smtClean="0"/>
              <a:t>28-05-2025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4CBCE21-9176-4A28-836D-5A6B0BB22DDB}" type="slidenum">
              <a:rPr lang="en-IN" smtClean="0"/>
              <a:t>‹#›</a:t>
            </a:fld>
            <a:endParaRPr lang="en-IN"/>
          </a:p>
        </p:txBody>
      </p:sp>
    </p:spTree>
    <p:extLst>
      <p:ext uri="{BB962C8B-B14F-4D97-AF65-F5344CB8AC3E}">
        <p14:creationId xmlns:p14="http://schemas.microsoft.com/office/powerpoint/2010/main" val="152948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1218631" y="3257358"/>
            <a:ext cx="9754604" cy="3085073"/>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88" name="Google Shape;188;p11:notes"/>
          <p:cNvSpPr>
            <a:spLocks noGrp="1" noRot="1" noChangeAspect="1"/>
          </p:cNvSpPr>
          <p:nvPr>
            <p:ph type="sldImg" idx="2"/>
          </p:nvPr>
        </p:nvSpPr>
        <p:spPr>
          <a:xfrm>
            <a:off x="3811588" y="515938"/>
            <a:ext cx="4568825" cy="2570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66"/>
                </a:solidFill>
                <a:latin typeface="Arial" panose="020B0604020202020204"/>
                <a:cs typeface="Arial" panose="020B0604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1" i="0">
                <a:solidFill>
                  <a:schemeClr val="tx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7C939D1-5908-4019-ADE5-4F7F2665B844}" type="datetime1">
              <a:rPr lang="en-US" smtClean="0"/>
              <a:t>5/28/2025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E311B97-FE49-4C75-B778-34DBBD86C53C}" type="datetime1">
              <a:rPr lang="en-US" smtClean="0"/>
              <a:t>5/28/2025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39AFAB9-6B3C-4FD0-A27F-26310476A207}" type="datetime1">
              <a:rPr lang="en-US" smtClean="0"/>
              <a:t>5/28/2025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D3BB5057-3451-4D16-BB46-37B538380987}" type="datetime1">
              <a:rPr lang="en-US" smtClean="0"/>
              <a:t>5/28/2025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4B760949-11B2-4F1F-AE6D-4BDB8EAF96DA}" type="datetime1">
              <a:rPr lang="en-US" smtClean="0"/>
              <a:t>5/28/2025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609600" y="228600"/>
            <a:ext cx="10972800" cy="914400"/>
          </a:xfrm>
          <a:prstGeom prst="rect">
            <a:avLst/>
          </a:prstGeom>
          <a:noFill/>
          <a:ln>
            <a:noFill/>
          </a:ln>
        </p:spPr>
        <p:txBody>
          <a:bodyPr spcFirstLastPara="1" wrap="square" lIns="121897" tIns="60932" rIns="121897" bIns="60932" anchor="b" anchorCtr="0">
            <a:normAutofit/>
          </a:bodyPr>
          <a:lstStyle>
            <a:lvl1pPr lvl="0" algn="l" rtl="0">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4"/>
          <p:cNvSpPr txBox="1">
            <a:spLocks noGrp="1"/>
          </p:cNvSpPr>
          <p:nvPr>
            <p:ph type="dt" idx="10"/>
          </p:nvPr>
        </p:nvSpPr>
        <p:spPr>
          <a:xfrm>
            <a:off x="8534400" y="6356351"/>
            <a:ext cx="3052000" cy="365600"/>
          </a:xfrm>
          <a:prstGeom prst="rect">
            <a:avLst/>
          </a:prstGeom>
          <a:noFill/>
          <a:ln>
            <a:noFill/>
          </a:ln>
        </p:spPr>
        <p:txBody>
          <a:bodyPr spcFirstLastPara="1" wrap="square" lIns="121897" tIns="60932" rIns="121897" bIns="60932"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D967A616-401A-4E3B-BE08-C314821D0C7B}" type="datetime1">
              <a:rPr lang="en-US" smtClean="0"/>
              <a:t>5/28/2025</a:t>
            </a:fld>
            <a:endParaRPr lang="en-US"/>
          </a:p>
        </p:txBody>
      </p:sp>
      <p:sp>
        <p:nvSpPr>
          <p:cNvPr id="34" name="Google Shape;34;p4"/>
          <p:cNvSpPr txBox="1">
            <a:spLocks noGrp="1"/>
          </p:cNvSpPr>
          <p:nvPr>
            <p:ph type="ftr" idx="11"/>
          </p:nvPr>
        </p:nvSpPr>
        <p:spPr>
          <a:xfrm>
            <a:off x="3864864" y="6356351"/>
            <a:ext cx="4673600" cy="365600"/>
          </a:xfrm>
          <a:prstGeom prst="rect">
            <a:avLst/>
          </a:prstGeom>
          <a:noFill/>
          <a:ln>
            <a:noFill/>
          </a:ln>
        </p:spPr>
        <p:txBody>
          <a:bodyPr spcFirstLastPara="1" wrap="square" lIns="121897" tIns="60932" rIns="121897" bIns="60932"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816864" y="6356351"/>
            <a:ext cx="2641600" cy="365600"/>
          </a:xfrm>
          <a:prstGeom prst="rect">
            <a:avLst/>
          </a:prstGeom>
          <a:noFill/>
          <a:ln>
            <a:noFill/>
          </a:ln>
        </p:spPr>
        <p:txBody>
          <a:bodyPr spcFirstLastPara="1" wrap="square" lIns="121897" tIns="60932" rIns="121897" bIns="60932" anchor="t"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fld id="{00000000-1234-1234-1234-123412341234}" type="slidenum">
              <a:rPr lang="en-US" smtClean="0"/>
              <a:t>‹#›</a:t>
            </a:fld>
            <a:endParaRPr lang="en-US"/>
          </a:p>
        </p:txBody>
      </p:sp>
      <p:sp>
        <p:nvSpPr>
          <p:cNvPr id="36" name="Google Shape;36;p4"/>
          <p:cNvSpPr/>
          <p:nvPr/>
        </p:nvSpPr>
        <p:spPr>
          <a:xfrm rot="5400000">
            <a:off x="590644" y="6447408"/>
            <a:ext cx="190800" cy="160400"/>
          </a:xfrm>
          <a:prstGeom prst="triangle">
            <a:avLst>
              <a:gd name="adj" fmla="val 50000"/>
            </a:avLst>
          </a:prstGeom>
          <a:solidFill>
            <a:schemeClr val="accent2"/>
          </a:solidFill>
          <a:ln>
            <a:noFill/>
          </a:ln>
        </p:spPr>
        <p:txBody>
          <a:bodyPr spcFirstLastPara="1" wrap="square" lIns="121897" tIns="60932" rIns="121897" bIns="60932" anchor="ctr" anchorCtr="0">
            <a:noAutofit/>
          </a:bodyPr>
          <a:lstStyle/>
          <a:p>
            <a:pPr marL="0" marR="0" lvl="0" indent="0" algn="ctr" rtl="0">
              <a:spcBef>
                <a:spcPts val="0"/>
              </a:spcBef>
              <a:spcAft>
                <a:spcPts val="0"/>
              </a:spcAft>
              <a:buNone/>
            </a:pPr>
            <a:endParaRPr sz="24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53233" y="237871"/>
            <a:ext cx="7685532" cy="1081188"/>
          </a:xfrm>
          <a:prstGeom prst="rect">
            <a:avLst/>
          </a:prstGeom>
        </p:spPr>
        <p:txBody>
          <a:bodyPr wrap="square" lIns="0" tIns="0" rIns="0" bIns="0">
            <a:spAutoFit/>
          </a:bodyPr>
          <a:lstStyle>
            <a:lvl1pPr>
              <a:defRPr sz="3200" b="1" i="0">
                <a:solidFill>
                  <a:srgbClr val="FF0066"/>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597204" y="1479444"/>
            <a:ext cx="10424795" cy="4634865"/>
          </a:xfrm>
          <a:prstGeom prst="rect">
            <a:avLst/>
          </a:prstGeom>
        </p:spPr>
        <p:txBody>
          <a:bodyPr wrap="square" lIns="0" tIns="0" rIns="0" bIns="0">
            <a:spAutoFit/>
          </a:bodyPr>
          <a:lstStyle>
            <a:lvl1pPr>
              <a:defRPr sz="2800" b="1" i="0">
                <a:solidFill>
                  <a:schemeClr val="tx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C042205E-9E81-4913-B88E-F073DF547D21}" type="datetime1">
              <a:rPr lang="en-US" smtClean="0"/>
              <a:t>5/28/2025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18024" y="5159807"/>
            <a:ext cx="3155950" cy="914994"/>
          </a:xfrm>
          <a:prstGeom prst="rect">
            <a:avLst/>
          </a:prstGeom>
        </p:spPr>
        <p:txBody>
          <a:bodyPr vert="horz" wrap="square" lIns="0" tIns="12065" rIns="0" bIns="0" rtlCol="0">
            <a:spAutoFit/>
          </a:bodyPr>
          <a:lstStyle/>
          <a:p>
            <a:pPr marL="635" algn="ctr">
              <a:lnSpc>
                <a:spcPct val="100000"/>
              </a:lnSpc>
              <a:spcBef>
                <a:spcPts val="95"/>
              </a:spcBef>
            </a:pPr>
            <a:r>
              <a:rPr sz="1900" b="1" dirty="0">
                <a:solidFill>
                  <a:srgbClr val="00AFEF"/>
                </a:solidFill>
                <a:latin typeface="Arial" panose="020B0604020202020204"/>
                <a:cs typeface="Arial" panose="020B0604020202020204"/>
              </a:rPr>
              <a:t>PRESENTED</a:t>
            </a:r>
            <a:r>
              <a:rPr sz="1900" b="1" spc="-80" dirty="0">
                <a:solidFill>
                  <a:srgbClr val="00AFEF"/>
                </a:solidFill>
                <a:latin typeface="Arial" panose="020B0604020202020204"/>
                <a:cs typeface="Arial" panose="020B0604020202020204"/>
              </a:rPr>
              <a:t> </a:t>
            </a:r>
            <a:r>
              <a:rPr sz="1900" b="1" spc="-25" dirty="0">
                <a:solidFill>
                  <a:srgbClr val="00AFEF"/>
                </a:solidFill>
                <a:latin typeface="Arial" panose="020B0604020202020204"/>
                <a:cs typeface="Arial" panose="020B0604020202020204"/>
              </a:rPr>
              <a:t>BY</a:t>
            </a:r>
            <a:endParaRPr lang="en-US" sz="1900" b="1" spc="-25" dirty="0">
              <a:solidFill>
                <a:srgbClr val="00AFEF"/>
              </a:solidFill>
              <a:latin typeface="Arial" panose="020B0604020202020204"/>
              <a:cs typeface="Arial" panose="020B0604020202020204"/>
            </a:endParaRPr>
          </a:p>
          <a:p>
            <a:pPr marL="635" algn="ctr">
              <a:lnSpc>
                <a:spcPct val="100000"/>
              </a:lnSpc>
              <a:spcBef>
                <a:spcPts val="95"/>
              </a:spcBef>
            </a:pPr>
            <a:r>
              <a:rPr lang="en-US" sz="1900" b="1" spc="-25" dirty="0">
                <a:solidFill>
                  <a:schemeClr val="tx1"/>
                </a:solidFill>
                <a:latin typeface="Arial" panose="020B0604020202020204"/>
                <a:cs typeface="Arial" panose="020B0604020202020204"/>
              </a:rPr>
              <a:t>YOGAPPRIYAN S</a:t>
            </a:r>
            <a:endParaRPr lang="en-IN" sz="1900" b="1" spc="-25" dirty="0">
              <a:solidFill>
                <a:schemeClr val="tx1"/>
              </a:solidFill>
              <a:latin typeface="Arial" panose="020B0604020202020204"/>
              <a:cs typeface="Arial" panose="020B0604020202020204"/>
            </a:endParaRPr>
          </a:p>
          <a:p>
            <a:pPr marL="635" algn="ctr">
              <a:lnSpc>
                <a:spcPct val="100000"/>
              </a:lnSpc>
              <a:spcBef>
                <a:spcPts val="95"/>
              </a:spcBef>
            </a:pPr>
            <a:r>
              <a:rPr lang="en-IN" sz="1900" b="1" spc="-25" dirty="0">
                <a:solidFill>
                  <a:schemeClr val="tx1"/>
                </a:solidFill>
                <a:latin typeface="Arial" panose="020B0604020202020204"/>
                <a:cs typeface="Arial" panose="020B0604020202020204"/>
              </a:rPr>
              <a:t>(2303811724321125)</a:t>
            </a:r>
            <a:endParaRPr lang="en-US" sz="1900" b="1" spc="-25" dirty="0">
              <a:solidFill>
                <a:schemeClr val="tx1"/>
              </a:solidFill>
              <a:latin typeface="Arial" panose="020B0604020202020204"/>
              <a:cs typeface="Arial" panose="020B0604020202020204"/>
            </a:endParaRPr>
          </a:p>
        </p:txBody>
      </p:sp>
      <p:pic>
        <p:nvPicPr>
          <p:cNvPr id="3" name="object 3"/>
          <p:cNvPicPr/>
          <p:nvPr/>
        </p:nvPicPr>
        <p:blipFill>
          <a:blip r:embed="rId2" cstate="print"/>
          <a:stretch>
            <a:fillRect/>
          </a:stretch>
        </p:blipFill>
        <p:spPr>
          <a:xfrm>
            <a:off x="841714" y="222888"/>
            <a:ext cx="1057189" cy="1048127"/>
          </a:xfrm>
          <a:prstGeom prst="rect">
            <a:avLst/>
          </a:prstGeom>
        </p:spPr>
      </p:pic>
      <p:sp>
        <p:nvSpPr>
          <p:cNvPr id="4" name="object 4"/>
          <p:cNvSpPr txBox="1">
            <a:spLocks noGrp="1"/>
          </p:cNvSpPr>
          <p:nvPr>
            <p:ph type="title"/>
          </p:nvPr>
        </p:nvSpPr>
        <p:spPr>
          <a:prstGeom prst="rect">
            <a:avLst/>
          </a:prstGeom>
        </p:spPr>
        <p:txBody>
          <a:bodyPr vert="horz" wrap="square" lIns="0" tIns="11430" rIns="0" bIns="0" rtlCol="0">
            <a:spAutoFit/>
          </a:bodyPr>
          <a:lstStyle/>
          <a:p>
            <a:pPr marL="2306320" marR="5080" indent="-1417955">
              <a:lnSpc>
                <a:spcPct val="100000"/>
              </a:lnSpc>
              <a:spcBef>
                <a:spcPts val="90"/>
              </a:spcBef>
            </a:pPr>
            <a:r>
              <a:rPr sz="2000" dirty="0"/>
              <a:t>K.RAMAKRISHNAN</a:t>
            </a:r>
            <a:r>
              <a:rPr sz="2000" spc="-10" dirty="0"/>
              <a:t> </a:t>
            </a:r>
            <a:r>
              <a:rPr sz="2000" dirty="0"/>
              <a:t>COLLEGE</a:t>
            </a:r>
            <a:r>
              <a:rPr sz="2000" spc="-90" dirty="0"/>
              <a:t> </a:t>
            </a:r>
            <a:r>
              <a:rPr sz="2000" dirty="0"/>
              <a:t>OF</a:t>
            </a:r>
            <a:r>
              <a:rPr sz="2000" spc="-100" dirty="0"/>
              <a:t> </a:t>
            </a:r>
            <a:r>
              <a:rPr sz="2000" spc="-10" dirty="0"/>
              <a:t>TECHNOLOGY (AUTONOMOUS),</a:t>
            </a:r>
            <a:r>
              <a:rPr sz="2000" spc="-35" dirty="0"/>
              <a:t> </a:t>
            </a:r>
            <a:r>
              <a:rPr sz="2000" spc="-10" dirty="0"/>
              <a:t>TRICHY</a:t>
            </a:r>
            <a:endParaRPr sz="2000"/>
          </a:p>
        </p:txBody>
      </p:sp>
      <p:sp>
        <p:nvSpPr>
          <p:cNvPr id="5" name="object 5"/>
          <p:cNvSpPr txBox="1"/>
          <p:nvPr/>
        </p:nvSpPr>
        <p:spPr>
          <a:xfrm>
            <a:off x="2016632" y="1698193"/>
            <a:ext cx="9870568" cy="566822"/>
          </a:xfrm>
          <a:prstGeom prst="rect">
            <a:avLst/>
          </a:prstGeom>
        </p:spPr>
        <p:txBody>
          <a:bodyPr vert="horz" wrap="square" lIns="0" tIns="12700" rIns="0" bIns="0" rtlCol="0">
            <a:spAutoFit/>
          </a:bodyPr>
          <a:lstStyle/>
          <a:p>
            <a:pPr marL="1911350" marR="5080" indent="-1899285" algn="just">
              <a:lnSpc>
                <a:spcPct val="100000"/>
              </a:lnSpc>
              <a:spcBef>
                <a:spcPts val="100"/>
              </a:spcBef>
            </a:pPr>
            <a:r>
              <a:rPr lang="en-US" sz="3600" dirty="0"/>
              <a:t>        </a:t>
            </a:r>
            <a:endParaRPr lang="en-US" sz="3600" b="1" dirty="0">
              <a:latin typeface="Arial" panose="020B0604020202020204" pitchFamily="34" charset="0"/>
              <a:cs typeface="Arial" panose="020B0604020202020204" pitchFamily="34" charset="0"/>
            </a:endParaRPr>
          </a:p>
        </p:txBody>
      </p:sp>
      <p:pic>
        <p:nvPicPr>
          <p:cNvPr id="6" name="object 6"/>
          <p:cNvPicPr/>
          <p:nvPr/>
        </p:nvPicPr>
        <p:blipFill>
          <a:blip r:embed="rId3" cstate="print"/>
          <a:stretch>
            <a:fillRect/>
          </a:stretch>
        </p:blipFill>
        <p:spPr>
          <a:xfrm>
            <a:off x="10335768" y="259079"/>
            <a:ext cx="1155192" cy="1103376"/>
          </a:xfrm>
          <a:prstGeom prst="rect">
            <a:avLst/>
          </a:prstGeom>
        </p:spPr>
      </p:pic>
      <p:sp>
        <p:nvSpPr>
          <p:cNvPr id="7" name="Rectangle 6"/>
          <p:cNvSpPr/>
          <p:nvPr/>
        </p:nvSpPr>
        <p:spPr>
          <a:xfrm>
            <a:off x="1898903" y="2014819"/>
            <a:ext cx="8436865" cy="2308324"/>
          </a:xfrm>
          <a:prstGeom prst="rect">
            <a:avLst/>
          </a:prstGeom>
          <a:noFill/>
        </p:spPr>
        <p:txBody>
          <a:bodyPr wrap="square" lIns="91440" tIns="45720" rIns="91440" bIns="45720">
            <a:spAutoFit/>
          </a:bodyPr>
          <a:lstStyle/>
          <a:p>
            <a:pPr algn="ctr"/>
            <a:r>
              <a:rPr lang="en-US" sz="4800" b="1" dirty="0" err="1">
                <a:latin typeface="Times New Roman" panose="02020603050405020304" pitchFamily="18" charset="0"/>
                <a:cs typeface="Times New Roman" panose="02020603050405020304" pitchFamily="18" charset="0"/>
              </a:rPr>
              <a:t>Analysing</a:t>
            </a:r>
            <a:r>
              <a:rPr lang="en-US" sz="4800" b="1" dirty="0">
                <a:latin typeface="Times New Roman" panose="02020603050405020304" pitchFamily="18" charset="0"/>
                <a:cs typeface="Times New Roman" panose="02020603050405020304" pitchFamily="18" charset="0"/>
              </a:rPr>
              <a:t> Traffic Accidents by Time of Day and Visualizing the Trends</a:t>
            </a:r>
            <a:endParaRPr lang="en-US" sz="45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7"/>
          </p:nvPr>
        </p:nvSpPr>
        <p:spPr/>
        <p:txBody>
          <a:bodyPr/>
          <a:lstStyle/>
          <a:p>
            <a:fld id="{B6F15528-21DE-4FAA-801E-634DDDAF4B2B}"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0510" y="135255"/>
            <a:ext cx="5928360" cy="1226820"/>
          </a:xfrm>
          <a:prstGeom prst="rect">
            <a:avLst/>
          </a:prstGeom>
        </p:spPr>
        <p:txBody>
          <a:bodyPr vert="horz" wrap="square" lIns="0" tIns="512267" rIns="0" bIns="0" rtlCol="0">
            <a:noAutofit/>
          </a:bodyPr>
          <a:lstStyle/>
          <a:p>
            <a:pPr marL="755650" lvl="1" indent="-285750" algn="ctr">
              <a:spcBef>
                <a:spcPts val="5"/>
              </a:spcBef>
              <a:tabLst>
                <a:tab pos="755650" algn="l"/>
              </a:tabLst>
            </a:pPr>
            <a:r>
              <a:rPr lang="en-IN" sz="3200" b="1" dirty="0">
                <a:solidFill>
                  <a:srgbClr val="FF0066"/>
                </a:solidFill>
              </a:rPr>
              <a:t>MODULES</a:t>
            </a:r>
            <a:br>
              <a:rPr lang="en-IN" sz="3200" dirty="0">
                <a:latin typeface="Arial" panose="020B0604020202020204" pitchFamily="34" charset="0"/>
                <a:cs typeface="Arial" panose="020B0604020202020204" pitchFamily="34" charset="0"/>
              </a:rPr>
            </a:br>
            <a:br>
              <a:rPr lang="en-IN" sz="3200" dirty="0">
                <a:latin typeface="Arial" panose="020B0604020202020204" pitchFamily="34" charset="0"/>
                <a:cs typeface="Arial" panose="020B0604020202020204" pitchFamily="34" charset="0"/>
              </a:rPr>
            </a:br>
            <a:br>
              <a:rPr lang="en-IN" sz="3200" dirty="0">
                <a:latin typeface="Arial" panose="020B0604020202020204"/>
                <a:cs typeface="Arial" panose="020B0604020202020204"/>
              </a:rPr>
            </a:br>
            <a:endParaRPr lang="en-IN" spc="-20" dirty="0"/>
          </a:p>
        </p:txBody>
      </p:sp>
      <p:sp>
        <p:nvSpPr>
          <p:cNvPr id="3" name="Text Placeholder 2"/>
          <p:cNvSpPr>
            <a:spLocks noGrp="1"/>
          </p:cNvSpPr>
          <p:nvPr>
            <p:ph type="body" idx="1"/>
          </p:nvPr>
        </p:nvSpPr>
        <p:spPr>
          <a:xfrm>
            <a:off x="861728" y="1988840"/>
            <a:ext cx="10424795" cy="3877985"/>
          </a:xfrm>
        </p:spPr>
        <p:txBody>
          <a:bodyPr/>
          <a:lstStyle/>
          <a:p>
            <a:pPr marL="457200" indent="-4572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Visualization Module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Create interactive plots (bar charts, line graphs) showing accident trends by hour and time of day using ggplot2.</a:t>
            </a:r>
          </a:p>
          <a:p>
            <a:pPr marL="457200" indent="-4572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Interface Module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Build an R Shiny interface that allows users to upload CSV files and view visualized accident trends in real-time.</a:t>
            </a: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IN" smtClean="0"/>
              <a:t>10</a:t>
            </a:fld>
            <a:endParaRPr lang="en-IN"/>
          </a:p>
        </p:txBody>
      </p:sp>
    </p:spTree>
    <p:extLst>
      <p:ext uri="{BB962C8B-B14F-4D97-AF65-F5344CB8AC3E}">
        <p14:creationId xmlns:p14="http://schemas.microsoft.com/office/powerpoint/2010/main" val="261996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0510" y="135255"/>
            <a:ext cx="5928360" cy="1226820"/>
          </a:xfrm>
          <a:prstGeom prst="rect">
            <a:avLst/>
          </a:prstGeom>
        </p:spPr>
        <p:txBody>
          <a:bodyPr vert="horz" wrap="square" lIns="0" tIns="512267" rIns="0" bIns="0" rtlCol="0">
            <a:noAutofit/>
          </a:bodyPr>
          <a:lstStyle/>
          <a:p>
            <a:pPr marL="755650" lvl="1" indent="-285750" algn="ctr">
              <a:spcBef>
                <a:spcPts val="5"/>
              </a:spcBef>
              <a:tabLst>
                <a:tab pos="755650" algn="l"/>
              </a:tabLst>
            </a:pPr>
            <a:r>
              <a:rPr lang="en-IN" sz="4000" b="1" spc="-50" dirty="0">
                <a:solidFill>
                  <a:srgbClr val="FF0066"/>
                </a:solidFill>
                <a:latin typeface="Times New Roman" panose="02020603050405020304" pitchFamily="18" charset="0"/>
                <a:cs typeface="Times New Roman" panose="02020603050405020304" pitchFamily="18" charset="0"/>
              </a:rPr>
              <a:t>OUTPUT</a:t>
            </a:r>
            <a:endParaRPr lang="en-IN" sz="4000" b="1" spc="-20" dirty="0">
              <a:solidFill>
                <a:srgbClr val="FF0066"/>
              </a:solidFill>
            </a:endParaRPr>
          </a:p>
        </p:txBody>
      </p:sp>
      <p:sp>
        <p:nvSpPr>
          <p:cNvPr id="3" name="Text Placeholder 2"/>
          <p:cNvSpPr>
            <a:spLocks noGrp="1"/>
          </p:cNvSpPr>
          <p:nvPr>
            <p:ph type="body" idx="1"/>
          </p:nvPr>
        </p:nvSpPr>
        <p:spPr>
          <a:xfrm>
            <a:off x="861728" y="1988840"/>
            <a:ext cx="10424795" cy="568874"/>
          </a:xfrm>
        </p:spPr>
        <p:txBody>
          <a:bodyPr/>
          <a:lstStyle/>
          <a:p>
            <a:pPr>
              <a:lnSpc>
                <a:spcPct val="150000"/>
              </a:lnSpc>
            </a:pPr>
            <a:endParaRPr lang="en-US" b="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IN" smtClean="0"/>
              <a:t>11</a:t>
            </a:fld>
            <a:endParaRPr lang="en-IN"/>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52" y="1700808"/>
            <a:ext cx="11639029" cy="4500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0622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0510" y="135255"/>
            <a:ext cx="5928360" cy="1226820"/>
          </a:xfrm>
          <a:prstGeom prst="rect">
            <a:avLst/>
          </a:prstGeom>
        </p:spPr>
        <p:txBody>
          <a:bodyPr vert="horz" wrap="square" lIns="0" tIns="512267" rIns="0" bIns="0" rtlCol="0">
            <a:noAutofit/>
          </a:bodyPr>
          <a:lstStyle/>
          <a:p>
            <a:pPr marL="755650" lvl="1" indent="-285750" algn="ctr">
              <a:spcBef>
                <a:spcPts val="5"/>
              </a:spcBef>
              <a:tabLst>
                <a:tab pos="755650" algn="l"/>
              </a:tabLst>
            </a:pPr>
            <a:r>
              <a:rPr lang="en-IN" sz="4000" b="1" spc="-50" dirty="0">
                <a:solidFill>
                  <a:srgbClr val="FF0066"/>
                </a:solidFill>
                <a:latin typeface="Times New Roman" panose="02020603050405020304" pitchFamily="18" charset="0"/>
                <a:cs typeface="Times New Roman" panose="02020603050405020304" pitchFamily="18" charset="0"/>
              </a:rPr>
              <a:t>OUTPUT</a:t>
            </a:r>
            <a:endParaRPr lang="en-IN" sz="4000" b="1" spc="-20" dirty="0">
              <a:solidFill>
                <a:srgbClr val="FF0066"/>
              </a:solidFill>
            </a:endParaRPr>
          </a:p>
        </p:txBody>
      </p:sp>
      <p:sp>
        <p:nvSpPr>
          <p:cNvPr id="3" name="Text Placeholder 2"/>
          <p:cNvSpPr>
            <a:spLocks noGrp="1"/>
          </p:cNvSpPr>
          <p:nvPr>
            <p:ph type="body" idx="1"/>
          </p:nvPr>
        </p:nvSpPr>
        <p:spPr>
          <a:xfrm>
            <a:off x="861728" y="1988840"/>
            <a:ext cx="10424795" cy="568874"/>
          </a:xfrm>
        </p:spPr>
        <p:txBody>
          <a:bodyPr/>
          <a:lstStyle/>
          <a:p>
            <a:pPr>
              <a:lnSpc>
                <a:spcPct val="150000"/>
              </a:lnSpc>
            </a:pPr>
            <a:endParaRPr lang="en-US" b="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IN" smtClean="0"/>
              <a:t>12</a:t>
            </a:fld>
            <a:endParaRPr lang="en-IN"/>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408" y="1976094"/>
            <a:ext cx="9702039" cy="4381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7423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0510" y="135255"/>
            <a:ext cx="5928360" cy="1226820"/>
          </a:xfrm>
          <a:prstGeom prst="rect">
            <a:avLst/>
          </a:prstGeom>
        </p:spPr>
        <p:txBody>
          <a:bodyPr vert="horz" wrap="square" lIns="0" tIns="512267" rIns="0" bIns="0" rtlCol="0">
            <a:noAutofit/>
          </a:bodyPr>
          <a:lstStyle/>
          <a:p>
            <a:pPr marL="755650" lvl="1" indent="-285750" algn="ctr">
              <a:spcBef>
                <a:spcPts val="5"/>
              </a:spcBef>
              <a:tabLst>
                <a:tab pos="755650" algn="l"/>
              </a:tabLst>
            </a:pPr>
            <a:r>
              <a:rPr lang="en-IN" sz="4000" b="1" spc="-50" dirty="0">
                <a:solidFill>
                  <a:srgbClr val="FF0066"/>
                </a:solidFill>
                <a:latin typeface="Times New Roman" panose="02020603050405020304" pitchFamily="18" charset="0"/>
                <a:cs typeface="Times New Roman" panose="02020603050405020304" pitchFamily="18" charset="0"/>
              </a:rPr>
              <a:t>OUTPUT</a:t>
            </a:r>
            <a:endParaRPr lang="en-IN" sz="4000" b="1" spc="-20" dirty="0">
              <a:solidFill>
                <a:srgbClr val="FF0066"/>
              </a:solidFill>
            </a:endParaRPr>
          </a:p>
        </p:txBody>
      </p:sp>
      <p:sp>
        <p:nvSpPr>
          <p:cNvPr id="3" name="Text Placeholder 2"/>
          <p:cNvSpPr>
            <a:spLocks noGrp="1"/>
          </p:cNvSpPr>
          <p:nvPr>
            <p:ph type="body" idx="1"/>
          </p:nvPr>
        </p:nvSpPr>
        <p:spPr>
          <a:xfrm>
            <a:off x="861728" y="1988840"/>
            <a:ext cx="10424795" cy="568874"/>
          </a:xfrm>
        </p:spPr>
        <p:txBody>
          <a:bodyPr/>
          <a:lstStyle/>
          <a:p>
            <a:pPr>
              <a:lnSpc>
                <a:spcPct val="150000"/>
              </a:lnSpc>
            </a:pPr>
            <a:endParaRPr lang="en-US" b="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IN" smtClean="0"/>
              <a:t>13</a:t>
            </a:fld>
            <a:endParaRPr lang="en-IN"/>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655" y="1700808"/>
            <a:ext cx="11379970"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2715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0" y="2708920"/>
            <a:ext cx="12192000" cy="1080120"/>
          </a:xfrm>
          <a:prstGeom prst="rect">
            <a:avLst/>
          </a:prstGeom>
          <a:solidFill>
            <a:srgbClr val="93B9C3"/>
          </a:solidFill>
          <a:ln>
            <a:noFill/>
          </a:ln>
        </p:spPr>
        <p:txBody>
          <a:bodyPr spcFirstLastPara="1" wrap="square" lIns="121897" tIns="60932" rIns="121897" bIns="60932" anchor="b" anchorCtr="0">
            <a:normAutofit/>
          </a:bodyPr>
          <a:lstStyle/>
          <a:p>
            <a:pPr algn="ctr">
              <a:buClr>
                <a:schemeClr val="dk1"/>
              </a:buClr>
              <a:buSzPct val="100000"/>
            </a:pPr>
            <a:r>
              <a:rPr lang="en-US" sz="5900">
                <a:solidFill>
                  <a:schemeClr val="dk1"/>
                </a:solidFill>
                <a:latin typeface="Times New Roman" panose="02020603050405020304"/>
                <a:ea typeface="Times New Roman" panose="02020603050405020304"/>
                <a:cs typeface="Times New Roman" panose="02020603050405020304"/>
                <a:sym typeface="Times New Roman" panose="02020603050405020304"/>
              </a:rPr>
              <a:t>Thank  You</a:t>
            </a:r>
            <a:endParaRPr sz="5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a:xfrm>
            <a:off x="816864" y="6597351"/>
            <a:ext cx="598616" cy="124599"/>
          </a:xfrm>
        </p:spPr>
        <p:txBody>
          <a:bodyPr/>
          <a:lstStyle/>
          <a:p>
            <a:r>
              <a:rPr lang="en-US" dirty="0"/>
              <a:t>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8233" rIns="0" bIns="0" rtlCol="0">
            <a:spAutoFit/>
          </a:bodyPr>
          <a:lstStyle/>
          <a:p>
            <a:pPr marL="1304925">
              <a:lnSpc>
                <a:spcPct val="100000"/>
              </a:lnSpc>
              <a:spcBef>
                <a:spcPts val="100"/>
              </a:spcBef>
            </a:pPr>
            <a:r>
              <a:rPr sz="3000" spc="-30" dirty="0">
                <a:solidFill>
                  <a:srgbClr val="000000"/>
                </a:solidFill>
              </a:rPr>
              <a:t>PRESENTATION</a:t>
            </a:r>
            <a:r>
              <a:rPr sz="3000" spc="-140" dirty="0">
                <a:solidFill>
                  <a:srgbClr val="000000"/>
                </a:solidFill>
              </a:rPr>
              <a:t> </a:t>
            </a:r>
            <a:r>
              <a:rPr sz="3000" spc="-10" dirty="0">
                <a:solidFill>
                  <a:srgbClr val="000000"/>
                </a:solidFill>
              </a:rPr>
              <a:t>OVERVIEW</a:t>
            </a:r>
            <a:endParaRPr sz="3000"/>
          </a:p>
        </p:txBody>
      </p:sp>
      <p:sp>
        <p:nvSpPr>
          <p:cNvPr id="3" name="object 3"/>
          <p:cNvSpPr txBox="1"/>
          <p:nvPr/>
        </p:nvSpPr>
        <p:spPr>
          <a:xfrm>
            <a:off x="914718" y="1374505"/>
            <a:ext cx="4998085" cy="5346335"/>
          </a:xfrm>
          <a:prstGeom prst="rect">
            <a:avLst/>
          </a:prstGeom>
        </p:spPr>
        <p:txBody>
          <a:bodyPr vert="horz" wrap="square" lIns="0" tIns="11430" rIns="0" bIns="0" rtlCol="0">
            <a:spAutoFit/>
          </a:bodyPr>
          <a:lstStyle/>
          <a:p>
            <a:pPr marL="356870" indent="-344170">
              <a:lnSpc>
                <a:spcPct val="100000"/>
              </a:lnSpc>
              <a:spcBef>
                <a:spcPts val="90"/>
              </a:spcBef>
              <a:buClr>
                <a:srgbClr val="000000"/>
              </a:buClr>
              <a:buFont typeface="Wingdings" panose="05000000000000000000"/>
              <a:buChar char=""/>
              <a:tabLst>
                <a:tab pos="356870" algn="l"/>
              </a:tabLst>
            </a:pPr>
            <a:r>
              <a:rPr sz="2000" b="1" dirty="0">
                <a:solidFill>
                  <a:schemeClr val="accent1">
                    <a:lumMod val="75000"/>
                  </a:schemeClr>
                </a:solidFill>
                <a:latin typeface="Times New Roman" panose="02020603050405020304" pitchFamily="18" charset="0"/>
                <a:cs typeface="Times New Roman" panose="02020603050405020304" pitchFamily="18" charset="0"/>
              </a:rPr>
              <a:t>Problem</a:t>
            </a:r>
            <a:r>
              <a:rPr sz="2000" b="1" spc="-70" dirty="0">
                <a:solidFill>
                  <a:schemeClr val="accent1">
                    <a:lumMod val="75000"/>
                  </a:schemeClr>
                </a:solidFill>
                <a:latin typeface="Times New Roman" panose="02020603050405020304" pitchFamily="18" charset="0"/>
                <a:cs typeface="Times New Roman" panose="02020603050405020304" pitchFamily="18" charset="0"/>
              </a:rPr>
              <a:t> </a:t>
            </a:r>
            <a:r>
              <a:rPr sz="2000" b="1" spc="-10" dirty="0">
                <a:solidFill>
                  <a:schemeClr val="accent1">
                    <a:lumMod val="75000"/>
                  </a:schemeClr>
                </a:solidFill>
                <a:latin typeface="Times New Roman" panose="02020603050405020304" pitchFamily="18" charset="0"/>
                <a:cs typeface="Times New Roman" panose="02020603050405020304" pitchFamily="18" charset="0"/>
              </a:rPr>
              <a:t>Identification</a:t>
            </a:r>
            <a:endParaRPr sz="2000" dirty="0">
              <a:solidFill>
                <a:schemeClr val="accent1">
                  <a:lumMod val="75000"/>
                </a:schemeClr>
              </a:solidFill>
              <a:latin typeface="Times New Roman" panose="02020603050405020304" pitchFamily="18" charset="0"/>
              <a:cs typeface="Times New Roman" panose="02020603050405020304" pitchFamily="18" charset="0"/>
            </a:endParaRPr>
          </a:p>
          <a:p>
            <a:pPr>
              <a:lnSpc>
                <a:spcPct val="100000"/>
              </a:lnSpc>
              <a:spcBef>
                <a:spcPts val="410"/>
              </a:spcBef>
              <a:buFont typeface="Wingdings" panose="05000000000000000000"/>
              <a:buChar char=""/>
            </a:pPr>
            <a:endParaRPr sz="2000" dirty="0">
              <a:solidFill>
                <a:schemeClr val="accent1">
                  <a:lumMod val="75000"/>
                </a:schemeClr>
              </a:solidFill>
              <a:latin typeface="Times New Roman" panose="02020603050405020304" pitchFamily="18" charset="0"/>
              <a:cs typeface="Times New Roman" panose="02020603050405020304" pitchFamily="18" charset="0"/>
            </a:endParaRPr>
          </a:p>
          <a:p>
            <a:pPr marL="356870" indent="-344170">
              <a:lnSpc>
                <a:spcPct val="100000"/>
              </a:lnSpc>
              <a:spcBef>
                <a:spcPts val="5"/>
              </a:spcBef>
              <a:buClr>
                <a:srgbClr val="000000"/>
              </a:buClr>
              <a:buFont typeface="Wingdings" panose="05000000000000000000"/>
              <a:buChar char=""/>
              <a:tabLst>
                <a:tab pos="356870" algn="l"/>
              </a:tabLst>
            </a:pPr>
            <a:r>
              <a:rPr sz="2000" b="1" spc="-10" dirty="0">
                <a:solidFill>
                  <a:schemeClr val="accent1">
                    <a:lumMod val="75000"/>
                  </a:schemeClr>
                </a:solidFill>
                <a:latin typeface="Times New Roman" panose="02020603050405020304" pitchFamily="18" charset="0"/>
                <a:cs typeface="Times New Roman" panose="02020603050405020304" pitchFamily="18" charset="0"/>
              </a:rPr>
              <a:t>Objective</a:t>
            </a:r>
            <a:endParaRPr sz="2000" dirty="0">
              <a:solidFill>
                <a:schemeClr val="accent1">
                  <a:lumMod val="75000"/>
                </a:schemeClr>
              </a:solidFill>
              <a:latin typeface="Times New Roman" panose="02020603050405020304" pitchFamily="18" charset="0"/>
              <a:cs typeface="Times New Roman" panose="02020603050405020304" pitchFamily="18" charset="0"/>
            </a:endParaRPr>
          </a:p>
          <a:p>
            <a:pPr>
              <a:lnSpc>
                <a:spcPct val="100000"/>
              </a:lnSpc>
              <a:spcBef>
                <a:spcPts val="390"/>
              </a:spcBef>
              <a:buFont typeface="Wingdings" panose="05000000000000000000"/>
              <a:buChar char=""/>
            </a:pPr>
            <a:endParaRPr sz="2000" dirty="0">
              <a:solidFill>
                <a:schemeClr val="accent1">
                  <a:lumMod val="75000"/>
                </a:schemeClr>
              </a:solidFill>
              <a:latin typeface="Times New Roman" panose="02020603050405020304" pitchFamily="18" charset="0"/>
              <a:cs typeface="Times New Roman" panose="02020603050405020304" pitchFamily="18" charset="0"/>
            </a:endParaRPr>
          </a:p>
          <a:p>
            <a:pPr marL="356870" indent="-344170">
              <a:lnSpc>
                <a:spcPct val="100000"/>
              </a:lnSpc>
              <a:buClr>
                <a:srgbClr val="000000"/>
              </a:buClr>
              <a:buFont typeface="Wingdings" panose="05000000000000000000"/>
              <a:buChar char=""/>
              <a:tabLst>
                <a:tab pos="356870" algn="l"/>
              </a:tabLst>
            </a:pPr>
            <a:r>
              <a:rPr sz="2000" b="1" dirty="0">
                <a:solidFill>
                  <a:schemeClr val="accent1">
                    <a:lumMod val="75000"/>
                  </a:schemeClr>
                </a:solidFill>
                <a:latin typeface="Times New Roman" panose="02020603050405020304" pitchFamily="18" charset="0"/>
                <a:cs typeface="Times New Roman" panose="02020603050405020304" pitchFamily="18" charset="0"/>
              </a:rPr>
              <a:t>Proposed</a:t>
            </a:r>
            <a:r>
              <a:rPr sz="2000" b="1" spc="-50" dirty="0">
                <a:solidFill>
                  <a:schemeClr val="accent1">
                    <a:lumMod val="75000"/>
                  </a:schemeClr>
                </a:solidFill>
                <a:latin typeface="Times New Roman" panose="02020603050405020304" pitchFamily="18" charset="0"/>
                <a:cs typeface="Times New Roman" panose="02020603050405020304" pitchFamily="18" charset="0"/>
              </a:rPr>
              <a:t> </a:t>
            </a:r>
            <a:r>
              <a:rPr sz="2000" b="1" spc="-10" dirty="0">
                <a:solidFill>
                  <a:schemeClr val="accent1">
                    <a:lumMod val="75000"/>
                  </a:schemeClr>
                </a:solidFill>
                <a:latin typeface="Times New Roman" panose="02020603050405020304" pitchFamily="18" charset="0"/>
                <a:cs typeface="Times New Roman" panose="02020603050405020304" pitchFamily="18" charset="0"/>
              </a:rPr>
              <a:t>system</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a:p>
            <a:pPr marL="356870" indent="-344170">
              <a:lnSpc>
                <a:spcPct val="100000"/>
              </a:lnSpc>
              <a:buClr>
                <a:srgbClr val="000000"/>
              </a:buClr>
              <a:buFont typeface="Wingdings" panose="05000000000000000000"/>
              <a:buChar char=""/>
              <a:tabLst>
                <a:tab pos="356870" algn="l"/>
              </a:tabLst>
            </a:pP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356870" indent="-344170">
              <a:lnSpc>
                <a:spcPct val="100000"/>
              </a:lnSpc>
              <a:buClr>
                <a:srgbClr val="000000"/>
              </a:buClr>
              <a:buFont typeface="Wingdings" panose="05000000000000000000"/>
              <a:buChar char=""/>
              <a:tabLst>
                <a:tab pos="356870" algn="l"/>
              </a:tabLst>
            </a:pPr>
            <a:r>
              <a:rPr sz="2000" b="1" dirty="0">
                <a:solidFill>
                  <a:schemeClr val="accent1">
                    <a:lumMod val="75000"/>
                  </a:schemeClr>
                </a:solidFill>
                <a:latin typeface="Times New Roman" panose="02020603050405020304" pitchFamily="18" charset="0"/>
                <a:cs typeface="Times New Roman" panose="02020603050405020304" pitchFamily="18" charset="0"/>
              </a:rPr>
              <a:t>Block</a:t>
            </a:r>
            <a:r>
              <a:rPr sz="2000" b="1" spc="-50" dirty="0">
                <a:solidFill>
                  <a:schemeClr val="accent1">
                    <a:lumMod val="75000"/>
                  </a:schemeClr>
                </a:solidFill>
                <a:latin typeface="Times New Roman" panose="02020603050405020304" pitchFamily="18" charset="0"/>
                <a:cs typeface="Times New Roman" panose="02020603050405020304" pitchFamily="18" charset="0"/>
              </a:rPr>
              <a:t> </a:t>
            </a:r>
            <a:r>
              <a:rPr sz="2000" b="1" dirty="0">
                <a:solidFill>
                  <a:schemeClr val="accent1">
                    <a:lumMod val="75000"/>
                  </a:schemeClr>
                </a:solidFill>
                <a:latin typeface="Times New Roman" panose="02020603050405020304" pitchFamily="18" charset="0"/>
                <a:cs typeface="Times New Roman" panose="02020603050405020304" pitchFamily="18" charset="0"/>
              </a:rPr>
              <a:t>diagram</a:t>
            </a:r>
            <a:r>
              <a:rPr sz="2000" b="1" spc="-40" dirty="0">
                <a:solidFill>
                  <a:schemeClr val="accent1">
                    <a:lumMod val="75000"/>
                  </a:schemeClr>
                </a:solidFill>
                <a:latin typeface="Times New Roman" panose="02020603050405020304" pitchFamily="18" charset="0"/>
                <a:cs typeface="Times New Roman" panose="02020603050405020304" pitchFamily="18" charset="0"/>
              </a:rPr>
              <a:t> </a:t>
            </a:r>
            <a:r>
              <a:rPr sz="2000" b="1" dirty="0">
                <a:solidFill>
                  <a:schemeClr val="accent1">
                    <a:lumMod val="75000"/>
                  </a:schemeClr>
                </a:solidFill>
                <a:latin typeface="Times New Roman" panose="02020603050405020304" pitchFamily="18" charset="0"/>
                <a:cs typeface="Times New Roman" panose="02020603050405020304" pitchFamily="18" charset="0"/>
              </a:rPr>
              <a:t>of</a:t>
            </a:r>
            <a:r>
              <a:rPr sz="2000" b="1" spc="-75" dirty="0">
                <a:solidFill>
                  <a:schemeClr val="accent1">
                    <a:lumMod val="75000"/>
                  </a:schemeClr>
                </a:solidFill>
                <a:latin typeface="Times New Roman" panose="02020603050405020304" pitchFamily="18" charset="0"/>
                <a:cs typeface="Times New Roman" panose="02020603050405020304" pitchFamily="18" charset="0"/>
              </a:rPr>
              <a:t> </a:t>
            </a:r>
            <a:r>
              <a:rPr sz="2000" b="1" dirty="0">
                <a:solidFill>
                  <a:schemeClr val="accent1">
                    <a:lumMod val="75000"/>
                  </a:schemeClr>
                </a:solidFill>
                <a:latin typeface="Times New Roman" panose="02020603050405020304" pitchFamily="18" charset="0"/>
                <a:cs typeface="Times New Roman" panose="02020603050405020304" pitchFamily="18" charset="0"/>
              </a:rPr>
              <a:t>proposed</a:t>
            </a:r>
            <a:r>
              <a:rPr sz="2000" b="1" spc="-15" dirty="0">
                <a:solidFill>
                  <a:schemeClr val="accent1">
                    <a:lumMod val="75000"/>
                  </a:schemeClr>
                </a:solidFill>
                <a:latin typeface="Times New Roman" panose="02020603050405020304" pitchFamily="18" charset="0"/>
                <a:cs typeface="Times New Roman" panose="02020603050405020304" pitchFamily="18" charset="0"/>
              </a:rPr>
              <a:t> </a:t>
            </a:r>
            <a:r>
              <a:rPr sz="2000" b="1" spc="-10" dirty="0">
                <a:solidFill>
                  <a:schemeClr val="accent1">
                    <a:lumMod val="75000"/>
                  </a:schemeClr>
                </a:solidFill>
                <a:latin typeface="Times New Roman" panose="02020603050405020304" pitchFamily="18" charset="0"/>
                <a:cs typeface="Times New Roman" panose="02020603050405020304" pitchFamily="18" charset="0"/>
              </a:rPr>
              <a:t>system</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a:p>
            <a:pPr marL="356870" indent="-344170">
              <a:lnSpc>
                <a:spcPct val="100000"/>
              </a:lnSpc>
              <a:buClr>
                <a:srgbClr val="000000"/>
              </a:buClr>
              <a:buFont typeface="Wingdings" panose="05000000000000000000"/>
              <a:buChar char=""/>
              <a:tabLst>
                <a:tab pos="356870" algn="l"/>
              </a:tabLst>
            </a:pPr>
            <a:endParaRPr lang="en-IN" sz="2000" b="1" spc="-20" dirty="0">
              <a:solidFill>
                <a:schemeClr val="accent1">
                  <a:lumMod val="75000"/>
                </a:schemeClr>
              </a:solidFill>
              <a:latin typeface="Times New Roman" panose="02020603050405020304" pitchFamily="18" charset="0"/>
              <a:cs typeface="Times New Roman" panose="02020603050405020304" pitchFamily="18" charset="0"/>
            </a:endParaRPr>
          </a:p>
          <a:p>
            <a:pPr marL="356870" indent="-344170">
              <a:lnSpc>
                <a:spcPct val="100000"/>
              </a:lnSpc>
              <a:buClr>
                <a:srgbClr val="000000"/>
              </a:buClr>
              <a:buFont typeface="Wingdings" panose="05000000000000000000"/>
              <a:buChar char=""/>
              <a:tabLst>
                <a:tab pos="356870" algn="l"/>
              </a:tabLst>
            </a:pPr>
            <a:r>
              <a:rPr lang="en-IN" sz="2000" b="1" spc="-20" dirty="0">
                <a:solidFill>
                  <a:schemeClr val="accent1">
                    <a:lumMod val="75000"/>
                  </a:schemeClr>
                </a:solidFill>
                <a:latin typeface="Times New Roman" panose="02020603050405020304" pitchFamily="18" charset="0"/>
                <a:cs typeface="Times New Roman" panose="02020603050405020304" pitchFamily="18" charset="0"/>
              </a:rPr>
              <a:t>Advantages of proposed system </a:t>
            </a:r>
          </a:p>
          <a:p>
            <a:pPr marL="356870" indent="-344170">
              <a:lnSpc>
                <a:spcPct val="100000"/>
              </a:lnSpc>
              <a:buClr>
                <a:srgbClr val="000000"/>
              </a:buClr>
              <a:buFont typeface="Wingdings" panose="05000000000000000000"/>
              <a:buChar char=""/>
              <a:tabLst>
                <a:tab pos="356870" algn="l"/>
              </a:tabLst>
            </a:pPr>
            <a:endParaRPr lang="en-IN" sz="2000" b="1" spc="-20" dirty="0">
              <a:solidFill>
                <a:schemeClr val="accent1">
                  <a:lumMod val="75000"/>
                </a:schemeClr>
              </a:solidFill>
              <a:latin typeface="Times New Roman" panose="02020603050405020304" pitchFamily="18" charset="0"/>
              <a:cs typeface="Times New Roman" panose="02020603050405020304" pitchFamily="18" charset="0"/>
            </a:endParaRPr>
          </a:p>
          <a:p>
            <a:pPr marL="356870" indent="-344170">
              <a:lnSpc>
                <a:spcPct val="100000"/>
              </a:lnSpc>
              <a:buClr>
                <a:srgbClr val="000000"/>
              </a:buClr>
              <a:buFont typeface="Wingdings" panose="05000000000000000000"/>
              <a:buChar char=""/>
              <a:tabLst>
                <a:tab pos="356870" algn="l"/>
              </a:tabLst>
            </a:pPr>
            <a:r>
              <a:rPr lang="en-IN" sz="2000" b="1" spc="-20" dirty="0">
                <a:solidFill>
                  <a:schemeClr val="accent1">
                    <a:lumMod val="75000"/>
                  </a:schemeClr>
                </a:solidFill>
                <a:latin typeface="Times New Roman" panose="02020603050405020304" pitchFamily="18" charset="0"/>
                <a:cs typeface="Times New Roman" panose="02020603050405020304" pitchFamily="18" charset="0"/>
              </a:rPr>
              <a:t>R concept </a:t>
            </a:r>
            <a:r>
              <a:rPr sz="2000" b="1" spc="-20" dirty="0">
                <a:solidFill>
                  <a:schemeClr val="accent1">
                    <a:lumMod val="75000"/>
                  </a:schemeClr>
                </a:solidFill>
                <a:latin typeface="Times New Roman" panose="02020603050405020304" pitchFamily="18" charset="0"/>
                <a:cs typeface="Times New Roman" panose="02020603050405020304" pitchFamily="18" charset="0"/>
              </a:rPr>
              <a:t>used</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a:p>
            <a:pPr marL="356870" indent="-344170">
              <a:lnSpc>
                <a:spcPct val="100000"/>
              </a:lnSpc>
              <a:buClr>
                <a:srgbClr val="000000"/>
              </a:buClr>
              <a:buFont typeface="Wingdings" panose="05000000000000000000"/>
              <a:buChar char=""/>
              <a:tabLst>
                <a:tab pos="356870" algn="l"/>
              </a:tabLst>
            </a:pPr>
            <a:endParaRPr lang="en-IN" sz="2000" b="1" spc="-10" dirty="0">
              <a:solidFill>
                <a:schemeClr val="accent1">
                  <a:lumMod val="75000"/>
                </a:schemeClr>
              </a:solidFill>
              <a:latin typeface="Times New Roman" panose="02020603050405020304" pitchFamily="18" charset="0"/>
              <a:cs typeface="Times New Roman" panose="02020603050405020304" pitchFamily="18" charset="0"/>
            </a:endParaRPr>
          </a:p>
          <a:p>
            <a:pPr marL="356870" indent="-344170">
              <a:lnSpc>
                <a:spcPct val="100000"/>
              </a:lnSpc>
              <a:buClr>
                <a:srgbClr val="000000"/>
              </a:buClr>
              <a:buFont typeface="Wingdings" panose="05000000000000000000"/>
              <a:buChar char=""/>
              <a:tabLst>
                <a:tab pos="356870" algn="l"/>
              </a:tabLst>
            </a:pPr>
            <a:r>
              <a:rPr sz="2000" b="1" spc="-10" dirty="0">
                <a:solidFill>
                  <a:schemeClr val="accent1">
                    <a:lumMod val="75000"/>
                  </a:schemeClr>
                </a:solidFill>
                <a:latin typeface="Times New Roman" panose="02020603050405020304" pitchFamily="18" charset="0"/>
                <a:cs typeface="Times New Roman" panose="02020603050405020304" pitchFamily="18" charset="0"/>
              </a:rPr>
              <a:t>Modules</a:t>
            </a:r>
            <a:endParaRPr lang="en-US" sz="2000" b="1" spc="-10" dirty="0">
              <a:solidFill>
                <a:schemeClr val="accent1">
                  <a:lumMod val="75000"/>
                </a:schemeClr>
              </a:solidFill>
              <a:latin typeface="Times New Roman" panose="02020603050405020304" pitchFamily="18" charset="0"/>
              <a:cs typeface="Times New Roman" panose="02020603050405020304" pitchFamily="18" charset="0"/>
            </a:endParaRPr>
          </a:p>
          <a:p>
            <a:pPr marL="356870" indent="-344170">
              <a:lnSpc>
                <a:spcPct val="100000"/>
              </a:lnSpc>
              <a:buClr>
                <a:srgbClr val="000000"/>
              </a:buClr>
              <a:buFont typeface="Wingdings" panose="05000000000000000000"/>
              <a:buChar char=""/>
              <a:tabLst>
                <a:tab pos="356870" algn="l"/>
              </a:tabLst>
            </a:pPr>
            <a:endParaRPr lang="en-IN" sz="2000" b="1" spc="-10" dirty="0">
              <a:solidFill>
                <a:schemeClr val="accent1">
                  <a:lumMod val="75000"/>
                </a:schemeClr>
              </a:solidFill>
              <a:latin typeface="Times New Roman" panose="02020603050405020304" pitchFamily="18" charset="0"/>
              <a:cs typeface="Times New Roman" panose="02020603050405020304" pitchFamily="18" charset="0"/>
            </a:endParaRPr>
          </a:p>
          <a:p>
            <a:pPr marL="356870" indent="-344170">
              <a:lnSpc>
                <a:spcPct val="100000"/>
              </a:lnSpc>
              <a:buClr>
                <a:srgbClr val="000000"/>
              </a:buClr>
              <a:buFont typeface="Wingdings" panose="05000000000000000000"/>
              <a:buChar char=""/>
              <a:tabLst>
                <a:tab pos="356870" algn="l"/>
              </a:tabLst>
            </a:pPr>
            <a:r>
              <a:rPr lang="en-IN" sz="2000" b="1" spc="-10" dirty="0">
                <a:solidFill>
                  <a:schemeClr val="accent1">
                    <a:lumMod val="75000"/>
                  </a:schemeClr>
                </a:solidFill>
                <a:latin typeface="Times New Roman" panose="02020603050405020304" pitchFamily="18" charset="0"/>
                <a:cs typeface="Times New Roman" panose="02020603050405020304" pitchFamily="18" charset="0"/>
              </a:rPr>
              <a:t>Module description</a:t>
            </a:r>
          </a:p>
          <a:p>
            <a:pPr marL="356870" indent="-344170">
              <a:lnSpc>
                <a:spcPct val="100000"/>
              </a:lnSpc>
              <a:buClr>
                <a:srgbClr val="000000"/>
              </a:buClr>
              <a:buFont typeface="Wingdings" panose="05000000000000000000"/>
              <a:buChar char=""/>
              <a:tabLst>
                <a:tab pos="356870" algn="l"/>
              </a:tabLst>
            </a:pPr>
            <a:endParaRPr lang="en-IN" sz="2000" b="1" spc="-10" dirty="0">
              <a:solidFill>
                <a:schemeClr val="accent1">
                  <a:lumMod val="75000"/>
                </a:schemeClr>
              </a:solidFill>
              <a:latin typeface="Times New Roman" panose="02020603050405020304" pitchFamily="18" charset="0"/>
              <a:cs typeface="Times New Roman" panose="02020603050405020304" pitchFamily="18" charset="0"/>
            </a:endParaRPr>
          </a:p>
          <a:p>
            <a:pPr marL="356870" indent="-344170">
              <a:lnSpc>
                <a:spcPct val="100000"/>
              </a:lnSpc>
              <a:buClr>
                <a:srgbClr val="000000"/>
              </a:buClr>
              <a:buFont typeface="Wingdings" panose="05000000000000000000"/>
              <a:buChar char=""/>
              <a:tabLst>
                <a:tab pos="356870" algn="l"/>
              </a:tabLst>
            </a:pPr>
            <a:r>
              <a:rPr lang="en-IN" sz="2000" b="1" dirty="0">
                <a:solidFill>
                  <a:schemeClr val="accent1">
                    <a:lumMod val="75000"/>
                  </a:schemeClr>
                </a:solidFill>
                <a:latin typeface="Times New Roman" panose="02020603050405020304" pitchFamily="18" charset="0"/>
                <a:cs typeface="Times New Roman" panose="02020603050405020304" pitchFamily="18" charset="0"/>
              </a:rPr>
              <a:t>Output</a:t>
            </a:r>
            <a:endParaRPr sz="20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0425" rIns="0" bIns="0" rtlCol="0">
            <a:spAutoFit/>
          </a:bodyPr>
          <a:lstStyle/>
          <a:p>
            <a:pPr marL="1034415">
              <a:lnSpc>
                <a:spcPct val="100000"/>
              </a:lnSpc>
              <a:spcBef>
                <a:spcPts val="90"/>
              </a:spcBef>
            </a:pPr>
            <a:r>
              <a:rPr dirty="0"/>
              <a:t>PROBLEM</a:t>
            </a:r>
            <a:r>
              <a:rPr spc="-125" dirty="0"/>
              <a:t> </a:t>
            </a:r>
            <a:r>
              <a:rPr spc="-20" dirty="0"/>
              <a:t>IDENTIFICATION</a:t>
            </a:r>
          </a:p>
        </p:txBody>
      </p:sp>
      <p:sp>
        <p:nvSpPr>
          <p:cNvPr id="4" name="Text Placeholder 3"/>
          <p:cNvSpPr>
            <a:spLocks noGrp="1"/>
          </p:cNvSpPr>
          <p:nvPr>
            <p:ph type="body" idx="1"/>
          </p:nvPr>
        </p:nvSpPr>
        <p:spPr>
          <a:xfrm>
            <a:off x="807939" y="1859722"/>
            <a:ext cx="10424795" cy="3800528"/>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Traffic accidents often occur at specific times of day, but authorities lack tools to analyze these patterns. Without clear insights into when accidents are most frequent, it's hard to plan effective safety measures or allocate resources. This project addresses the issue by analyzing and visualizing accident trends by time using R and Shiny, helping improve road safety through data-driven decisions.</a:t>
            </a:r>
            <a:endParaRPr lang="en-US" altLang="en-GB" b="0" i="0" dirty="0">
              <a:solidFill>
                <a:schemeClr val="tx1"/>
              </a:solidFill>
              <a:effectLst/>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841714" y="222888"/>
            <a:ext cx="1057189" cy="1048127"/>
          </a:xfrm>
          <a:prstGeom prst="rect">
            <a:avLst/>
          </a:prstGeom>
        </p:spPr>
      </p:pic>
      <p:pic>
        <p:nvPicPr>
          <p:cNvPr id="8" name="object 8"/>
          <p:cNvPicPr/>
          <p:nvPr/>
        </p:nvPicPr>
        <p:blipFill>
          <a:blip r:embed="rId3" cstate="print"/>
          <a:stretch>
            <a:fillRect/>
          </a:stretch>
        </p:blipFill>
        <p:spPr>
          <a:xfrm>
            <a:off x="10335768" y="259079"/>
            <a:ext cx="1155192" cy="1103376"/>
          </a:xfrm>
          <a:prstGeom prst="rect">
            <a:avLst/>
          </a:prstGeom>
        </p:spPr>
      </p:pic>
      <p:sp>
        <p:nvSpPr>
          <p:cNvPr id="5" name="Rectangle 4"/>
          <p:cNvSpPr/>
          <p:nvPr/>
        </p:nvSpPr>
        <p:spPr>
          <a:xfrm>
            <a:off x="609600" y="1600200"/>
            <a:ext cx="11201402" cy="600164"/>
          </a:xfrm>
          <a:prstGeom prst="rect">
            <a:avLst/>
          </a:prstGeom>
          <a:noFill/>
        </p:spPr>
        <p:txBody>
          <a:bodyPr wrap="square" lIns="91440" tIns="45720" rIns="91440" bIns="45720">
            <a:spAutoFit/>
          </a:bodyPr>
          <a:lstStyle/>
          <a:p>
            <a:endParaRPr lang="en-US" sz="1700" dirty="0">
              <a:latin typeface="Arial" panose="020B0604020202020204" pitchFamily="34" charset="0"/>
              <a:cs typeface="Arial" panose="020B0604020202020204" pitchFamily="34" charset="0"/>
            </a:endParaRPr>
          </a:p>
          <a:p>
            <a:pPr algn="ct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6" name="Slide Number Placeholder 5"/>
          <p:cNvSpPr>
            <a:spLocks noGrp="1"/>
          </p:cNvSpPr>
          <p:nvPr>
            <p:ph type="sldNum" sz="quarter" idx="7"/>
          </p:nvPr>
        </p:nvSpPr>
        <p:spPr/>
        <p:txBody>
          <a:bodyPr/>
          <a:lstStyle/>
          <a:p>
            <a:fld id="{B6F15528-21DE-4FAA-801E-634DDDAF4B2B}"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30199" rIns="0" bIns="0" rtlCol="0">
            <a:spAutoFit/>
          </a:bodyPr>
          <a:lstStyle/>
          <a:p>
            <a:pPr marL="2694940">
              <a:lnSpc>
                <a:spcPct val="100000"/>
              </a:lnSpc>
              <a:spcBef>
                <a:spcPts val="90"/>
              </a:spcBef>
            </a:pPr>
            <a:r>
              <a:rPr spc="-10" dirty="0"/>
              <a:t>OBJECTIVE</a:t>
            </a:r>
          </a:p>
        </p:txBody>
      </p:sp>
      <p:sp>
        <p:nvSpPr>
          <p:cNvPr id="3" name="Text Placeholder 2"/>
          <p:cNvSpPr>
            <a:spLocks noGrp="1"/>
          </p:cNvSpPr>
          <p:nvPr>
            <p:ph type="body" idx="1"/>
          </p:nvPr>
        </p:nvSpPr>
        <p:spPr>
          <a:xfrm>
            <a:off x="1045194" y="2276872"/>
            <a:ext cx="10424795" cy="2103076"/>
          </a:xfrm>
        </p:spPr>
        <p:txBody>
          <a:bodyPr/>
          <a:lstStyle/>
          <a:p>
            <a:pPr algn="just">
              <a:lnSpc>
                <a:spcPct val="200000"/>
              </a:lnSpc>
            </a:pPr>
            <a:r>
              <a:rPr lang="en-US" sz="2400" dirty="0">
                <a:latin typeface="Times New Roman" panose="02020603050405020304" pitchFamily="18" charset="0"/>
                <a:cs typeface="Times New Roman" panose="02020603050405020304" pitchFamily="18" charset="0"/>
              </a:rPr>
              <a:t>This project aims to analyze traffic accidents by time of day, identify peak accident hours, and present the findings through an interactive R Shiny app to support data-driven traffic safety planning.</a:t>
            </a:r>
            <a:endParaRPr lang="en-US" altLang="en-GB" sz="2400" b="0" i="0" dirty="0">
              <a:effectLst/>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8580" rIns="0" bIns="0" rtlCol="0">
            <a:spAutoFit/>
          </a:bodyPr>
          <a:lstStyle/>
          <a:p>
            <a:pPr algn="ctr">
              <a:lnSpc>
                <a:spcPct val="100000"/>
              </a:lnSpc>
              <a:spcBef>
                <a:spcPts val="540"/>
              </a:spcBef>
            </a:pPr>
            <a:r>
              <a:rPr dirty="0">
                <a:solidFill>
                  <a:srgbClr val="0000FF"/>
                </a:solidFill>
              </a:rPr>
              <a:t>PROPOSED</a:t>
            </a:r>
            <a:r>
              <a:rPr spc="-140" dirty="0">
                <a:solidFill>
                  <a:srgbClr val="0000FF"/>
                </a:solidFill>
              </a:rPr>
              <a:t> </a:t>
            </a:r>
            <a:r>
              <a:rPr spc="-10" dirty="0">
                <a:solidFill>
                  <a:srgbClr val="0000FF"/>
                </a:solidFill>
              </a:rPr>
              <a:t>SYSTEM</a:t>
            </a:r>
          </a:p>
          <a:p>
            <a:pPr marL="113665" algn="ctr">
              <a:lnSpc>
                <a:spcPct val="100000"/>
              </a:lnSpc>
              <a:spcBef>
                <a:spcPts val="400"/>
              </a:spcBef>
              <a:tabLst>
                <a:tab pos="1675130" algn="l"/>
              </a:tabLst>
            </a:pPr>
            <a:r>
              <a:rPr sz="2800" spc="-10" dirty="0"/>
              <a:t>BLOCK</a:t>
            </a:r>
            <a:r>
              <a:rPr sz="2800" dirty="0">
                <a:solidFill>
                  <a:srgbClr val="FF0000"/>
                </a:solidFill>
              </a:rPr>
              <a:t>	</a:t>
            </a:r>
            <a:r>
              <a:rPr sz="2800" spc="-10" dirty="0">
                <a:solidFill>
                  <a:srgbClr val="FF0000"/>
                </a:solidFill>
              </a:rPr>
              <a:t>DIAGRAM</a:t>
            </a:r>
            <a:endParaRPr sz="2800" dirty="0"/>
          </a:p>
        </p:txBody>
      </p:sp>
      <p:pic>
        <p:nvPicPr>
          <p:cNvPr id="3" name="object 3"/>
          <p:cNvPicPr/>
          <p:nvPr/>
        </p:nvPicPr>
        <p:blipFill>
          <a:blip r:embed="rId2" cstate="print"/>
          <a:stretch>
            <a:fillRect/>
          </a:stretch>
        </p:blipFill>
        <p:spPr>
          <a:xfrm>
            <a:off x="841714" y="222888"/>
            <a:ext cx="1057189" cy="1048127"/>
          </a:xfrm>
          <a:prstGeom prst="rect">
            <a:avLst/>
          </a:prstGeom>
        </p:spPr>
      </p:pic>
      <p:pic>
        <p:nvPicPr>
          <p:cNvPr id="4" name="object 4"/>
          <p:cNvPicPr/>
          <p:nvPr/>
        </p:nvPicPr>
        <p:blipFill>
          <a:blip r:embed="rId3" cstate="print"/>
          <a:stretch>
            <a:fillRect/>
          </a:stretch>
        </p:blipFill>
        <p:spPr>
          <a:xfrm>
            <a:off x="10335768" y="259079"/>
            <a:ext cx="1155192" cy="1103376"/>
          </a:xfrm>
          <a:prstGeom prst="rect">
            <a:avLst/>
          </a:prstGeom>
        </p:spPr>
      </p:pic>
      <p:sp>
        <p:nvSpPr>
          <p:cNvPr id="5" name="Rectangle 4"/>
          <p:cNvSpPr/>
          <p:nvPr/>
        </p:nvSpPr>
        <p:spPr>
          <a:xfrm>
            <a:off x="6003631"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Slide Number Placeholder 5"/>
          <p:cNvSpPr>
            <a:spLocks noGrp="1"/>
          </p:cNvSpPr>
          <p:nvPr>
            <p:ph type="sldNum" sz="quarter" idx="7"/>
          </p:nvPr>
        </p:nvSpPr>
        <p:spPr/>
        <p:txBody>
          <a:bodyPr/>
          <a:lstStyle/>
          <a:p>
            <a:fld id="{B6F15528-21DE-4FAA-801E-634DDDAF4B2B}" type="slidenum">
              <a:rPr lang="en-IN" smtClean="0"/>
              <a:t>5</a:t>
            </a:fld>
            <a:endParaRPr lang="en-IN"/>
          </a:p>
        </p:txBody>
      </p:sp>
      <p:sp>
        <p:nvSpPr>
          <p:cNvPr id="7" name="Rectangle 6">
            <a:extLst>
              <a:ext uri="{FF2B5EF4-FFF2-40B4-BE49-F238E27FC236}">
                <a16:creationId xmlns:a16="http://schemas.microsoft.com/office/drawing/2014/main" id="{066B5777-4F3D-EF47-95EE-683AC1007DC4}"/>
              </a:ext>
            </a:extLst>
          </p:cNvPr>
          <p:cNvSpPr/>
          <p:nvPr/>
        </p:nvSpPr>
        <p:spPr>
          <a:xfrm>
            <a:off x="1631503" y="1376210"/>
            <a:ext cx="2160183"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ROAD  TRAFFIC ACCIDENT RAW DATA</a:t>
            </a:r>
            <a:endParaRPr lang="en-IN" dirty="0"/>
          </a:p>
        </p:txBody>
      </p:sp>
      <p:sp>
        <p:nvSpPr>
          <p:cNvPr id="10" name="Rectangle: Rounded Corners 9">
            <a:extLst>
              <a:ext uri="{FF2B5EF4-FFF2-40B4-BE49-F238E27FC236}">
                <a16:creationId xmlns:a16="http://schemas.microsoft.com/office/drawing/2014/main" id="{1CB9CE01-40EB-4B58-71E1-D4585B85D402}"/>
              </a:ext>
            </a:extLst>
          </p:cNvPr>
          <p:cNvSpPr/>
          <p:nvPr/>
        </p:nvSpPr>
        <p:spPr>
          <a:xfrm>
            <a:off x="1491348" y="2748126"/>
            <a:ext cx="2440491" cy="7335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TRANSFORMATION</a:t>
            </a:r>
            <a:endParaRPr lang="en-IN" dirty="0"/>
          </a:p>
        </p:txBody>
      </p:sp>
      <p:sp>
        <p:nvSpPr>
          <p:cNvPr id="12" name="Arrow: Right 11">
            <a:extLst>
              <a:ext uri="{FF2B5EF4-FFF2-40B4-BE49-F238E27FC236}">
                <a16:creationId xmlns:a16="http://schemas.microsoft.com/office/drawing/2014/main" id="{DA169033-E37F-753C-E5F8-A8FA494B3317}"/>
              </a:ext>
            </a:extLst>
          </p:cNvPr>
          <p:cNvSpPr/>
          <p:nvPr/>
        </p:nvSpPr>
        <p:spPr>
          <a:xfrm>
            <a:off x="3951801" y="2988164"/>
            <a:ext cx="956449" cy="186407"/>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71174F2E-D462-1E42-4693-60CA81A1C0D9}"/>
              </a:ext>
            </a:extLst>
          </p:cNvPr>
          <p:cNvSpPr/>
          <p:nvPr/>
        </p:nvSpPr>
        <p:spPr>
          <a:xfrm>
            <a:off x="4928212" y="2555085"/>
            <a:ext cx="1995879" cy="9233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VISUALIZATION</a:t>
            </a:r>
            <a:endParaRPr lang="en-IN" dirty="0"/>
          </a:p>
        </p:txBody>
      </p:sp>
      <p:sp>
        <p:nvSpPr>
          <p:cNvPr id="16" name="Arrow: Down 15">
            <a:extLst>
              <a:ext uri="{FF2B5EF4-FFF2-40B4-BE49-F238E27FC236}">
                <a16:creationId xmlns:a16="http://schemas.microsoft.com/office/drawing/2014/main" id="{2C3BC615-E56C-B415-1AD1-71303401C727}"/>
              </a:ext>
            </a:extLst>
          </p:cNvPr>
          <p:cNvSpPr/>
          <p:nvPr/>
        </p:nvSpPr>
        <p:spPr>
          <a:xfrm>
            <a:off x="5710128" y="3530348"/>
            <a:ext cx="216024" cy="45148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91890BCA-57F3-9252-4AC9-08B021956D60}"/>
              </a:ext>
            </a:extLst>
          </p:cNvPr>
          <p:cNvSpPr/>
          <p:nvPr/>
        </p:nvSpPr>
        <p:spPr>
          <a:xfrm>
            <a:off x="4115776" y="3981836"/>
            <a:ext cx="3960439" cy="5120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PCA AND LDA  </a:t>
            </a:r>
            <a:r>
              <a:rPr lang="en-US" dirty="0" err="1"/>
              <a:t>n_compoonents</a:t>
            </a:r>
            <a:r>
              <a:rPr lang="en-US" dirty="0"/>
              <a:t> = 2,3&amp;8</a:t>
            </a:r>
            <a:endParaRPr lang="en-IN" dirty="0"/>
          </a:p>
        </p:txBody>
      </p:sp>
      <p:sp>
        <p:nvSpPr>
          <p:cNvPr id="19" name="Arrow: Down 18">
            <a:extLst>
              <a:ext uri="{FF2B5EF4-FFF2-40B4-BE49-F238E27FC236}">
                <a16:creationId xmlns:a16="http://schemas.microsoft.com/office/drawing/2014/main" id="{D64F32B5-ED59-7263-FF8B-0A0541FD6EFF}"/>
              </a:ext>
            </a:extLst>
          </p:cNvPr>
          <p:cNvSpPr/>
          <p:nvPr/>
        </p:nvSpPr>
        <p:spPr>
          <a:xfrm>
            <a:off x="2567578" y="2168298"/>
            <a:ext cx="288032" cy="54278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3B80ADC-8F44-F9B9-A44F-AD05A74E4E2D}"/>
              </a:ext>
            </a:extLst>
          </p:cNvPr>
          <p:cNvSpPr/>
          <p:nvPr/>
        </p:nvSpPr>
        <p:spPr>
          <a:xfrm>
            <a:off x="4865781" y="5064461"/>
            <a:ext cx="1878291" cy="884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REDUCTION</a:t>
            </a:r>
            <a:endParaRPr lang="en-IN" dirty="0"/>
          </a:p>
        </p:txBody>
      </p:sp>
      <p:sp>
        <p:nvSpPr>
          <p:cNvPr id="21" name="Arrow: Down 20">
            <a:extLst>
              <a:ext uri="{FF2B5EF4-FFF2-40B4-BE49-F238E27FC236}">
                <a16:creationId xmlns:a16="http://schemas.microsoft.com/office/drawing/2014/main" id="{6AB2DC33-8526-2C9A-B94C-B438F94C76E4}"/>
              </a:ext>
            </a:extLst>
          </p:cNvPr>
          <p:cNvSpPr/>
          <p:nvPr/>
        </p:nvSpPr>
        <p:spPr>
          <a:xfrm>
            <a:off x="5710128" y="4581128"/>
            <a:ext cx="216024" cy="41618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E2354AD4-0628-A647-AF60-0DAF3087D322}"/>
              </a:ext>
            </a:extLst>
          </p:cNvPr>
          <p:cNvSpPr/>
          <p:nvPr/>
        </p:nvSpPr>
        <p:spPr>
          <a:xfrm>
            <a:off x="6744072" y="5445224"/>
            <a:ext cx="432048" cy="14401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AF73FD25-E9F3-AFA3-26FD-E7AB4FFF5966}"/>
              </a:ext>
            </a:extLst>
          </p:cNvPr>
          <p:cNvSpPr/>
          <p:nvPr/>
        </p:nvSpPr>
        <p:spPr>
          <a:xfrm>
            <a:off x="7176120" y="5064461"/>
            <a:ext cx="2088232" cy="884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CLASSIFICATION METHHODS</a:t>
            </a:r>
          </a:p>
          <a:p>
            <a:pPr algn="ctr"/>
            <a:r>
              <a:rPr lang="en-US" dirty="0"/>
              <a:t>NB,K-NN,LR</a:t>
            </a:r>
            <a:endParaRPr lang="en-IN" dirty="0"/>
          </a:p>
        </p:txBody>
      </p:sp>
      <p:sp>
        <p:nvSpPr>
          <p:cNvPr id="24" name="Arrow: Right 23">
            <a:extLst>
              <a:ext uri="{FF2B5EF4-FFF2-40B4-BE49-F238E27FC236}">
                <a16:creationId xmlns:a16="http://schemas.microsoft.com/office/drawing/2014/main" id="{6F4B44C6-078C-1890-ACAC-4EAFF4B167A3}"/>
              </a:ext>
            </a:extLst>
          </p:cNvPr>
          <p:cNvSpPr/>
          <p:nvPr/>
        </p:nvSpPr>
        <p:spPr>
          <a:xfrm>
            <a:off x="9264352" y="5445224"/>
            <a:ext cx="432048" cy="14401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6D50AE22-FF0B-4D99-3028-81EC9A81B78F}"/>
              </a:ext>
            </a:extLst>
          </p:cNvPr>
          <p:cNvSpPr/>
          <p:nvPr/>
        </p:nvSpPr>
        <p:spPr>
          <a:xfrm>
            <a:off x="9696400" y="4965544"/>
            <a:ext cx="2304256" cy="11033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EVALUATION OF THE MODELS: ACCURACY AND RMSE</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9972" y="135635"/>
            <a:ext cx="8705796" cy="1226820"/>
          </a:xfrm>
          <a:prstGeom prst="rect">
            <a:avLst/>
          </a:prstGeom>
        </p:spPr>
        <p:txBody>
          <a:bodyPr vert="horz" wrap="square" lIns="0" tIns="512267" rIns="0" bIns="0" rtlCol="0">
            <a:noAutofit/>
          </a:bodyPr>
          <a:lstStyle/>
          <a:p>
            <a:pPr algn="ctr"/>
            <a:r>
              <a:rPr lang="en-IN" dirty="0"/>
              <a:t>ADVANTAGES OF PROPOSED SYSTEM</a:t>
            </a:r>
          </a:p>
        </p:txBody>
      </p:sp>
      <p:sp>
        <p:nvSpPr>
          <p:cNvPr id="3" name="Text Placeholder 2"/>
          <p:cNvSpPr>
            <a:spLocks noGrp="1"/>
          </p:cNvSpPr>
          <p:nvPr>
            <p:ph type="body" idx="1"/>
          </p:nvPr>
        </p:nvSpPr>
        <p:spPr>
          <a:xfrm>
            <a:off x="841714" y="1916832"/>
            <a:ext cx="10424795" cy="4308872"/>
          </a:xfrm>
        </p:spPr>
        <p:txBody>
          <a:bodyPr/>
          <a:lstStyle/>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Accurate Time-Based Insights: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Enables detailed analysis of traffic accidents segmented by hour and time of day, helping identify high-risk periods.</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Data-Driven Decision Making: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Supports authorities and planners in prioritizing resources and interventions based on temporal accident trends.</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 and Intuitive: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Interactive and clear visualizations make complex data easy to understand for stakeholders.</a:t>
            </a:r>
          </a:p>
          <a:p>
            <a:endParaRPr lang="en-US" b="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IN" smtClean="0"/>
              <a:t>6</a:t>
            </a:fld>
            <a:endParaRPr lang="en-IN"/>
          </a:p>
        </p:txBody>
      </p:sp>
    </p:spTree>
    <p:extLst>
      <p:ext uri="{BB962C8B-B14F-4D97-AF65-F5344CB8AC3E}">
        <p14:creationId xmlns:p14="http://schemas.microsoft.com/office/powerpoint/2010/main" val="374354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9972" y="135635"/>
            <a:ext cx="8705796" cy="1226820"/>
          </a:xfrm>
          <a:prstGeom prst="rect">
            <a:avLst/>
          </a:prstGeom>
        </p:spPr>
        <p:txBody>
          <a:bodyPr vert="horz" wrap="square" lIns="0" tIns="512267" rIns="0" bIns="0" rtlCol="0">
            <a:noAutofit/>
          </a:bodyPr>
          <a:lstStyle/>
          <a:p>
            <a:pPr algn="ctr"/>
            <a:r>
              <a:rPr lang="en-IN" dirty="0">
                <a:latin typeface="Times New Roman" panose="02020603050405020304" pitchFamily="18" charset="0"/>
                <a:cs typeface="Times New Roman" panose="02020603050405020304" pitchFamily="18" charset="0"/>
              </a:rPr>
              <a:t>R CONCEPT USED</a:t>
            </a:r>
            <a:endParaRPr lang="en-IN" dirty="0"/>
          </a:p>
        </p:txBody>
      </p:sp>
      <p:sp>
        <p:nvSpPr>
          <p:cNvPr id="3" name="Text Placeholder 2"/>
          <p:cNvSpPr>
            <a:spLocks noGrp="1"/>
          </p:cNvSpPr>
          <p:nvPr>
            <p:ph type="body" idx="1"/>
          </p:nvPr>
        </p:nvSpPr>
        <p:spPr>
          <a:xfrm>
            <a:off x="1066165" y="1628800"/>
            <a:ext cx="10424795" cy="4431983"/>
          </a:xfrm>
        </p:spPr>
        <p:txBody>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Import and Cleaning: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Using read.csv() to load data and </a:t>
            </a:r>
            <a:r>
              <a:rPr lang="en-US" sz="2400" b="0" dirty="0" err="1">
                <a:latin typeface="Times New Roman" panose="02020603050405020304" pitchFamily="18" charset="0"/>
                <a:cs typeface="Times New Roman" panose="02020603050405020304" pitchFamily="18" charset="0"/>
              </a:rPr>
              <a:t>lubridate</a:t>
            </a:r>
            <a:r>
              <a:rPr lang="en-US" sz="2400" b="0" dirty="0">
                <a:latin typeface="Times New Roman" panose="02020603050405020304" pitchFamily="18" charset="0"/>
                <a:cs typeface="Times New Roman" panose="02020603050405020304" pitchFamily="18" charset="0"/>
              </a:rPr>
              <a:t> functions to parse and handle time/date data.</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Transformation: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dplyr</a:t>
            </a:r>
            <a:r>
              <a:rPr lang="en-US" sz="2400" b="0" dirty="0">
                <a:latin typeface="Times New Roman" panose="02020603050405020304" pitchFamily="18" charset="0"/>
                <a:cs typeface="Times New Roman" panose="02020603050405020304" pitchFamily="18" charset="0"/>
              </a:rPr>
              <a:t> functions (</a:t>
            </a:r>
            <a:r>
              <a:rPr lang="en-US" sz="2400" b="0" dirty="0" err="1">
                <a:latin typeface="Times New Roman" panose="02020603050405020304" pitchFamily="18" charset="0"/>
                <a:cs typeface="Times New Roman" panose="02020603050405020304" pitchFamily="18" charset="0"/>
              </a:rPr>
              <a:t>group_by</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summarise</a:t>
            </a:r>
            <a:r>
              <a:rPr lang="en-US" sz="2400" b="0" dirty="0">
                <a:latin typeface="Times New Roman" panose="02020603050405020304" pitchFamily="18" charset="0"/>
                <a:cs typeface="Times New Roman" panose="02020603050405020304" pitchFamily="18" charset="0"/>
              </a:rPr>
              <a:t>(), mutate()) for aggregating and creating new variables like hour and time-of-day categories.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Conditional Logic:</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case_when</a:t>
            </a:r>
            <a:r>
              <a:rPr lang="en-US" sz="2400" b="0" dirty="0">
                <a:latin typeface="Times New Roman" panose="02020603050405020304" pitchFamily="18" charset="0"/>
                <a:cs typeface="Times New Roman" panose="02020603050405020304" pitchFamily="18" charset="0"/>
              </a:rPr>
              <a:t>() to categorize hours into meaningful time periods (e.g., Morning, Afternoon).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Visualization: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ggplot2 for creating line plots and bar charts to visually represent accident trends.</a:t>
            </a: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IN" smtClean="0"/>
              <a:t>7</a:t>
            </a:fld>
            <a:endParaRPr lang="en-IN"/>
          </a:p>
        </p:txBody>
      </p:sp>
    </p:spTree>
    <p:extLst>
      <p:ext uri="{BB962C8B-B14F-4D97-AF65-F5344CB8AC3E}">
        <p14:creationId xmlns:p14="http://schemas.microsoft.com/office/powerpoint/2010/main" val="33974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84261" y="135217"/>
            <a:ext cx="3050679" cy="2271596"/>
          </a:xfrm>
          <a:prstGeom prst="rect">
            <a:avLst/>
          </a:prstGeom>
        </p:spPr>
        <p:txBody>
          <a:bodyPr vert="horz" wrap="square" lIns="0" tIns="512267" rIns="0" bIns="0" rtlCol="0">
            <a:spAutoFit/>
          </a:bodyPr>
          <a:lstStyle/>
          <a:p>
            <a:pPr marL="755650" lvl="1" indent="-285750" algn="l">
              <a:spcBef>
                <a:spcPts val="5"/>
              </a:spcBef>
              <a:tabLst>
                <a:tab pos="755650" algn="l"/>
              </a:tabLst>
            </a:pPr>
            <a:r>
              <a:rPr lang="en-IN" sz="3200" b="1" dirty="0">
                <a:solidFill>
                  <a:srgbClr val="FF0066"/>
                </a:solidFill>
              </a:rPr>
              <a:t>MODULES</a:t>
            </a:r>
            <a:br>
              <a:rPr lang="en-IN" sz="3200" dirty="0">
                <a:latin typeface="Arial" panose="020B0604020202020204" pitchFamily="34" charset="0"/>
                <a:cs typeface="Arial" panose="020B0604020202020204" pitchFamily="34" charset="0"/>
              </a:rPr>
            </a:br>
            <a:br>
              <a:rPr lang="en-IN" sz="3200" dirty="0">
                <a:latin typeface="Arial" panose="020B0604020202020204" pitchFamily="34" charset="0"/>
                <a:cs typeface="Arial" panose="020B0604020202020204" pitchFamily="34" charset="0"/>
              </a:rPr>
            </a:br>
            <a:br>
              <a:rPr lang="en-IN" sz="3200" dirty="0">
                <a:latin typeface="Arial" panose="020B0604020202020204"/>
                <a:cs typeface="Arial" panose="020B0604020202020204"/>
              </a:rPr>
            </a:br>
            <a:endParaRPr lang="en-IN" spc="-20" dirty="0"/>
          </a:p>
        </p:txBody>
      </p:sp>
      <p:sp>
        <p:nvSpPr>
          <p:cNvPr id="3" name="Text Placeholder 2"/>
          <p:cNvSpPr>
            <a:spLocks noGrp="1"/>
          </p:cNvSpPr>
          <p:nvPr>
            <p:ph type="body" idx="1"/>
          </p:nvPr>
        </p:nvSpPr>
        <p:spPr>
          <a:xfrm>
            <a:off x="2495600" y="2204864"/>
            <a:ext cx="7480128" cy="2507866"/>
          </a:xfrm>
        </p:spPr>
        <p:txBody>
          <a:bodyPr wrap="square"/>
          <a:lstStyle/>
          <a:p>
            <a:pPr marL="457200" indent="-4572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Collection and Preprocessing</a:t>
            </a:r>
          </a:p>
          <a:p>
            <a:pPr marL="457200" indent="-4572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Time-based Analysis</a:t>
            </a:r>
          </a:p>
          <a:p>
            <a:pPr marL="457200" indent="-4572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Visualization Module</a:t>
            </a:r>
          </a:p>
          <a:p>
            <a:pPr marL="457200" indent="-4572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Interface Module</a:t>
            </a: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0510" y="135255"/>
            <a:ext cx="5928360" cy="1226820"/>
          </a:xfrm>
          <a:prstGeom prst="rect">
            <a:avLst/>
          </a:prstGeom>
        </p:spPr>
        <p:txBody>
          <a:bodyPr vert="horz" wrap="square" lIns="0" tIns="512267" rIns="0" bIns="0" rtlCol="0">
            <a:noAutofit/>
          </a:bodyPr>
          <a:lstStyle/>
          <a:p>
            <a:pPr marL="755650" lvl="1" indent="-285750" algn="ctr">
              <a:spcBef>
                <a:spcPts val="5"/>
              </a:spcBef>
              <a:tabLst>
                <a:tab pos="755650" algn="l"/>
              </a:tabLst>
            </a:pPr>
            <a:r>
              <a:rPr lang="en-IN" sz="3200" b="1" dirty="0">
                <a:solidFill>
                  <a:srgbClr val="FF0066"/>
                </a:solidFill>
              </a:rPr>
              <a:t>MODULES DESCRIPTION </a:t>
            </a:r>
            <a:br>
              <a:rPr lang="en-IN" sz="3200" dirty="0">
                <a:latin typeface="Arial" panose="020B0604020202020204" pitchFamily="34" charset="0"/>
                <a:cs typeface="Arial" panose="020B0604020202020204" pitchFamily="34" charset="0"/>
              </a:rPr>
            </a:br>
            <a:br>
              <a:rPr lang="en-IN" sz="3200" dirty="0">
                <a:latin typeface="Arial" panose="020B0604020202020204" pitchFamily="34" charset="0"/>
                <a:cs typeface="Arial" panose="020B0604020202020204" pitchFamily="34" charset="0"/>
              </a:rPr>
            </a:br>
            <a:br>
              <a:rPr lang="en-IN" sz="3200" dirty="0">
                <a:latin typeface="Arial" panose="020B0604020202020204"/>
                <a:cs typeface="Arial" panose="020B0604020202020204"/>
              </a:rPr>
            </a:br>
            <a:endParaRPr lang="en-IN" spc="-20" dirty="0"/>
          </a:p>
        </p:txBody>
      </p:sp>
      <p:sp>
        <p:nvSpPr>
          <p:cNvPr id="3" name="Text Placeholder 2"/>
          <p:cNvSpPr>
            <a:spLocks noGrp="1"/>
          </p:cNvSpPr>
          <p:nvPr>
            <p:ph type="body" idx="1"/>
          </p:nvPr>
        </p:nvSpPr>
        <p:spPr>
          <a:xfrm>
            <a:off x="623392" y="2204864"/>
            <a:ext cx="10424795" cy="3877985"/>
          </a:xfrm>
        </p:spPr>
        <p:txBody>
          <a:bodyPr/>
          <a:lstStyle/>
          <a:p>
            <a:pPr marL="457200" indent="-4572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Collection and Preprocessing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Load the accident dataset, clean missing or invalid entries, and format date/time fields for analysis.</a:t>
            </a:r>
          </a:p>
          <a:p>
            <a:pPr marL="457200" indent="-4572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Time-based Analysis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Extract the hour from each accident record and categorize it into time ranges (morning, afternoon, evening, night).</a:t>
            </a: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IN" smtClean="0"/>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514</Words>
  <Application>Microsoft Office PowerPoint</Application>
  <PresentationFormat>Widescreen</PresentationFormat>
  <Paragraphs>76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vt:lpstr>
      <vt:lpstr>Times New Roman</vt:lpstr>
      <vt:lpstr>Wingdings</vt:lpstr>
      <vt:lpstr>Office Theme</vt:lpstr>
      <vt:lpstr>K.RAMAKRISHNAN COLLEGE OF TECHNOLOGY (AUTONOMOUS), TRICHY</vt:lpstr>
      <vt:lpstr>PRESENTATION OVERVIEW</vt:lpstr>
      <vt:lpstr>PROBLEM IDENTIFICATION</vt:lpstr>
      <vt:lpstr>OBJECTIVE</vt:lpstr>
      <vt:lpstr>PROPOSED SYSTEM BLOCK DIAGRAM</vt:lpstr>
      <vt:lpstr>ADVANTAGES OF PROPOSED SYSTEM</vt:lpstr>
      <vt:lpstr>R CONCEPT USED</vt:lpstr>
      <vt:lpstr>MODULES   </vt:lpstr>
      <vt:lpstr>MODULES DESCRIPTION    </vt:lpstr>
      <vt:lpstr>MODULES   </vt:lpstr>
      <vt:lpstr>OUTPUT</vt:lpstr>
      <vt:lpstr>OUTPUT</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AJMAL AHAMED</dc:creator>
  <cp:lastModifiedBy>Yogappriyan S</cp:lastModifiedBy>
  <cp:revision>20</cp:revision>
  <dcterms:created xsi:type="dcterms:W3CDTF">2024-06-16T11:32:00Z</dcterms:created>
  <dcterms:modified xsi:type="dcterms:W3CDTF">2025-05-28T06:13:51Z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2024-06-16T11:00:00Z</vt:filetime>
  </property>
  <property fmtid="{D5CDD505-2E9C-101B-9397-08002B2CF9AE}" pid="3" name="Producer">
    <vt:lpwstr>iLovePDF</vt:lpwstr>
  </property>
  <property fmtid="{D5CDD505-2E9C-101B-9397-08002B2CF9AE}" pid="4" name="ICV">
    <vt:lpwstr>3BED5497B50941659B07867BDFDD1528_12</vt:lpwstr>
  </property>
  <property fmtid="{D5CDD505-2E9C-101B-9397-08002B2CF9AE}" pid="5" name="KSOProductBuildVer">
    <vt:lpwstr>2057-12.2.0.20796</vt:lpwstr>
  </property>
</Properties>
</file>