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0"/>
  </p:notesMasterIdLst>
  <p:handoutMasterIdLst>
    <p:handoutMasterId r:id="rId21"/>
  </p:handoutMasterIdLst>
  <p:sldIdLst>
    <p:sldId id="529" r:id="rId3"/>
    <p:sldId id="495" r:id="rId4"/>
    <p:sldId id="514" r:id="rId5"/>
    <p:sldId id="515" r:id="rId6"/>
    <p:sldId id="516" r:id="rId7"/>
    <p:sldId id="517" r:id="rId8"/>
    <p:sldId id="518" r:id="rId9"/>
    <p:sldId id="519" r:id="rId10"/>
    <p:sldId id="520" r:id="rId11"/>
    <p:sldId id="530" r:id="rId12"/>
    <p:sldId id="531" r:id="rId13"/>
    <p:sldId id="535" r:id="rId14"/>
    <p:sldId id="536" r:id="rId15"/>
    <p:sldId id="532" r:id="rId16"/>
    <p:sldId id="533" r:id="rId17"/>
    <p:sldId id="534" r:id="rId18"/>
    <p:sldId id="528" r:id="rId19"/>
  </p:sldIdLst>
  <p:sldSz cx="9144000" cy="5143500" type="screen16x9"/>
  <p:notesSz cx="6797675" cy="992632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showGuides="1">
      <p:cViewPr varScale="1">
        <p:scale>
          <a:sx n="95" d="100"/>
          <a:sy n="95" d="100"/>
        </p:scale>
        <p:origin x="974"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2952E2ED-3A02-491C-A9B8-DFEE216EB3A7}"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61F6FC2-9645-479A-A309-27B8F5654211}" type="datetimeFigureOut">
              <a:rPr lang="en-US"/>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F2D8CC3F-ADB2-4AF7-880C-111F7E6C7FE6}"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endParaRPr kumimoji="0"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pPr>
              <a:defRPr/>
            </a:pPr>
            <a:fld id="{B6A9C998-94AD-4592-8E0C-5C5705351BB2}"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pPr>
              <a:defRPr/>
            </a:pPr>
            <a:fld id="{EB3BC824-8250-46A4-97E9-1A69B2F2FB25}"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7" name="Date Placeholder 6"/>
          <p:cNvSpPr>
            <a:spLocks noGrp="1"/>
          </p:cNvSpPr>
          <p:nvPr>
            <p:ph type="dt" sz="half" idx="10"/>
          </p:nvPr>
        </p:nvSpPr>
        <p:spPr/>
        <p:txBody>
          <a:bodyPr/>
          <a:lstStyle/>
          <a:p>
            <a:pPr>
              <a:defRPr/>
            </a:pPr>
            <a:fld id="{1D371F4A-15B0-4739-9C96-5151473761C3}" type="datetime3">
              <a:rPr lang="en-US" smtClean="0"/>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pPr>
              <a:defRPr/>
            </a:pPr>
            <a:fld id="{66B05E16-91CD-4D24-9E72-745C6AD013E1}" type="datetime3">
              <a:rPr lang="en-US" smtClean="0"/>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pPr>
              <a:defRPr/>
            </a:pPr>
            <a:fld id="{60C5E58A-366D-42D7-BE35-2A21803AE55F}"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endParaRPr kumimoji="0" lang="en-US"/>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pPr>
              <a:defRPr/>
            </a:pPr>
            <a:fld id="{99D38484-2184-434F-AC88-29FFE4A0AA9F}"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anose="02020603050405020304" pitchFamily="18" charset="0"/>
                <a:cs typeface="Times New Roman" panose="02020603050405020304" pitchFamily="18" charset="0"/>
              </a:rPr>
              <a:t>CGB1201 – JAVA PROGRAMMING</a:t>
            </a:r>
            <a:br>
              <a:rPr lang="en-IN"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p:cNvSpPr txBox="1"/>
          <p:nvPr/>
        </p:nvSpPr>
        <p:spPr>
          <a:xfrm>
            <a:off x="762000" y="8953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latin typeface="Times New Roman" panose="02020603050405020304" pitchFamily="18" charset="0"/>
              <a:cs typeface="Times New Roman" panose="02020603050405020304" pitchFamily="18" charset="0"/>
            </a:endParaRPr>
          </a:p>
          <a:p>
            <a:pPr algn="ctr">
              <a:defRPr/>
            </a:pPr>
            <a:endParaRPr lang="en-US" sz="2500" b="1" dirty="0">
              <a:latin typeface="Times New Roman" panose="02020603050405020304" pitchFamily="18" charset="0"/>
              <a:cs typeface="Times New Roman" panose="02020603050405020304" pitchFamily="18" charset="0"/>
            </a:endParaRPr>
          </a:p>
          <a:p>
            <a:pPr algn="ctr">
              <a:defRPr/>
            </a:pPr>
            <a:endParaRPr lang="en-US" sz="2500" b="1" dirty="0">
              <a:latin typeface="Times New Roman" panose="02020603050405020304" pitchFamily="18" charset="0"/>
              <a:cs typeface="Times New Roman" panose="02020603050405020304" pitchFamily="18" charset="0"/>
            </a:endParaRPr>
          </a:p>
          <a:p>
            <a:pPr algn="ctr">
              <a:defRPr/>
            </a:pPr>
            <a:r>
              <a:rPr lang="en-US" sz="2500" b="1" dirty="0">
                <a:solidFill>
                  <a:schemeClr val="tx1"/>
                </a:solidFill>
                <a:latin typeface="Times New Roman" panose="02020603050405020304" pitchFamily="18" charset="0"/>
                <a:cs typeface="Times New Roman" panose="02020603050405020304" pitchFamily="18" charset="0"/>
              </a:rPr>
              <a:t>Department of Artificial Intelligence and Data Science</a:t>
            </a:r>
            <a:endParaRPr lang="en-US" sz="2500" b="1" dirty="0">
              <a:solidFill>
                <a:schemeClr val="tx1"/>
              </a:solidFill>
              <a:latin typeface="Times New Roman" panose="02020603050405020304" pitchFamily="18" charset="0"/>
              <a:cs typeface="Times New Roman" panose="02020603050405020304" pitchFamily="18" charset="0"/>
            </a:endParaRPr>
          </a:p>
          <a:p>
            <a:pPr algn="ctr">
              <a:defRPr/>
            </a:pPr>
            <a:r>
              <a:rPr lang="en-US" sz="2500" b="1" dirty="0">
                <a:solidFill>
                  <a:schemeClr val="tx1"/>
                </a:solidFill>
                <a:latin typeface="Times New Roman" panose="02020603050405020304" pitchFamily="18" charset="0"/>
                <a:cs typeface="Times New Roman" panose="02020603050405020304" pitchFamily="18" charset="0"/>
              </a:rPr>
              <a:t>Academic Year: 2024 – 2025 (Odd Semester)</a:t>
            </a:r>
            <a:endParaRPr lang="en-US" sz="2500" b="1" dirty="0">
              <a:solidFill>
                <a:schemeClr val="tx1"/>
              </a:solidFill>
              <a:latin typeface="Times New Roman" panose="02020603050405020304" pitchFamily="18" charset="0"/>
              <a:cs typeface="Times New Roman" panose="02020603050405020304" pitchFamily="18" charset="0"/>
            </a:endParaRPr>
          </a:p>
          <a:p>
            <a:pPr algn="ctr">
              <a:defRPr/>
            </a:pP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Register Number	:</a:t>
            </a:r>
            <a:r>
              <a:rPr lang="en-US" altLang="en-US" sz="2800" b="1" dirty="0">
                <a:solidFill>
                  <a:srgbClr val="0000FF"/>
                </a:solidFill>
                <a:latin typeface="Arial" panose="020B0604020202020204" pitchFamily="34" charset="0"/>
                <a:cs typeface="Arial" panose="020B0604020202020204" pitchFamily="34" charset="0"/>
              </a:rPr>
              <a:t> </a:t>
            </a:r>
            <a:r>
              <a:rPr lang="en-US" altLang="en-US" sz="2000" b="1" dirty="0">
                <a:solidFill>
                  <a:schemeClr val="tx1"/>
                </a:solidFill>
                <a:latin typeface="Arial" panose="020B0604020202020204" pitchFamily="34" charset="0"/>
                <a:cs typeface="Arial" panose="020B0604020202020204" pitchFamily="34" charset="0"/>
              </a:rPr>
              <a:t>2303811724321125 </a:t>
            </a:r>
            <a:endParaRPr lang="en-US" sz="20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Name					: Yogappriyan S	</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Year					: </a:t>
            </a:r>
            <a:r>
              <a:rPr lang="en-US" sz="2000" b="1" dirty="0">
                <a:solidFill>
                  <a:schemeClr val="tx1"/>
                </a:solidFill>
                <a:latin typeface="Times New Roman" panose="02020603050405020304" pitchFamily="18" charset="0"/>
                <a:cs typeface="Times New Roman" panose="02020603050405020304" pitchFamily="18" charset="0"/>
              </a:rPr>
              <a:t>2</a:t>
            </a:r>
            <a:r>
              <a:rPr lang="en-US" sz="2000" b="1" baseline="30000" dirty="0">
                <a:solidFill>
                  <a:schemeClr val="tx1"/>
                </a:solidFill>
                <a:latin typeface="Times New Roman" panose="02020603050405020304" pitchFamily="18" charset="0"/>
                <a:cs typeface="Times New Roman" panose="02020603050405020304" pitchFamily="18" charset="0"/>
              </a:rPr>
              <a:t>nd</a:t>
            </a:r>
            <a:r>
              <a:rPr lang="en-US" sz="2000" b="1" dirty="0">
                <a:solidFill>
                  <a:schemeClr val="tx1"/>
                </a:solidFill>
                <a:latin typeface="Times New Roman" panose="02020603050405020304" pitchFamily="18" charset="0"/>
                <a:cs typeface="Times New Roman" panose="02020603050405020304" pitchFamily="18" charset="0"/>
              </a:rPr>
              <a:t> Year</a:t>
            </a:r>
            <a:endParaRPr lang="en-US" sz="20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Semester				: </a:t>
            </a:r>
            <a:r>
              <a:rPr lang="en-US" sz="2000" b="1" dirty="0">
                <a:solidFill>
                  <a:schemeClr val="tx1"/>
                </a:solidFill>
                <a:latin typeface="Times New Roman" panose="02020603050405020304" pitchFamily="18" charset="0"/>
                <a:cs typeface="Times New Roman" panose="02020603050405020304" pitchFamily="18" charset="0"/>
              </a:rPr>
              <a:t>3</a:t>
            </a:r>
            <a:r>
              <a:rPr lang="en-US" sz="2000" b="1" baseline="30000" dirty="0">
                <a:solidFill>
                  <a:schemeClr val="tx1"/>
                </a:solidFill>
                <a:latin typeface="Times New Roman" panose="02020603050405020304" pitchFamily="18" charset="0"/>
                <a:cs typeface="Times New Roman" panose="02020603050405020304" pitchFamily="18" charset="0"/>
              </a:rPr>
              <a:t>rd</a:t>
            </a:r>
            <a:r>
              <a:rPr lang="en-US" sz="2000" b="1" dirty="0">
                <a:solidFill>
                  <a:schemeClr val="tx1"/>
                </a:solidFill>
                <a:latin typeface="Times New Roman" panose="02020603050405020304" pitchFamily="18" charset="0"/>
                <a:cs typeface="Times New Roman" panose="02020603050405020304" pitchFamily="18" charset="0"/>
              </a:rPr>
              <a:t> semester</a:t>
            </a:r>
            <a:endParaRPr lang="en-US" sz="20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Section				:</a:t>
            </a:r>
            <a:r>
              <a:rPr lang="en-US" sz="2000" b="1" dirty="0">
                <a:solidFill>
                  <a:schemeClr val="tx1"/>
                </a:solidFill>
                <a:latin typeface="Times New Roman" panose="02020603050405020304" pitchFamily="18" charset="0"/>
                <a:cs typeface="Times New Roman" panose="02020603050405020304" pitchFamily="18" charset="0"/>
              </a:rPr>
              <a:t> B</a:t>
            </a:r>
            <a:endParaRPr lang="en-US" sz="20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Date					: </a:t>
            </a:r>
            <a:r>
              <a:rPr lang="en-US" sz="2000" b="1" dirty="0">
                <a:solidFill>
                  <a:schemeClr val="tx1"/>
                </a:solidFill>
                <a:latin typeface="Times New Roman" panose="02020603050405020304" pitchFamily="18" charset="0"/>
                <a:cs typeface="Times New Roman" panose="02020603050405020304" pitchFamily="18" charset="0"/>
              </a:rPr>
              <a:t>3.12.2024</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fld>
            <a:endParaRPr lang="en-US" altLang="en-US"/>
          </a:p>
        </p:txBody>
      </p:sp>
      <p:sp>
        <p:nvSpPr>
          <p:cNvPr id="6"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16" name="TextBox 15"/>
          <p:cNvSpPr txBox="1"/>
          <p:nvPr/>
        </p:nvSpPr>
        <p:spPr>
          <a:xfrm>
            <a:off x="457200" y="819150"/>
            <a:ext cx="8229600" cy="479996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User Interface (UI) Module</a:t>
            </a:r>
            <a:endParaRPr lang="en-US" sz="16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Description</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Provides an interactive console interface for users to interact with the system.</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Accepts inputs like product selection, transaction quantities, and commands for viewing reports or inventory.</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Displays outputs such as bills, inventory status, and transaction summaries.</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Product Management Module</a:t>
            </a:r>
            <a:endParaRPr lang="en-US" sz="16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Description</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Handles all operations related to products in the system.</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Allows adding, updating, and removing products from the inventory.</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Inventory Management Module</a:t>
            </a:r>
            <a:endParaRPr lang="en-US" sz="16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Description</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Tracks and updates the stock levels of products.</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Ensures real-time stock updates based on transactions (additions or deductions).</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1600" dirty="0"/>
          </a:p>
          <a:p>
            <a:pPr lvl="1"/>
            <a:endParaRPr lang="en-IN" sz="1600" dirty="0">
              <a:latin typeface="Times New Roman" panose="02020603050405020304" pitchFamily="18" charset="0"/>
              <a:cs typeface="Times New Roman" panose="02020603050405020304" pitchFamily="18" charset="0"/>
            </a:endParaRPr>
          </a:p>
          <a:p>
            <a:endParaRPr lang="en-IN" dirty="0"/>
          </a:p>
        </p:txBody>
      </p:sp>
      <p:sp>
        <p:nvSpPr>
          <p:cNvPr id="3"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 (Cont..)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a:xfrm>
            <a:off x="304800" y="838200"/>
            <a:ext cx="8229600" cy="3703320"/>
          </a:xfrm>
        </p:spPr>
        <p:txBody>
          <a:bodyPr>
            <a:noAutofit/>
          </a:bodyPr>
          <a:lstStyle/>
          <a:p>
            <a:r>
              <a:rPr lang="en-US" sz="1500" b="1" dirty="0">
                <a:latin typeface="Times New Roman" panose="02020603050405020304" pitchFamily="18" charset="0"/>
                <a:cs typeface="Times New Roman" panose="02020603050405020304" pitchFamily="18" charset="0"/>
              </a:rPr>
              <a:t>Billing and Transactions Module</a:t>
            </a:r>
            <a:endParaRPr lang="en-US" sz="15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Description</a:t>
            </a:r>
            <a:r>
              <a:rPr lang="en-US" sz="1500" dirty="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Manages the processing of customer transactions.</a:t>
            </a:r>
            <a:endParaRPr lang="en-US" sz="15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Calculates total amounts based on selected products and quantities.</a:t>
            </a:r>
            <a:endParaRPr lang="en-US" sz="15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r>
              <a:rPr lang="en-US" sz="1500" b="1" dirty="0">
                <a:latin typeface="Times New Roman" panose="02020603050405020304" pitchFamily="18" charset="0"/>
                <a:cs typeface="Times New Roman" panose="02020603050405020304" pitchFamily="18" charset="0"/>
              </a:rPr>
              <a:t>Report Generation Module</a:t>
            </a:r>
            <a:endParaRPr lang="en-US" sz="15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Description</a:t>
            </a:r>
            <a:r>
              <a:rPr lang="en-US" sz="1500" dirty="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Generates detailed reports on system operations, including sales and inventory updates.</a:t>
            </a:r>
            <a:endParaRPr lang="en-US" sz="15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US" sz="1500" dirty="0">
              <a:latin typeface="Times New Roman" panose="02020603050405020304" pitchFamily="18" charset="0"/>
              <a:cs typeface="Times New Roman" panose="02020603050405020304" pitchFamily="18" charset="0"/>
            </a:endParaRPr>
          </a:p>
          <a:p>
            <a:r>
              <a:rPr lang="en-US" sz="1500" b="1" dirty="0">
                <a:latin typeface="Times New Roman" panose="02020603050405020304" pitchFamily="18" charset="0"/>
                <a:cs typeface="Times New Roman" panose="02020603050405020304" pitchFamily="18" charset="0"/>
              </a:rPr>
              <a:t>Database Management Module</a:t>
            </a:r>
            <a:endParaRPr lang="en-US" sz="15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Description</a:t>
            </a:r>
            <a:r>
              <a:rPr lang="en-US" sz="1500" dirty="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Handles all data storage and retrieval operations.</a:t>
            </a:r>
            <a:endParaRPr lang="en-US" sz="15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Ensures data consistency and persistence for products, inventory, and transactions.</a:t>
            </a:r>
            <a:endParaRPr lang="en-US" sz="1500" dirty="0">
              <a:latin typeface="Times New Roman" panose="02020603050405020304" pitchFamily="18" charset="0"/>
              <a:cs typeface="Times New Roman" panose="02020603050405020304" pitchFamily="18" charset="0"/>
            </a:endParaRPr>
          </a:p>
          <a:p>
            <a:endParaRPr lang="en-US" sz="500" dirty="0">
              <a:latin typeface="Times New Roman" panose="02020603050405020304" pitchFamily="18" charset="0"/>
              <a:cs typeface="Times New Roman" panose="02020603050405020304" pitchFamily="18" charset="0"/>
            </a:endParaRPr>
          </a:p>
        </p:txBody>
      </p:sp>
      <p:sp>
        <p:nvSpPr>
          <p:cNvPr id="6"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SOURCE CODE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2649" y="971550"/>
            <a:ext cx="3578352" cy="37338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971550"/>
            <a:ext cx="3657600" cy="3733800"/>
          </a:xfrm>
          <a:prstGeom prst="rect">
            <a:avLst/>
          </a:prstGeom>
        </p:spPr>
      </p:pic>
      <p:sp>
        <p:nvSpPr>
          <p:cNvPr id="3"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SOURCE CODE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24200" y="1002344"/>
            <a:ext cx="3352800" cy="3619825"/>
          </a:xfrm>
          <a:prstGeom prst="rect">
            <a:avLst/>
          </a:prstGeom>
        </p:spPr>
      </p:pic>
      <p:sp>
        <p:nvSpPr>
          <p:cNvPr id="6"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and Discussion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pic>
        <p:nvPicPr>
          <p:cNvPr id="1073743888" name="Picture 1073743887" descr="Screenshot 2024-12-02 190439"/>
          <p:cNvPicPr>
            <a:picLocks noChangeAspect="1"/>
          </p:cNvPicPr>
          <p:nvPr/>
        </p:nvPicPr>
        <p:blipFill>
          <a:blip r:embed="rId1"/>
          <a:stretch>
            <a:fillRect/>
          </a:stretch>
        </p:blipFill>
        <p:spPr>
          <a:xfrm>
            <a:off x="457200" y="840740"/>
            <a:ext cx="3409950" cy="3790950"/>
          </a:xfrm>
          <a:prstGeom prst="rect">
            <a:avLst/>
          </a:prstGeom>
          <a:noFill/>
          <a:ln w="9525">
            <a:noFill/>
          </a:ln>
        </p:spPr>
      </p:pic>
      <p:pic>
        <p:nvPicPr>
          <p:cNvPr id="1073743889" name="Content Placeholder 1073743888" descr="Screenshot 2024-12-02 190409"/>
          <p:cNvPicPr>
            <a:picLocks noChangeAspect="1"/>
          </p:cNvPicPr>
          <p:nvPr>
            <p:ph sz="quarter" idx="1"/>
          </p:nvPr>
        </p:nvPicPr>
        <p:blipFill>
          <a:blip r:embed="rId2"/>
          <a:stretch>
            <a:fillRect/>
          </a:stretch>
        </p:blipFill>
        <p:spPr>
          <a:xfrm>
            <a:off x="4724400" y="841375"/>
            <a:ext cx="3961765" cy="368109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and Discussion (Cont..)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pic>
        <p:nvPicPr>
          <p:cNvPr id="1073743890" name="Content Placeholder 1073743889" descr="Screenshot 2024-12-02 190653"/>
          <p:cNvPicPr>
            <a:picLocks noChangeAspect="1"/>
          </p:cNvPicPr>
          <p:nvPr>
            <p:ph sz="quarter" idx="1"/>
          </p:nvPr>
        </p:nvPicPr>
        <p:blipFill>
          <a:blip r:embed="rId1"/>
          <a:stretch>
            <a:fillRect/>
          </a:stretch>
        </p:blipFill>
        <p:spPr>
          <a:xfrm>
            <a:off x="2590800" y="1885950"/>
            <a:ext cx="3924300" cy="11906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p:txBody>
          <a:bodyPr>
            <a:normAutofit/>
          </a:bodyPr>
          <a:lstStyle/>
          <a:p>
            <a:r>
              <a:rPr lang="en-US" sz="2000" dirty="0">
                <a:latin typeface="Times New Roman" panose="02020603050405020304" pitchFamily="18" charset="0"/>
                <a:cs typeface="Times New Roman" panose="02020603050405020304" pitchFamily="18" charset="0"/>
              </a:rPr>
              <a:t>The Supermarket Billing System is a robust and efficient solution designed to streamline daily operations in a supermarket. By integrating modules for user interaction, inventory management, billing, and reporting, the system ensures accuracy, scalability, and ease of use.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not only simplifies billing and stock tracking but also provides valuable insights through detailed reporting, enabling better decision-making for business growth. With proper implementation, this system can significantly improve operational efficiency, reduce human error, and enhance customer satisfaction.</a:t>
            </a:r>
            <a:endParaRPr lang="en-US" sz="2000" dirty="0">
              <a:latin typeface="Times New Roman" panose="02020603050405020304" pitchFamily="18" charset="0"/>
              <a:cs typeface="Times New Roman" panose="02020603050405020304" pitchFamily="18" charset="0"/>
            </a:endParaRPr>
          </a:p>
        </p:txBody>
      </p:sp>
      <p:sp>
        <p:nvSpPr>
          <p:cNvPr id="3"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4CE540F1-D866-4735-9E65-A1952EADD02D}" type="slidenum">
              <a:rPr lang="en-US" altLang="en-US" smtClean="0"/>
            </a:fld>
            <a:endParaRPr lang="en-US" altLang="en-US" dirty="0"/>
          </a:p>
        </p:txBody>
      </p:sp>
      <p:sp>
        <p:nvSpPr>
          <p:cNvPr id="6" name="Title 1"/>
          <p:cNvSpPr txBox="1"/>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anose="02020603050405020304" pitchFamily="18" charset="0"/>
                <a:cs typeface="Times New Roman" panose="02020603050405020304" pitchFamily="18" charset="0"/>
              </a:rPr>
              <a:t>Any queries??? </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2"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solidFill>
            <a:schemeClr val="bg2">
              <a:lumMod val="75000"/>
            </a:schemeClr>
          </a:solidFill>
        </p:spPr>
        <p:txBody>
          <a:bodyPr>
            <a:normAutofit/>
          </a:bodyPr>
          <a:lstStyle/>
          <a:p>
            <a:pPr algn="ctr"/>
            <a:r>
              <a:rPr lang="en-US" altLang="en-IN" sz="3555" b="1" dirty="0">
                <a:solidFill>
                  <a:schemeClr val="tx1"/>
                </a:solidFill>
                <a:latin typeface="Times New Roman" panose="02020603050405020304" pitchFamily="18" charset="0"/>
                <a:cs typeface="Times New Roman" panose="02020603050405020304" pitchFamily="18" charset="0"/>
              </a:rPr>
              <a:t>TITLE OF THE PROJECT</a:t>
            </a:r>
            <a:endParaRPr lang="en-US" altLang="en-IN" sz="3555" b="1" dirty="0">
              <a:solidFill>
                <a:schemeClr val="tx1"/>
              </a:solidFill>
              <a:latin typeface="Times New Roman" panose="02020603050405020304" pitchFamily="18" charset="0"/>
              <a:cs typeface="Times New Roman" panose="02020603050405020304" pitchFamily="18" charset="0"/>
            </a:endParaRPr>
          </a:p>
        </p:txBody>
      </p:sp>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fld>
            <a:endParaRPr lang="en-US" altLang="en-US"/>
          </a:p>
        </p:txBody>
      </p:sp>
      <p:sp>
        <p:nvSpPr>
          <p:cNvPr id="7" name="Footer Placeholder 4"/>
          <p:cNvSpPr txBox="1"/>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sz="2800" b="1" dirty="0">
                <a:latin typeface="Times New Roman" panose="02020603050405020304" pitchFamily="18" charset="0"/>
                <a:cs typeface="Times New Roman" panose="02020603050405020304" pitchFamily="18" charset="0"/>
              </a:rPr>
              <a:t>SUPER MARKET BILLING SYSTEM</a:t>
            </a:r>
            <a:endParaRPr lang="en-US" sz="2800" b="1" dirty="0">
              <a:latin typeface="Times New Roman" panose="02020603050405020304" pitchFamily="18" charset="0"/>
              <a:cs typeface="Times New Roman" panose="02020603050405020304" pitchFamily="18" charset="0"/>
            </a:endParaRPr>
          </a:p>
        </p:txBody>
      </p:sp>
      <p:sp>
        <p:nvSpPr>
          <p:cNvPr id="2" name="Footer Placeholder 4"/>
          <p:cNvSpPr>
            <a:spLocks noGrp="1"/>
          </p:cNvSpPr>
          <p:nvPr>
            <p:ph type="ftr" sz="quarter" idx="11"/>
          </p:nvPr>
        </p:nvSpPr>
        <p:spPr>
          <a:xfrm>
            <a:off x="2057400" y="4767263"/>
            <a:ext cx="4038600" cy="376237"/>
          </a:xfrm>
        </p:spPr>
        <p:txBody>
          <a:bodyPr/>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Abstract</a:t>
            </a:r>
            <a:r>
              <a:rPr lang="en-IN" dirty="0">
                <a:solidFill>
                  <a:schemeClr val="tx1"/>
                </a:solidFill>
                <a:latin typeface="Times New Roman" panose="02020603050405020304" pitchFamily="18" charset="0"/>
                <a:cs typeface="Times New Roman" panose="02020603050405020304" pitchFamily="18" charset="0"/>
              </a:rPr>
              <a:t>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Content Placeholder 2"/>
          <p:cNvSpPr>
            <a:spLocks noGrp="1"/>
          </p:cNvSpPr>
          <p:nvPr>
            <p:ph sz="quarter"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Supermarket Billing System</a:t>
            </a:r>
            <a:r>
              <a:rPr lang="en-US" dirty="0">
                <a:latin typeface="Times New Roman" panose="02020603050405020304" pitchFamily="18" charset="0"/>
                <a:cs typeface="Times New Roman" panose="02020603050405020304" pitchFamily="18" charset="0"/>
              </a:rPr>
              <a:t> is a software application that automates billing operations. It facilitates adding products, calculating totals, applying discounts, and generating bills for customers. This system reduces human error, enhances efficiency, and simplifies inventory management.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Key features include: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Product entry with prices and quantity.</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Calculation of bill totals, discounts, and taxes.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Generation of detailed receipts.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with a database for inventory management.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demonstrates the application of </a:t>
            </a:r>
            <a:r>
              <a:rPr lang="en-US" b="1" dirty="0">
                <a:latin typeface="Times New Roman" panose="02020603050405020304" pitchFamily="18" charset="0"/>
                <a:cs typeface="Times New Roman" panose="02020603050405020304" pitchFamily="18" charset="0"/>
              </a:rPr>
              <a:t>object-oriented programming (OOP), database connectivity, and GUI development</a:t>
            </a:r>
            <a:r>
              <a:rPr lang="en-US" dirty="0">
                <a:latin typeface="Times New Roman" panose="02020603050405020304" pitchFamily="18" charset="0"/>
                <a:cs typeface="Times New Roman" panose="02020603050405020304" pitchFamily="18" charset="0"/>
              </a:rPr>
              <a:t> in Java, showcasing its versatility and practical utility.</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Introduction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Content Placeholder 2"/>
          <p:cNvSpPr>
            <a:spLocks noGrp="1"/>
          </p:cNvSpPr>
          <p:nvPr>
            <p:ph sz="quarter"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Supermarket Billing System</a:t>
            </a:r>
            <a:r>
              <a:rPr lang="en-US" dirty="0">
                <a:latin typeface="Times New Roman" panose="02020603050405020304" pitchFamily="18" charset="0"/>
                <a:cs typeface="Times New Roman" panose="02020603050405020304" pitchFamily="18" charset="0"/>
              </a:rPr>
              <a:t> is a comprehensive software application designed to streamline the billing and inventory management process in retail environments like supermarkets, grocery stores, or shopping malls. This project is particularly useful in scenarios where efficiency, accuracy, and speed are critical, such as during peak shopping hours.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system aims to replace traditional manual billing with an automated approach, reducing the chances of human error and enhancing the overall customer experience.</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Java Programming  - Concepts Used</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4" name="Rectangle 1"/>
          <p:cNvSpPr>
            <a:spLocks noGrp="1" noChangeArrowheads="1"/>
          </p:cNvSpPr>
          <p:nvPr>
            <p:ph sz="quarter" idx="1"/>
          </p:nvPr>
        </p:nvSpPr>
        <p:spPr bwMode="auto">
          <a:xfrm>
            <a:off x="252095" y="1112520"/>
            <a:ext cx="8606790"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Object-Oriented Programming (OOP):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Classes and Objects: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Define products, customers, and bills.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Inheritance and Polymorphism: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Reuse and extend functionalities for discounts and billing types.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Swing and AWT: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for creating a graphical user interface for product entry and bill generation.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Exception Handling: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robustness by handling errors like invalid inputs or database failures.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Collections Framework:</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of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ArrayList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HashMap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temporary data storage.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Handling (Optional):</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and store billing receipts as text files.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Proposed Architecture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pic>
        <p:nvPicPr>
          <p:cNvPr id="13" name="Content Placeholder 12"/>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1981200" y="859381"/>
            <a:ext cx="5029200" cy="3871912"/>
          </a:xfrm>
        </p:spPr>
      </p:pic>
      <p:sp>
        <p:nvSpPr>
          <p:cNvPr id="3"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Proposed Architecture - Description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Content Placeholder 2"/>
          <p:cNvSpPr>
            <a:spLocks noGrp="1"/>
          </p:cNvSpPr>
          <p:nvPr>
            <p:ph sz="quarter" idx="1"/>
          </p:nvPr>
        </p:nvSpPr>
        <p:spPr>
          <a:xfrm>
            <a:off x="457200" y="1038630"/>
            <a:ext cx="8229600" cy="3703320"/>
          </a:xfrm>
        </p:spPr>
        <p:txBody>
          <a:bodyPr>
            <a:noAutofit/>
          </a:bodyPr>
          <a:lstStyle/>
          <a:p>
            <a:r>
              <a:rPr lang="en-US" sz="1600" b="1" dirty="0">
                <a:latin typeface="Times New Roman" panose="02020603050405020304" pitchFamily="18" charset="0"/>
                <a:cs typeface="Times New Roman" panose="02020603050405020304" pitchFamily="18" charset="0"/>
              </a:rPr>
              <a:t>Purpose:</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architecture is designed to manage key supermarket operations, including inventory management, billing, and reporting, with a clear separation of concerns. This modular design ensures scalability and ease of maintenance.</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Components:</a:t>
            </a:r>
            <a:endParaRPr lang="en-US" sz="1600" b="1"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User Interface (UI)</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Interactive console-based interface.</a:t>
            </a: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Supports input handling for operations like adding/removing products and generating reports.</a:t>
            </a:r>
            <a:endParaRPr lang="en-US" sz="1600"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Business Logic Layer (BLL)</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Core of the application, containing all operational rules and processes.</a:t>
            </a: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Ensures that business operations (like inventory checks and bill calculations) are executed correctly.</a:t>
            </a:r>
            <a:endParaRPr lang="en-US" sz="16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Proposed Architecture  - Description (Cont..)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Content Placeholder 2"/>
          <p:cNvSpPr>
            <a:spLocks noGrp="1"/>
          </p:cNvSpPr>
          <p:nvPr>
            <p:ph sz="quarter" idx="1"/>
          </p:nvPr>
        </p:nvSpPr>
        <p:spPr/>
        <p:txBody>
          <a:bodyPr>
            <a:normAutofit/>
          </a:bodyPr>
          <a:lstStyle/>
          <a:p>
            <a:pPr>
              <a:buFont typeface="+mj-lt"/>
              <a:buAutoNum type="arabicPeriod"/>
            </a:pPr>
            <a:r>
              <a:rPr lang="en-US" sz="1800" b="1" dirty="0">
                <a:latin typeface="Times New Roman" panose="02020603050405020304" pitchFamily="18" charset="0"/>
                <a:cs typeface="Times New Roman" panose="02020603050405020304" pitchFamily="18" charset="0"/>
              </a:rPr>
              <a:t>Data Access Layer (DAL)</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Provides methods to access and manipulate the inventory and transaction data.</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Abstracts database interaction, ensuring minimal coupling with business logic.</a:t>
            </a: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Database</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Maintains records of products, transactions, and stock levels.</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Designed to support both temporary data (in-memory storage for testing) and persistent storage (file-based or SQL database).</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Modularity and Scalability</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architecture is designed with a modular structure, separating the User Interface (UI), Business Logic Layer (BLL), Data Access Layer (DAL), and Database. This modularity ensures easy maintenance and allows for scalability</a:t>
            </a:r>
            <a:endParaRPr lang="en-IN" sz="1800"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List of Modules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Content Placeholder 2"/>
          <p:cNvSpPr>
            <a:spLocks noGrp="1"/>
          </p:cNvSpPr>
          <p:nvPr>
            <p:ph sz="quarter" idx="1"/>
          </p:nvPr>
        </p:nvSpPr>
        <p:spPr/>
        <p:txBody>
          <a:bodyPr/>
          <a:lstStyle/>
          <a:p>
            <a:pPr>
              <a:buFont typeface="+mj-lt"/>
              <a:buAutoNum type="arabicPeriod"/>
            </a:pPr>
            <a:r>
              <a:rPr lang="en-IN" b="1" dirty="0">
                <a:latin typeface="Times New Roman" panose="02020603050405020304" pitchFamily="18" charset="0"/>
                <a:cs typeface="Times New Roman" panose="02020603050405020304" pitchFamily="18" charset="0"/>
              </a:rPr>
              <a:t>User Interface (UI) Module</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Product Management Module</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Inventory Management Module</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Billing and Transactions Module</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Report Generation Module</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Database Management Module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a:xfrm>
            <a:off x="20574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5879</Words>
  <Application>WPS Presentation</Application>
  <PresentationFormat>On-screen Show (16:9)</PresentationFormat>
  <Paragraphs>208</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Wingdings 3</vt:lpstr>
      <vt:lpstr>Wingdings</vt:lpstr>
      <vt:lpstr>Calibri</vt:lpstr>
      <vt:lpstr>Times New Roman</vt:lpstr>
      <vt:lpstr>Gill Sans MT</vt:lpstr>
      <vt:lpstr>Microsoft YaHei</vt:lpstr>
      <vt:lpstr>Arial Unicode MS</vt:lpstr>
      <vt:lpstr>Bookman Old Style</vt:lpstr>
      <vt:lpstr>Origin</vt:lpstr>
      <vt:lpstr>CGB1201 – JAVA PROGRAMMING PROJECT REVIEW-2</vt:lpstr>
      <vt:lpstr>Super Market Billing System</vt:lpstr>
      <vt:lpstr>Abstract </vt:lpstr>
      <vt:lpstr>Introduction</vt:lpstr>
      <vt:lpstr>Java Programming  - Concepts Used</vt:lpstr>
      <vt:lpstr>Proposed Architecture</vt:lpstr>
      <vt:lpstr>Proposed Architecture - Description</vt:lpstr>
      <vt:lpstr>Proposed Architecture  - Description (Cont..)</vt:lpstr>
      <vt:lpstr>List of Modules</vt:lpstr>
      <vt:lpstr>Module Description</vt:lpstr>
      <vt:lpstr>Module Description (Cont..)</vt:lpstr>
      <vt:lpstr>SOURCE CODE</vt:lpstr>
      <vt:lpstr>SOURCE CODE</vt:lpstr>
      <vt:lpstr>Results and Discussion</vt:lpstr>
      <vt:lpstr>Results and Discussion (Cont..)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visha</cp:lastModifiedBy>
  <cp:revision>2</cp:revision>
  <dcterms:created xsi:type="dcterms:W3CDTF">2024-12-03T04:08:03Z</dcterms:created>
  <dcterms:modified xsi:type="dcterms:W3CDTF">2024-12-03T04:25:40Z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B120F7098FE5494E8E34208DD67CE3F3_12</vt:lpwstr>
  </property>
  <property fmtid="{D5CDD505-2E9C-101B-9397-08002B2CF9AE}" pid="3" name="KSOProductBuildVer">
    <vt:lpwstr>1033-12.2.0.18911</vt:lpwstr>
  </property>
</Properties>
</file>