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80" r:id="rId6"/>
    <p:sldId id="281" r:id="rId7"/>
    <p:sldId id="259" r:id="rId8"/>
    <p:sldId id="274" r:id="rId9"/>
    <p:sldId id="262" r:id="rId10"/>
    <p:sldId id="260" r:id="rId11"/>
    <p:sldId id="270" r:id="rId12"/>
    <p:sldId id="279" r:id="rId13"/>
    <p:sldId id="271" r:id="rId14"/>
    <p:sldId id="267" r:id="rId15"/>
    <p:sldId id="261" r:id="rId16"/>
    <p:sldId id="272" r:id="rId17"/>
    <p:sldId id="273" r:id="rId18"/>
    <p:sldId id="275" r:id="rId19"/>
    <p:sldId id="276" r:id="rId20"/>
    <p:sldId id="269" r:id="rId21"/>
    <p:sldId id="266" r:id="rId22"/>
    <p:sldId id="277" r:id="rId23"/>
    <p:sldId id="278" r:id="rId24"/>
    <p:sldId id="268" r:id="rId2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AA9C-0134-4052-B468-0A01489FE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47FF-33FD-4C87-AE76-58FEE1965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0BA3-D6B0-4C82-AEFD-8E743840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F727-98E8-478B-9C39-F5AB4568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EC2B-76FB-4F22-B450-9A73FC95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281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DD20-7613-4987-BACA-31C759C0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66C8-DF50-4164-B428-392F1D4CC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44C6-5011-46C3-A6BB-93D2C729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5306-9E09-418F-A8AC-BDEE5C1C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3B70-7318-43C8-87BD-2D1FEB4E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56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4A239-7483-482A-B5AD-FB50873B9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BF212-48E7-4E03-9414-05444BE8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B4D9-52A8-41BA-9EA1-2AFDFD2F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07A6-053A-4B22-A7A1-A04AAE4F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27420-1D39-4F4B-9143-6B7B4272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875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A85B-9AE4-45C5-9A5B-8B062F3A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6BC1-8653-4A5E-BF89-0D13C938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A17A-7532-4955-90AB-453EE59F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B3D35-218F-4703-A6A5-4317CEBD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F038-FFE1-4EA4-9A9F-0C8CC90F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409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E514-1ACE-43A5-8F59-3BB144B8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3DC58-58DE-4F2A-92B7-6C4A1FFA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D78C-3378-4358-A50B-A03763F6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D93E0-64CD-4D05-BDB5-1C7DB172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7BF1F-1F28-4756-BEE6-1076416D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87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DCE4-D335-4221-87F8-AD9B5588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74E0-1ECD-466D-B2D8-E233D7A00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9E23D-52FD-484B-83D0-2CD12C8E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AF9E2-3804-4F6F-AADB-AA8DF34A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87882-6603-4698-A58C-5BE837CA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675D5-CF05-499D-B820-C6C5B162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009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8A09-206A-4BF2-BAED-052172EA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36C4D-BE82-43FD-B0DF-72514018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D6CC6-6CF3-4C86-BC62-B6381EC3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22306-39D0-4D14-8169-45AADB9D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03786-B448-42B1-9F63-6D641C509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18771-4E46-469D-984C-F7D4A336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085A7-0AD4-4464-8B86-9643C9A0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E0878-25A0-431B-BE08-9B9AD065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534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06A9-4D33-4F2A-A4DD-4D1DC10A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FDB9A-820B-44C2-AE79-277C4FEF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203E2-A7C6-4EBC-A688-E259FC65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807E3-BD20-4DC1-AB20-52CDE27E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12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72331-36BC-4B0D-BC82-FB411760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98DEC-937C-4AB7-84D9-4CBE16FD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15A7E-FDC1-47FA-8DD1-94AE5092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729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C1E3-C8F7-425D-9723-5625E74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6C30-A336-41EF-8884-C2F43865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783F0-1967-41C8-8E87-88637D002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BEA95-2AE8-44FA-8E94-251A753A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CFF0B-505F-4D4D-AC09-3394FFB5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8BCD-E669-4553-B89A-BF2A89B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5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7EB8-C08C-4243-BE7B-0F736B48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2455-E123-465B-8F09-D24FAF017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7678-7CAC-4461-B66D-B34E4943E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EC7EC-0365-4319-BB9F-AE8EFBE8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1FF39-8D53-429D-9C90-333ADC38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59385-E7D8-4010-9021-53D08B6A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65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A8D61-F1D7-4219-9101-47CC1FD6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9ACD7-92F0-46EF-B8D9-7048D6F9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B9A77-513D-4837-9B93-8F2D8D373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4115-DCCB-4331-904D-2B61920D0021}" type="datetimeFigureOut">
              <a:rPr lang="id-ID" smtClean="0"/>
              <a:t>10/04/19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5934-DFF8-4868-8D2F-5A97668D2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8F69D-A190-4CAE-9A1E-6C3D831D9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20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04F7-81FD-4CB7-A437-4DCE24ADB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PPMC</a:t>
            </a:r>
            <a:br>
              <a:rPr lang="en-ID" dirty="0"/>
            </a:br>
            <a:r>
              <a:rPr lang="en-ID" dirty="0" err="1"/>
              <a:t>Topik</a:t>
            </a:r>
            <a:r>
              <a:rPr lang="en-ID" dirty="0"/>
              <a:t> 2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D20C3-05DD-4E71-83BC-392B7471C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Yoga </a:t>
            </a:r>
            <a:r>
              <a:rPr lang="en-ID" dirty="0" err="1"/>
              <a:t>Putera</a:t>
            </a:r>
            <a:r>
              <a:rPr lang="en-ID" dirty="0"/>
              <a:t> – 13217080</a:t>
            </a:r>
          </a:p>
          <a:p>
            <a:r>
              <a:rPr lang="en-ID" dirty="0"/>
              <a:t>Lulu Firdaus – 18317001</a:t>
            </a:r>
          </a:p>
          <a:p>
            <a:r>
              <a:rPr lang="en-ID" dirty="0" err="1"/>
              <a:t>Michaella</a:t>
            </a:r>
            <a:r>
              <a:rPr lang="en-ID" dirty="0"/>
              <a:t> </a:t>
            </a:r>
            <a:r>
              <a:rPr lang="en-ID" dirty="0" err="1"/>
              <a:t>Yosephine</a:t>
            </a:r>
            <a:r>
              <a:rPr lang="en-ID" dirty="0"/>
              <a:t> – 18317004</a:t>
            </a:r>
          </a:p>
          <a:p>
            <a:r>
              <a:rPr lang="en-ID" dirty="0" err="1"/>
              <a:t>Rafita</a:t>
            </a:r>
            <a:r>
              <a:rPr lang="en-ID" dirty="0"/>
              <a:t> </a:t>
            </a:r>
            <a:r>
              <a:rPr lang="en-ID" dirty="0" err="1"/>
              <a:t>Erli</a:t>
            </a:r>
            <a:r>
              <a:rPr lang="en-ID" dirty="0"/>
              <a:t> – 18317005</a:t>
            </a:r>
          </a:p>
        </p:txBody>
      </p:sp>
    </p:spTree>
    <p:extLst>
      <p:ext uri="{BB962C8B-B14F-4D97-AF65-F5344CB8AC3E}">
        <p14:creationId xmlns:p14="http://schemas.microsoft.com/office/powerpoint/2010/main" val="426012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B5DE6-82A2-4C48-9C36-2275E426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Terima</a:t>
            </a:r>
            <a:r>
              <a:rPr lang="en-ID" dirty="0"/>
              <a:t> Kasih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5E161-B345-4BAD-8DBE-B56249C98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229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4485EC-7BFB-41EE-A47B-9C67D52EE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017"/>
            <a:ext cx="5063987" cy="6751983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A3996359-29C2-45A6-8F3E-5F1421A2442C}"/>
              </a:ext>
            </a:extLst>
          </p:cNvPr>
          <p:cNvSpPr txBox="1">
            <a:spLocks/>
          </p:cNvSpPr>
          <p:nvPr/>
        </p:nvSpPr>
        <p:spPr>
          <a:xfrm>
            <a:off x="0" y="739083"/>
            <a:ext cx="5264004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3000" dirty="0"/>
              <a:t>Flowchart </a:t>
            </a:r>
            <a:r>
              <a:rPr lang="en-ID" sz="3000" dirty="0" err="1"/>
              <a:t>Fungsi</a:t>
            </a:r>
            <a:r>
              <a:rPr lang="en-ID" sz="3000" dirty="0"/>
              <a:t> </a:t>
            </a:r>
            <a:r>
              <a:rPr lang="en-ID" sz="3000" dirty="0" err="1"/>
              <a:t>bacarule</a:t>
            </a:r>
            <a:endParaRPr lang="id-ID" sz="3000" dirty="0"/>
          </a:p>
        </p:txBody>
      </p:sp>
    </p:spTree>
    <p:extLst>
      <p:ext uri="{BB962C8B-B14F-4D97-AF65-F5344CB8AC3E}">
        <p14:creationId xmlns:p14="http://schemas.microsoft.com/office/powerpoint/2010/main" val="59469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40DD58-BF96-4541-8BD3-B3EF8AFE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4" y="319087"/>
            <a:ext cx="6000750" cy="6219825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A3996359-29C2-45A6-8F3E-5F1421A2442C}"/>
              </a:ext>
            </a:extLst>
          </p:cNvPr>
          <p:cNvSpPr txBox="1">
            <a:spLocks/>
          </p:cNvSpPr>
          <p:nvPr/>
        </p:nvSpPr>
        <p:spPr>
          <a:xfrm>
            <a:off x="5658678" y="752335"/>
            <a:ext cx="5264004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3000" dirty="0"/>
              <a:t>Flowchart </a:t>
            </a:r>
            <a:r>
              <a:rPr lang="en-ID" sz="3000" dirty="0" err="1"/>
              <a:t>Fungsi</a:t>
            </a:r>
            <a:r>
              <a:rPr lang="en-ID" sz="3000" dirty="0"/>
              <a:t> </a:t>
            </a:r>
            <a:r>
              <a:rPr lang="en-ID" sz="3000" dirty="0" err="1"/>
              <a:t>assignasisten</a:t>
            </a:r>
            <a:endParaRPr lang="id-ID" sz="3000" dirty="0"/>
          </a:p>
        </p:txBody>
      </p:sp>
    </p:spTree>
    <p:extLst>
      <p:ext uri="{BB962C8B-B14F-4D97-AF65-F5344CB8AC3E}">
        <p14:creationId xmlns:p14="http://schemas.microsoft.com/office/powerpoint/2010/main" val="93986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15B5CC-26F9-4C76-91A2-72CA41949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695"/>
            <a:ext cx="5275627" cy="6758609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389541A7-1800-4956-A107-2B01AF6199CE}"/>
              </a:ext>
            </a:extLst>
          </p:cNvPr>
          <p:cNvSpPr txBox="1">
            <a:spLocks/>
          </p:cNvSpPr>
          <p:nvPr/>
        </p:nvSpPr>
        <p:spPr>
          <a:xfrm>
            <a:off x="131260" y="712580"/>
            <a:ext cx="5264004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3000" dirty="0"/>
              <a:t>Flowchart </a:t>
            </a:r>
            <a:r>
              <a:rPr lang="en-ID" sz="3000" dirty="0" err="1"/>
              <a:t>Fungsi</a:t>
            </a:r>
            <a:r>
              <a:rPr lang="en-ID" sz="3000" dirty="0"/>
              <a:t> </a:t>
            </a:r>
            <a:r>
              <a:rPr lang="en-ID" sz="3000" dirty="0" err="1"/>
              <a:t>cekrule</a:t>
            </a:r>
            <a:endParaRPr lang="id-ID" sz="3000" dirty="0"/>
          </a:p>
        </p:txBody>
      </p:sp>
    </p:spTree>
    <p:extLst>
      <p:ext uri="{BB962C8B-B14F-4D97-AF65-F5344CB8AC3E}">
        <p14:creationId xmlns:p14="http://schemas.microsoft.com/office/powerpoint/2010/main" val="342427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EA2C10-95E7-49AC-B488-51F6D2A1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21" y="91078"/>
            <a:ext cx="5172474" cy="1325563"/>
          </a:xfrm>
        </p:spPr>
        <p:txBody>
          <a:bodyPr/>
          <a:lstStyle/>
          <a:p>
            <a:pPr algn="ctr"/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checkANDprintSch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082A2-5D12-4867-B96D-E94544FAA355}"/>
              </a:ext>
            </a:extLst>
          </p:cNvPr>
          <p:cNvSpPr/>
          <p:nvPr/>
        </p:nvSpPr>
        <p:spPr>
          <a:xfrm>
            <a:off x="18464" y="61205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 (</a:t>
            </a:r>
            <a:r>
              <a:rPr lang="en-ID" dirty="0" err="1"/>
              <a:t>Bila</a:t>
            </a:r>
            <a:r>
              <a:rPr lang="en-ID" dirty="0"/>
              <a:t> flowchart </a:t>
            </a:r>
            <a:r>
              <a:rPr lang="en-ID" dirty="0" err="1"/>
              <a:t>terlalu</a:t>
            </a:r>
            <a:r>
              <a:rPr lang="en-ID" dirty="0"/>
              <a:t> Panjang, </a:t>
            </a:r>
            <a:r>
              <a:rPr lang="en-ID" dirty="0" err="1"/>
              <a:t>gunakan</a:t>
            </a:r>
            <a:r>
              <a:rPr lang="en-ID" dirty="0"/>
              <a:t> terminal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flowchart </a:t>
            </a:r>
            <a:r>
              <a:rPr lang="en-ID" dirty="0" err="1"/>
              <a:t>menjadi</a:t>
            </a:r>
            <a:r>
              <a:rPr lang="en-ID" dirty="0"/>
              <a:t> 2 slide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)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543D0-BD41-430A-B6AD-2A949626E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8" b="60310"/>
          <a:stretch/>
        </p:blipFill>
        <p:spPr>
          <a:xfrm>
            <a:off x="849413" y="1690688"/>
            <a:ext cx="4434102" cy="4462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9E1C5E-E83A-4C5A-B8B7-9F7DF98B5F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1" t="40141"/>
          <a:stretch/>
        </p:blipFill>
        <p:spPr>
          <a:xfrm>
            <a:off x="6010674" y="1365341"/>
            <a:ext cx="5938130" cy="5401581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C6364F22-29DA-4F3C-B8F7-9AF226B2DB49}"/>
              </a:ext>
            </a:extLst>
          </p:cNvPr>
          <p:cNvSpPr txBox="1">
            <a:spLocks/>
          </p:cNvSpPr>
          <p:nvPr/>
        </p:nvSpPr>
        <p:spPr>
          <a:xfrm>
            <a:off x="6544907" y="91078"/>
            <a:ext cx="51724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checkANDprintAs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901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EA2C10-95E7-49AC-B488-51F6D2A1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61" y="228722"/>
            <a:ext cx="5172474" cy="515889"/>
          </a:xfrm>
        </p:spPr>
        <p:txBody>
          <a:bodyPr>
            <a:normAutofit/>
          </a:bodyPr>
          <a:lstStyle/>
          <a:p>
            <a:pPr algn="ctr"/>
            <a:r>
              <a:rPr lang="en-ID" sz="3000" dirty="0"/>
              <a:t>Flowchart </a:t>
            </a:r>
            <a:r>
              <a:rPr lang="en-ID" sz="3000" dirty="0" err="1"/>
              <a:t>Fungsi</a:t>
            </a:r>
            <a:r>
              <a:rPr lang="en-ID" sz="3000" dirty="0"/>
              <a:t> </a:t>
            </a:r>
            <a:r>
              <a:rPr lang="en-ID" sz="3000" dirty="0" err="1"/>
              <a:t>CheckAsisstant</a:t>
            </a:r>
            <a:endParaRPr lang="id-ID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082A2-5D12-4867-B96D-E94544FAA355}"/>
              </a:ext>
            </a:extLst>
          </p:cNvPr>
          <p:cNvSpPr/>
          <p:nvPr/>
        </p:nvSpPr>
        <p:spPr>
          <a:xfrm>
            <a:off x="18464" y="61205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 (</a:t>
            </a:r>
            <a:r>
              <a:rPr lang="en-ID" dirty="0" err="1"/>
              <a:t>Bila</a:t>
            </a:r>
            <a:r>
              <a:rPr lang="en-ID" dirty="0"/>
              <a:t> flowchart </a:t>
            </a:r>
            <a:r>
              <a:rPr lang="en-ID" dirty="0" err="1"/>
              <a:t>terlalu</a:t>
            </a:r>
            <a:r>
              <a:rPr lang="en-ID" dirty="0"/>
              <a:t> Panjang, </a:t>
            </a:r>
            <a:r>
              <a:rPr lang="en-ID" dirty="0" err="1"/>
              <a:t>gunakan</a:t>
            </a:r>
            <a:r>
              <a:rPr lang="en-ID" dirty="0"/>
              <a:t> terminal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flowchart </a:t>
            </a:r>
            <a:r>
              <a:rPr lang="en-ID" dirty="0" err="1"/>
              <a:t>menjadi</a:t>
            </a:r>
            <a:r>
              <a:rPr lang="en-ID" dirty="0"/>
              <a:t> 2 slide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)</a:t>
            </a:r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9906A1-70B8-4654-98FA-6FE031B81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951"/>
            <a:ext cx="5995690" cy="66719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CE9E25-1934-4FB0-9A0A-B1B2FB783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40" r="23321" b="70946"/>
          <a:stretch/>
        </p:blipFill>
        <p:spPr>
          <a:xfrm>
            <a:off x="1371585" y="2473862"/>
            <a:ext cx="2429303" cy="3495544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1E2833A1-C4FF-4302-A5BA-6B457F35622C}"/>
              </a:ext>
            </a:extLst>
          </p:cNvPr>
          <p:cNvSpPr txBox="1">
            <a:spLocks/>
          </p:cNvSpPr>
          <p:nvPr/>
        </p:nvSpPr>
        <p:spPr>
          <a:xfrm>
            <a:off x="0" y="1806788"/>
            <a:ext cx="5172474" cy="515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3000" dirty="0"/>
              <a:t>Flowchart </a:t>
            </a:r>
            <a:r>
              <a:rPr lang="en-ID" sz="3000" dirty="0" err="1"/>
              <a:t>Fungsi</a:t>
            </a:r>
            <a:r>
              <a:rPr lang="en-ID" sz="3000" dirty="0"/>
              <a:t> </a:t>
            </a:r>
            <a:r>
              <a:rPr lang="en-ID" sz="3000" dirty="0" err="1"/>
              <a:t>printHeader</a:t>
            </a:r>
            <a:endParaRPr lang="id-ID" sz="3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545FF3-AB7B-4415-96F4-C2B76F1B7B24}"/>
              </a:ext>
            </a:extLst>
          </p:cNvPr>
          <p:cNvCxnSpPr/>
          <p:nvPr/>
        </p:nvCxnSpPr>
        <p:spPr>
          <a:xfrm>
            <a:off x="4790364" y="859809"/>
            <a:ext cx="1637732" cy="76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1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8537DA-8EA4-499F-B291-4372630FADEC}"/>
              </a:ext>
            </a:extLst>
          </p:cNvPr>
          <p:cNvSpPr/>
          <p:nvPr/>
        </p:nvSpPr>
        <p:spPr>
          <a:xfrm>
            <a:off x="18464" y="61205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49F21-47C2-4CBE-A896-7327A4917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58" y="1281502"/>
            <a:ext cx="3724275" cy="524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6A4F38-3459-4892-B320-3784917AF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9382"/>
            <a:ext cx="2533650" cy="5095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BD08D7-2E87-4502-9C50-E240CFC819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7"/>
          <a:stretch/>
        </p:blipFill>
        <p:spPr>
          <a:xfrm>
            <a:off x="4819609" y="3757319"/>
            <a:ext cx="623206" cy="942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2E7DF3-E295-4E6D-9595-5B11118B19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0"/>
          <a:stretch/>
        </p:blipFill>
        <p:spPr>
          <a:xfrm>
            <a:off x="3332889" y="6096000"/>
            <a:ext cx="677574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9B24D7-06D1-4E5A-A185-4F516FD3B8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067" r="-212"/>
          <a:stretch/>
        </p:blipFill>
        <p:spPr>
          <a:xfrm>
            <a:off x="4764038" y="5385616"/>
            <a:ext cx="544074" cy="6860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1F4173-EECF-4708-849C-3380F70357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0"/>
          <a:stretch/>
        </p:blipFill>
        <p:spPr>
          <a:xfrm>
            <a:off x="8541581" y="5385616"/>
            <a:ext cx="677574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9B778E-0B88-462F-B76F-9E01511A0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87" y="487656"/>
            <a:ext cx="4162669" cy="25598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215FCE-5F5F-476C-89F3-F29D0D121B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0" y="947444"/>
            <a:ext cx="2247900" cy="5619750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E48F6CC0-BDAF-48FD-A859-4FC86792E0C5}"/>
              </a:ext>
            </a:extLst>
          </p:cNvPr>
          <p:cNvSpPr txBox="1">
            <a:spLocks/>
          </p:cNvSpPr>
          <p:nvPr/>
        </p:nvSpPr>
        <p:spPr>
          <a:xfrm>
            <a:off x="303166" y="157861"/>
            <a:ext cx="10515600" cy="659591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/>
              <a:t>Flowchart Fungsi InputJadwalManual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932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8811F6-8E26-47B1-9725-E3987ABE4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188513"/>
            <a:ext cx="4772025" cy="5257800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5C5DCA95-92ED-48E1-9D8A-9CB848470386}"/>
              </a:ext>
            </a:extLst>
          </p:cNvPr>
          <p:cNvSpPr txBox="1">
            <a:spLocks/>
          </p:cNvSpPr>
          <p:nvPr/>
        </p:nvSpPr>
        <p:spPr>
          <a:xfrm>
            <a:off x="303165" y="411687"/>
            <a:ext cx="11491269" cy="659591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InputJadwalManual</a:t>
            </a:r>
            <a:r>
              <a:rPr lang="en-ID" dirty="0"/>
              <a:t> (</a:t>
            </a:r>
            <a:r>
              <a:rPr lang="en-ID" dirty="0" err="1"/>
              <a:t>Lanjutan</a:t>
            </a:r>
            <a:r>
              <a:rPr lang="en-ID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7943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1082A2-5D12-4867-B96D-E94544FAA355}"/>
              </a:ext>
            </a:extLst>
          </p:cNvPr>
          <p:cNvSpPr/>
          <p:nvPr/>
        </p:nvSpPr>
        <p:spPr>
          <a:xfrm>
            <a:off x="18464" y="61205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 (</a:t>
            </a:r>
            <a:r>
              <a:rPr lang="en-ID" dirty="0" err="1"/>
              <a:t>Bila</a:t>
            </a:r>
            <a:r>
              <a:rPr lang="en-ID" dirty="0"/>
              <a:t> flowchart </a:t>
            </a:r>
            <a:r>
              <a:rPr lang="en-ID" dirty="0" err="1"/>
              <a:t>terlalu</a:t>
            </a:r>
            <a:r>
              <a:rPr lang="en-ID" dirty="0"/>
              <a:t> Panjang, </a:t>
            </a:r>
            <a:r>
              <a:rPr lang="en-ID" dirty="0" err="1"/>
              <a:t>gunakan</a:t>
            </a:r>
            <a:r>
              <a:rPr lang="en-ID" dirty="0"/>
              <a:t> terminal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flowchart </a:t>
            </a:r>
            <a:r>
              <a:rPr lang="en-ID" dirty="0" err="1"/>
              <a:t>menjadi</a:t>
            </a:r>
            <a:r>
              <a:rPr lang="en-ID" dirty="0"/>
              <a:t> 2 slide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)</a:t>
            </a:r>
            <a:endParaRPr lang="id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EA2C10-95E7-49AC-B488-51F6D2A1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95" y="2766218"/>
            <a:ext cx="5264004" cy="1325563"/>
          </a:xfrm>
        </p:spPr>
        <p:txBody>
          <a:bodyPr>
            <a:normAutofit/>
          </a:bodyPr>
          <a:lstStyle/>
          <a:p>
            <a:pPr algn="ctr"/>
            <a:r>
              <a:rPr lang="en-ID" sz="3000" dirty="0"/>
              <a:t>Flowchart </a:t>
            </a:r>
            <a:r>
              <a:rPr lang="en-ID" sz="3000" dirty="0" err="1"/>
              <a:t>Fungsi</a:t>
            </a:r>
            <a:br>
              <a:rPr lang="en-ID" sz="3000" dirty="0"/>
            </a:br>
            <a:r>
              <a:rPr lang="en-ID" sz="3000" dirty="0" err="1"/>
              <a:t>LoadFileAsisten</a:t>
            </a:r>
            <a:endParaRPr lang="id-ID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3BC688-5582-4BAF-8CB5-B52C2DB44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8" y="147135"/>
            <a:ext cx="3289399" cy="66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5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1082A2-5D12-4867-B96D-E94544FAA355}"/>
              </a:ext>
            </a:extLst>
          </p:cNvPr>
          <p:cNvSpPr/>
          <p:nvPr/>
        </p:nvSpPr>
        <p:spPr>
          <a:xfrm>
            <a:off x="18464" y="61205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 (</a:t>
            </a:r>
            <a:r>
              <a:rPr lang="en-ID" dirty="0" err="1"/>
              <a:t>Bila</a:t>
            </a:r>
            <a:r>
              <a:rPr lang="en-ID" dirty="0"/>
              <a:t> flowchart </a:t>
            </a:r>
            <a:r>
              <a:rPr lang="en-ID" dirty="0" err="1"/>
              <a:t>terlalu</a:t>
            </a:r>
            <a:r>
              <a:rPr lang="en-ID" dirty="0"/>
              <a:t> Panjang, </a:t>
            </a:r>
            <a:r>
              <a:rPr lang="en-ID" dirty="0" err="1"/>
              <a:t>gunakan</a:t>
            </a:r>
            <a:r>
              <a:rPr lang="en-ID" dirty="0"/>
              <a:t> terminal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flowchart </a:t>
            </a:r>
            <a:r>
              <a:rPr lang="en-ID" dirty="0" err="1"/>
              <a:t>menjadi</a:t>
            </a:r>
            <a:r>
              <a:rPr lang="en-ID" dirty="0"/>
              <a:t> 2 slide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)</a:t>
            </a:r>
            <a:endParaRPr lang="id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EA2C10-95E7-49AC-B488-51F6D2A1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95" y="2766218"/>
            <a:ext cx="5264004" cy="1325563"/>
          </a:xfrm>
        </p:spPr>
        <p:txBody>
          <a:bodyPr>
            <a:normAutofit/>
          </a:bodyPr>
          <a:lstStyle/>
          <a:p>
            <a:pPr algn="ctr"/>
            <a:r>
              <a:rPr lang="en-ID" sz="3000" dirty="0"/>
              <a:t>Flowchart </a:t>
            </a:r>
            <a:r>
              <a:rPr lang="en-ID" sz="3000" dirty="0" err="1"/>
              <a:t>Fungsi</a:t>
            </a:r>
            <a:br>
              <a:rPr lang="en-ID" sz="3000" dirty="0"/>
            </a:br>
            <a:r>
              <a:rPr lang="en-ID" sz="3000" dirty="0" err="1"/>
              <a:t>LoadFileJadwal</a:t>
            </a:r>
            <a:endParaRPr lang="id-ID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48D3D-EA3D-40E1-AA9D-2AB3B4C0D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980" y="89897"/>
            <a:ext cx="34671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50"/>
            <a:ext cx="10515600" cy="1325563"/>
          </a:xfrm>
        </p:spPr>
        <p:txBody>
          <a:bodyPr/>
          <a:lstStyle/>
          <a:p>
            <a:r>
              <a:rPr lang="en-ID" dirty="0"/>
              <a:t>Diagram </a:t>
            </a:r>
            <a:r>
              <a:rPr lang="en-ID" dirty="0" err="1"/>
              <a:t>Fungsionalitas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0B109-2AC6-4B4A-ADE3-CFE5ACDC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16" y="1302765"/>
            <a:ext cx="9763370" cy="49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6914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812B74-E2A3-460E-B814-5C08A015A7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61"/>
          <a:stretch/>
        </p:blipFill>
        <p:spPr>
          <a:xfrm>
            <a:off x="264690" y="182217"/>
            <a:ext cx="4426579" cy="64935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57BE82-BA34-43B8-8BD0-38436E824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78" b="-326"/>
          <a:stretch/>
        </p:blipFill>
        <p:spPr>
          <a:xfrm>
            <a:off x="7816251" y="259710"/>
            <a:ext cx="4111059" cy="633857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29EDEB4-97F7-4774-A0A4-370DE92B71CB}"/>
              </a:ext>
            </a:extLst>
          </p:cNvPr>
          <p:cNvSpPr txBox="1">
            <a:spLocks/>
          </p:cNvSpPr>
          <p:nvPr/>
        </p:nvSpPr>
        <p:spPr>
          <a:xfrm>
            <a:off x="2766845" y="421031"/>
            <a:ext cx="5264004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3000" dirty="0"/>
              <a:t>Flowchart </a:t>
            </a:r>
            <a:r>
              <a:rPr lang="en-ID" sz="3000" dirty="0" err="1"/>
              <a:t>Fungsi</a:t>
            </a:r>
            <a:r>
              <a:rPr lang="en-ID" sz="3000" dirty="0"/>
              <a:t> main</a:t>
            </a:r>
            <a:endParaRPr lang="id-ID" sz="3000" dirty="0"/>
          </a:p>
        </p:txBody>
      </p:sp>
    </p:spTree>
    <p:extLst>
      <p:ext uri="{BB962C8B-B14F-4D97-AF65-F5344CB8AC3E}">
        <p14:creationId xmlns:p14="http://schemas.microsoft.com/office/powerpoint/2010/main" val="70372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1082A2-5D12-4867-B96D-E94544FAA355}"/>
              </a:ext>
            </a:extLst>
          </p:cNvPr>
          <p:cNvSpPr/>
          <p:nvPr/>
        </p:nvSpPr>
        <p:spPr>
          <a:xfrm>
            <a:off x="18464" y="61205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 (</a:t>
            </a:r>
            <a:r>
              <a:rPr lang="en-ID" dirty="0" err="1"/>
              <a:t>Bila</a:t>
            </a:r>
            <a:r>
              <a:rPr lang="en-ID" dirty="0"/>
              <a:t> flowchart </a:t>
            </a:r>
            <a:r>
              <a:rPr lang="en-ID" dirty="0" err="1"/>
              <a:t>terlalu</a:t>
            </a:r>
            <a:r>
              <a:rPr lang="en-ID" dirty="0"/>
              <a:t> Panjang, </a:t>
            </a:r>
            <a:r>
              <a:rPr lang="en-ID" dirty="0" err="1"/>
              <a:t>gunakan</a:t>
            </a:r>
            <a:r>
              <a:rPr lang="en-ID" dirty="0"/>
              <a:t> terminal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flowchart </a:t>
            </a:r>
            <a:r>
              <a:rPr lang="en-ID" dirty="0" err="1"/>
              <a:t>menjadi</a:t>
            </a:r>
            <a:r>
              <a:rPr lang="en-ID" dirty="0"/>
              <a:t> 2 slide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)</a:t>
            </a:r>
            <a:endParaRPr lang="id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EA2C10-95E7-49AC-B488-51F6D2A1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62" y="527049"/>
            <a:ext cx="5264004" cy="1325563"/>
          </a:xfrm>
        </p:spPr>
        <p:txBody>
          <a:bodyPr>
            <a:normAutofit/>
          </a:bodyPr>
          <a:lstStyle/>
          <a:p>
            <a:pPr algn="ctr"/>
            <a:r>
              <a:rPr lang="en-ID" sz="3000" dirty="0"/>
              <a:t>Flowchart </a:t>
            </a:r>
            <a:r>
              <a:rPr lang="en-ID" sz="3000" dirty="0" err="1"/>
              <a:t>Fungsi</a:t>
            </a:r>
            <a:r>
              <a:rPr lang="en-ID" sz="3000" dirty="0"/>
              <a:t> menu</a:t>
            </a:r>
            <a:endParaRPr lang="id-ID"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AF8730-7A30-40DA-BECD-B45A938B1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39" y="2008324"/>
            <a:ext cx="2686050" cy="3152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7DED91-D365-4FC8-80E3-C91BCC01D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27" y="2008323"/>
            <a:ext cx="3867150" cy="315277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B21E2047-FBA0-4F32-BEBD-E6D407576387}"/>
              </a:ext>
            </a:extLst>
          </p:cNvPr>
          <p:cNvSpPr txBox="1">
            <a:spLocks/>
          </p:cNvSpPr>
          <p:nvPr/>
        </p:nvSpPr>
        <p:spPr>
          <a:xfrm>
            <a:off x="6096000" y="527049"/>
            <a:ext cx="52640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3000" dirty="0"/>
              <a:t>Flowchart </a:t>
            </a:r>
            <a:r>
              <a:rPr lang="en-ID" sz="3000" dirty="0" err="1"/>
              <a:t>Fungsi</a:t>
            </a:r>
            <a:r>
              <a:rPr lang="en-ID" sz="3000" dirty="0"/>
              <a:t> mode</a:t>
            </a:r>
            <a:endParaRPr lang="id-ID" sz="3000" dirty="0"/>
          </a:p>
        </p:txBody>
      </p:sp>
    </p:spTree>
    <p:extLst>
      <p:ext uri="{BB962C8B-B14F-4D97-AF65-F5344CB8AC3E}">
        <p14:creationId xmlns:p14="http://schemas.microsoft.com/office/powerpoint/2010/main" val="3717918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1082A2-5D12-4867-B96D-E94544FAA355}"/>
              </a:ext>
            </a:extLst>
          </p:cNvPr>
          <p:cNvSpPr/>
          <p:nvPr/>
        </p:nvSpPr>
        <p:spPr>
          <a:xfrm>
            <a:off x="18464" y="61205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 (</a:t>
            </a:r>
            <a:r>
              <a:rPr lang="en-ID" dirty="0" err="1"/>
              <a:t>Bila</a:t>
            </a:r>
            <a:r>
              <a:rPr lang="en-ID" dirty="0"/>
              <a:t> flowchart </a:t>
            </a:r>
            <a:r>
              <a:rPr lang="en-ID" dirty="0" err="1"/>
              <a:t>terlalu</a:t>
            </a:r>
            <a:r>
              <a:rPr lang="en-ID" dirty="0"/>
              <a:t> Panjang, </a:t>
            </a:r>
            <a:r>
              <a:rPr lang="en-ID" dirty="0" err="1"/>
              <a:t>gunakan</a:t>
            </a:r>
            <a:r>
              <a:rPr lang="en-ID" dirty="0"/>
              <a:t> terminal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flowchart </a:t>
            </a:r>
            <a:r>
              <a:rPr lang="en-ID" dirty="0" err="1"/>
              <a:t>menjadi</a:t>
            </a:r>
            <a:r>
              <a:rPr lang="en-ID" dirty="0"/>
              <a:t> 2 slide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)</a:t>
            </a:r>
            <a:endParaRPr lang="id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EA2C10-95E7-49AC-B488-51F6D2A1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62" y="2329345"/>
            <a:ext cx="5264004" cy="1325563"/>
          </a:xfrm>
        </p:spPr>
        <p:txBody>
          <a:bodyPr>
            <a:normAutofit/>
          </a:bodyPr>
          <a:lstStyle/>
          <a:p>
            <a:pPr algn="ctr"/>
            <a:r>
              <a:rPr lang="en-ID" sz="3000" dirty="0"/>
              <a:t>Flowchart </a:t>
            </a:r>
            <a:r>
              <a:rPr lang="en-ID" sz="3000" dirty="0" err="1"/>
              <a:t>Fungsi</a:t>
            </a:r>
            <a:br>
              <a:rPr lang="en-ID" sz="3000" dirty="0"/>
            </a:br>
            <a:r>
              <a:rPr lang="en-ID" sz="3000" dirty="0" err="1"/>
              <a:t>SaveFileJadwal</a:t>
            </a:r>
            <a:endParaRPr lang="id-ID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AED132-0CEF-4969-B2A2-03E703E9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88" y="319087"/>
            <a:ext cx="60007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7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1082A2-5D12-4867-B96D-E94544FAA355}"/>
              </a:ext>
            </a:extLst>
          </p:cNvPr>
          <p:cNvSpPr/>
          <p:nvPr/>
        </p:nvSpPr>
        <p:spPr>
          <a:xfrm>
            <a:off x="18464" y="61205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 (</a:t>
            </a:r>
            <a:r>
              <a:rPr lang="en-ID" dirty="0" err="1"/>
              <a:t>Bila</a:t>
            </a:r>
            <a:r>
              <a:rPr lang="en-ID" dirty="0"/>
              <a:t> flowchart </a:t>
            </a:r>
            <a:r>
              <a:rPr lang="en-ID" dirty="0" err="1"/>
              <a:t>terlalu</a:t>
            </a:r>
            <a:r>
              <a:rPr lang="en-ID" dirty="0"/>
              <a:t> Panjang, </a:t>
            </a:r>
            <a:r>
              <a:rPr lang="en-ID" dirty="0" err="1"/>
              <a:t>gunakan</a:t>
            </a:r>
            <a:r>
              <a:rPr lang="en-ID" dirty="0"/>
              <a:t> terminal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flowchart </a:t>
            </a:r>
            <a:r>
              <a:rPr lang="en-ID" dirty="0" err="1"/>
              <a:t>menjadi</a:t>
            </a:r>
            <a:r>
              <a:rPr lang="en-ID" dirty="0"/>
              <a:t> 2 slide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)</a:t>
            </a:r>
            <a:endParaRPr lang="id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EA2C10-95E7-49AC-B488-51F6D2A1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62" y="2329345"/>
            <a:ext cx="5264004" cy="1325563"/>
          </a:xfrm>
        </p:spPr>
        <p:txBody>
          <a:bodyPr>
            <a:normAutofit/>
          </a:bodyPr>
          <a:lstStyle/>
          <a:p>
            <a:pPr algn="ctr"/>
            <a:r>
              <a:rPr lang="en-ID" sz="3000" dirty="0"/>
              <a:t>Flowchart </a:t>
            </a:r>
            <a:r>
              <a:rPr lang="en-ID" sz="3000" dirty="0" err="1"/>
              <a:t>Fungsi</a:t>
            </a:r>
            <a:br>
              <a:rPr lang="en-ID" sz="3000" dirty="0"/>
            </a:br>
            <a:r>
              <a:rPr lang="en-ID" sz="3000" dirty="0" err="1"/>
              <a:t>SaveFileAsisten</a:t>
            </a:r>
            <a:endParaRPr lang="id-ID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9CF9B-300E-42D8-9F94-6CAAA7912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113" y="204197"/>
            <a:ext cx="64484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5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1082A2-5D12-4867-B96D-E94544FAA355}"/>
              </a:ext>
            </a:extLst>
          </p:cNvPr>
          <p:cNvSpPr/>
          <p:nvPr/>
        </p:nvSpPr>
        <p:spPr>
          <a:xfrm>
            <a:off x="18464" y="61205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 (</a:t>
            </a:r>
            <a:r>
              <a:rPr lang="en-ID" dirty="0" err="1"/>
              <a:t>Bila</a:t>
            </a:r>
            <a:r>
              <a:rPr lang="en-ID" dirty="0"/>
              <a:t> flowchart </a:t>
            </a:r>
            <a:r>
              <a:rPr lang="en-ID" dirty="0" err="1"/>
              <a:t>terlalu</a:t>
            </a:r>
            <a:r>
              <a:rPr lang="en-ID" dirty="0"/>
              <a:t> Panjang, </a:t>
            </a:r>
            <a:r>
              <a:rPr lang="en-ID" dirty="0" err="1"/>
              <a:t>gunakan</a:t>
            </a:r>
            <a:r>
              <a:rPr lang="en-ID" dirty="0"/>
              <a:t> terminal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flowchart </a:t>
            </a:r>
            <a:r>
              <a:rPr lang="en-ID" dirty="0" err="1"/>
              <a:t>menjadi</a:t>
            </a:r>
            <a:r>
              <a:rPr lang="en-ID" dirty="0"/>
              <a:t> 2 slide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)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9E1C5E-E83A-4C5A-B8B7-9F7DF98B5F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4" t="526" r="35036" b="14841"/>
          <a:stretch/>
        </p:blipFill>
        <p:spPr>
          <a:xfrm>
            <a:off x="7151427" y="1326391"/>
            <a:ext cx="4203511" cy="5456085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C6364F22-29DA-4F3C-B8F7-9AF226B2DB49}"/>
              </a:ext>
            </a:extLst>
          </p:cNvPr>
          <p:cNvSpPr txBox="1">
            <a:spLocks/>
          </p:cNvSpPr>
          <p:nvPr/>
        </p:nvSpPr>
        <p:spPr>
          <a:xfrm>
            <a:off x="8338782" y="110105"/>
            <a:ext cx="329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3000" dirty="0"/>
              <a:t>Flowchart </a:t>
            </a:r>
            <a:r>
              <a:rPr lang="en-ID" sz="3000" dirty="0" err="1"/>
              <a:t>Fungsi</a:t>
            </a:r>
            <a:endParaRPr lang="en-ID" sz="3000" dirty="0"/>
          </a:p>
          <a:p>
            <a:pPr algn="ctr"/>
            <a:r>
              <a:rPr lang="en-ID" sz="3000" dirty="0" err="1"/>
              <a:t>TampilkanSchedule</a:t>
            </a:r>
            <a:endParaRPr lang="id-ID" sz="3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A29EC0-9171-4A8D-B9A6-6B7FB2090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07" b="15063"/>
          <a:stretch/>
        </p:blipFill>
        <p:spPr>
          <a:xfrm>
            <a:off x="1551295" y="151925"/>
            <a:ext cx="4544705" cy="596866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4A265B45-6937-49CB-86D1-38ADAAD6CDC6}"/>
              </a:ext>
            </a:extLst>
          </p:cNvPr>
          <p:cNvSpPr txBox="1">
            <a:spLocks/>
          </p:cNvSpPr>
          <p:nvPr/>
        </p:nvSpPr>
        <p:spPr>
          <a:xfrm>
            <a:off x="33609" y="0"/>
            <a:ext cx="3296712" cy="1228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3000" dirty="0"/>
              <a:t>Flowchart </a:t>
            </a:r>
            <a:r>
              <a:rPr lang="en-ID" sz="3000" dirty="0" err="1"/>
              <a:t>Fungsi</a:t>
            </a:r>
            <a:endParaRPr lang="en-ID" sz="3000" dirty="0"/>
          </a:p>
          <a:p>
            <a:pPr algn="ctr"/>
            <a:r>
              <a:rPr lang="en-ID" sz="3000" dirty="0" err="1"/>
              <a:t>TampilkanAsisten</a:t>
            </a:r>
            <a:endParaRPr lang="id-ID" sz="3000" dirty="0"/>
          </a:p>
        </p:txBody>
      </p:sp>
    </p:spTree>
    <p:extLst>
      <p:ext uri="{BB962C8B-B14F-4D97-AF65-F5344CB8AC3E}">
        <p14:creationId xmlns:p14="http://schemas.microsoft.com/office/powerpoint/2010/main" val="203356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Tugas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DF89C3-EA4C-4808-BB12-94E8BBCB6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908572"/>
              </p:ext>
            </p:extLst>
          </p:nvPr>
        </p:nvGraphicFramePr>
        <p:xfrm>
          <a:off x="224463" y="1690688"/>
          <a:ext cx="11562726" cy="4800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523">
                  <a:extLst>
                    <a:ext uri="{9D8B030D-6E8A-4147-A177-3AD203B41FA5}">
                      <a16:colId xmlns:a16="http://schemas.microsoft.com/office/drawing/2014/main" val="2647252394"/>
                    </a:ext>
                  </a:extLst>
                </a:gridCol>
                <a:gridCol w="4809253">
                  <a:extLst>
                    <a:ext uri="{9D8B030D-6E8A-4147-A177-3AD203B41FA5}">
                      <a16:colId xmlns:a16="http://schemas.microsoft.com/office/drawing/2014/main" val="3369632734"/>
                    </a:ext>
                  </a:extLst>
                </a:gridCol>
                <a:gridCol w="2557239">
                  <a:extLst>
                    <a:ext uri="{9D8B030D-6E8A-4147-A177-3AD203B41FA5}">
                      <a16:colId xmlns:a16="http://schemas.microsoft.com/office/drawing/2014/main" val="4075591935"/>
                    </a:ext>
                  </a:extLst>
                </a:gridCol>
                <a:gridCol w="2032711">
                  <a:extLst>
                    <a:ext uri="{9D8B030D-6E8A-4147-A177-3AD203B41FA5}">
                      <a16:colId xmlns:a16="http://schemas.microsoft.com/office/drawing/2014/main" val="2501771329"/>
                    </a:ext>
                  </a:extLst>
                </a:gridCol>
              </a:tblGrid>
              <a:tr h="4038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 dirty="0">
                          <a:effectLst/>
                        </a:rPr>
                        <a:t>Fungsi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 dirty="0">
                          <a:effectLst/>
                        </a:rPr>
                        <a:t>Berkas/Library terkait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Programmer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Tester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372917039"/>
                  </a:ext>
                </a:extLst>
              </a:tr>
              <a:tr h="8286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 dirty="0">
                          <a:effectLst/>
                        </a:rPr>
                        <a:t>Handle External File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FileExternal.c</a:t>
                      </a:r>
                      <a:r>
                        <a:rPr lang="en-US" sz="2300" dirty="0">
                          <a:effectLst/>
                        </a:rPr>
                        <a:t>: </a:t>
                      </a:r>
                      <a:r>
                        <a:rPr lang="en-US" sz="2300" dirty="0" err="1">
                          <a:effectLst/>
                        </a:rPr>
                        <a:t>SaveFileJadwal</a:t>
                      </a:r>
                      <a:r>
                        <a:rPr lang="en-US" sz="2300" dirty="0">
                          <a:effectLst/>
                        </a:rPr>
                        <a:t>(), </a:t>
                      </a:r>
                      <a:r>
                        <a:rPr lang="en-US" sz="2300" dirty="0" err="1">
                          <a:effectLst/>
                        </a:rPr>
                        <a:t>SaveFileAsisten</a:t>
                      </a:r>
                      <a:r>
                        <a:rPr lang="en-US" sz="2300" dirty="0">
                          <a:effectLst/>
                        </a:rPr>
                        <a:t>(), </a:t>
                      </a:r>
                      <a:r>
                        <a:rPr lang="en-US" sz="2300" dirty="0" err="1">
                          <a:effectLst/>
                        </a:rPr>
                        <a:t>LoadFileJadwal</a:t>
                      </a:r>
                      <a:r>
                        <a:rPr lang="en-US" sz="2300" dirty="0">
                          <a:effectLst/>
                        </a:rPr>
                        <a:t>, </a:t>
                      </a:r>
                      <a:r>
                        <a:rPr lang="en-US" sz="2300" dirty="0" err="1">
                          <a:effectLst/>
                        </a:rPr>
                        <a:t>LoadFileAsisten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Yoga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  <a:latin typeface="+mn-lt"/>
                          <a:ea typeface="Trebuchet MS" panose="020B0603020202020204" pitchFamily="34" charset="0"/>
                          <a:cs typeface="Times New Roman" panose="02020603050405020304" pitchFamily="18" charset="0"/>
                        </a:rPr>
                        <a:t>Rafita</a:t>
                      </a:r>
                      <a:r>
                        <a:rPr lang="en-US" sz="2300" dirty="0">
                          <a:effectLst/>
                          <a:latin typeface="+mn-lt"/>
                          <a:ea typeface="Trebuchet MS" panose="020B0603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300" dirty="0" err="1">
                          <a:effectLst/>
                          <a:latin typeface="+mn-lt"/>
                          <a:ea typeface="Trebuchet MS" panose="020B0603020202020204" pitchFamily="34" charset="0"/>
                          <a:cs typeface="Times New Roman" panose="02020603050405020304" pitchFamily="18" charset="0"/>
                        </a:rPr>
                        <a:t>Michaella</a:t>
                      </a:r>
                      <a:r>
                        <a:rPr lang="en-US" sz="2300" dirty="0">
                          <a:effectLst/>
                          <a:latin typeface="+mn-lt"/>
                          <a:ea typeface="Trebuchet MS" panose="020B0603020202020204" pitchFamily="34" charset="0"/>
                          <a:cs typeface="Times New Roman" panose="02020603050405020304" pitchFamily="18" charset="0"/>
                        </a:rPr>
                        <a:t>, Lulu</a:t>
                      </a:r>
                      <a:endParaRPr lang="id-ID" sz="2300" dirty="0">
                        <a:effectLst/>
                        <a:latin typeface="+mn-lt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1606750700"/>
                  </a:ext>
                </a:extLst>
              </a:tr>
              <a:tr h="8286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Assign </a:t>
                      </a:r>
                      <a:r>
                        <a:rPr lang="en-US" sz="2300" dirty="0" err="1">
                          <a:effectLst/>
                        </a:rPr>
                        <a:t>Asisten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assignasisten.c</a:t>
                      </a:r>
                      <a:r>
                        <a:rPr lang="en-US" sz="2300" dirty="0">
                          <a:effectLst/>
                        </a:rPr>
                        <a:t>: </a:t>
                      </a:r>
                      <a:r>
                        <a:rPr lang="en-US" sz="2300" dirty="0" err="1">
                          <a:effectLst/>
                        </a:rPr>
                        <a:t>AssignAsisten</a:t>
                      </a:r>
                      <a:r>
                        <a:rPr lang="en-US" sz="2300" dirty="0">
                          <a:effectLst/>
                        </a:rPr>
                        <a:t>()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Yoga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Michaella</a:t>
                      </a:r>
                      <a:r>
                        <a:rPr lang="en-US" sz="2300" dirty="0">
                          <a:effectLst/>
                        </a:rPr>
                        <a:t>, </a:t>
                      </a:r>
                      <a:r>
                        <a:rPr lang="en-US" sz="2300" dirty="0" err="1">
                          <a:effectLst/>
                        </a:rPr>
                        <a:t>Rafita</a:t>
                      </a:r>
                      <a:r>
                        <a:rPr lang="en-US" sz="2300" dirty="0">
                          <a:effectLst/>
                        </a:rPr>
                        <a:t>, Lulu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1235196662"/>
                  </a:ext>
                </a:extLst>
              </a:tr>
              <a:tr h="8286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Baca Rule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bacarule.c</a:t>
                      </a:r>
                      <a:r>
                        <a:rPr lang="en-US" sz="2300" dirty="0">
                          <a:effectLst/>
                        </a:rPr>
                        <a:t>: </a:t>
                      </a:r>
                      <a:r>
                        <a:rPr lang="en-US" sz="2300" dirty="0" err="1">
                          <a:effectLst/>
                        </a:rPr>
                        <a:t>bacarule</a:t>
                      </a:r>
                      <a:r>
                        <a:rPr lang="en-US" sz="2300" dirty="0">
                          <a:effectLst/>
                        </a:rPr>
                        <a:t>()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Rafita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Yoga, </a:t>
                      </a:r>
                      <a:r>
                        <a:rPr lang="en-US" sz="2300" dirty="0" err="1">
                          <a:effectLst/>
                        </a:rPr>
                        <a:t>Michaella</a:t>
                      </a:r>
                      <a:r>
                        <a:rPr lang="en-US" sz="2300" dirty="0">
                          <a:effectLst/>
                        </a:rPr>
                        <a:t>, Lulu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4261372259"/>
                  </a:ext>
                </a:extLst>
              </a:tr>
              <a:tr h="8286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Cek</a:t>
                      </a:r>
                      <a:r>
                        <a:rPr lang="en-US" sz="2300" dirty="0">
                          <a:effectLst/>
                        </a:rPr>
                        <a:t> Rule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cekrule.c</a:t>
                      </a:r>
                      <a:r>
                        <a:rPr lang="en-US" sz="2300" dirty="0">
                          <a:effectLst/>
                        </a:rPr>
                        <a:t>: </a:t>
                      </a:r>
                      <a:r>
                        <a:rPr lang="en-US" sz="2300" dirty="0" err="1">
                          <a:effectLst/>
                        </a:rPr>
                        <a:t>cekrule</a:t>
                      </a:r>
                      <a:r>
                        <a:rPr lang="en-US" sz="2300" dirty="0">
                          <a:effectLst/>
                        </a:rPr>
                        <a:t>()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Rafita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Yoga, </a:t>
                      </a:r>
                      <a:r>
                        <a:rPr lang="en-US" sz="2300" dirty="0" err="1">
                          <a:effectLst/>
                        </a:rPr>
                        <a:t>Michaella</a:t>
                      </a:r>
                      <a:r>
                        <a:rPr lang="en-US" sz="2300" dirty="0">
                          <a:effectLst/>
                        </a:rPr>
                        <a:t>, Lulu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304938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04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04"/>
            <a:ext cx="10515600" cy="828010"/>
          </a:xfrm>
        </p:spPr>
        <p:txBody>
          <a:bodyPr/>
          <a:lstStyle/>
          <a:p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Tugas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DF89C3-EA4C-4808-BB12-94E8BBCB6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631245"/>
              </p:ext>
            </p:extLst>
          </p:nvPr>
        </p:nvGraphicFramePr>
        <p:xfrm>
          <a:off x="314637" y="843114"/>
          <a:ext cx="11562726" cy="5516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523">
                  <a:extLst>
                    <a:ext uri="{9D8B030D-6E8A-4147-A177-3AD203B41FA5}">
                      <a16:colId xmlns:a16="http://schemas.microsoft.com/office/drawing/2014/main" val="2647252394"/>
                    </a:ext>
                  </a:extLst>
                </a:gridCol>
                <a:gridCol w="5191909">
                  <a:extLst>
                    <a:ext uri="{9D8B030D-6E8A-4147-A177-3AD203B41FA5}">
                      <a16:colId xmlns:a16="http://schemas.microsoft.com/office/drawing/2014/main" val="3369632734"/>
                    </a:ext>
                  </a:extLst>
                </a:gridCol>
                <a:gridCol w="2174583">
                  <a:extLst>
                    <a:ext uri="{9D8B030D-6E8A-4147-A177-3AD203B41FA5}">
                      <a16:colId xmlns:a16="http://schemas.microsoft.com/office/drawing/2014/main" val="4075591935"/>
                    </a:ext>
                  </a:extLst>
                </a:gridCol>
                <a:gridCol w="2032711">
                  <a:extLst>
                    <a:ext uri="{9D8B030D-6E8A-4147-A177-3AD203B41FA5}">
                      <a16:colId xmlns:a16="http://schemas.microsoft.com/office/drawing/2014/main" val="2501771329"/>
                    </a:ext>
                  </a:extLst>
                </a:gridCol>
              </a:tblGrid>
              <a:tr h="3793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 dirty="0">
                          <a:effectLst/>
                        </a:rPr>
                        <a:t>Fungsi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 dirty="0">
                          <a:effectLst/>
                        </a:rPr>
                        <a:t>Berkas/Library terkait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Programmer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Tester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372917039"/>
                  </a:ext>
                </a:extLst>
              </a:tr>
              <a:tr h="7783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Check </a:t>
                      </a:r>
                      <a:r>
                        <a:rPr lang="en-US" sz="2300" dirty="0" err="1">
                          <a:effectLst/>
                        </a:rPr>
                        <a:t>Asisten</a:t>
                      </a:r>
                      <a:r>
                        <a:rPr lang="en-US" sz="2300" dirty="0">
                          <a:effectLst/>
                        </a:rPr>
                        <a:t> Manual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CheckAsistenManual.c</a:t>
                      </a:r>
                      <a:r>
                        <a:rPr lang="en-US" sz="2300" dirty="0">
                          <a:effectLst/>
                        </a:rPr>
                        <a:t>: </a:t>
                      </a:r>
                      <a:r>
                        <a:rPr lang="en-US" sz="2300" dirty="0" err="1">
                          <a:effectLst/>
                        </a:rPr>
                        <a:t>CheckAssistant</a:t>
                      </a:r>
                      <a:r>
                        <a:rPr lang="en-US" sz="2300" dirty="0">
                          <a:effectLst/>
                        </a:rPr>
                        <a:t>()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Michaella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+mn-lt"/>
                          <a:ea typeface="Trebuchet MS" panose="020B0603020202020204" pitchFamily="34" charset="0"/>
                          <a:cs typeface="Times New Roman" panose="02020603050405020304" pitchFamily="18" charset="0"/>
                        </a:rPr>
                        <a:t>Yoga, </a:t>
                      </a:r>
                      <a:r>
                        <a:rPr lang="en-US" sz="2300" dirty="0" err="1">
                          <a:effectLst/>
                          <a:latin typeface="+mn-lt"/>
                          <a:ea typeface="Trebuchet MS" panose="020B0603020202020204" pitchFamily="34" charset="0"/>
                          <a:cs typeface="Times New Roman" panose="02020603050405020304" pitchFamily="18" charset="0"/>
                        </a:rPr>
                        <a:t>Rafita</a:t>
                      </a:r>
                      <a:r>
                        <a:rPr lang="en-US" sz="2300" dirty="0">
                          <a:effectLst/>
                          <a:latin typeface="+mn-lt"/>
                          <a:ea typeface="Trebuchet MS" panose="020B0603020202020204" pitchFamily="34" charset="0"/>
                          <a:cs typeface="Times New Roman" panose="02020603050405020304" pitchFamily="18" charset="0"/>
                        </a:rPr>
                        <a:t>, Lulu</a:t>
                      </a:r>
                      <a:endParaRPr lang="id-ID" sz="2300" dirty="0">
                        <a:effectLst/>
                        <a:latin typeface="+mn-lt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1606750700"/>
                  </a:ext>
                </a:extLst>
              </a:tr>
              <a:tr h="1174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Input </a:t>
                      </a:r>
                      <a:r>
                        <a:rPr lang="en-US" sz="2300" dirty="0" err="1">
                          <a:effectLst/>
                        </a:rPr>
                        <a:t>Jadwal</a:t>
                      </a:r>
                      <a:r>
                        <a:rPr lang="en-US" sz="2300" dirty="0">
                          <a:effectLst/>
                        </a:rPr>
                        <a:t> Manual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InputJadwalManual.c</a:t>
                      </a:r>
                      <a:r>
                        <a:rPr lang="en-US" sz="2300" dirty="0">
                          <a:effectLst/>
                        </a:rPr>
                        <a:t>: </a:t>
                      </a:r>
                      <a:r>
                        <a:rPr lang="en-US" sz="2300" dirty="0" err="1">
                          <a:effectLst/>
                        </a:rPr>
                        <a:t>convertHari</a:t>
                      </a:r>
                      <a:r>
                        <a:rPr lang="en-US" sz="2300" dirty="0">
                          <a:effectLst/>
                        </a:rPr>
                        <a:t>(), </a:t>
                      </a:r>
                      <a:r>
                        <a:rPr lang="en-US" sz="2300" dirty="0" err="1">
                          <a:effectLst/>
                        </a:rPr>
                        <a:t>simpanArrayRuang</a:t>
                      </a:r>
                      <a:r>
                        <a:rPr lang="en-US" sz="2300" dirty="0">
                          <a:effectLst/>
                        </a:rPr>
                        <a:t>(), </a:t>
                      </a:r>
                      <a:r>
                        <a:rPr lang="en-US" sz="2300" dirty="0" err="1">
                          <a:effectLst/>
                        </a:rPr>
                        <a:t>inputSchedule</a:t>
                      </a:r>
                      <a:r>
                        <a:rPr lang="en-US" sz="2300" dirty="0">
                          <a:effectLst/>
                        </a:rPr>
                        <a:t>()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Lulu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Yoga, </a:t>
                      </a:r>
                      <a:r>
                        <a:rPr lang="en-US" sz="2300" dirty="0" err="1">
                          <a:effectLst/>
                        </a:rPr>
                        <a:t>Michaella</a:t>
                      </a:r>
                      <a:r>
                        <a:rPr lang="en-US" sz="2300" dirty="0">
                          <a:effectLst/>
                        </a:rPr>
                        <a:t>, </a:t>
                      </a:r>
                      <a:r>
                        <a:rPr lang="en-US" sz="2300" dirty="0" err="1">
                          <a:effectLst/>
                        </a:rPr>
                        <a:t>Rafita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1235196662"/>
                  </a:ext>
                </a:extLst>
              </a:tr>
              <a:tr h="1174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Main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main.c</a:t>
                      </a:r>
                      <a:r>
                        <a:rPr lang="en-US" sz="2300" dirty="0">
                          <a:effectLst/>
                        </a:rPr>
                        <a:t>: mode(), menu(), main()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Rafita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Yoga, </a:t>
                      </a:r>
                      <a:r>
                        <a:rPr lang="en-US" sz="2300" dirty="0" err="1">
                          <a:effectLst/>
                        </a:rPr>
                        <a:t>Michaella</a:t>
                      </a:r>
                      <a:r>
                        <a:rPr lang="en-US" sz="2300" dirty="0">
                          <a:effectLst/>
                        </a:rPr>
                        <a:t>, Lulu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4261372259"/>
                  </a:ext>
                </a:extLst>
              </a:tr>
              <a:tr h="1174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Tampilkan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Tampilkan.c</a:t>
                      </a:r>
                      <a:r>
                        <a:rPr lang="en-US" sz="2300" dirty="0">
                          <a:effectLst/>
                        </a:rPr>
                        <a:t>: </a:t>
                      </a:r>
                      <a:r>
                        <a:rPr lang="en-US" sz="2300" dirty="0" err="1">
                          <a:effectLst/>
                        </a:rPr>
                        <a:t>checkANDprintSch</a:t>
                      </a:r>
                      <a:r>
                        <a:rPr lang="en-US" sz="2300" dirty="0">
                          <a:effectLst/>
                        </a:rPr>
                        <a:t>, </a:t>
                      </a:r>
                      <a:r>
                        <a:rPr lang="en-US" sz="2300" dirty="0" err="1">
                          <a:effectLst/>
                        </a:rPr>
                        <a:t>checkANDprintAs</a:t>
                      </a:r>
                      <a:r>
                        <a:rPr lang="en-US" sz="2300" dirty="0">
                          <a:effectLst/>
                        </a:rPr>
                        <a:t>,  </a:t>
                      </a:r>
                      <a:r>
                        <a:rPr lang="en-US" sz="2300" dirty="0" err="1">
                          <a:effectLst/>
                        </a:rPr>
                        <a:t>printHeader</a:t>
                      </a:r>
                      <a:r>
                        <a:rPr lang="en-US" sz="2300" dirty="0">
                          <a:effectLst/>
                        </a:rPr>
                        <a:t>(), </a:t>
                      </a:r>
                      <a:r>
                        <a:rPr lang="en-US" sz="2300" dirty="0" err="1">
                          <a:effectLst/>
                        </a:rPr>
                        <a:t>TampilkanSchedule</a:t>
                      </a:r>
                      <a:r>
                        <a:rPr lang="en-US" sz="2300" dirty="0">
                          <a:effectLst/>
                        </a:rPr>
                        <a:t>(), </a:t>
                      </a:r>
                      <a:r>
                        <a:rPr lang="en-US" sz="2300" dirty="0" err="1">
                          <a:effectLst/>
                        </a:rPr>
                        <a:t>TampilkanAsisten</a:t>
                      </a:r>
                      <a:r>
                        <a:rPr lang="en-US" sz="2300" dirty="0">
                          <a:effectLst/>
                        </a:rPr>
                        <a:t>()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Michaella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Yoga, </a:t>
                      </a:r>
                      <a:r>
                        <a:rPr lang="en-US" sz="2300" dirty="0" err="1">
                          <a:effectLst/>
                        </a:rPr>
                        <a:t>Rafita</a:t>
                      </a:r>
                      <a:r>
                        <a:rPr lang="en-US" sz="2300" dirty="0">
                          <a:effectLst/>
                        </a:rPr>
                        <a:t>, Lulu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3049383578"/>
                  </a:ext>
                </a:extLst>
              </a:tr>
              <a:tr h="77838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+mn-lt"/>
                          <a:ea typeface="Trebuchet MS" panose="020B0603020202020204" pitchFamily="34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id-ID" sz="2300" dirty="0">
                        <a:effectLst/>
                        <a:latin typeface="+mn-lt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  <a:latin typeface="+mn-lt"/>
                          <a:ea typeface="Trebuchet MS" panose="020B0603020202020204" pitchFamily="34" charset="0"/>
                          <a:cs typeface="Times New Roman" panose="02020603050405020304" pitchFamily="18" charset="0"/>
                        </a:rPr>
                        <a:t>lib.h</a:t>
                      </a:r>
                      <a:endParaRPr lang="id-ID" sz="2300" dirty="0">
                        <a:effectLst/>
                        <a:latin typeface="+mn-lt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  <a:latin typeface="+mn-lt"/>
                          <a:ea typeface="Trebuchet MS" panose="020B0603020202020204" pitchFamily="34" charset="0"/>
                          <a:cs typeface="Times New Roman" panose="02020603050405020304" pitchFamily="18" charset="0"/>
                        </a:rPr>
                        <a:t>Michaella</a:t>
                      </a:r>
                      <a:endParaRPr lang="id-ID" sz="2300" dirty="0">
                        <a:effectLst/>
                        <a:latin typeface="+mn-lt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+mn-lt"/>
                          <a:ea typeface="Trebuchet MS" panose="020B0603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id-ID" sz="2300" dirty="0">
                        <a:effectLst/>
                        <a:latin typeface="+mn-lt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213263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100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Kendala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05B0-F687-4191-8D85-C97AB498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InputJadwalManual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berulang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mengassign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array</a:t>
            </a:r>
          </a:p>
          <a:p>
            <a:pPr>
              <a:buFont typeface="Wingdings" pitchFamily="2" charset="2"/>
              <a:buChar char="Ø"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simpanarrayruang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AssignAsisten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yang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masing-masing</a:t>
            </a:r>
            <a:r>
              <a:rPr lang="en-ID" dirty="0"/>
              <a:t> </a:t>
            </a:r>
            <a:r>
              <a:rPr lang="en-ID" dirty="0" err="1"/>
              <a:t>asisten</a:t>
            </a:r>
            <a:endParaRPr lang="en-ID" dirty="0"/>
          </a:p>
          <a:p>
            <a:pPr>
              <a:buFont typeface="Wingdings" pitchFamily="2" charset="2"/>
              <a:buChar char="Ø"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CheckAsistant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6518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Kendala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05B0-F687-4191-8D85-C97AB498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LoadFileJadwal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LoadFIleAsisten</a:t>
            </a:r>
            <a:r>
              <a:rPr lang="en-ID" dirty="0"/>
              <a:t>, </a:t>
            </a:r>
            <a:r>
              <a:rPr lang="en-ID" dirty="0" err="1"/>
              <a:t>terkendala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layout header </a:t>
            </a:r>
            <a:r>
              <a:rPr lang="en-ID" dirty="0" err="1"/>
              <a:t>pada</a:t>
            </a:r>
            <a:r>
              <a:rPr lang="en-ID" dirty="0"/>
              <a:t> file </a:t>
            </a:r>
            <a:r>
              <a:rPr lang="en-ID" dirty="0" err="1"/>
              <a:t>eksternal</a:t>
            </a:r>
            <a:endParaRPr lang="en-ID" dirty="0"/>
          </a:p>
          <a:p>
            <a:pPr>
              <a:buFont typeface="Wingdings" pitchFamily="2" charset="2"/>
              <a:buChar char="Ø"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temp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data-data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dimasukkan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array</a:t>
            </a:r>
          </a:p>
          <a:p>
            <a:pPr>
              <a:buFont typeface="Wingdings" pitchFamily="2" charset="2"/>
              <a:buChar char="Ø"/>
            </a:pPr>
            <a:endParaRPr lang="en-ID" dirty="0"/>
          </a:p>
          <a:p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InputJadwal</a:t>
            </a:r>
            <a:r>
              <a:rPr lang="en-ID" dirty="0"/>
              <a:t>,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kekurangan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kondisi</a:t>
            </a:r>
            <a:endParaRPr lang="en-ID" dirty="0"/>
          </a:p>
          <a:p>
            <a:pPr>
              <a:buFont typeface="Wingdings" pitchFamily="2" charset="2"/>
              <a:buChar char="Ø"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11514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Kendala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05B0-F687-4191-8D85-C97AB498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error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gets dan </a:t>
            </a:r>
            <a:r>
              <a:rPr lang="en-ID" dirty="0" err="1"/>
              <a:t>getchar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diganti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scanf</a:t>
            </a:r>
            <a:r>
              <a:rPr lang="en-ID" dirty="0"/>
              <a:t>  </a:t>
            </a:r>
            <a:r>
              <a:rPr lang="en-ID" dirty="0" err="1"/>
              <a:t>tetap</a:t>
            </a:r>
            <a:r>
              <a:rPr lang="en-ID" dirty="0"/>
              <a:t> error</a:t>
            </a:r>
          </a:p>
          <a:p>
            <a:pPr>
              <a:buFont typeface="Wingdings" pitchFamily="2" charset="2"/>
              <a:buChar char="Ø"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akhirnya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printf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yang input (</a:t>
            </a:r>
            <a:r>
              <a:rPr lang="en-ID" dirty="0" err="1"/>
              <a:t>saat</a:t>
            </a:r>
            <a:r>
              <a:rPr lang="en-ID" dirty="0"/>
              <a:t> debugging)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rombongan</a:t>
            </a:r>
            <a:r>
              <a:rPr lang="en-ID" dirty="0"/>
              <a:t> B pada EL2208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program error</a:t>
            </a:r>
          </a:p>
          <a:p>
            <a:pPr>
              <a:buFont typeface="Wingdings" pitchFamily="2" charset="2"/>
              <a:buChar char="Ø"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,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rombongan</a:t>
            </a:r>
            <a:r>
              <a:rPr lang="en-ID" dirty="0"/>
              <a:t> A dan B </a:t>
            </a:r>
            <a:r>
              <a:rPr lang="en-ID" dirty="0" err="1"/>
              <a:t>kodenya</a:t>
            </a:r>
            <a:r>
              <a:rPr lang="en-ID" dirty="0"/>
              <a:t>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persis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input ‘B’ pada EL2208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program error</a:t>
            </a:r>
          </a:p>
        </p:txBody>
      </p:sp>
    </p:spTree>
    <p:extLst>
      <p:ext uri="{BB962C8B-B14F-4D97-AF65-F5344CB8AC3E}">
        <p14:creationId xmlns:p14="http://schemas.microsoft.com/office/powerpoint/2010/main" val="345613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Kendala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05B0-F687-4191-8D85-C97AB498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cekRule</a:t>
            </a:r>
            <a:r>
              <a:rPr lang="en-ID" dirty="0"/>
              <a:t>, program </a:t>
            </a:r>
            <a:r>
              <a:rPr lang="en-ID" dirty="0" err="1"/>
              <a:t>tiba-tiba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loop </a:t>
            </a:r>
            <a:r>
              <a:rPr lang="en-ID" dirty="0" err="1"/>
              <a:t>nya</a:t>
            </a:r>
            <a:r>
              <a:rPr lang="en-ID" dirty="0"/>
              <a:t> dan </a:t>
            </a:r>
            <a:r>
              <a:rPr lang="en-ID" dirty="0" err="1"/>
              <a:t>berhenti</a:t>
            </a:r>
            <a:r>
              <a:rPr lang="en-ID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test case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cek</a:t>
            </a:r>
            <a:r>
              <a:rPr lang="en-ID" dirty="0"/>
              <a:t> rule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program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berhenti</a:t>
            </a:r>
            <a:r>
              <a:rPr lang="en-ID" dirty="0"/>
              <a:t> </a:t>
            </a:r>
            <a:r>
              <a:rPr lang="en-ID" dirty="0" err="1"/>
              <a:t>tiba-tiba</a:t>
            </a:r>
            <a:r>
              <a:rPr lang="en-ID" dirty="0"/>
              <a:t> pada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file </a:t>
            </a:r>
            <a:r>
              <a:rPr lang="en-ID" dirty="0" err="1"/>
              <a:t>eksternal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diselesaikan</a:t>
            </a:r>
            <a:endParaRPr lang="en-ID" dirty="0"/>
          </a:p>
          <a:p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LoadFileJadwal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LoadFileAsisten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(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array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test case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LoadFileJadwal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LoadFileAsisten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program </a:t>
            </a:r>
            <a:r>
              <a:rPr lang="en-ID" dirty="0" err="1"/>
              <a:t>disatukan</a:t>
            </a:r>
            <a:r>
              <a:rPr lang="en-ID" dirty="0"/>
              <a:t>,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8118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Keunikan</a:t>
            </a:r>
            <a:r>
              <a:rPr lang="en-ID" dirty="0"/>
              <a:t> Program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05B0-F687-4191-8D85-C97AB498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bentukan</a:t>
            </a:r>
            <a:r>
              <a:rPr lang="en-ID" dirty="0"/>
              <a:t> </a:t>
            </a:r>
            <a:r>
              <a:rPr lang="en-ID" dirty="0" err="1"/>
              <a:t>praktikum</a:t>
            </a:r>
            <a:r>
              <a:rPr lang="en-ID" dirty="0"/>
              <a:t> yang </a:t>
            </a:r>
            <a:r>
              <a:rPr lang="en-ID" dirty="0" err="1"/>
              <a:t>sekaligus</a:t>
            </a:r>
            <a:r>
              <a:rPr lang="en-ID" dirty="0"/>
              <a:t> </a:t>
            </a:r>
            <a:r>
              <a:rPr lang="en-ID" dirty="0" err="1"/>
              <a:t>memuat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rombongan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inisial</a:t>
            </a:r>
            <a:r>
              <a:rPr lang="en-ID" dirty="0"/>
              <a:t> </a:t>
            </a:r>
            <a:r>
              <a:rPr lang="en-ID" dirty="0" err="1"/>
              <a:t>asisten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Terdapat</a:t>
            </a:r>
            <a:r>
              <a:rPr lang="en-ID" dirty="0"/>
              <a:t> 4 array 2 </a:t>
            </a:r>
            <a:r>
              <a:rPr lang="en-ID" dirty="0" err="1"/>
              <a:t>dimensi</a:t>
            </a:r>
            <a:r>
              <a:rPr lang="en-ID" dirty="0"/>
              <a:t> of </a:t>
            </a:r>
            <a:r>
              <a:rPr lang="en-ID" dirty="0" err="1"/>
              <a:t>praktikum</a:t>
            </a:r>
            <a:r>
              <a:rPr lang="en-ID" dirty="0"/>
              <a:t> yang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praktikum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masing-masing</a:t>
            </a:r>
            <a:r>
              <a:rPr lang="en-ID" dirty="0"/>
              <a:t> </a:t>
            </a:r>
            <a:r>
              <a:rPr lang="en-ID" dirty="0" err="1"/>
              <a:t>ruang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/>
              <a:t>Hari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Minggu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array 2 </a:t>
            </a:r>
            <a:r>
              <a:rPr lang="en-ID" dirty="0" err="1"/>
              <a:t>dimensi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/>
              <a:t>Assign </a:t>
            </a:r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asisten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minggu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terisi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input salah</a:t>
            </a:r>
          </a:p>
          <a:p>
            <a:pPr marL="514350" indent="-514350"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90996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724</Words>
  <Application>Microsoft Macintosh PowerPoint</Application>
  <PresentationFormat>Widescreen</PresentationFormat>
  <Paragraphs>110</Paragraphs>
  <Slides>24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Garamond</vt:lpstr>
      <vt:lpstr>Times New Roman</vt:lpstr>
      <vt:lpstr>Trebuchet MS</vt:lpstr>
      <vt:lpstr>Wingdings</vt:lpstr>
      <vt:lpstr>Office Theme</vt:lpstr>
      <vt:lpstr>Presentasi Tugas Besar PPMC Topik 2</vt:lpstr>
      <vt:lpstr>Diagram Fungsionalitas</vt:lpstr>
      <vt:lpstr>Pembagian Tugas</vt:lpstr>
      <vt:lpstr>Pembagian Tugas</vt:lpstr>
      <vt:lpstr>Analisis Masalah dan Kendala</vt:lpstr>
      <vt:lpstr>Analisis Masalah dan Kendala</vt:lpstr>
      <vt:lpstr>Analisis Masalah dan Kendala</vt:lpstr>
      <vt:lpstr>Analisis Masalah dan Kendala</vt:lpstr>
      <vt:lpstr>Keunikan Program</vt:lpstr>
      <vt:lpstr>Terima Kasih</vt:lpstr>
      <vt:lpstr>PowerPoint Presentation</vt:lpstr>
      <vt:lpstr>PowerPoint Presentation</vt:lpstr>
      <vt:lpstr>PowerPoint Presentation</vt:lpstr>
      <vt:lpstr>Flowchart Fungsi checkANDprintSch</vt:lpstr>
      <vt:lpstr>Flowchart Fungsi CheckAsisstant</vt:lpstr>
      <vt:lpstr>PowerPoint Presentation</vt:lpstr>
      <vt:lpstr>PowerPoint Presentation</vt:lpstr>
      <vt:lpstr>Flowchart Fungsi LoadFileAsisten</vt:lpstr>
      <vt:lpstr>Flowchart Fungsi LoadFileJadwal</vt:lpstr>
      <vt:lpstr>PowerPoint Presentation</vt:lpstr>
      <vt:lpstr>Flowchart Fungsi menu</vt:lpstr>
      <vt:lpstr>Flowchart Fungsi SaveFileJadwal</vt:lpstr>
      <vt:lpstr>Flowchart Fungsi SaveFileAsisten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Tugas Besar PPMC Topik #1/2</dc:title>
  <dc:creator>Charlie Tahar</dc:creator>
  <cp:lastModifiedBy>Yoga Putera Setyawan</cp:lastModifiedBy>
  <cp:revision>38</cp:revision>
  <dcterms:created xsi:type="dcterms:W3CDTF">2019-04-09T04:27:58Z</dcterms:created>
  <dcterms:modified xsi:type="dcterms:W3CDTF">2019-04-10T16:59:38Z</dcterms:modified>
</cp:coreProperties>
</file>