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304" r:id="rId5"/>
    <p:sldId id="303" r:id="rId6"/>
    <p:sldId id="262" r:id="rId7"/>
    <p:sldId id="306" r:id="rId8"/>
    <p:sldId id="288" r:id="rId9"/>
    <p:sldId id="286" r:id="rId10"/>
    <p:sldId id="284" r:id="rId11"/>
    <p:sldId id="287" r:id="rId12"/>
    <p:sldId id="283" r:id="rId13"/>
    <p:sldId id="291" r:id="rId14"/>
    <p:sldId id="289" r:id="rId15"/>
    <p:sldId id="293" r:id="rId16"/>
    <p:sldId id="296" r:id="rId17"/>
    <p:sldId id="292" r:id="rId18"/>
    <p:sldId id="294" r:id="rId19"/>
    <p:sldId id="297" r:id="rId20"/>
    <p:sldId id="298" r:id="rId21"/>
    <p:sldId id="299" r:id="rId22"/>
    <p:sldId id="300" r:id="rId23"/>
    <p:sldId id="30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6FD"/>
    <a:srgbClr val="79AE02"/>
    <a:srgbClr val="067F9C"/>
    <a:srgbClr val="014E52"/>
    <a:srgbClr val="0C596D"/>
    <a:srgbClr val="03556D"/>
    <a:srgbClr val="145C72"/>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54"/>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2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pPr/>
              <a:t>11/4/2018</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pPr/>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GB" smtClean="0"/>
              <a:pPr/>
              <a:t>04/11/2018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GB" smtClean="0"/>
              <a:pPr/>
              <a:t>‹#›</a:t>
            </a:fld>
            <a:endParaRPr lang="en-GB"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448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a:t>Edit Master text styles</a:t>
            </a:r>
          </a:p>
          <a:p>
            <a:pPr lvl="1"/>
            <a:r>
              <a:rPr lang="en-US"/>
              <a:t>Second level</a:t>
            </a:r>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dirty="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014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dirty="0"/>
              <a:t>Thank You</a:t>
            </a:r>
            <a:endParaRPr lang="en-GB" dirty="0"/>
          </a:p>
        </p:txBody>
      </p:sp>
    </p:spTree>
    <p:extLst>
      <p:ext uri="{BB962C8B-B14F-4D97-AF65-F5344CB8AC3E}">
        <p14:creationId xmlns:p14="http://schemas.microsoft.com/office/powerpoint/2010/main" val="734192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2CDE0BE-9B20-46C1-ACE9-89DE9044785C}" type="datetimeFigureOut">
              <a:rPr lang="en-IN" smtClean="0"/>
              <a:pPr/>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77AC5B-57C7-4C7B-BD59-29743C47244F}" type="slidenum">
              <a:rPr lang="en-IN" smtClean="0"/>
              <a:pPr/>
              <a:t>‹#›</a:t>
            </a:fld>
            <a:endParaRPr lang="en-IN"/>
          </a:p>
        </p:txBody>
      </p:sp>
    </p:spTree>
    <p:extLst>
      <p:ext uri="{BB962C8B-B14F-4D97-AF65-F5344CB8AC3E}">
        <p14:creationId xmlns:p14="http://schemas.microsoft.com/office/powerpoint/2010/main" val="46321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dirty="0"/>
              <a:t>Section Header 2</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Grey">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a:t>Click to edit Master title style</a:t>
            </a:r>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a:t>Edit Master text styles</a:t>
            </a:r>
          </a:p>
          <a:p>
            <a:pPr lvl="1"/>
            <a:r>
              <a:rPr lang="en-US"/>
              <a:t>Second level</a:t>
            </a:r>
          </a:p>
          <a:p>
            <a:pPr lvl="2"/>
            <a:r>
              <a:rPr lang="en-US"/>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a:t>Click to edit Master title style</a:t>
            </a:r>
            <a:endParaRPr lang="en-US" dirty="0"/>
          </a:p>
        </p:txBody>
      </p:sp>
    </p:spTree>
    <p:extLst>
      <p:ext uri="{BB962C8B-B14F-4D97-AF65-F5344CB8AC3E}">
        <p14:creationId xmlns:p14="http://schemas.microsoft.com/office/powerpoint/2010/main" val="144025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a:t>Click to edit Master title style</a:t>
            </a:r>
            <a:endParaRPr lang="en-GB" dirty="0"/>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GB"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66" r:id="rId8"/>
    <p:sldLayoutId id="2147483664" r:id="rId9"/>
    <p:sldLayoutId id="2147483663" r:id="rId10"/>
    <p:sldLayoutId id="2147483667" r:id="rId11"/>
    <p:sldLayoutId id="2147483665" r:id="rId12"/>
    <p:sldLayoutId id="2147483669" r:id="rId13"/>
    <p:sldLayoutId id="2147483670" r:id="rId14"/>
    <p:sldLayoutId id="2147483671" r:id="rId15"/>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tock_market_index" TargetMode="External"/><Relationship Id="rId2" Type="http://schemas.openxmlformats.org/officeDocument/2006/relationships/hyperlink" Target="https://en.wikipedia.org/wiki/National_Stock_Exchange_of_India" TargetMode="External"/><Relationship Id="rId1" Type="http://schemas.openxmlformats.org/officeDocument/2006/relationships/slideLayout" Target="../slideLayouts/slideLayout5.xml"/><Relationship Id="rId4" Type="http://schemas.openxmlformats.org/officeDocument/2006/relationships/hyperlink" Target="https://en.wikipedia.org/wiki/BSE_SENSE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Online" TargetMode="External"/><Relationship Id="rId2" Type="http://schemas.openxmlformats.org/officeDocument/2006/relationships/hyperlink" Target="https://en.wikipedia.org/wiki/India" TargetMode="External"/><Relationship Id="rId1" Type="http://schemas.openxmlformats.org/officeDocument/2006/relationships/slideLayout" Target="../slideLayouts/slideLayout5.xml"/><Relationship Id="rId6" Type="http://schemas.openxmlformats.org/officeDocument/2006/relationships/hyperlink" Target="https://en.wikipedia.org/wiki/TV_18" TargetMode="External"/><Relationship Id="rId5" Type="http://schemas.openxmlformats.org/officeDocument/2006/relationships/hyperlink" Target="https://en.wikipedia.org/wiki/Reliance_Industries" TargetMode="External"/><Relationship Id="rId4" Type="http://schemas.openxmlformats.org/officeDocument/2006/relationships/hyperlink" Target="https://en.wikipedia.org/wiki/Business_new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4871" y="4846051"/>
            <a:ext cx="10607040" cy="757130"/>
          </a:xfrm>
        </p:spPr>
        <p:txBody>
          <a:bodyPr/>
          <a:lstStyle/>
          <a:p>
            <a:r>
              <a:rPr lang="en-US" sz="2400" dirty="0"/>
              <a:t>Evaluation the Brokers performance based on the stock Recommendation in money control Website</a:t>
            </a:r>
          </a:p>
        </p:txBody>
      </p:sp>
      <p:pic>
        <p:nvPicPr>
          <p:cNvPr id="5" name="Picture Placeholder 2"/>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403" b="4403"/>
          <a:stretch>
            <a:fillRect/>
          </a:stretch>
        </p:blipFill>
        <p:spPr/>
      </p:pic>
    </p:spTree>
    <p:extLst>
      <p:ext uri="{BB962C8B-B14F-4D97-AF65-F5344CB8AC3E}">
        <p14:creationId xmlns:p14="http://schemas.microsoft.com/office/powerpoint/2010/main" val="3177511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1617"/>
            <a:ext cx="11174186" cy="1588127"/>
          </a:xfrm>
        </p:spPr>
        <p:txBody>
          <a:bodyPr/>
          <a:lstStyle/>
          <a:p>
            <a:br>
              <a:rPr lang="en-US" dirty="0"/>
            </a:br>
            <a:r>
              <a:rPr lang="en-US" dirty="0"/>
              <a:t>Dataset</a:t>
            </a:r>
            <a:br>
              <a:rPr lang="en-US" dirty="0"/>
            </a:br>
            <a:endParaRPr lang="en-US" dirty="0"/>
          </a:p>
        </p:txBody>
      </p:sp>
      <p:sp>
        <p:nvSpPr>
          <p:cNvPr id="3" name="Content Placeholder 2"/>
          <p:cNvSpPr>
            <a:spLocks noGrp="1"/>
          </p:cNvSpPr>
          <p:nvPr>
            <p:ph idx="1"/>
          </p:nvPr>
        </p:nvSpPr>
        <p:spPr>
          <a:xfrm>
            <a:off x="446315" y="1463040"/>
            <a:ext cx="9856784" cy="4770098"/>
          </a:xfrm>
        </p:spPr>
        <p:txBody>
          <a:bodyPr/>
          <a:lstStyle/>
          <a:p>
            <a:r>
              <a:rPr lang="en-US" dirty="0"/>
              <a:t>We extracted recommendation of size 17850 records. </a:t>
            </a:r>
          </a:p>
          <a:p>
            <a:r>
              <a:rPr lang="en-US" dirty="0"/>
              <a:t>The cleaned structured data had 16150 records </a:t>
            </a:r>
          </a:p>
          <a:p>
            <a:r>
              <a:rPr lang="en-US" dirty="0"/>
              <a:t>There were 94 recommenders in our data set</a:t>
            </a:r>
          </a:p>
          <a:p>
            <a:r>
              <a:rPr lang="en-US" dirty="0"/>
              <a:t>Time Period 2009-2018</a:t>
            </a:r>
          </a:p>
        </p:txBody>
      </p:sp>
    </p:spTree>
    <p:extLst>
      <p:ext uri="{BB962C8B-B14F-4D97-AF65-F5344CB8AC3E}">
        <p14:creationId xmlns:p14="http://schemas.microsoft.com/office/powerpoint/2010/main" val="133517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Dataset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314" y="1215869"/>
            <a:ext cx="10913078" cy="5333533"/>
          </a:xfrm>
        </p:spPr>
      </p:pic>
    </p:spTree>
    <p:extLst>
      <p:ext uri="{BB962C8B-B14F-4D97-AF65-F5344CB8AC3E}">
        <p14:creationId xmlns:p14="http://schemas.microsoft.com/office/powerpoint/2010/main" val="185967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Strategy</a:t>
            </a:r>
          </a:p>
        </p:txBody>
      </p:sp>
      <p:sp>
        <p:nvSpPr>
          <p:cNvPr id="3" name="Content Placeholder 2"/>
          <p:cNvSpPr>
            <a:spLocks noGrp="1"/>
          </p:cNvSpPr>
          <p:nvPr>
            <p:ph idx="1"/>
          </p:nvPr>
        </p:nvSpPr>
        <p:spPr>
          <a:xfrm>
            <a:off x="446315" y="1463040"/>
            <a:ext cx="10964367" cy="4770098"/>
          </a:xfrm>
        </p:spPr>
        <p:txBody>
          <a:bodyPr/>
          <a:lstStyle/>
          <a:p>
            <a:pPr marL="0" indent="0">
              <a:buNone/>
            </a:pPr>
            <a:r>
              <a:rPr lang="en-US" dirty="0"/>
              <a:t>The goal of most investors generally is to buy low and sell high. This can result in two quite different approaches to equity investing.</a:t>
            </a:r>
            <a:endParaRPr lang="en-US" b="1" dirty="0"/>
          </a:p>
          <a:p>
            <a:r>
              <a:rPr lang="en-US" b="1" dirty="0"/>
              <a:t>Trading</a:t>
            </a:r>
            <a:r>
              <a:rPr lang="en-US" dirty="0"/>
              <a:t> involves following the short-term price fluctuations of different stocks closely and then trying to buy low and sell high.</a:t>
            </a:r>
            <a:endParaRPr lang="en-US" b="1" dirty="0"/>
          </a:p>
          <a:p>
            <a:r>
              <a:rPr lang="en-US" b="1" dirty="0"/>
              <a:t>Buy </a:t>
            </a:r>
            <a:r>
              <a:rPr lang="en-US" dirty="0"/>
              <a:t>and</a:t>
            </a:r>
            <a:r>
              <a:rPr lang="en-US" b="1" dirty="0"/>
              <a:t> Hold</a:t>
            </a:r>
            <a:r>
              <a:rPr lang="en-US" dirty="0"/>
              <a:t> is an investment </a:t>
            </a:r>
            <a:r>
              <a:rPr lang="en-US" b="1" dirty="0"/>
              <a:t>strategy</a:t>
            </a:r>
            <a:r>
              <a:rPr lang="en-US" dirty="0"/>
              <a:t> for which an investor buys stocks and holds them for a long period regardless of fluctuations in the market.</a:t>
            </a:r>
          </a:p>
          <a:p>
            <a:endParaRPr lang="en-US" dirty="0"/>
          </a:p>
        </p:txBody>
      </p:sp>
    </p:spTree>
    <p:extLst>
      <p:ext uri="{BB962C8B-B14F-4D97-AF65-F5344CB8AC3E}">
        <p14:creationId xmlns:p14="http://schemas.microsoft.com/office/powerpoint/2010/main" val="20963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1619"/>
            <a:ext cx="11174186" cy="1461422"/>
          </a:xfrm>
        </p:spPr>
        <p:txBody>
          <a:bodyPr/>
          <a:lstStyle/>
          <a:p>
            <a:br>
              <a:rPr lang="en-US" dirty="0"/>
            </a:br>
            <a:r>
              <a:rPr lang="en-US" dirty="0"/>
              <a:t>Market Volatility</a:t>
            </a:r>
            <a:br>
              <a:rPr lang="en-US" dirty="0"/>
            </a:br>
            <a:endParaRPr lang="en-US" dirty="0"/>
          </a:p>
        </p:txBody>
      </p:sp>
      <p:sp>
        <p:nvSpPr>
          <p:cNvPr id="3" name="Content Placeholder 2"/>
          <p:cNvSpPr>
            <a:spLocks noGrp="1"/>
          </p:cNvSpPr>
          <p:nvPr>
            <p:ph idx="1"/>
          </p:nvPr>
        </p:nvSpPr>
        <p:spPr>
          <a:xfrm>
            <a:off x="446315" y="1463040"/>
            <a:ext cx="11389370" cy="4770098"/>
          </a:xfrm>
        </p:spPr>
        <p:txBody>
          <a:bodyPr/>
          <a:lstStyle/>
          <a:p>
            <a:pPr marL="0" indent="0">
              <a:buNone/>
            </a:pPr>
            <a:r>
              <a:rPr lang="en-US" dirty="0"/>
              <a:t>Market can be volatile and follow three trends:</a:t>
            </a:r>
          </a:p>
          <a:p>
            <a:pPr lvl="0"/>
            <a:r>
              <a:rPr lang="en-US" dirty="0"/>
              <a:t>Bullish – The NIFTY 50 price trend is moving upward </a:t>
            </a:r>
          </a:p>
          <a:p>
            <a:pPr lvl="0"/>
            <a:r>
              <a:rPr lang="en-US" dirty="0"/>
              <a:t>Bearish - The NIFTY 50 price trend is moving downward </a:t>
            </a:r>
          </a:p>
          <a:p>
            <a:pPr lvl="0"/>
            <a:r>
              <a:rPr lang="en-US" dirty="0"/>
              <a:t>Sluggish – The NIFTY 50 price trend is neither moving upward nor downwards</a:t>
            </a:r>
          </a:p>
          <a:p>
            <a:endParaRPr lang="en-US" dirty="0"/>
          </a:p>
        </p:txBody>
      </p:sp>
    </p:spTree>
    <p:extLst>
      <p:ext uri="{BB962C8B-B14F-4D97-AF65-F5344CB8AC3E}">
        <p14:creationId xmlns:p14="http://schemas.microsoft.com/office/powerpoint/2010/main" val="171184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500215"/>
            <a:ext cx="11174186" cy="590931"/>
          </a:xfrm>
        </p:spPr>
        <p:txBody>
          <a:bodyPr/>
          <a:lstStyle/>
          <a:p>
            <a:r>
              <a:rPr lang="en-US" dirty="0"/>
              <a:t>Recommendations/Actions :</a:t>
            </a:r>
          </a:p>
        </p:txBody>
      </p:sp>
      <p:sp>
        <p:nvSpPr>
          <p:cNvPr id="3" name="Content Placeholder 2"/>
          <p:cNvSpPr>
            <a:spLocks noGrp="1"/>
          </p:cNvSpPr>
          <p:nvPr>
            <p:ph idx="1"/>
          </p:nvPr>
        </p:nvSpPr>
        <p:spPr>
          <a:xfrm>
            <a:off x="446315" y="1463040"/>
            <a:ext cx="11174185" cy="4770098"/>
          </a:xfrm>
        </p:spPr>
        <p:txBody>
          <a:bodyPr/>
          <a:lstStyle/>
          <a:p>
            <a:pPr marL="0" indent="0">
              <a:buNone/>
            </a:pPr>
            <a:r>
              <a:rPr lang="en-US" dirty="0"/>
              <a:t>The rating is just an indication as to how bullish the analyst is in regards to the stock's future performance.</a:t>
            </a:r>
          </a:p>
          <a:p>
            <a:pPr marL="0" indent="0">
              <a:buNone/>
            </a:pPr>
            <a:r>
              <a:rPr lang="en-US" dirty="0"/>
              <a:t>The recommendations are as follows:</a:t>
            </a:r>
          </a:p>
          <a:p>
            <a:r>
              <a:rPr lang="en-US" b="1" dirty="0"/>
              <a:t>Buy</a:t>
            </a:r>
            <a:r>
              <a:rPr lang="en-US" dirty="0"/>
              <a:t>: The recommender is bullish on the stock. BUY means the stock is suitable for purchase now. </a:t>
            </a:r>
          </a:p>
          <a:p>
            <a:r>
              <a:rPr lang="en-US" b="1" dirty="0"/>
              <a:t>Accumulate</a:t>
            </a:r>
            <a:r>
              <a:rPr lang="en-US" dirty="0"/>
              <a:t> means the stock is undervalued but there is time to purchase as the price is unlikely to move up suddenly. If it’s a stock, you really want just take the opportunity. Accumulate is a buy recommendation, but not a strong one</a:t>
            </a:r>
          </a:p>
          <a:p>
            <a:r>
              <a:rPr lang="en-US" b="1" dirty="0"/>
              <a:t>Sell</a:t>
            </a:r>
            <a:r>
              <a:rPr lang="en-US" dirty="0"/>
              <a:t>: The recommender is bearish towards the stock. SELL means sell all holdings now </a:t>
            </a:r>
          </a:p>
          <a:p>
            <a:r>
              <a:rPr lang="en-US" b="1" dirty="0"/>
              <a:t>Hold</a:t>
            </a:r>
            <a:r>
              <a:rPr lang="en-US" dirty="0"/>
              <a:t>: HOLD means the stock being appropriately priced, so you should neither buy nor sell. Hold the stock and sell it at a profit price (Target price)</a:t>
            </a:r>
          </a:p>
          <a:p>
            <a:endParaRPr lang="en-US" dirty="0"/>
          </a:p>
          <a:p>
            <a:endParaRPr lang="en-US" dirty="0"/>
          </a:p>
        </p:txBody>
      </p:sp>
    </p:spTree>
    <p:extLst>
      <p:ext uri="{BB962C8B-B14F-4D97-AF65-F5344CB8AC3E}">
        <p14:creationId xmlns:p14="http://schemas.microsoft.com/office/powerpoint/2010/main" val="1742749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features</a:t>
            </a:r>
          </a:p>
        </p:txBody>
      </p:sp>
      <p:sp>
        <p:nvSpPr>
          <p:cNvPr id="3" name="Content Placeholder 2"/>
          <p:cNvSpPr>
            <a:spLocks noGrp="1"/>
          </p:cNvSpPr>
          <p:nvPr>
            <p:ph idx="1"/>
          </p:nvPr>
        </p:nvSpPr>
        <p:spPr>
          <a:xfrm>
            <a:off x="446315" y="1463040"/>
            <a:ext cx="11621189" cy="4770098"/>
          </a:xfrm>
        </p:spPr>
        <p:txBody>
          <a:bodyPr/>
          <a:lstStyle/>
          <a:p>
            <a:pPr marL="0" indent="0">
              <a:buNone/>
            </a:pPr>
            <a:r>
              <a:rPr lang="en-US" sz="1400" b="1" dirty="0"/>
              <a:t>Time period:</a:t>
            </a:r>
            <a:endParaRPr lang="en-US" sz="1400" dirty="0"/>
          </a:p>
          <a:p>
            <a:r>
              <a:rPr lang="en-US" sz="1400" dirty="0"/>
              <a:t>Time period is the number of days taken for the stock price to meet the target price.</a:t>
            </a:r>
          </a:p>
          <a:p>
            <a:r>
              <a:rPr lang="en-US" sz="1400" dirty="0"/>
              <a:t>We can evaluate the time period in a year duration.</a:t>
            </a:r>
          </a:p>
          <a:p>
            <a:pPr marL="0" indent="0">
              <a:buNone/>
            </a:pPr>
            <a:r>
              <a:rPr lang="en-US" sz="1400" b="1" dirty="0"/>
              <a:t>Target Price Accuracy: </a:t>
            </a:r>
            <a:endParaRPr lang="en-US" sz="1400" dirty="0"/>
          </a:p>
          <a:p>
            <a:r>
              <a:rPr lang="en-US" sz="1400" dirty="0"/>
              <a:t>The recommendation of a stock has a target price. If the stock meets the target price, then the accuracy of the prediction is TRUE. This is based on whether the current stock price reaches or exceeds the target price within the 12-months period. If the target price is not met, the accuracy is FALSE.</a:t>
            </a:r>
          </a:p>
          <a:p>
            <a:pPr marL="0" indent="0">
              <a:buNone/>
            </a:pPr>
            <a:r>
              <a:rPr lang="en-US" sz="1400" b="1" dirty="0"/>
              <a:t>Error rate:</a:t>
            </a:r>
            <a:endParaRPr lang="en-US" sz="1400" dirty="0"/>
          </a:p>
          <a:p>
            <a:r>
              <a:rPr lang="en-US" sz="1400" dirty="0"/>
              <a:t>Target price forecasts that deviate from the actual stock price is calculated as follows</a:t>
            </a:r>
          </a:p>
          <a:p>
            <a:r>
              <a:rPr lang="en-US" sz="1400" dirty="0"/>
              <a:t>Error rate = [Recommended Target price – Closest Target price met] / Recommended Target price</a:t>
            </a:r>
          </a:p>
          <a:p>
            <a:r>
              <a:rPr lang="en-US" sz="1400" dirty="0"/>
              <a:t>Accuracy rate = 1- Error Rate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2680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250917"/>
            <a:ext cx="11174186" cy="1089529"/>
          </a:xfrm>
        </p:spPr>
        <p:txBody>
          <a:bodyPr/>
          <a:lstStyle/>
          <a:p>
            <a:r>
              <a:rPr lang="en-US" dirty="0"/>
              <a:t>Why did we not take sell action for our analysis?</a:t>
            </a:r>
            <a:br>
              <a:rPr lang="en-US" dirty="0"/>
            </a:br>
            <a:endParaRPr lang="en-US" dirty="0"/>
          </a:p>
        </p:txBody>
      </p:sp>
      <p:sp>
        <p:nvSpPr>
          <p:cNvPr id="3" name="Content Placeholder 2"/>
          <p:cNvSpPr>
            <a:spLocks noGrp="1"/>
          </p:cNvSpPr>
          <p:nvPr>
            <p:ph idx="1"/>
          </p:nvPr>
        </p:nvSpPr>
        <p:spPr>
          <a:xfrm>
            <a:off x="446315" y="1463040"/>
            <a:ext cx="11415127" cy="4770098"/>
          </a:xfrm>
        </p:spPr>
        <p:txBody>
          <a:bodyPr/>
          <a:lstStyle/>
          <a:p>
            <a:r>
              <a:rPr lang="en-US" dirty="0"/>
              <a:t>There are three actions you can perform when you are investing in shares.</a:t>
            </a:r>
          </a:p>
          <a:p>
            <a:pPr marL="800100" lvl="1" indent="-342900">
              <a:buFont typeface="+mj-lt"/>
              <a:buAutoNum type="arabicPeriod"/>
            </a:pPr>
            <a:r>
              <a:rPr lang="en-US" dirty="0"/>
              <a:t>You can buy shares (Buy)</a:t>
            </a:r>
          </a:p>
          <a:p>
            <a:pPr marL="800100" lvl="1" indent="-342900">
              <a:buFont typeface="+mj-lt"/>
              <a:buAutoNum type="arabicPeriod"/>
            </a:pPr>
            <a:r>
              <a:rPr lang="en-US" dirty="0"/>
              <a:t>you can keep the shares you own(Hold)</a:t>
            </a:r>
          </a:p>
          <a:p>
            <a:pPr marL="800100" lvl="1" indent="-342900">
              <a:buFont typeface="+mj-lt"/>
              <a:buAutoNum type="arabicPeriod"/>
            </a:pPr>
            <a:r>
              <a:rPr lang="en-US" dirty="0"/>
              <a:t>you can sell the shares you own(Sell)</a:t>
            </a:r>
          </a:p>
          <a:p>
            <a:r>
              <a:rPr lang="en-US" dirty="0"/>
              <a:t>Shares that you do not own, you cannot sell it in a cash market. So the sell advice makes no sense for investors that do not own the share.</a:t>
            </a:r>
          </a:p>
          <a:p>
            <a:endParaRPr lang="en-US" dirty="0"/>
          </a:p>
        </p:txBody>
      </p:sp>
    </p:spTree>
    <p:extLst>
      <p:ext uri="{BB962C8B-B14F-4D97-AF65-F5344CB8AC3E}">
        <p14:creationId xmlns:p14="http://schemas.microsoft.com/office/powerpoint/2010/main" val="384232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stretch>
            <a:fillRect/>
          </a:stretch>
        </p:blipFill>
        <p:spPr>
          <a:xfrm>
            <a:off x="0" y="0"/>
            <a:ext cx="12197954" cy="6858000"/>
          </a:xfrm>
          <a:prstGeom prst="rect">
            <a:avLst/>
          </a:prstGeom>
        </p:spPr>
      </p:pic>
    </p:spTree>
    <p:extLst>
      <p:ext uri="{BB962C8B-B14F-4D97-AF65-F5344CB8AC3E}">
        <p14:creationId xmlns:p14="http://schemas.microsoft.com/office/powerpoint/2010/main" val="141138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 y="0"/>
            <a:ext cx="12197953" cy="6858000"/>
          </a:xfrm>
          <a:prstGeom prst="rect">
            <a:avLst/>
          </a:prstGeom>
        </p:spPr>
      </p:pic>
    </p:spTree>
    <p:extLst>
      <p:ext uri="{BB962C8B-B14F-4D97-AF65-F5344CB8AC3E}">
        <p14:creationId xmlns:p14="http://schemas.microsoft.com/office/powerpoint/2010/main" val="3946310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4964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913" y="1893194"/>
            <a:ext cx="10534918" cy="4708981"/>
          </a:xfrm>
          <a:prstGeom prst="rect">
            <a:avLst/>
          </a:prstGeom>
        </p:spPr>
        <p:txBody>
          <a:bodyPr wrap="square">
            <a:spAutoFit/>
          </a:bodyPr>
          <a:lstStyle/>
          <a:p>
            <a:pPr algn="ctr"/>
            <a:r>
              <a:rPr lang="en-US" sz="2800" dirty="0">
                <a:latin typeface="Aldhabi" panose="01000000000000000000" pitchFamily="2" charset="-78"/>
                <a:cs typeface="Aldhabi" panose="01000000000000000000" pitchFamily="2" charset="-78"/>
              </a:rPr>
              <a:t>Evaluation the Brokers performance based on the stock Recommendation in money control Website</a:t>
            </a:r>
            <a:br>
              <a:rPr lang="en-US" sz="3200" dirty="0">
                <a:latin typeface="Aldhabi" panose="01000000000000000000" pitchFamily="2" charset="-78"/>
                <a:cs typeface="Aldhabi" panose="01000000000000000000" pitchFamily="2" charset="-78"/>
              </a:rPr>
            </a:b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Under the guidance of :</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Prof. GOURAB NATH</a:t>
            </a:r>
            <a:br>
              <a:rPr lang="en-US" sz="3200" dirty="0">
                <a:latin typeface="Aldhabi" panose="01000000000000000000" pitchFamily="2" charset="-78"/>
                <a:cs typeface="Aldhabi" panose="01000000000000000000" pitchFamily="2" charset="-78"/>
              </a:rPr>
            </a:br>
            <a:r>
              <a:rPr lang="en-US" sz="3200" dirty="0">
                <a:latin typeface="Aldhabi" panose="01000000000000000000" pitchFamily="2" charset="-78"/>
                <a:cs typeface="Aldhabi" panose="01000000000000000000" pitchFamily="2" charset="-78"/>
              </a:rPr>
              <a:t>PRAXIS BUSINESS SCHOOL</a:t>
            </a:r>
          </a:p>
          <a:p>
            <a:pPr algn="ctr"/>
            <a:endParaRPr lang="en-US" dirty="0">
              <a:latin typeface="Aldhabi" panose="01000000000000000000" pitchFamily="2" charset="-78"/>
              <a:cs typeface="Aldhabi" panose="01000000000000000000" pitchFamily="2" charset="-78"/>
            </a:endParaRPr>
          </a:p>
          <a:p>
            <a:pPr algn="ctr"/>
            <a:r>
              <a:rPr lang="en-US" dirty="0">
                <a:latin typeface="Aldhabi" panose="01000000000000000000" pitchFamily="2" charset="-78"/>
                <a:cs typeface="Aldhabi" panose="01000000000000000000" pitchFamily="2" charset="-78"/>
              </a:rPr>
              <a:t>PRESENTED BY</a:t>
            </a:r>
          </a:p>
          <a:p>
            <a:pPr algn="ctr"/>
            <a:r>
              <a:rPr lang="en-US" dirty="0">
                <a:latin typeface="Aldhabi" panose="01000000000000000000" pitchFamily="2" charset="-78"/>
                <a:cs typeface="Aldhabi" panose="01000000000000000000" pitchFamily="2" charset="-78"/>
              </a:rPr>
              <a:t>ASLAM SHAIKH</a:t>
            </a:r>
          </a:p>
          <a:p>
            <a:pPr algn="ctr"/>
            <a:r>
              <a:rPr lang="en-US" dirty="0">
                <a:latin typeface="Aldhabi" panose="01000000000000000000" pitchFamily="2" charset="-78"/>
                <a:cs typeface="Aldhabi" panose="01000000000000000000" pitchFamily="2" charset="-78"/>
              </a:rPr>
              <a:t>NIKHIL SONI</a:t>
            </a:r>
          </a:p>
          <a:p>
            <a:pPr algn="ctr"/>
            <a:r>
              <a:rPr lang="en-US" dirty="0">
                <a:latin typeface="Aldhabi" panose="01000000000000000000" pitchFamily="2" charset="-78"/>
                <a:cs typeface="Aldhabi" panose="01000000000000000000" pitchFamily="2" charset="-78"/>
              </a:rPr>
              <a:t>NOBLE JOHN</a:t>
            </a:r>
          </a:p>
          <a:p>
            <a:pPr algn="ctr"/>
            <a:r>
              <a:rPr lang="en-US" dirty="0">
                <a:latin typeface="Aldhabi" panose="01000000000000000000" pitchFamily="2" charset="-78"/>
                <a:cs typeface="Aldhabi" panose="01000000000000000000" pitchFamily="2" charset="-78"/>
              </a:rPr>
              <a:t>SUJEEVANA MOHAN</a:t>
            </a:r>
          </a:p>
          <a:p>
            <a:pPr algn="ctr"/>
            <a:r>
              <a:rPr lang="en-US" dirty="0">
                <a:latin typeface="Aldhabi" panose="01000000000000000000" pitchFamily="2" charset="-78"/>
                <a:cs typeface="Aldhabi" panose="01000000000000000000" pitchFamily="2" charset="-78"/>
              </a:rPr>
              <a:t>YOGASAI SATWIK</a:t>
            </a:r>
          </a:p>
          <a:p>
            <a:pPr algn="ctr"/>
            <a:endParaRPr lang="en-US" dirty="0"/>
          </a:p>
        </p:txBody>
      </p:sp>
    </p:spTree>
    <p:extLst>
      <p:ext uri="{BB962C8B-B14F-4D97-AF65-F5344CB8AC3E}">
        <p14:creationId xmlns:p14="http://schemas.microsoft.com/office/powerpoint/2010/main" val="318050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284" y="2428956"/>
            <a:ext cx="10938609" cy="4770098"/>
          </a:xfrm>
        </p:spPr>
        <p:txBody>
          <a:bodyPr/>
          <a:lstStyle/>
          <a:p>
            <a:pPr marL="0" indent="0" algn="ctr">
              <a:buNone/>
            </a:pPr>
            <a:r>
              <a:rPr lang="en-US" sz="8800" dirty="0"/>
              <a:t>THANK YOU</a:t>
            </a:r>
          </a:p>
          <a:p>
            <a:pPr marL="0" indent="0">
              <a:buNone/>
            </a:pPr>
            <a:endParaRPr lang="en-US" dirty="0"/>
          </a:p>
        </p:txBody>
      </p:sp>
    </p:spTree>
    <p:extLst>
      <p:ext uri="{BB962C8B-B14F-4D97-AF65-F5344CB8AC3E}">
        <p14:creationId xmlns:p14="http://schemas.microsoft.com/office/powerpoint/2010/main" val="220701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dirty="0"/>
              <a:t>Business Problem</a:t>
            </a:r>
            <a:endParaRPr lang="en-GB" dirty="0"/>
          </a:p>
        </p:txBody>
      </p:sp>
      <p:sp>
        <p:nvSpPr>
          <p:cNvPr id="13" name="Content Placeholder 12">
            <a:extLst>
              <a:ext uri="{FF2B5EF4-FFF2-40B4-BE49-F238E27FC236}">
                <a16:creationId xmlns:a16="http://schemas.microsoft.com/office/drawing/2014/main" id="{265BEEEB-C965-402F-B778-B1CD1494ACE6}"/>
              </a:ext>
            </a:extLst>
          </p:cNvPr>
          <p:cNvSpPr>
            <a:spLocks noGrp="1"/>
          </p:cNvSpPr>
          <p:nvPr>
            <p:ph idx="1"/>
          </p:nvPr>
        </p:nvSpPr>
        <p:spPr>
          <a:xfrm>
            <a:off x="446315" y="1463040"/>
            <a:ext cx="11080277" cy="4770098"/>
          </a:xfrm>
        </p:spPr>
        <p:txBody>
          <a:bodyPr/>
          <a:lstStyle/>
          <a:p>
            <a:pPr marL="0" indent="0">
              <a:buNone/>
            </a:pPr>
            <a:endParaRPr lang="en-US" dirty="0"/>
          </a:p>
          <a:p>
            <a:pPr marL="0" indent="0">
              <a:buNone/>
            </a:pPr>
            <a:r>
              <a:rPr lang="en-US" b="1" dirty="0"/>
              <a:t>Objective</a:t>
            </a:r>
            <a:r>
              <a:rPr lang="en-US" dirty="0"/>
              <a:t>: To evaluate the performance of the Brokers in the money control website based on their stock recommendation. </a:t>
            </a:r>
          </a:p>
          <a:p>
            <a:pPr marL="0" indent="0">
              <a:buNone/>
            </a:pPr>
            <a:r>
              <a:rPr lang="en-US" dirty="0"/>
              <a:t>Each recommender updates his recommendation in a duration of time. I.e. He may change his recommended action and target price during the period. Our objective is the evaluate the performance of each broker based on his recommendation. We can do this evaluation by comparing the recommendation Action (Buy and Hold), Target price being met on a particular time period.</a:t>
            </a:r>
          </a:p>
          <a:p>
            <a:pPr marL="0" indent="0">
              <a:buNone/>
            </a:pPr>
            <a:endParaRPr lang="en-US" dirty="0"/>
          </a:p>
          <a:p>
            <a:pPr marL="0" indent="0">
              <a:buNone/>
            </a:pPr>
            <a:endParaRPr lang="en-US" dirty="0"/>
          </a:p>
          <a:p>
            <a:endParaRPr lang="en-GB" dirty="0"/>
          </a:p>
        </p:txBody>
      </p:sp>
    </p:spTree>
    <p:extLst>
      <p:ext uri="{BB962C8B-B14F-4D97-AF65-F5344CB8AC3E}">
        <p14:creationId xmlns:p14="http://schemas.microsoft.com/office/powerpoint/2010/main" val="224440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00063"/>
            <a:ext cx="11174413" cy="590550"/>
          </a:xfrm>
        </p:spPr>
        <p:txBody>
          <a:bodyPr/>
          <a:lstStyle/>
          <a:p>
            <a:r>
              <a:rPr lang="en-US" dirty="0"/>
              <a:t>Process Flow Diagram</a:t>
            </a:r>
          </a:p>
        </p:txBody>
      </p:sp>
      <p:sp>
        <p:nvSpPr>
          <p:cNvPr id="4" name="Oval 3"/>
          <p:cNvSpPr/>
          <p:nvPr/>
        </p:nvSpPr>
        <p:spPr>
          <a:xfrm>
            <a:off x="922832" y="1620591"/>
            <a:ext cx="3258355" cy="112046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Money Control</a:t>
            </a:r>
          </a:p>
        </p:txBody>
      </p:sp>
      <p:sp>
        <p:nvSpPr>
          <p:cNvPr id="5" name="Oval 4"/>
          <p:cNvSpPr/>
          <p:nvPr/>
        </p:nvSpPr>
        <p:spPr>
          <a:xfrm>
            <a:off x="7166947" y="1620591"/>
            <a:ext cx="3258355" cy="112046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NSE</a:t>
            </a:r>
          </a:p>
        </p:txBody>
      </p:sp>
      <p:sp>
        <p:nvSpPr>
          <p:cNvPr id="6" name="Rectangle 5"/>
          <p:cNvSpPr/>
          <p:nvPr/>
        </p:nvSpPr>
        <p:spPr>
          <a:xfrm>
            <a:off x="985002" y="2898604"/>
            <a:ext cx="3134013" cy="146978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Stock Name</a:t>
            </a:r>
          </a:p>
          <a:p>
            <a:pPr algn="ctr"/>
            <a:r>
              <a:rPr lang="en-US" sz="1200" dirty="0">
                <a:solidFill>
                  <a:schemeClr val="tx1"/>
                </a:solidFill>
              </a:rPr>
              <a:t>Recommender</a:t>
            </a:r>
          </a:p>
          <a:p>
            <a:pPr algn="ctr"/>
            <a:r>
              <a:rPr lang="en-US" sz="1200" dirty="0">
                <a:solidFill>
                  <a:schemeClr val="tx1"/>
                </a:solidFill>
              </a:rPr>
              <a:t>Recommendation Date</a:t>
            </a:r>
          </a:p>
          <a:p>
            <a:pPr algn="ctr"/>
            <a:r>
              <a:rPr lang="en-US" sz="1200" dirty="0">
                <a:solidFill>
                  <a:schemeClr val="tx1"/>
                </a:solidFill>
              </a:rPr>
              <a:t>Target price</a:t>
            </a:r>
          </a:p>
          <a:p>
            <a:pPr algn="ctr"/>
            <a:r>
              <a:rPr lang="en-US" sz="1200" dirty="0">
                <a:solidFill>
                  <a:schemeClr val="tx1"/>
                </a:solidFill>
              </a:rPr>
              <a:t>Action(Buy /Sell/Hold)</a:t>
            </a:r>
          </a:p>
        </p:txBody>
      </p:sp>
      <p:sp>
        <p:nvSpPr>
          <p:cNvPr id="10" name="Rectangle 9"/>
          <p:cNvSpPr/>
          <p:nvPr/>
        </p:nvSpPr>
        <p:spPr>
          <a:xfrm>
            <a:off x="7321494" y="2898604"/>
            <a:ext cx="3103808" cy="116498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Stock  Name</a:t>
            </a:r>
          </a:p>
          <a:p>
            <a:pPr algn="ctr"/>
            <a:r>
              <a:rPr lang="en-US" sz="1200" dirty="0">
                <a:solidFill>
                  <a:schemeClr val="tx1"/>
                </a:solidFill>
              </a:rPr>
              <a:t>Stock  Code</a:t>
            </a:r>
          </a:p>
          <a:p>
            <a:pPr algn="ctr"/>
            <a:r>
              <a:rPr lang="en-US" sz="1200" dirty="0">
                <a:solidFill>
                  <a:schemeClr val="tx1"/>
                </a:solidFill>
              </a:rPr>
              <a:t>Ticker date</a:t>
            </a:r>
          </a:p>
          <a:p>
            <a:pPr algn="ctr"/>
            <a:r>
              <a:rPr lang="en-US" sz="1200" dirty="0">
                <a:solidFill>
                  <a:schemeClr val="tx1"/>
                </a:solidFill>
              </a:rPr>
              <a:t>High Price</a:t>
            </a:r>
          </a:p>
          <a:p>
            <a:pPr algn="ctr"/>
            <a:endParaRPr lang="en-US" sz="1200" dirty="0">
              <a:solidFill>
                <a:schemeClr val="tx1"/>
              </a:solidFill>
            </a:endParaRPr>
          </a:p>
        </p:txBody>
      </p:sp>
      <p:sp>
        <p:nvSpPr>
          <p:cNvPr id="11" name="Diamond 10"/>
          <p:cNvSpPr/>
          <p:nvPr/>
        </p:nvSpPr>
        <p:spPr>
          <a:xfrm>
            <a:off x="5164428" y="4582730"/>
            <a:ext cx="1493949" cy="1496098"/>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4400243" y="4368388"/>
            <a:ext cx="2753825" cy="71876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Target price Met or Not?</a:t>
            </a:r>
          </a:p>
        </p:txBody>
      </p:sp>
      <p:sp>
        <p:nvSpPr>
          <p:cNvPr id="15" name="Rectangle 14"/>
          <p:cNvSpPr/>
          <p:nvPr/>
        </p:nvSpPr>
        <p:spPr>
          <a:xfrm>
            <a:off x="7744463" y="4647430"/>
            <a:ext cx="2753825" cy="71876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Nearest Target Price</a:t>
            </a:r>
          </a:p>
        </p:txBody>
      </p:sp>
      <p:sp>
        <p:nvSpPr>
          <p:cNvPr id="16" name="Rectangle 15"/>
          <p:cNvSpPr/>
          <p:nvPr/>
        </p:nvSpPr>
        <p:spPr>
          <a:xfrm>
            <a:off x="1086075" y="5587584"/>
            <a:ext cx="2753825" cy="71876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Calculate Hit rate=No of target met/Total recommendations</a:t>
            </a:r>
          </a:p>
        </p:txBody>
      </p:sp>
      <p:sp>
        <p:nvSpPr>
          <p:cNvPr id="17" name="Rectangle 16"/>
          <p:cNvSpPr/>
          <p:nvPr/>
        </p:nvSpPr>
        <p:spPr>
          <a:xfrm>
            <a:off x="7770221" y="5536068"/>
            <a:ext cx="2753825" cy="71876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Error Rate = Target price-Nearest target price met/Target price</a:t>
            </a:r>
          </a:p>
        </p:txBody>
      </p:sp>
      <p:sp>
        <p:nvSpPr>
          <p:cNvPr id="18" name="Rectangle 17"/>
          <p:cNvSpPr/>
          <p:nvPr/>
        </p:nvSpPr>
        <p:spPr>
          <a:xfrm>
            <a:off x="4599862" y="6126348"/>
            <a:ext cx="2567085" cy="5881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tx1"/>
                </a:solidFill>
              </a:rPr>
              <a:t>Calculate Top 10 Recommenders</a:t>
            </a:r>
          </a:p>
        </p:txBody>
      </p:sp>
      <p:cxnSp>
        <p:nvCxnSpPr>
          <p:cNvPr id="20" name="Straight Arrow Connector 19"/>
          <p:cNvCxnSpPr>
            <a:endCxn id="6" idx="0"/>
          </p:cNvCxnSpPr>
          <p:nvPr/>
        </p:nvCxnSpPr>
        <p:spPr>
          <a:xfrm>
            <a:off x="2552008" y="2741053"/>
            <a:ext cx="1" cy="15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6" idx="3"/>
            <a:endCxn id="13" idx="1"/>
          </p:cNvCxnSpPr>
          <p:nvPr/>
        </p:nvCxnSpPr>
        <p:spPr>
          <a:xfrm>
            <a:off x="4119015" y="3633496"/>
            <a:ext cx="281228" cy="10942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1"/>
            <a:endCxn id="13" idx="3"/>
          </p:cNvCxnSpPr>
          <p:nvPr/>
        </p:nvCxnSpPr>
        <p:spPr>
          <a:xfrm rot="10800000" flipV="1">
            <a:off x="7154068" y="3481098"/>
            <a:ext cx="167426" cy="12466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3827021" y="4803820"/>
            <a:ext cx="573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166947" y="4881094"/>
            <a:ext cx="577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443007" y="529351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7" idx="0"/>
          </p:cNvCxnSpPr>
          <p:nvPr/>
        </p:nvCxnSpPr>
        <p:spPr>
          <a:xfrm>
            <a:off x="9121375" y="5366198"/>
            <a:ext cx="25759" cy="16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6" idx="2"/>
            <a:endCxn id="18" idx="1"/>
          </p:cNvCxnSpPr>
          <p:nvPr/>
        </p:nvCxnSpPr>
        <p:spPr>
          <a:xfrm rot="16200000" flipH="1">
            <a:off x="3474391" y="5294949"/>
            <a:ext cx="114068" cy="21368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7" idx="2"/>
            <a:endCxn id="18" idx="3"/>
          </p:cNvCxnSpPr>
          <p:nvPr/>
        </p:nvCxnSpPr>
        <p:spPr>
          <a:xfrm rot="5400000">
            <a:off x="8074249" y="5347535"/>
            <a:ext cx="165584" cy="1980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 idx="4"/>
          </p:cNvCxnSpPr>
          <p:nvPr/>
        </p:nvCxnSpPr>
        <p:spPr>
          <a:xfrm flipH="1">
            <a:off x="8770513" y="2741053"/>
            <a:ext cx="25612" cy="15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62005" y="4881096"/>
            <a:ext cx="484760" cy="222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yes</a:t>
            </a:r>
          </a:p>
        </p:txBody>
      </p:sp>
      <p:sp>
        <p:nvSpPr>
          <p:cNvPr id="28" name="Rectangle 27"/>
          <p:cNvSpPr/>
          <p:nvPr/>
        </p:nvSpPr>
        <p:spPr>
          <a:xfrm>
            <a:off x="7208367" y="4930464"/>
            <a:ext cx="484760" cy="222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a:t>
            </a:r>
          </a:p>
        </p:txBody>
      </p:sp>
      <p:sp>
        <p:nvSpPr>
          <p:cNvPr id="32" name="Rectangle 31"/>
          <p:cNvSpPr/>
          <p:nvPr/>
        </p:nvSpPr>
        <p:spPr>
          <a:xfrm>
            <a:off x="1083933" y="4580887"/>
            <a:ext cx="2753825" cy="71876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No of days taken </a:t>
            </a:r>
          </a:p>
        </p:txBody>
      </p:sp>
      <p:cxnSp>
        <p:nvCxnSpPr>
          <p:cNvPr id="22" name="Straight Arrow Connector 21"/>
          <p:cNvCxnSpPr>
            <a:stCxn id="32" idx="2"/>
            <a:endCxn id="16" idx="0"/>
          </p:cNvCxnSpPr>
          <p:nvPr/>
        </p:nvCxnSpPr>
        <p:spPr>
          <a:xfrm>
            <a:off x="2460846" y="5299655"/>
            <a:ext cx="2142" cy="28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67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NSE</a:t>
            </a:r>
          </a:p>
        </p:txBody>
      </p:sp>
      <p:sp>
        <p:nvSpPr>
          <p:cNvPr id="3" name="Content Placeholder 2"/>
          <p:cNvSpPr>
            <a:spLocks noGrp="1"/>
          </p:cNvSpPr>
          <p:nvPr>
            <p:ph idx="1"/>
          </p:nvPr>
        </p:nvSpPr>
        <p:spPr>
          <a:xfrm>
            <a:off x="446315" y="1463040"/>
            <a:ext cx="11543916" cy="4770098"/>
          </a:xfrm>
        </p:spPr>
        <p:txBody>
          <a:bodyPr/>
          <a:lstStyle/>
          <a:p>
            <a:r>
              <a:rPr lang="en-US" dirty="0"/>
              <a:t>The National Stock Exchange of India Limited is the leading stock exchange of India, located in Mumbai. The NSE was established in 1992 as the first demutualized electronic exchange in the country.</a:t>
            </a:r>
          </a:p>
          <a:p>
            <a:r>
              <a:rPr lang="en-US" dirty="0"/>
              <a:t>The </a:t>
            </a:r>
            <a:r>
              <a:rPr lang="en-US" b="1" dirty="0"/>
              <a:t>NIFTY 50</a:t>
            </a:r>
            <a:r>
              <a:rPr lang="en-US" dirty="0"/>
              <a:t> index is </a:t>
            </a:r>
            <a:r>
              <a:rPr lang="en-US" dirty="0">
                <a:hlinkClick r:id="rId2" tooltip="National Stock Exchange of India"/>
              </a:rPr>
              <a:t>National Stock Exchange of India</a:t>
            </a:r>
            <a:r>
              <a:rPr lang="en-US" dirty="0"/>
              <a:t>'s benchmark broad based </a:t>
            </a:r>
            <a:r>
              <a:rPr lang="en-US" dirty="0">
                <a:hlinkClick r:id="rId3" tooltip="Stock market index"/>
              </a:rPr>
              <a:t>stock market index</a:t>
            </a:r>
            <a:r>
              <a:rPr lang="en-US" dirty="0"/>
              <a:t> for the Indian equity market.</a:t>
            </a:r>
          </a:p>
          <a:p>
            <a:r>
              <a:rPr lang="en-US" dirty="0"/>
              <a:t>It represents the weighted average of 50 Indian company stocks in 12 sectors and is one of the two main stock indices used in India, the other being the </a:t>
            </a:r>
            <a:r>
              <a:rPr lang="en-US" dirty="0">
                <a:hlinkClick r:id="rId4" tooltip="BSE SENSEX"/>
              </a:rPr>
              <a:t>BSE </a:t>
            </a:r>
            <a:r>
              <a:rPr lang="en-US" dirty="0" err="1">
                <a:hlinkClick r:id="rId4" tooltip="BSE SENSEX"/>
              </a:rPr>
              <a:t>sensex</a:t>
            </a:r>
            <a:r>
              <a:rPr lang="en-US" dirty="0"/>
              <a:t>.</a:t>
            </a:r>
          </a:p>
          <a:p>
            <a:endParaRPr lang="en-US" dirty="0"/>
          </a:p>
        </p:txBody>
      </p:sp>
    </p:spTree>
    <p:extLst>
      <p:ext uri="{BB962C8B-B14F-4D97-AF65-F5344CB8AC3E}">
        <p14:creationId xmlns:p14="http://schemas.microsoft.com/office/powerpoint/2010/main" val="340582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NSE stock trading details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314" y="1353022"/>
            <a:ext cx="10294666" cy="5307011"/>
          </a:xfrm>
        </p:spPr>
      </p:pic>
    </p:spTree>
    <p:extLst>
      <p:ext uri="{BB962C8B-B14F-4D97-AF65-F5344CB8AC3E}">
        <p14:creationId xmlns:p14="http://schemas.microsoft.com/office/powerpoint/2010/main" val="31006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Money Control</a:t>
            </a:r>
          </a:p>
        </p:txBody>
      </p:sp>
      <p:sp>
        <p:nvSpPr>
          <p:cNvPr id="3" name="Content Placeholder 2"/>
          <p:cNvSpPr>
            <a:spLocks noGrp="1"/>
          </p:cNvSpPr>
          <p:nvPr>
            <p:ph idx="1"/>
          </p:nvPr>
        </p:nvSpPr>
        <p:spPr>
          <a:xfrm>
            <a:off x="446315" y="1463040"/>
            <a:ext cx="11273460" cy="4770098"/>
          </a:xfrm>
        </p:spPr>
        <p:txBody>
          <a:bodyPr/>
          <a:lstStyle/>
          <a:p>
            <a:r>
              <a:rPr lang="en-US" dirty="0">
                <a:solidFill>
                  <a:schemeClr val="tx1"/>
                </a:solidFill>
              </a:rPr>
              <a:t>Moneycontrol.com is an </a:t>
            </a:r>
            <a:r>
              <a:rPr lang="en-US" u="sng" dirty="0">
                <a:solidFill>
                  <a:schemeClr val="tx1"/>
                </a:solidFill>
                <a:hlinkClick r:id="rId2" tooltip="India"/>
              </a:rPr>
              <a:t>Indian</a:t>
            </a:r>
            <a:r>
              <a:rPr lang="en-US" u="sng" dirty="0">
                <a:solidFill>
                  <a:schemeClr val="tx1"/>
                </a:solidFill>
              </a:rPr>
              <a:t> </a:t>
            </a:r>
            <a:r>
              <a:rPr lang="en-US" u="sng" dirty="0">
                <a:solidFill>
                  <a:schemeClr val="tx1"/>
                </a:solidFill>
                <a:hlinkClick r:id="rId3" tooltip="Online"/>
              </a:rPr>
              <a:t>online</a:t>
            </a:r>
            <a:r>
              <a:rPr lang="en-US" u="sng" dirty="0">
                <a:solidFill>
                  <a:schemeClr val="tx1"/>
                </a:solidFill>
              </a:rPr>
              <a:t> </a:t>
            </a:r>
            <a:r>
              <a:rPr lang="en-US" u="sng" dirty="0">
                <a:solidFill>
                  <a:schemeClr val="tx1"/>
                </a:solidFill>
                <a:hlinkClick r:id="rId4" tooltip="Business news"/>
              </a:rPr>
              <a:t>business news</a:t>
            </a:r>
            <a:r>
              <a:rPr lang="en-US" dirty="0">
                <a:solidFill>
                  <a:schemeClr val="tx1"/>
                </a:solidFill>
              </a:rPr>
              <a:t> website owned by E-EIGHTEEN Dot Com (P) Ltd., a subsidiary of the </a:t>
            </a:r>
            <a:r>
              <a:rPr lang="en-US" dirty="0" err="1">
                <a:solidFill>
                  <a:schemeClr val="tx1"/>
                </a:solidFill>
                <a:hlinkClick r:id="rId5" tooltip="Reliance Industries"/>
              </a:rPr>
              <a:t>Mukesh</a:t>
            </a:r>
            <a:r>
              <a:rPr lang="en-US" dirty="0">
                <a:solidFill>
                  <a:schemeClr val="tx1"/>
                </a:solidFill>
                <a:hlinkClick r:id="rId5" tooltip="Reliance Industries"/>
              </a:rPr>
              <a:t> </a:t>
            </a:r>
            <a:r>
              <a:rPr lang="en-US" dirty="0" err="1">
                <a:solidFill>
                  <a:schemeClr val="tx1"/>
                </a:solidFill>
                <a:hlinkClick r:id="rId5" tooltip="Reliance Industries"/>
              </a:rPr>
              <a:t>Ambani</a:t>
            </a:r>
            <a:r>
              <a:rPr lang="en-US" dirty="0">
                <a:solidFill>
                  <a:schemeClr val="tx1"/>
                </a:solidFill>
                <a:hlinkClick r:id="rId5" tooltip="Reliance Industries"/>
              </a:rPr>
              <a:t> (Reliance Industries)</a:t>
            </a:r>
            <a:r>
              <a:rPr lang="en-US" dirty="0">
                <a:solidFill>
                  <a:schemeClr val="tx1"/>
                </a:solidFill>
              </a:rPr>
              <a:t> controlled media house </a:t>
            </a:r>
            <a:r>
              <a:rPr lang="en-US" dirty="0">
                <a:solidFill>
                  <a:schemeClr val="tx1"/>
                </a:solidFill>
                <a:hlinkClick r:id="rId6" tooltip="TV 18"/>
              </a:rPr>
              <a:t>TV 18</a:t>
            </a:r>
            <a:endParaRPr lang="en-US" dirty="0">
              <a:solidFill>
                <a:schemeClr val="tx1"/>
              </a:solidFill>
            </a:endParaRPr>
          </a:p>
          <a:p>
            <a:r>
              <a:rPr lang="en-US" dirty="0"/>
              <a:t>This study analyzes the accuracy of forecasted target prices which are recommended by various brokers in the money control website. The money control website has multiple brokers giving different stock recommendation.</a:t>
            </a:r>
          </a:p>
          <a:p>
            <a:pPr marL="0" indent="0">
              <a:buNone/>
            </a:pPr>
            <a:endParaRPr lang="en-US" dirty="0"/>
          </a:p>
        </p:txBody>
      </p:sp>
    </p:spTree>
    <p:extLst>
      <p:ext uri="{BB962C8B-B14F-4D97-AF65-F5344CB8AC3E}">
        <p14:creationId xmlns:p14="http://schemas.microsoft.com/office/powerpoint/2010/main" val="64117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MONEYCONTROL STOCK RECOMMENDATION</a:t>
            </a:r>
          </a:p>
        </p:txBody>
      </p:sp>
      <p:pic>
        <p:nvPicPr>
          <p:cNvPr id="4" name="Picture Placeholder 4"/>
          <p:cNvPicPr>
            <a:picLocks noGrp="1" noChangeAspect="1"/>
          </p:cNvPicPr>
          <p:nvPr>
            <p:ph idx="1"/>
          </p:nvPr>
        </p:nvPicPr>
        <p:blipFill>
          <a:blip r:embed="rId2">
            <a:extLst>
              <a:ext uri="{28A0092B-C50C-407E-A947-70E740481C1C}">
                <a14:useLocalDpi xmlns:a14="http://schemas.microsoft.com/office/drawing/2010/main" val="0"/>
              </a:ext>
            </a:extLst>
          </a:blip>
          <a:srcRect l="7156" r="7156"/>
          <a:stretch>
            <a:fillRect/>
          </a:stretch>
        </p:blipFill>
        <p:spPr>
          <a:xfrm>
            <a:off x="446314" y="1091146"/>
            <a:ext cx="10642622" cy="5986536"/>
          </a:xfrm>
        </p:spPr>
      </p:pic>
    </p:spTree>
    <p:extLst>
      <p:ext uri="{BB962C8B-B14F-4D97-AF65-F5344CB8AC3E}">
        <p14:creationId xmlns:p14="http://schemas.microsoft.com/office/powerpoint/2010/main" val="231010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500215"/>
            <a:ext cx="11174186" cy="590931"/>
          </a:xfrm>
        </p:spPr>
        <p:txBody>
          <a:bodyPr/>
          <a:lstStyle/>
          <a:p>
            <a:r>
              <a:rPr lang="en-US" dirty="0"/>
              <a:t>Approach</a:t>
            </a:r>
          </a:p>
        </p:txBody>
      </p:sp>
      <p:sp>
        <p:nvSpPr>
          <p:cNvPr id="3" name="Content Placeholder 2"/>
          <p:cNvSpPr>
            <a:spLocks noGrp="1"/>
          </p:cNvSpPr>
          <p:nvPr>
            <p:ph idx="1"/>
          </p:nvPr>
        </p:nvSpPr>
        <p:spPr>
          <a:xfrm>
            <a:off x="446315" y="1463040"/>
            <a:ext cx="11174185" cy="4770098"/>
          </a:xfrm>
        </p:spPr>
        <p:txBody>
          <a:bodyPr/>
          <a:lstStyle/>
          <a:p>
            <a:r>
              <a:rPr lang="en-US" dirty="0"/>
              <a:t>The stock recommendation on money control website was web scrapped for the year 2009 to 2018.</a:t>
            </a:r>
          </a:p>
          <a:p>
            <a:r>
              <a:rPr lang="en-US" dirty="0"/>
              <a:t>The Stock details from NSE was extracted for evaluation of the recommendation. </a:t>
            </a:r>
          </a:p>
          <a:p>
            <a:r>
              <a:rPr lang="en-US" dirty="0"/>
              <a:t>Data was cleaned and pre preprocessed for further analysis</a:t>
            </a:r>
          </a:p>
          <a:p>
            <a:r>
              <a:rPr lang="en-US" dirty="0"/>
              <a:t>The analysis was performed based on Buy Hold strategy for individual brokers for a duration of 1 year.</a:t>
            </a:r>
          </a:p>
          <a:p>
            <a:r>
              <a:rPr lang="en-US" dirty="0"/>
              <a:t>The brokers hit rate (target met) and error rate (closest target met) were calculated. </a:t>
            </a:r>
          </a:p>
          <a:p>
            <a:r>
              <a:rPr lang="en-US" dirty="0"/>
              <a:t>The top 10 brokers were ranked based on their performance. </a:t>
            </a:r>
          </a:p>
          <a:p>
            <a:pPr marL="0" indent="0">
              <a:buNone/>
            </a:pPr>
            <a:endParaRPr lang="en-US" dirty="0"/>
          </a:p>
        </p:txBody>
      </p:sp>
    </p:spTree>
    <p:extLst>
      <p:ext uri="{BB962C8B-B14F-4D97-AF65-F5344CB8AC3E}">
        <p14:creationId xmlns:p14="http://schemas.microsoft.com/office/powerpoint/2010/main" val="2714622923"/>
      </p:ext>
    </p:extLst>
  </p:cSld>
  <p:clrMapOvr>
    <a:masterClrMapping/>
  </p:clrMapOvr>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_Template_03_CA - v6" id="{BB375E5A-8FC3-4FB7-A6E8-9040068211FB}" vid="{2B89D3CB-A611-48CF-BED1-C43F5F0453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C87BE7-3DAF-4C03-B2CD-B360154E90FC}">
  <ds:schemaRefs>
    <ds:schemaRef ds:uri="http://purl.org/dc/elements/1.1/"/>
    <ds:schemaRef ds:uri="fb0879af-3eba-417a-a55a-ffe6dcd6ca77"/>
    <ds:schemaRef ds:uri="http://www.w3.org/XML/1998/namespace"/>
    <ds:schemaRef ds:uri="http://purl.org/dc/terms/"/>
    <ds:schemaRef ds:uri="http://schemas.microsoft.com/office/2006/documentManagement/types"/>
    <ds:schemaRef ds:uri="6dc4bcd6-49db-4c07-9060-8acfc67cef9f"/>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 ds:uri="http://purl.org/dc/dcmitype/"/>
  </ds:schemaRefs>
</ds:datastoreItem>
</file>

<file path=customXml/itemProps2.xml><?xml version="1.0" encoding="utf-8"?>
<ds:datastoreItem xmlns:ds="http://schemas.openxmlformats.org/officeDocument/2006/customXml" ds:itemID="{A501E5DD-49BE-449C-93AB-53EC6814BD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BB53E8-7225-457A-B5F1-D326C5BB27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Ocean presentation</Template>
  <TotalTime>0</TotalTime>
  <Words>819</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Aldhabi</vt:lpstr>
      <vt:lpstr>Arial</vt:lpstr>
      <vt:lpstr>Calibri</vt:lpstr>
      <vt:lpstr>Century Gothic</vt:lpstr>
      <vt:lpstr>Office Theme</vt:lpstr>
      <vt:lpstr>Evaluation the Brokers performance based on the stock Recommendation in money control Website</vt:lpstr>
      <vt:lpstr>PowerPoint Presentation</vt:lpstr>
      <vt:lpstr>Business Problem</vt:lpstr>
      <vt:lpstr>Process Flow Diagram</vt:lpstr>
      <vt:lpstr>NSE</vt:lpstr>
      <vt:lpstr>NSE stock trading details</vt:lpstr>
      <vt:lpstr>About Money Control</vt:lpstr>
      <vt:lpstr>MONEYCONTROL STOCK RECOMMENDATION</vt:lpstr>
      <vt:lpstr>Approach</vt:lpstr>
      <vt:lpstr> Dataset </vt:lpstr>
      <vt:lpstr>Structured Dataset</vt:lpstr>
      <vt:lpstr>Trading Strategy</vt:lpstr>
      <vt:lpstr> Market Volatility </vt:lpstr>
      <vt:lpstr>Recommendations/Actions :</vt:lpstr>
      <vt:lpstr>Important features</vt:lpstr>
      <vt:lpstr>Why did we not take sell action for our analysis?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2018-07-10T09:56:23Z</dcterms:created>
  <dcterms:modified xsi:type="dcterms:W3CDTF">2018-11-04T09:32:02Z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