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81" r:id="rId3"/>
    <p:sldId id="261" r:id="rId4"/>
    <p:sldId id="257" r:id="rId5"/>
    <p:sldId id="314" r:id="rId6"/>
    <p:sldId id="267" r:id="rId7"/>
    <p:sldId id="259" r:id="rId8"/>
    <p:sldId id="258" r:id="rId9"/>
    <p:sldId id="264" r:id="rId10"/>
    <p:sldId id="275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5" r:id="rId21"/>
    <p:sldId id="324" r:id="rId22"/>
    <p:sldId id="263" r:id="rId23"/>
  </p:sldIdLst>
  <p:sldSz cx="9144000" cy="5143500" type="screen16x9"/>
  <p:notesSz cx="6858000" cy="9144000"/>
  <p:embeddedFontLst>
    <p:embeddedFont>
      <p:font typeface="Exo" panose="020B0604020202020204" charset="0"/>
      <p:regular r:id="rId25"/>
      <p:bold r:id="rId26"/>
      <p:italic r:id="rId27"/>
      <p:boldItalic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FCDD8C-D577-4FE0-B615-38923E63D4B8}">
  <a:tblStyle styleId="{ECFCDD8C-D577-4FE0-B615-38923E63D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gedfa3e31c0_2_20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8" name="Google Shape;3638;gedfa3e31c0_2_20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35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30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Google Shape;3969;gedfa3e31c0_2_20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Google Shape;3970;gedfa3e31c0_2_20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774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1" r:id="rId7"/>
    <p:sldLayoutId id="2147483663" r:id="rId8"/>
    <p:sldLayoutId id="2147483666" r:id="rId9"/>
    <p:sldLayoutId id="2147483667" r:id="rId10"/>
    <p:sldLayoutId id="2147483668" r:id="rId11"/>
    <p:sldLayoutId id="2147483671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Prayoga Agusto Haradi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chemeClr val="accent2"/>
                </a:solidFill>
              </a:rPr>
              <a:t>E-COMMERCE DATA PIPELINE</a:t>
            </a:r>
            <a:endParaRPr lang="en-US"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p52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Data Platforms Used</a:t>
            </a:r>
            <a:endParaRPr dirty="0"/>
          </a:p>
        </p:txBody>
      </p:sp>
      <p:sp>
        <p:nvSpPr>
          <p:cNvPr id="3641" name="Google Shape;3641;p52"/>
          <p:cNvSpPr/>
          <p:nvPr/>
        </p:nvSpPr>
        <p:spPr>
          <a:xfrm>
            <a:off x="4406249" y="2840549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2" name="Google Shape;3642;p52"/>
          <p:cNvGrpSpPr/>
          <p:nvPr/>
        </p:nvGrpSpPr>
        <p:grpSpPr>
          <a:xfrm>
            <a:off x="5156173" y="3483123"/>
            <a:ext cx="1793701" cy="920700"/>
            <a:chOff x="5156173" y="3483123"/>
            <a:chExt cx="1793701" cy="920700"/>
          </a:xfrm>
        </p:grpSpPr>
        <p:sp>
          <p:nvSpPr>
            <p:cNvPr id="3643" name="Google Shape;3643;p52"/>
            <p:cNvSpPr/>
            <p:nvPr/>
          </p:nvSpPr>
          <p:spPr>
            <a:xfrm>
              <a:off x="5156174" y="3483123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Data Warehouse Optimization</a:t>
              </a:r>
            </a:p>
          </p:txBody>
        </p:sp>
        <p:sp>
          <p:nvSpPr>
            <p:cNvPr id="3644" name="Google Shape;3644;p52"/>
            <p:cNvSpPr txBox="1"/>
            <p:nvPr/>
          </p:nvSpPr>
          <p:spPr>
            <a:xfrm>
              <a:off x="5156173" y="39421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Redshift organizes data in a star schema for optimized analytics performance.</a:t>
              </a:r>
            </a:p>
          </p:txBody>
        </p:sp>
      </p:grpSp>
      <p:grpSp>
        <p:nvGrpSpPr>
          <p:cNvPr id="3645" name="Google Shape;3645;p52"/>
          <p:cNvGrpSpPr/>
          <p:nvPr/>
        </p:nvGrpSpPr>
        <p:grpSpPr>
          <a:xfrm>
            <a:off x="2194123" y="3483123"/>
            <a:ext cx="1793701" cy="920700"/>
            <a:chOff x="2194123" y="3483123"/>
            <a:chExt cx="1793701" cy="920700"/>
          </a:xfrm>
        </p:grpSpPr>
        <p:sp>
          <p:nvSpPr>
            <p:cNvPr id="3646" name="Google Shape;3646;p52"/>
            <p:cNvSpPr/>
            <p:nvPr/>
          </p:nvSpPr>
          <p:spPr>
            <a:xfrm>
              <a:off x="2194124" y="3483123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Data Transformation and Staging</a:t>
              </a:r>
            </a:p>
          </p:txBody>
        </p:sp>
        <p:sp>
          <p:nvSpPr>
            <p:cNvPr id="3647" name="Google Shape;3647;p52"/>
            <p:cNvSpPr txBox="1"/>
            <p:nvPr/>
          </p:nvSpPr>
          <p:spPr>
            <a:xfrm>
              <a:off x="2194123" y="39421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PT Sans" panose="020B0503020203020204" pitchFamily="34" charset="0"/>
                  <a:ea typeface="PT Sans"/>
                  <a:cs typeface="PT Sans"/>
                  <a:sym typeface="PT Sans"/>
                </a:rPr>
                <a:t>Python scripts clean and transform the data before storing it in AWS S3.</a:t>
              </a:r>
            </a:p>
          </p:txBody>
        </p:sp>
      </p:grpSp>
      <p:grpSp>
        <p:nvGrpSpPr>
          <p:cNvPr id="3648" name="Google Shape;3648;p52"/>
          <p:cNvGrpSpPr/>
          <p:nvPr/>
        </p:nvGrpSpPr>
        <p:grpSpPr>
          <a:xfrm>
            <a:off x="713098" y="1604423"/>
            <a:ext cx="1793701" cy="914676"/>
            <a:chOff x="713098" y="1604423"/>
            <a:chExt cx="1793701" cy="914676"/>
          </a:xfrm>
        </p:grpSpPr>
        <p:sp>
          <p:nvSpPr>
            <p:cNvPr id="3649" name="Google Shape;3649;p52"/>
            <p:cNvSpPr/>
            <p:nvPr/>
          </p:nvSpPr>
          <p:spPr>
            <a:xfrm>
              <a:off x="7130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Data Source and Extraction</a:t>
              </a:r>
            </a:p>
          </p:txBody>
        </p:sp>
        <p:sp>
          <p:nvSpPr>
            <p:cNvPr id="3650" name="Google Shape;3650;p52"/>
            <p:cNvSpPr txBox="1"/>
            <p:nvPr/>
          </p:nvSpPr>
          <p:spPr>
            <a:xfrm>
              <a:off x="713098" y="16044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Apache Airflow orchestrates the extraction of data from monthly updated CSV files.</a:t>
              </a:r>
            </a:p>
          </p:txBody>
        </p:sp>
      </p:grpSp>
      <p:grpSp>
        <p:nvGrpSpPr>
          <p:cNvPr id="3651" name="Google Shape;3651;p52"/>
          <p:cNvGrpSpPr/>
          <p:nvPr/>
        </p:nvGrpSpPr>
        <p:grpSpPr>
          <a:xfrm>
            <a:off x="6637198" y="1604423"/>
            <a:ext cx="1793701" cy="914676"/>
            <a:chOff x="6637198" y="1604423"/>
            <a:chExt cx="1793701" cy="914676"/>
          </a:xfrm>
        </p:grpSpPr>
        <p:sp>
          <p:nvSpPr>
            <p:cNvPr id="3652" name="Google Shape;3652;p52"/>
            <p:cNvSpPr/>
            <p:nvPr/>
          </p:nvSpPr>
          <p:spPr>
            <a:xfrm>
              <a:off x="66371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Data Analysis and Visualization</a:t>
              </a:r>
            </a:p>
          </p:txBody>
        </p:sp>
        <p:sp>
          <p:nvSpPr>
            <p:cNvPr id="3653" name="Google Shape;3653;p52"/>
            <p:cNvSpPr txBox="1"/>
            <p:nvPr/>
          </p:nvSpPr>
          <p:spPr>
            <a:xfrm>
              <a:off x="6637198" y="16044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Amazon </a:t>
              </a:r>
              <a:r>
                <a:rPr lang="en-US" sz="1000" dirty="0" err="1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QuickSight</a:t>
              </a:r>
              <a:r>
                <a:rPr lang="en-US" sz="1000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 connects to Redshift to create interactive dashboards and reports.</a:t>
              </a:r>
            </a:p>
          </p:txBody>
        </p:sp>
      </p:grpSp>
      <p:grpSp>
        <p:nvGrpSpPr>
          <p:cNvPr id="3654" name="Google Shape;3654;p52"/>
          <p:cNvGrpSpPr/>
          <p:nvPr/>
        </p:nvGrpSpPr>
        <p:grpSpPr>
          <a:xfrm>
            <a:off x="3675149" y="1604423"/>
            <a:ext cx="1793700" cy="914676"/>
            <a:chOff x="3675149" y="1604423"/>
            <a:chExt cx="1793700" cy="914676"/>
          </a:xfrm>
        </p:grpSpPr>
        <p:sp>
          <p:nvSpPr>
            <p:cNvPr id="3655" name="Google Shape;3655;p52"/>
            <p:cNvSpPr/>
            <p:nvPr/>
          </p:nvSpPr>
          <p:spPr>
            <a:xfrm>
              <a:off x="367514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Data Loading to Warehouse</a:t>
              </a:r>
            </a:p>
          </p:txBody>
        </p:sp>
        <p:sp>
          <p:nvSpPr>
            <p:cNvPr id="3656" name="Google Shape;3656;p52"/>
            <p:cNvSpPr txBox="1"/>
            <p:nvPr/>
          </p:nvSpPr>
          <p:spPr>
            <a:xfrm>
              <a:off x="3675149" y="160442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Processed data is efficiently transferred from S3 to Amazon Redshift.</a:t>
              </a:r>
            </a:p>
          </p:txBody>
        </p:sp>
      </p:grpSp>
      <p:cxnSp>
        <p:nvCxnSpPr>
          <p:cNvPr id="3657" name="Google Shape;3657;p52"/>
          <p:cNvCxnSpPr>
            <a:stCxn id="3658" idx="6"/>
            <a:endCxn id="3659" idx="2"/>
          </p:cNvCxnSpPr>
          <p:nvPr/>
        </p:nvCxnSpPr>
        <p:spPr>
          <a:xfrm>
            <a:off x="1775099" y="3001112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0" name="Google Shape;3660;p52"/>
          <p:cNvCxnSpPr>
            <a:stCxn id="3659" idx="6"/>
            <a:endCxn id="3641" idx="2"/>
          </p:cNvCxnSpPr>
          <p:nvPr/>
        </p:nvCxnSpPr>
        <p:spPr>
          <a:xfrm>
            <a:off x="3256424" y="3001112"/>
            <a:ext cx="1149900" cy="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1" name="Google Shape;3661;p52"/>
          <p:cNvCxnSpPr>
            <a:stCxn id="3641" idx="6"/>
            <a:endCxn id="3662" idx="2"/>
          </p:cNvCxnSpPr>
          <p:nvPr/>
        </p:nvCxnSpPr>
        <p:spPr>
          <a:xfrm>
            <a:off x="4737749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3" name="Google Shape;3663;p52"/>
          <p:cNvCxnSpPr>
            <a:stCxn id="3662" idx="6"/>
            <a:endCxn id="3664" idx="2"/>
          </p:cNvCxnSpPr>
          <p:nvPr/>
        </p:nvCxnSpPr>
        <p:spPr>
          <a:xfrm>
            <a:off x="6218774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5" name="Google Shape;3665;p52"/>
          <p:cNvCxnSpPr>
            <a:stCxn id="3658" idx="0"/>
            <a:endCxn id="3649" idx="2"/>
          </p:cNvCxnSpPr>
          <p:nvPr/>
        </p:nvCxnSpPr>
        <p:spPr>
          <a:xfrm rot="10800000" flipH="1">
            <a:off x="1609349" y="2519162"/>
            <a:ext cx="6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6" name="Google Shape;3666;p52"/>
          <p:cNvCxnSpPr>
            <a:stCxn id="3641" idx="0"/>
            <a:endCxn id="3655" idx="2"/>
          </p:cNvCxnSpPr>
          <p:nvPr/>
        </p:nvCxnSpPr>
        <p:spPr>
          <a:xfrm rot="10800000">
            <a:off x="4571999" y="2518949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7" name="Google Shape;3667;p52"/>
          <p:cNvCxnSpPr>
            <a:stCxn id="3664" idx="0"/>
            <a:endCxn id="3652" idx="2"/>
          </p:cNvCxnSpPr>
          <p:nvPr/>
        </p:nvCxnSpPr>
        <p:spPr>
          <a:xfrm rot="10800000">
            <a:off x="7534049" y="2518949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8" name="Google Shape;3668;p52"/>
          <p:cNvCxnSpPr>
            <a:stCxn id="3643" idx="0"/>
            <a:endCxn id="3662" idx="4"/>
          </p:cNvCxnSpPr>
          <p:nvPr/>
        </p:nvCxnSpPr>
        <p:spPr>
          <a:xfrm rot="10800000">
            <a:off x="6053024" y="3172023"/>
            <a:ext cx="0" cy="311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9" name="Google Shape;3669;p52"/>
          <p:cNvCxnSpPr>
            <a:stCxn id="3646" idx="0"/>
            <a:endCxn id="3659" idx="4"/>
          </p:cNvCxnSpPr>
          <p:nvPr/>
        </p:nvCxnSpPr>
        <p:spPr>
          <a:xfrm rot="10800000">
            <a:off x="3090674" y="3166923"/>
            <a:ext cx="3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70" name="Google Shape;3670;p52"/>
          <p:cNvGrpSpPr/>
          <p:nvPr/>
        </p:nvGrpSpPr>
        <p:grpSpPr>
          <a:xfrm rot="10800000">
            <a:off x="872939" y="3428478"/>
            <a:ext cx="883262" cy="242091"/>
            <a:chOff x="2300350" y="2601250"/>
            <a:chExt cx="2275275" cy="623625"/>
          </a:xfrm>
        </p:grpSpPr>
        <p:sp>
          <p:nvSpPr>
            <p:cNvPr id="3671" name="Google Shape;3671;p5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7" name="Google Shape;3677;p52"/>
          <p:cNvGrpSpPr/>
          <p:nvPr/>
        </p:nvGrpSpPr>
        <p:grpSpPr>
          <a:xfrm>
            <a:off x="7644195" y="3512791"/>
            <a:ext cx="2297800" cy="347400"/>
            <a:chOff x="7644195" y="3512791"/>
            <a:chExt cx="2297800" cy="347400"/>
          </a:xfrm>
        </p:grpSpPr>
        <p:sp>
          <p:nvSpPr>
            <p:cNvPr id="3678" name="Google Shape;3678;p52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2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0" name="Google Shape;3680;p52"/>
          <p:cNvGrpSpPr/>
          <p:nvPr/>
        </p:nvGrpSpPr>
        <p:grpSpPr>
          <a:xfrm rot="5400000">
            <a:off x="3041525" y="1192975"/>
            <a:ext cx="98902" cy="553090"/>
            <a:chOff x="4898850" y="4820550"/>
            <a:chExt cx="98902" cy="553090"/>
          </a:xfrm>
        </p:grpSpPr>
        <p:sp>
          <p:nvSpPr>
            <p:cNvPr id="3681" name="Google Shape;3681;p5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6" name="Google Shape;3686;p52"/>
          <p:cNvSpPr/>
          <p:nvPr/>
        </p:nvSpPr>
        <p:spPr>
          <a:xfrm>
            <a:off x="4475700" y="2910000"/>
            <a:ext cx="192600" cy="1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7" name="Google Shape;3687;p52"/>
          <p:cNvGrpSpPr/>
          <p:nvPr/>
        </p:nvGrpSpPr>
        <p:grpSpPr>
          <a:xfrm>
            <a:off x="2924924" y="2835362"/>
            <a:ext cx="331500" cy="331500"/>
            <a:chOff x="2924924" y="2835362"/>
            <a:chExt cx="331500" cy="331500"/>
          </a:xfrm>
        </p:grpSpPr>
        <p:sp>
          <p:nvSpPr>
            <p:cNvPr id="3688" name="Google Shape;3688;p52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2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9" name="Google Shape;3689;p52"/>
          <p:cNvGrpSpPr/>
          <p:nvPr/>
        </p:nvGrpSpPr>
        <p:grpSpPr>
          <a:xfrm>
            <a:off x="5887274" y="2840549"/>
            <a:ext cx="331500" cy="331500"/>
            <a:chOff x="5887274" y="2840549"/>
            <a:chExt cx="331500" cy="331500"/>
          </a:xfrm>
        </p:grpSpPr>
        <p:sp>
          <p:nvSpPr>
            <p:cNvPr id="3690" name="Google Shape;3690;p52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2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1" name="Google Shape;3691;p52"/>
          <p:cNvGrpSpPr/>
          <p:nvPr/>
        </p:nvGrpSpPr>
        <p:grpSpPr>
          <a:xfrm>
            <a:off x="7368299" y="2840549"/>
            <a:ext cx="331500" cy="331500"/>
            <a:chOff x="7368299" y="2840549"/>
            <a:chExt cx="331500" cy="331500"/>
          </a:xfrm>
        </p:grpSpPr>
        <p:sp>
          <p:nvSpPr>
            <p:cNvPr id="3692" name="Google Shape;3692;p52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2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3" name="Google Shape;3693;p52"/>
          <p:cNvGrpSpPr/>
          <p:nvPr/>
        </p:nvGrpSpPr>
        <p:grpSpPr>
          <a:xfrm>
            <a:off x="1443599" y="2835362"/>
            <a:ext cx="331500" cy="331500"/>
            <a:chOff x="1443599" y="2835362"/>
            <a:chExt cx="331500" cy="331500"/>
          </a:xfrm>
        </p:grpSpPr>
        <p:sp>
          <p:nvSpPr>
            <p:cNvPr id="3694" name="Google Shape;3694;p52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2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64CC310-6449-32E7-D7EE-FF6A107C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099" y="1461275"/>
            <a:ext cx="7734969" cy="2296533"/>
          </a:xfrm>
        </p:spPr>
        <p:txBody>
          <a:bodyPr/>
          <a:lstStyle/>
          <a:p>
            <a:r>
              <a:rPr lang="en-US" dirty="0"/>
              <a:t>The data source used is a E-Commerce dataset stored in a local computer downloaded from the website Kaggle. It consists of the columns:</a:t>
            </a:r>
            <a:br>
              <a:rPr lang="en-US" dirty="0"/>
            </a:br>
            <a:r>
              <a:rPr lang="en-US" dirty="0" err="1"/>
              <a:t>Order_Date</a:t>
            </a:r>
            <a:r>
              <a:rPr lang="en-US" dirty="0"/>
              <a:t>, Time, Aging, </a:t>
            </a:r>
            <a:r>
              <a:rPr lang="en-US" dirty="0" err="1"/>
              <a:t>Customer_Id</a:t>
            </a:r>
            <a:r>
              <a:rPr lang="en-US" dirty="0"/>
              <a:t>, Gender, </a:t>
            </a:r>
            <a:r>
              <a:rPr lang="en-US" dirty="0" err="1"/>
              <a:t>Device_Type</a:t>
            </a:r>
            <a:r>
              <a:rPr lang="en-US" dirty="0"/>
              <a:t>, </a:t>
            </a:r>
            <a:r>
              <a:rPr lang="en-US" dirty="0" err="1"/>
              <a:t>Customer_Login_type</a:t>
            </a:r>
            <a:r>
              <a:rPr lang="en-US" dirty="0"/>
              <a:t>, </a:t>
            </a:r>
            <a:r>
              <a:rPr lang="en-US" dirty="0" err="1"/>
              <a:t>Product_Category</a:t>
            </a:r>
            <a:r>
              <a:rPr lang="en-US" dirty="0"/>
              <a:t>, Product, Sales, Quantity, Discount, Profit, </a:t>
            </a:r>
            <a:r>
              <a:rPr lang="en-US" dirty="0" err="1"/>
              <a:t>Shipping_Cost</a:t>
            </a:r>
            <a:r>
              <a:rPr lang="en-US" dirty="0"/>
              <a:t>, </a:t>
            </a:r>
            <a:r>
              <a:rPr lang="en-US" dirty="0" err="1"/>
              <a:t>Order_Priority</a:t>
            </a:r>
            <a:r>
              <a:rPr lang="en-US" dirty="0"/>
              <a:t>, </a:t>
            </a:r>
            <a:r>
              <a:rPr lang="en-US" dirty="0" err="1"/>
              <a:t>Payment_method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Below is a short snippet of the dataset used.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97E9DD-2DA1-8A4C-BFA2-DE13AB5C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912216-E944-87F0-2FA8-45228B69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30" y="3834413"/>
            <a:ext cx="773497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96ADAD-ED53-DFAA-BA0A-40C4ADBC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Transformation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70B81-FFFC-E2DE-9BEF-65DDDCCF2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sz="1600" dirty="0"/>
              <a:t>Convert dates and numeric fields to appropriate data types</a:t>
            </a:r>
            <a:br>
              <a:rPr lang="en-US" sz="1600" dirty="0"/>
            </a:br>
            <a:endParaRPr lang="en-US" sz="1600" dirty="0"/>
          </a:p>
          <a:p>
            <a:pPr>
              <a:buClr>
                <a:schemeClr val="bg1"/>
              </a:buClr>
            </a:pPr>
            <a:r>
              <a:rPr lang="en-US" sz="1600" dirty="0"/>
              <a:t>Remove null values and duplicates</a:t>
            </a:r>
            <a:br>
              <a:rPr lang="en-US" sz="1600" dirty="0"/>
            </a:br>
            <a:endParaRPr lang="en-US" sz="1600" dirty="0"/>
          </a:p>
          <a:p>
            <a:pPr>
              <a:buClr>
                <a:schemeClr val="bg1"/>
              </a:buClr>
            </a:pPr>
            <a:r>
              <a:rPr lang="en-US" sz="1600" dirty="0"/>
              <a:t>Calculate profit margin and categorize it</a:t>
            </a:r>
            <a:br>
              <a:rPr lang="en-US" sz="1600" dirty="0"/>
            </a:br>
            <a:endParaRPr lang="en-US" sz="1600" dirty="0"/>
          </a:p>
          <a:p>
            <a:pPr>
              <a:buClr>
                <a:schemeClr val="bg1"/>
              </a:buClr>
            </a:pPr>
            <a:r>
              <a:rPr lang="en-US" sz="1600" dirty="0"/>
              <a:t>Create dimension tables for customers, products, and dates</a:t>
            </a:r>
            <a:br>
              <a:rPr lang="en-US" sz="1600" dirty="0"/>
            </a:br>
            <a:endParaRPr lang="en-US" sz="1600" dirty="0"/>
          </a:p>
          <a:p>
            <a:pPr>
              <a:buClr>
                <a:schemeClr val="bg1"/>
              </a:buClr>
            </a:pPr>
            <a:r>
              <a:rPr lang="en-US" sz="1600" dirty="0"/>
              <a:t>Build a fact table for sales with calculated metrics.</a:t>
            </a:r>
          </a:p>
          <a:p>
            <a:pPr>
              <a:buClr>
                <a:schemeClr val="bg1"/>
              </a:buClr>
            </a:pPr>
            <a:endParaRPr lang="en-US" sz="1600" dirty="0"/>
          </a:p>
          <a:p>
            <a:pPr marL="152400" indent="0">
              <a:buClr>
                <a:schemeClr val="bg1"/>
              </a:buCl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281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1E94-126D-C1B1-7EF7-1D54F8F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295928"/>
            <a:ext cx="7717800" cy="572700"/>
          </a:xfrm>
        </p:spPr>
        <p:txBody>
          <a:bodyPr/>
          <a:lstStyle/>
          <a:p>
            <a:pPr algn="ctr"/>
            <a:r>
              <a:rPr lang="en-US" dirty="0"/>
              <a:t>Code Snippet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4219AC-25A5-832F-BC1E-2630851E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99" y="1046338"/>
            <a:ext cx="4656870" cy="38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5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7EDA-87B4-F54F-7549-C354AD13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Transformation Tools and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62C94-FAE0-C6C2-B20E-80865F6F4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/>
              <a:t>Python with Pandas</a:t>
            </a:r>
            <a:br>
              <a:rPr lang="en-US" dirty="0"/>
            </a:br>
            <a:r>
              <a:rPr lang="en-US" dirty="0"/>
              <a:t>Chosen for its powerful data manipulation capabilities and ease of use in ETL processes, offering more flexibility than SQL-based transformations alone.</a:t>
            </a:r>
            <a:br>
              <a:rPr lang="en-US" dirty="0"/>
            </a:b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Apache Airflow</a:t>
            </a:r>
            <a:br>
              <a:rPr lang="en-US" dirty="0"/>
            </a:br>
            <a:r>
              <a:rPr lang="en-US" dirty="0"/>
              <a:t>Selected for workflow orchestration, offering better scheduling and monitoring compared to </a:t>
            </a:r>
            <a:r>
              <a:rPr lang="en-US" dirty="0" err="1"/>
              <a:t>cron</a:t>
            </a:r>
            <a:r>
              <a:rPr lang="en-US" dirty="0"/>
              <a:t> jobs, with better error handling and dependency management.</a:t>
            </a:r>
            <a:br>
              <a:rPr lang="en-US" dirty="0"/>
            </a:b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AWS S3</a:t>
            </a:r>
            <a:br>
              <a:rPr lang="en-US" dirty="0"/>
            </a:br>
            <a:r>
              <a:rPr lang="en-US" dirty="0"/>
              <a:t>Used as a data lake for its scalability and seamless integration with other AWS services. S3 offers virtually unlimited storage and easy integration with Redshift, making it superior to on-premises storage solutions.</a:t>
            </a:r>
            <a:br>
              <a:rPr lang="en-US" dirty="0"/>
            </a:b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Amazon Redshift</a:t>
            </a:r>
            <a:br>
              <a:rPr lang="en-US" dirty="0"/>
            </a:br>
            <a:r>
              <a:rPr lang="en-US" dirty="0"/>
              <a:t>Preferred for its column-oriented storage and MPP (massively parallel processing) architecture, optimizing analytical query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5533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DF34-7A39-59E4-A5BF-69B92584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33" y="251302"/>
            <a:ext cx="7717800" cy="572700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A610C-9729-1B6A-BB9E-BD42F468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80" y="915279"/>
            <a:ext cx="5184105" cy="38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9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D3E4-6EE5-2E1A-7B9D-9610669C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2BB37-6703-F9F1-7389-C378DCC80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/>
              <a:t>Star Schema Design</a:t>
            </a:r>
            <a:br>
              <a:rPr lang="en-US" dirty="0"/>
            </a:br>
            <a:r>
              <a:rPr lang="en-US" dirty="0"/>
              <a:t>Optimizes for quick analysis of sales performance across multiple dimensions.</a:t>
            </a:r>
          </a:p>
          <a:p>
            <a:pPr>
              <a:buClr>
                <a:schemeClr val="bg1"/>
              </a:buClr>
            </a:pP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Fact Table: Sales</a:t>
            </a:r>
            <a:br>
              <a:rPr lang="en-US" dirty="0"/>
            </a:br>
            <a:r>
              <a:rPr lang="en-US" dirty="0"/>
              <a:t>Central table capturing key metrics like revenue, profit, and quantity sold.</a:t>
            </a:r>
            <a:br>
              <a:rPr lang="en-US" dirty="0"/>
            </a:br>
            <a:endParaRPr lang="en-US" dirty="0"/>
          </a:p>
          <a:p>
            <a:pPr>
              <a:buClr>
                <a:schemeClr val="bg1"/>
              </a:buClr>
            </a:pPr>
            <a:r>
              <a:rPr lang="en-US" dirty="0"/>
              <a:t>Dimension Tables</a:t>
            </a:r>
          </a:p>
          <a:p>
            <a:pPr lvl="1">
              <a:buClr>
                <a:schemeClr val="bg1"/>
              </a:buClr>
            </a:pPr>
            <a:r>
              <a:rPr lang="en-US" sz="1200" dirty="0"/>
              <a:t>Customer: Enables customer segmentation and behavior analysis</a:t>
            </a:r>
            <a:br>
              <a:rPr lang="en-US" sz="1200" dirty="0"/>
            </a:br>
            <a:r>
              <a:rPr lang="en-US" sz="1200" dirty="0"/>
              <a:t>Columns: Gender, </a:t>
            </a:r>
            <a:r>
              <a:rPr lang="en-US" sz="1200" dirty="0" err="1"/>
              <a:t>Customer_Login_type</a:t>
            </a:r>
            <a:r>
              <a:rPr lang="en-US" sz="1200" dirty="0"/>
              <a:t>, </a:t>
            </a:r>
            <a:r>
              <a:rPr lang="en-US" sz="1200" dirty="0" err="1"/>
              <a:t>customer_key</a:t>
            </a:r>
            <a:endParaRPr lang="en-US" sz="1200" dirty="0"/>
          </a:p>
          <a:p>
            <a:pPr lvl="1">
              <a:buClr>
                <a:schemeClr val="bg1"/>
              </a:buClr>
            </a:pPr>
            <a:r>
              <a:rPr lang="en-US" sz="1200" dirty="0"/>
              <a:t>Product: Facilitates product category performance evaluation</a:t>
            </a:r>
            <a:br>
              <a:rPr lang="en-US" sz="1200" dirty="0"/>
            </a:br>
            <a:r>
              <a:rPr lang="en-US" sz="1200" dirty="0"/>
              <a:t>Columns: </a:t>
            </a:r>
            <a:r>
              <a:rPr lang="en-US" sz="1200" dirty="0" err="1"/>
              <a:t>Product_Category</a:t>
            </a:r>
            <a:r>
              <a:rPr lang="en-US" sz="1200" dirty="0"/>
              <a:t>, Product, </a:t>
            </a:r>
            <a:r>
              <a:rPr lang="en-US" sz="1200" dirty="0" err="1"/>
              <a:t>product_key</a:t>
            </a:r>
            <a:endParaRPr lang="en-US" sz="1200" dirty="0"/>
          </a:p>
          <a:p>
            <a:pPr lvl="1">
              <a:buClr>
                <a:schemeClr val="bg1"/>
              </a:buClr>
            </a:pPr>
            <a:r>
              <a:rPr lang="en-US" sz="1200" dirty="0"/>
              <a:t>Date: Allows for time-based trend analysis and seasonality detection</a:t>
            </a:r>
            <a:br>
              <a:rPr lang="en-US" sz="1200" dirty="0"/>
            </a:br>
            <a:r>
              <a:rPr lang="en-US" sz="1200" dirty="0"/>
              <a:t>Columns: </a:t>
            </a:r>
            <a:r>
              <a:rPr lang="en-US" sz="1200" dirty="0" err="1"/>
              <a:t>date_key</a:t>
            </a:r>
            <a:r>
              <a:rPr lang="en-US" sz="1200" dirty="0"/>
              <a:t>, </a:t>
            </a:r>
            <a:r>
              <a:rPr lang="en-US" sz="1200" dirty="0" err="1"/>
              <a:t>full_date</a:t>
            </a:r>
            <a:r>
              <a:rPr lang="en-US" sz="1200" dirty="0"/>
              <a:t>, year, month, day, weekday</a:t>
            </a:r>
            <a:br>
              <a:rPr lang="en-US" sz="1200" dirty="0"/>
            </a:br>
            <a:endParaRPr lang="en-US" sz="1200" dirty="0"/>
          </a:p>
          <a:p>
            <a:pPr>
              <a:buClr>
                <a:schemeClr val="bg1"/>
              </a:buClr>
            </a:pPr>
            <a:r>
              <a:rPr lang="en-US" dirty="0"/>
              <a:t>Key Performance Indicators (KPIs)Includes calculated metrics like profit margin and total revenue for easy reporting.</a:t>
            </a:r>
          </a:p>
        </p:txBody>
      </p:sp>
    </p:spTree>
    <p:extLst>
      <p:ext uri="{BB962C8B-B14F-4D97-AF65-F5344CB8AC3E}">
        <p14:creationId xmlns:p14="http://schemas.microsoft.com/office/powerpoint/2010/main" val="211591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4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&amp; Analysis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27DCC0C-0ED5-42C8-7FF3-63C7A72A8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D4F4C7-CD90-7B65-ECAE-10E301D8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385956"/>
            <a:ext cx="7717800" cy="572700"/>
          </a:xfrm>
        </p:spPr>
        <p:txBody>
          <a:bodyPr/>
          <a:lstStyle/>
          <a:p>
            <a:pPr algn="ctr"/>
            <a:r>
              <a:rPr lang="en-US" dirty="0"/>
              <a:t>End 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E1794-777F-AFD3-2013-BFB7A38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55" y="980578"/>
            <a:ext cx="3881556" cy="1756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989276-152E-8DD1-F90A-A21CCF19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33" y="3230331"/>
            <a:ext cx="3673258" cy="18150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CCB2CE-1B20-E2F2-A6A8-C47AE6AFF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358" y="958656"/>
            <a:ext cx="4088478" cy="17563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D4E43-94F5-E241-AD9E-D59575B7BC36}"/>
              </a:ext>
            </a:extLst>
          </p:cNvPr>
          <p:cNvSpPr txBox="1"/>
          <p:nvPr/>
        </p:nvSpPr>
        <p:spPr>
          <a:xfrm>
            <a:off x="5743183" y="2818784"/>
            <a:ext cx="227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S3 Bucket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A680B-116E-4C6B-E17B-45FC84120F07}"/>
              </a:ext>
            </a:extLst>
          </p:cNvPr>
          <p:cNvSpPr txBox="1"/>
          <p:nvPr/>
        </p:nvSpPr>
        <p:spPr>
          <a:xfrm>
            <a:off x="1574104" y="2818783"/>
            <a:ext cx="2273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DAG Running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450D6-C660-67F8-5D9F-12E570F65B86}"/>
              </a:ext>
            </a:extLst>
          </p:cNvPr>
          <p:cNvSpPr txBox="1"/>
          <p:nvPr/>
        </p:nvSpPr>
        <p:spPr>
          <a:xfrm>
            <a:off x="6228567" y="4549463"/>
            <a:ext cx="173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Data loaded into Redshift</a:t>
            </a:r>
          </a:p>
        </p:txBody>
      </p:sp>
    </p:spTree>
    <p:extLst>
      <p:ext uri="{BB962C8B-B14F-4D97-AF65-F5344CB8AC3E}">
        <p14:creationId xmlns:p14="http://schemas.microsoft.com/office/powerpoint/2010/main" val="18122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82FF-CCCD-CAF8-92C8-A0D26495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241907"/>
            <a:ext cx="7717800" cy="572700"/>
          </a:xfrm>
        </p:spPr>
        <p:txBody>
          <a:bodyPr/>
          <a:lstStyle/>
          <a:p>
            <a:pPr algn="ctr"/>
            <a:r>
              <a:rPr lang="en-US" dirty="0"/>
              <a:t>Visualization in Redshift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7C04A-A267-7831-E17D-E9EE459E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9" y="1002470"/>
            <a:ext cx="5864754" cy="3138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DD2F3-A98E-EEE1-9BA8-A2D0C4C24B8D}"/>
              </a:ext>
            </a:extLst>
          </p:cNvPr>
          <p:cNvSpPr txBox="1"/>
          <p:nvPr/>
        </p:nvSpPr>
        <p:spPr>
          <a:xfrm>
            <a:off x="6297460" y="933189"/>
            <a:ext cx="26930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Medium priority orders generate the highest revenue at </a:t>
            </a:r>
            <a:r>
              <a:rPr lang="en-US" b="1" dirty="0">
                <a:solidFill>
                  <a:schemeClr val="bg1"/>
                </a:solidFill>
                <a:latin typeface="PT Sans" panose="020B0503020203020204" pitchFamily="34" charset="0"/>
              </a:rPr>
              <a:t>11.3M. </a:t>
            </a:r>
            <a:br>
              <a:rPr lang="en-US" b="1" dirty="0">
                <a:solidFill>
                  <a:schemeClr val="bg1"/>
                </a:solidFill>
                <a:latin typeface="PT Sans" panose="020B0503020203020204" pitchFamily="34" charset="0"/>
              </a:rPr>
            </a:br>
            <a:endParaRPr lang="en-US" b="1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Web orders dominate with </a:t>
            </a:r>
            <a:r>
              <a:rPr lang="en-US" b="1" dirty="0">
                <a:solidFill>
                  <a:schemeClr val="bg1"/>
                </a:solidFill>
                <a:latin typeface="PT Sans" panose="020B0503020203020204" pitchFamily="34" charset="0"/>
              </a:rPr>
              <a:t>93% </a:t>
            </a: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of total revenue. </a:t>
            </a:r>
            <a:b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</a:br>
            <a:endParaRPr lang="en-US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Profit shows fluctuations with occasional high peaks between April-May. </a:t>
            </a:r>
            <a:b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</a:br>
            <a:endParaRPr lang="en-US" dirty="0">
              <a:solidFill>
                <a:schemeClr val="bg1"/>
              </a:solidFill>
              <a:latin typeface="PT Sans" panose="020B050302020302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PT Sans" panose="020B0503020203020204" pitchFamily="34" charset="0"/>
              </a:rPr>
              <a:t>Fashion category leads in revenue generation, followed by Home &amp; Furniture.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7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p58"/>
          <p:cNvSpPr/>
          <p:nvPr/>
        </p:nvSpPr>
        <p:spPr>
          <a:xfrm>
            <a:off x="942169" y="3448093"/>
            <a:ext cx="21039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6" name="Google Shape;3976;p58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Self-Introduction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77" name="Google Shape;3977;p58"/>
          <p:cNvSpPr txBox="1">
            <a:spLocks noGrp="1"/>
          </p:cNvSpPr>
          <p:nvPr>
            <p:ph type="title"/>
          </p:nvPr>
        </p:nvSpPr>
        <p:spPr>
          <a:xfrm>
            <a:off x="984468" y="3513266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Prayoga Agusto</a:t>
            </a:r>
            <a:endParaRPr dirty="0"/>
          </a:p>
        </p:txBody>
      </p:sp>
      <p:sp>
        <p:nvSpPr>
          <p:cNvPr id="3978" name="Google Shape;3978;p58"/>
          <p:cNvSpPr txBox="1">
            <a:spLocks noGrp="1"/>
          </p:cNvSpPr>
          <p:nvPr>
            <p:ph type="subTitle" idx="1"/>
          </p:nvPr>
        </p:nvSpPr>
        <p:spPr>
          <a:xfrm>
            <a:off x="3144971" y="1400379"/>
            <a:ext cx="5332018" cy="2977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200" b="1" dirty="0"/>
              <a:t>Data Analyst / Data Engineering Enthusiast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Chemical Engineering graduate from University of Indonesia</a:t>
            </a:r>
            <a:br>
              <a:rPr lang="en-US" sz="1200" dirty="0"/>
            </a:br>
            <a:endParaRPr lang="en-US" sz="1200" dirty="0"/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Professional Experience </a:t>
            </a:r>
          </a:p>
          <a:p>
            <a:pPr marL="685800" lvl="1" indent="-228600" algn="l">
              <a:buSzPct val="100000"/>
              <a:buFont typeface="+mj-lt"/>
              <a:buAutoNum type="arabicPeriod"/>
            </a:pPr>
            <a:r>
              <a:rPr lang="en-US" sz="1000" dirty="0"/>
              <a:t>Data Management Division Intern at Bank BTN</a:t>
            </a:r>
            <a:br>
              <a:rPr lang="en-US" sz="1000" dirty="0"/>
            </a:br>
            <a:endParaRPr lang="en-US" sz="1000" dirty="0"/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Notable Projects </a:t>
            </a:r>
          </a:p>
          <a:p>
            <a:pPr marL="742950" lvl="1" indent="-285750" algn="l">
              <a:buSzPct val="100000"/>
              <a:buFont typeface="+mj-lt"/>
              <a:buAutoNum type="arabicPeriod"/>
            </a:pPr>
            <a:r>
              <a:rPr lang="en-US" sz="1000" dirty="0"/>
              <a:t>E-Commerce Web Scraping</a:t>
            </a:r>
          </a:p>
          <a:p>
            <a:pPr marL="742950" lvl="1" indent="-285750" algn="l">
              <a:buSzPct val="100000"/>
              <a:buFont typeface="+mj-lt"/>
              <a:buAutoNum type="arabicPeriod"/>
            </a:pPr>
            <a:r>
              <a:rPr lang="en-US" sz="1000" dirty="0"/>
              <a:t>Kafka Streaming Event Processing</a:t>
            </a:r>
          </a:p>
          <a:p>
            <a:pPr marL="742950" lvl="1" indent="-285750" algn="l">
              <a:buSzPct val="100000"/>
              <a:buFont typeface="+mj-lt"/>
              <a:buAutoNum type="arabicPeriod"/>
            </a:pPr>
            <a:r>
              <a:rPr lang="en-US" sz="1000" dirty="0"/>
              <a:t>Fish Image Classification (CNN)</a:t>
            </a:r>
            <a:br>
              <a:rPr lang="en-US" sz="1200" dirty="0"/>
            </a:br>
            <a:endParaRPr lang="en-US" sz="1200" dirty="0"/>
          </a:p>
          <a:p>
            <a:pPr marL="3111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Certifications </a:t>
            </a:r>
          </a:p>
          <a:p>
            <a:pPr marL="742950" lvl="1" indent="-285750" algn="l">
              <a:buSzPct val="100000"/>
              <a:buFont typeface="+mj-lt"/>
              <a:buAutoNum type="arabicPeriod"/>
            </a:pPr>
            <a:r>
              <a:rPr lang="en-US" sz="1000" dirty="0"/>
              <a:t>AWS Solutions Architect Associate</a:t>
            </a:r>
          </a:p>
          <a:p>
            <a:pPr marL="742950" lvl="1" indent="-285750" algn="l">
              <a:buSzPct val="100000"/>
              <a:buFont typeface="+mj-lt"/>
              <a:buAutoNum type="arabicPeriod"/>
            </a:pPr>
            <a:r>
              <a:rPr lang="en-US" sz="1000" dirty="0"/>
              <a:t>Microsoft Certified Power BI Data Analyst Associate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3996" name="Google Shape;3996;p58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3997" name="Google Shape;3997;p5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2" name="Google Shape;4002;p58"/>
          <p:cNvGrpSpPr/>
          <p:nvPr/>
        </p:nvGrpSpPr>
        <p:grpSpPr>
          <a:xfrm rot="5400000">
            <a:off x="2818975" y="934625"/>
            <a:ext cx="98902" cy="553090"/>
            <a:chOff x="4898850" y="4820550"/>
            <a:chExt cx="98902" cy="553090"/>
          </a:xfrm>
        </p:grpSpPr>
        <p:sp>
          <p:nvSpPr>
            <p:cNvPr id="4003" name="Google Shape;4003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4C844E7-BD1F-07AC-20C6-9DDB2365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79" y="1457720"/>
            <a:ext cx="1381479" cy="18413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4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E9766BF-EDA8-EECF-44B8-D16CDADF4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7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79A7-CA88-B3BC-E42C-F03C969E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5112F-C4AD-E28D-A3AD-1651917A2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sz="1400" dirty="0"/>
              <a:t>Successful Implementation</a:t>
            </a:r>
            <a:br>
              <a:rPr lang="en-US" sz="1400" dirty="0"/>
            </a:br>
            <a:r>
              <a:rPr lang="en-US" sz="1400" dirty="0"/>
              <a:t>Automated ETL pipeline from CSV to Redshift established.</a:t>
            </a:r>
            <a:br>
              <a:rPr lang="en-US" sz="1400" dirty="0"/>
            </a:br>
            <a:endParaRPr lang="en-US" sz="1400" dirty="0"/>
          </a:p>
          <a:p>
            <a:pPr>
              <a:buClr>
                <a:schemeClr val="bg1"/>
              </a:buClr>
            </a:pPr>
            <a:r>
              <a:rPr lang="en-US" sz="1400" dirty="0"/>
              <a:t>Improved Data Accessibility</a:t>
            </a:r>
            <a:br>
              <a:rPr lang="en-US" sz="1400" dirty="0"/>
            </a:br>
            <a:r>
              <a:rPr lang="en-US" sz="1400" dirty="0"/>
              <a:t>Star schema design enables efficient querying and analysis.</a:t>
            </a:r>
            <a:br>
              <a:rPr lang="en-US" sz="1400" dirty="0"/>
            </a:br>
            <a:endParaRPr lang="en-US" sz="1400" dirty="0"/>
          </a:p>
          <a:p>
            <a:pPr>
              <a:buClr>
                <a:schemeClr val="bg1"/>
              </a:buClr>
            </a:pPr>
            <a:r>
              <a:rPr lang="en-US" sz="1400" dirty="0"/>
              <a:t>Business Impact</a:t>
            </a:r>
            <a:br>
              <a:rPr lang="en-US" sz="1400" dirty="0"/>
            </a:br>
            <a:r>
              <a:rPr lang="en-US" sz="1400" dirty="0"/>
              <a:t>Enhanced ability to derive insights from sales data.</a:t>
            </a:r>
            <a:br>
              <a:rPr lang="en-US" sz="1400" dirty="0"/>
            </a:br>
            <a:endParaRPr lang="en-US" sz="1400" dirty="0"/>
          </a:p>
          <a:p>
            <a:pPr>
              <a:buClr>
                <a:schemeClr val="bg1"/>
              </a:buClr>
            </a:pPr>
            <a:r>
              <a:rPr lang="en-US" sz="1400" dirty="0"/>
              <a:t>Scalable Solution</a:t>
            </a:r>
            <a:br>
              <a:rPr lang="en-US" sz="1400" dirty="0"/>
            </a:br>
            <a:r>
              <a:rPr lang="en-US" sz="1400" dirty="0"/>
              <a:t>Platform capable of handling growing data volumes.</a:t>
            </a:r>
            <a:br>
              <a:rPr lang="en-US" sz="1400" dirty="0"/>
            </a:br>
            <a:endParaRPr lang="en-US" sz="1400" dirty="0"/>
          </a:p>
          <a:p>
            <a:pPr>
              <a:buClr>
                <a:schemeClr val="bg1"/>
              </a:buClr>
            </a:pPr>
            <a:r>
              <a:rPr lang="en-US" sz="1400" dirty="0"/>
              <a:t>Foundation for Advanced Analytics</a:t>
            </a:r>
            <a:br>
              <a:rPr lang="en-US" sz="1400" dirty="0"/>
            </a:br>
            <a:r>
              <a:rPr lang="en-US" sz="1400" dirty="0"/>
              <a:t>Prepared data structure supports future ML and AI initiatives.</a:t>
            </a:r>
          </a:p>
        </p:txBody>
      </p:sp>
    </p:spTree>
    <p:extLst>
      <p:ext uri="{BB962C8B-B14F-4D97-AF65-F5344CB8AC3E}">
        <p14:creationId xmlns:p14="http://schemas.microsoft.com/office/powerpoint/2010/main" val="1649163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1671300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&amp; Recommendations</a:t>
            </a:r>
            <a:endParaRPr dirty="0"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Limitations</a:t>
            </a:r>
            <a:endParaRPr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Potential for high costs with increasing data volumes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Limited to structured CSV data from a single source</a:t>
            </a:r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Recommendations</a:t>
            </a:r>
            <a:endParaRPr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981502" y="3227158"/>
            <a:ext cx="3536887" cy="1156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Optimize AWS resource usage and explore reserved instances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Integrate additional data types and sources for comprehensive analysis</a:t>
            </a:r>
          </a:p>
        </p:txBody>
      </p:sp>
      <p:grpSp>
        <p:nvGrpSpPr>
          <p:cNvPr id="2997" name="Google Shape;2997;p40"/>
          <p:cNvGrpSpPr/>
          <p:nvPr/>
        </p:nvGrpSpPr>
        <p:grpSpPr>
          <a:xfrm>
            <a:off x="5909436" y="1880903"/>
            <a:ext cx="777278" cy="649553"/>
            <a:chOff x="1026975" y="1090575"/>
            <a:chExt cx="4572225" cy="3820900"/>
          </a:xfrm>
        </p:grpSpPr>
        <p:sp>
          <p:nvSpPr>
            <p:cNvPr id="2998" name="Google Shape;2998;p40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0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927;p83">
            <a:extLst>
              <a:ext uri="{FF2B5EF4-FFF2-40B4-BE49-F238E27FC236}">
                <a16:creationId xmlns:a16="http://schemas.microsoft.com/office/drawing/2014/main" id="{4319A5B2-5083-60BF-C855-7CF97E64E4F4}"/>
              </a:ext>
            </a:extLst>
          </p:cNvPr>
          <p:cNvGrpSpPr/>
          <p:nvPr/>
        </p:nvGrpSpPr>
        <p:grpSpPr>
          <a:xfrm>
            <a:off x="2540732" y="1830788"/>
            <a:ext cx="693833" cy="649552"/>
            <a:chOff x="6218300" y="4416175"/>
            <a:chExt cx="516000" cy="448000"/>
          </a:xfrm>
        </p:grpSpPr>
        <p:sp>
          <p:nvSpPr>
            <p:cNvPr id="3" name="Google Shape;9928;p83">
              <a:extLst>
                <a:ext uri="{FF2B5EF4-FFF2-40B4-BE49-F238E27FC236}">
                  <a16:creationId xmlns:a16="http://schemas.microsoft.com/office/drawing/2014/main" id="{D6D8C16C-9CA4-A8F0-BC8B-CCF8999A9EDA}"/>
                </a:ext>
              </a:extLst>
            </p:cNvPr>
            <p:cNvSpPr/>
            <p:nvPr/>
          </p:nvSpPr>
          <p:spPr>
            <a:xfrm>
              <a:off x="6462150" y="4525375"/>
              <a:ext cx="28250" cy="141250"/>
            </a:xfrm>
            <a:custGeom>
              <a:avLst/>
              <a:gdLst/>
              <a:ahLst/>
              <a:cxnLst/>
              <a:rect l="l" t="t" r="r" b="b"/>
              <a:pathLst>
                <a:path w="1130" h="565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3"/>
                </a:solidFill>
                <a:highlight>
                  <a:srgbClr val="808000"/>
                </a:highlight>
              </a:endParaRPr>
            </a:p>
          </p:txBody>
        </p:sp>
        <p:sp>
          <p:nvSpPr>
            <p:cNvPr id="4" name="Google Shape;9929;p83">
              <a:extLst>
                <a:ext uri="{FF2B5EF4-FFF2-40B4-BE49-F238E27FC236}">
                  <a16:creationId xmlns:a16="http://schemas.microsoft.com/office/drawing/2014/main" id="{1E76BB5B-71E3-92C8-BBDC-E61C1A623A89}"/>
                </a:ext>
              </a:extLst>
            </p:cNvPr>
            <p:cNvSpPr/>
            <p:nvPr/>
          </p:nvSpPr>
          <p:spPr>
            <a:xfrm>
              <a:off x="6218300" y="4416175"/>
              <a:ext cx="516000" cy="448000"/>
            </a:xfrm>
            <a:custGeom>
              <a:avLst/>
              <a:gdLst/>
              <a:ahLst/>
              <a:cxnLst/>
              <a:rect l="l" t="t" r="r" b="b"/>
              <a:pathLst>
                <a:path w="20640" h="17920" extrusionOk="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3"/>
                </a:solidFill>
                <a:highlight>
                  <a:srgbClr val="808000"/>
                </a:highlight>
              </a:endParaRPr>
            </a:p>
          </p:txBody>
        </p:sp>
        <p:sp>
          <p:nvSpPr>
            <p:cNvPr id="5" name="Google Shape;9930;p83">
              <a:extLst>
                <a:ext uri="{FF2B5EF4-FFF2-40B4-BE49-F238E27FC236}">
                  <a16:creationId xmlns:a16="http://schemas.microsoft.com/office/drawing/2014/main" id="{8506F91A-6EE0-7476-967B-D94E96F2C809}"/>
                </a:ext>
              </a:extLst>
            </p:cNvPr>
            <p:cNvSpPr/>
            <p:nvPr/>
          </p:nvSpPr>
          <p:spPr>
            <a:xfrm>
              <a:off x="6462150" y="475122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  <a:highlight>
                  <a:srgbClr val="808000"/>
                </a:highligh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p38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accent2"/>
                </a:solidFill>
              </a:rPr>
              <a:t>OVERVIEW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84" name="Google Shape;2884;p38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E-commerce Data Pipeline and Analytics Dashboard 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DEBF3-E5C9-807D-786B-1BB9384E363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56452" y="1112100"/>
            <a:ext cx="2622000" cy="2739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725" name="Google Shape;2725;p34"/>
          <p:cNvSpPr txBox="1">
            <a:spLocks noGrp="1"/>
          </p:cNvSpPr>
          <p:nvPr>
            <p:ph type="subTitle" idx="1"/>
          </p:nvPr>
        </p:nvSpPr>
        <p:spPr>
          <a:xfrm>
            <a:off x="1156452" y="1564946"/>
            <a:ext cx="2622000" cy="2900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Develop an automated data pipeline for processing e-commerce transaction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Transform raw data into a structured format suitable for analytics (star schema)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Load processed data into a cloud-based data warehouse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Create insightful visualizations for business intelligence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E67C8-F11A-6E9F-BD98-6B159855FAA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987075" y="1112100"/>
            <a:ext cx="2622000" cy="2739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807488-8EE1-B128-1AF1-3A355ABD00B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87075" y="1564946"/>
            <a:ext cx="2395181" cy="2900374"/>
          </a:xfrm>
        </p:spPr>
        <p:txBody>
          <a:bodyPr anchor="t"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Sales performance across different product categories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 sz="1200" dirty="0">
              <a:latin typeface="Exo" panose="020B0604020202020204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Revenue distribution by order priority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 sz="1200" dirty="0">
              <a:latin typeface="Exo" panose="020B0604020202020204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Customer device preferences (web vs. mobile)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US" sz="1200" dirty="0">
              <a:latin typeface="Exo" panose="020B0604020202020204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Profit trends over time</a:t>
            </a:r>
          </a:p>
          <a:p>
            <a:pPr marL="4254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Ex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E-commerce Data Pipeline and Analytics Dashboard (Continued)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DEBF3-E5C9-807D-786B-1BB9384E363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56452" y="1112100"/>
            <a:ext cx="2622000" cy="273900"/>
          </a:xfrm>
        </p:spPr>
        <p:txBody>
          <a:bodyPr/>
          <a:lstStyle/>
          <a:p>
            <a:r>
              <a:rPr lang="en-US" sz="1800" dirty="0">
                <a:latin typeface="Exo" panose="020B0604020202020204" charset="0"/>
              </a:rPr>
              <a:t>Key Results</a:t>
            </a:r>
            <a:endParaRPr lang="en-US" dirty="0"/>
          </a:p>
        </p:txBody>
      </p:sp>
      <p:sp>
        <p:nvSpPr>
          <p:cNvPr id="2725" name="Google Shape;2725;p34"/>
          <p:cNvSpPr txBox="1">
            <a:spLocks noGrp="1"/>
          </p:cNvSpPr>
          <p:nvPr>
            <p:ph type="subTitle" idx="1"/>
          </p:nvPr>
        </p:nvSpPr>
        <p:spPr>
          <a:xfrm>
            <a:off x="1156452" y="1564946"/>
            <a:ext cx="2622000" cy="2900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Automated monthly data processing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Enhanced data quality and consistency by data cleaning.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Improved pipeline reliability and scalability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Optimized data warehouse performance by creating a star schema.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Delivered actionable business insights.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AE67C8-F11A-6E9F-BD98-6B159855FAA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987075" y="1112100"/>
            <a:ext cx="2622000" cy="2739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807488-8EE1-B128-1AF1-3A355ABD00B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987075" y="1564946"/>
            <a:ext cx="2395181" cy="2900374"/>
          </a:xfrm>
        </p:spPr>
        <p:txBody>
          <a:bodyPr anchor="t"/>
          <a:lstStyle/>
          <a:p>
            <a:pPr marL="368300" indent="-2286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Apache Airflow</a:t>
            </a:r>
          </a:p>
          <a:p>
            <a:pPr marL="368300" indent="-228600" algn="just">
              <a:buFont typeface="Arial" panose="020B0604020202020204" pitchFamily="34" charset="0"/>
              <a:buChar char="•"/>
            </a:pPr>
            <a:endParaRPr lang="en-US" sz="1200" dirty="0">
              <a:latin typeface="Exo" panose="020B0604020202020204" charset="0"/>
            </a:endParaRPr>
          </a:p>
          <a:p>
            <a:pPr marL="368300" indent="-2286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Python</a:t>
            </a:r>
          </a:p>
          <a:p>
            <a:pPr marL="368300" indent="-228600" algn="just">
              <a:buFont typeface="Arial" panose="020B0604020202020204" pitchFamily="34" charset="0"/>
              <a:buChar char="•"/>
            </a:pPr>
            <a:endParaRPr lang="en-US" sz="1200" dirty="0">
              <a:latin typeface="Exo" panose="020B0604020202020204" charset="0"/>
            </a:endParaRPr>
          </a:p>
          <a:p>
            <a:pPr marL="368300" indent="-2286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AWS S3</a:t>
            </a:r>
          </a:p>
          <a:p>
            <a:pPr marL="368300" indent="-228600" algn="just">
              <a:buFont typeface="Arial" panose="020B0604020202020204" pitchFamily="34" charset="0"/>
              <a:buChar char="•"/>
            </a:pPr>
            <a:endParaRPr lang="en-US" sz="1200" dirty="0">
              <a:latin typeface="Exo" panose="020B0604020202020204" charset="0"/>
            </a:endParaRPr>
          </a:p>
          <a:p>
            <a:pPr marL="368300" indent="-2286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Docker</a:t>
            </a:r>
          </a:p>
          <a:p>
            <a:pPr marL="368300" indent="-228600" algn="just">
              <a:buFont typeface="Arial" panose="020B0604020202020204" pitchFamily="34" charset="0"/>
              <a:buChar char="•"/>
            </a:pPr>
            <a:endParaRPr lang="en-US" sz="1200" dirty="0">
              <a:latin typeface="Exo" panose="020B0604020202020204" charset="0"/>
            </a:endParaRPr>
          </a:p>
          <a:p>
            <a:pPr marL="368300" indent="-2286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AWS Redshift</a:t>
            </a:r>
          </a:p>
          <a:p>
            <a:pPr marL="368300" indent="-228600" algn="just">
              <a:buFont typeface="Arial" panose="020B0604020202020204" pitchFamily="34" charset="0"/>
              <a:buChar char="•"/>
            </a:pPr>
            <a:endParaRPr lang="en-US" sz="1200" dirty="0">
              <a:latin typeface="Exo" panose="020B0604020202020204" charset="0"/>
            </a:endParaRPr>
          </a:p>
          <a:p>
            <a:pPr marL="368300" indent="-22860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Exo" panose="020B0604020202020204" charset="0"/>
              </a:rPr>
              <a:t>Amazon </a:t>
            </a:r>
            <a:r>
              <a:rPr lang="en-US" sz="1200" dirty="0" err="1">
                <a:latin typeface="Exo" panose="020B0604020202020204" charset="0"/>
              </a:rPr>
              <a:t>QuickSight</a:t>
            </a:r>
            <a:endParaRPr lang="en-US" sz="1200" dirty="0">
              <a:latin typeface="Ex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2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4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BACKGROUND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61" name="Google Shape;3161;p44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DFA448E-A1FC-6210-ECB7-244D6ED5B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26815" y="284521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595099" y="1394922"/>
            <a:ext cx="4839906" cy="153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E-Commerce platforms often face critical challenges with data silos hindering decision-making and manual reporting causing delays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develops an end-to-end data pipeline for a growing e-commerce platform, transforming raw transaction data into actionable insights. By automating data processing and creating an analytics dashboard.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PT Sans" panose="020B05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will benefit multiple stakeholders, such as: business leaders gain real-time performance data, marketing teams access customer insights, and operations optimize inventory management.</a:t>
            </a:r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5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 Statement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Source</a:t>
            </a:r>
            <a:endParaRPr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Local CSV files processed monthly</a:t>
            </a:r>
            <a:endParaRPr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Quality</a:t>
            </a:r>
            <a:endParaRPr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Inconsistent and potentially erroneous data</a:t>
            </a:r>
            <a:endParaRPr dirty="0"/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Storage</a:t>
            </a:r>
            <a:endParaRPr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Lack of scalable storage solution</a:t>
            </a:r>
            <a:endParaRPr dirty="0"/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Manual, time-consuming ETL processes</a:t>
            </a:r>
            <a:endParaRPr dirty="0"/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Lack of a centralized, optimized data warehouse hinders quick insights</a:t>
            </a:r>
            <a:endParaRPr dirty="0"/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Reporting</a:t>
            </a:r>
            <a:endParaRPr dirty="0"/>
          </a:p>
        </p:txBody>
      </p:sp>
      <p:sp>
        <p:nvSpPr>
          <p:cNvPr id="2760" name="Google Shape;2760;p35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Limited ability to generate real-time, actionable insights</a:t>
            </a:r>
            <a:endParaRPr dirty="0"/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010;p41">
            <a:extLst>
              <a:ext uri="{FF2B5EF4-FFF2-40B4-BE49-F238E27FC236}">
                <a16:creationId xmlns:a16="http://schemas.microsoft.com/office/drawing/2014/main" id="{01C4EA5A-0DDF-279C-EAC3-5086943F007F}"/>
              </a:ext>
            </a:extLst>
          </p:cNvPr>
          <p:cNvSpPr/>
          <p:nvPr/>
        </p:nvSpPr>
        <p:spPr>
          <a:xfrm>
            <a:off x="2275449" y="2835593"/>
            <a:ext cx="176891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010;p41">
            <a:extLst>
              <a:ext uri="{FF2B5EF4-FFF2-40B4-BE49-F238E27FC236}">
                <a16:creationId xmlns:a16="http://schemas.microsoft.com/office/drawing/2014/main" id="{9CD0DD39-0B75-F276-22E0-0B91D94494B7}"/>
              </a:ext>
            </a:extLst>
          </p:cNvPr>
          <p:cNvSpPr/>
          <p:nvPr/>
        </p:nvSpPr>
        <p:spPr>
          <a:xfrm>
            <a:off x="6411159" y="2814257"/>
            <a:ext cx="176891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41"/>
          <p:cNvSpPr/>
          <p:nvPr/>
        </p:nvSpPr>
        <p:spPr>
          <a:xfrm>
            <a:off x="4335695" y="2835593"/>
            <a:ext cx="176891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3" name="Google Shape;3013;p4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Success Metrics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14" name="Google Shape;3014;p41"/>
          <p:cNvSpPr txBox="1">
            <a:spLocks noGrp="1"/>
          </p:cNvSpPr>
          <p:nvPr>
            <p:ph type="title" idx="2"/>
          </p:nvPr>
        </p:nvSpPr>
        <p:spPr>
          <a:xfrm>
            <a:off x="2455500" y="2907059"/>
            <a:ext cx="1408808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Accuracy</a:t>
            </a:r>
            <a:endParaRPr sz="1400" dirty="0"/>
          </a:p>
        </p:txBody>
      </p:sp>
      <p:sp>
        <p:nvSpPr>
          <p:cNvPr id="3015" name="Google Shape;3015;p41"/>
          <p:cNvSpPr txBox="1">
            <a:spLocks noGrp="1"/>
          </p:cNvSpPr>
          <p:nvPr>
            <p:ph type="subTitle" idx="1"/>
          </p:nvPr>
        </p:nvSpPr>
        <p:spPr>
          <a:xfrm>
            <a:off x="2203065" y="3386887"/>
            <a:ext cx="1975298" cy="6638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Increase the percentage of records accurately processed and transformed.</a:t>
            </a:r>
          </a:p>
        </p:txBody>
      </p:sp>
      <p:sp>
        <p:nvSpPr>
          <p:cNvPr id="3016" name="Google Shape;3016;p41"/>
          <p:cNvSpPr txBox="1">
            <a:spLocks noGrp="1"/>
          </p:cNvSpPr>
          <p:nvPr>
            <p:ph type="title" idx="3"/>
          </p:nvPr>
        </p:nvSpPr>
        <p:spPr>
          <a:xfrm>
            <a:off x="4039827" y="2918625"/>
            <a:ext cx="2342186" cy="2507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Query Performance</a:t>
            </a:r>
            <a:endParaRPr sz="1400" dirty="0"/>
          </a:p>
        </p:txBody>
      </p:sp>
      <p:sp>
        <p:nvSpPr>
          <p:cNvPr id="3017" name="Google Shape;3017;p41"/>
          <p:cNvSpPr txBox="1">
            <a:spLocks noGrp="1"/>
          </p:cNvSpPr>
          <p:nvPr>
            <p:ph type="subTitle" idx="4"/>
          </p:nvPr>
        </p:nvSpPr>
        <p:spPr>
          <a:xfrm>
            <a:off x="4192164" y="3444484"/>
            <a:ext cx="2097379" cy="62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Improve the average response time for standard analytical queries.</a:t>
            </a:r>
            <a:endParaRPr dirty="0"/>
          </a:p>
        </p:txBody>
      </p:sp>
      <p:sp>
        <p:nvSpPr>
          <p:cNvPr id="3018" name="Google Shape;3018;p4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Business Impact</a:t>
            </a:r>
            <a:endParaRPr sz="1400" dirty="0"/>
          </a:p>
        </p:txBody>
      </p:sp>
      <p:sp>
        <p:nvSpPr>
          <p:cNvPr id="3019" name="Google Shape;3019;p41"/>
          <p:cNvSpPr txBox="1">
            <a:spLocks noGrp="1"/>
          </p:cNvSpPr>
          <p:nvPr>
            <p:ph type="subTitle" idx="6"/>
          </p:nvPr>
        </p:nvSpPr>
        <p:spPr>
          <a:xfrm>
            <a:off x="6248135" y="3497647"/>
            <a:ext cx="2095394" cy="566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Increase the number of data-driven decisions made using insights from the new system.</a:t>
            </a:r>
            <a:endParaRPr dirty="0"/>
          </a:p>
        </p:txBody>
      </p:sp>
      <p:grpSp>
        <p:nvGrpSpPr>
          <p:cNvPr id="3020" name="Google Shape;3020;p41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3021" name="Google Shape;3021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2" name="Google Shape;3022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2" name="Google Shape;3032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3" name="Google Shape;3033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3" name="Google Shape;3043;p41"/>
          <p:cNvGrpSpPr/>
          <p:nvPr/>
        </p:nvGrpSpPr>
        <p:grpSpPr>
          <a:xfrm>
            <a:off x="4893055" y="1821442"/>
            <a:ext cx="854980" cy="750308"/>
            <a:chOff x="7547949" y="2761477"/>
            <a:chExt cx="417348" cy="366254"/>
          </a:xfrm>
        </p:grpSpPr>
        <p:sp>
          <p:nvSpPr>
            <p:cNvPr id="3044" name="Google Shape;3044;p41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3010;p41">
            <a:extLst>
              <a:ext uri="{FF2B5EF4-FFF2-40B4-BE49-F238E27FC236}">
                <a16:creationId xmlns:a16="http://schemas.microsoft.com/office/drawing/2014/main" id="{96C53188-10FE-40B4-1737-48909861EBE4}"/>
              </a:ext>
            </a:extLst>
          </p:cNvPr>
          <p:cNvSpPr/>
          <p:nvPr/>
        </p:nvSpPr>
        <p:spPr>
          <a:xfrm>
            <a:off x="353262" y="2835593"/>
            <a:ext cx="176891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014;p41">
            <a:extLst>
              <a:ext uri="{FF2B5EF4-FFF2-40B4-BE49-F238E27FC236}">
                <a16:creationId xmlns:a16="http://schemas.microsoft.com/office/drawing/2014/main" id="{2720C416-4E0F-02EA-254D-46BC5E3E5FF9}"/>
              </a:ext>
            </a:extLst>
          </p:cNvPr>
          <p:cNvSpPr txBox="1">
            <a:spLocks/>
          </p:cNvSpPr>
          <p:nvPr/>
        </p:nvSpPr>
        <p:spPr>
          <a:xfrm>
            <a:off x="486526" y="2900863"/>
            <a:ext cx="1408808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400" dirty="0"/>
              <a:t>Automation</a:t>
            </a:r>
          </a:p>
        </p:txBody>
      </p:sp>
      <p:sp>
        <p:nvSpPr>
          <p:cNvPr id="11" name="Google Shape;3015;p41">
            <a:extLst>
              <a:ext uri="{FF2B5EF4-FFF2-40B4-BE49-F238E27FC236}">
                <a16:creationId xmlns:a16="http://schemas.microsoft.com/office/drawing/2014/main" id="{A14CBB88-95EC-03BB-90BD-3C2EC8627EC7}"/>
              </a:ext>
            </a:extLst>
          </p:cNvPr>
          <p:cNvSpPr txBox="1">
            <a:spLocks/>
          </p:cNvSpPr>
          <p:nvPr/>
        </p:nvSpPr>
        <p:spPr>
          <a:xfrm>
            <a:off x="227767" y="3386887"/>
            <a:ext cx="1975298" cy="66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None/>
              <a:defRPr sz="1400" b="0" i="0" u="none" strike="noStrike" cap="none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/>
              <a:t>Reducing the percentage of manual ETL Processes.</a:t>
            </a:r>
          </a:p>
        </p:txBody>
      </p:sp>
      <p:grpSp>
        <p:nvGrpSpPr>
          <p:cNvPr id="12" name="Google Shape;11696;p87">
            <a:extLst>
              <a:ext uri="{FF2B5EF4-FFF2-40B4-BE49-F238E27FC236}">
                <a16:creationId xmlns:a16="http://schemas.microsoft.com/office/drawing/2014/main" id="{AA38B0ED-A907-D606-9B9C-F6B2D6354611}"/>
              </a:ext>
            </a:extLst>
          </p:cNvPr>
          <p:cNvGrpSpPr/>
          <p:nvPr/>
        </p:nvGrpSpPr>
        <p:grpSpPr>
          <a:xfrm>
            <a:off x="6944244" y="1811520"/>
            <a:ext cx="702740" cy="664217"/>
            <a:chOff x="-47524975" y="3569100"/>
            <a:chExt cx="300875" cy="299925"/>
          </a:xfrm>
          <a:solidFill>
            <a:schemeClr val="accent2"/>
          </a:solidFill>
        </p:grpSpPr>
        <p:sp>
          <p:nvSpPr>
            <p:cNvPr id="13" name="Google Shape;11697;p87">
              <a:extLst>
                <a:ext uri="{FF2B5EF4-FFF2-40B4-BE49-F238E27FC236}">
                  <a16:creationId xmlns:a16="http://schemas.microsoft.com/office/drawing/2014/main" id="{054B428F-D5F3-AD12-8854-8A33418DC16A}"/>
                </a:ext>
              </a:extLst>
            </p:cNvPr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98;p87">
              <a:extLst>
                <a:ext uri="{FF2B5EF4-FFF2-40B4-BE49-F238E27FC236}">
                  <a16:creationId xmlns:a16="http://schemas.microsoft.com/office/drawing/2014/main" id="{A9254A2B-7661-B581-C142-E95EA0CCF655}"/>
                </a:ext>
              </a:extLst>
            </p:cNvPr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99;p87">
              <a:extLst>
                <a:ext uri="{FF2B5EF4-FFF2-40B4-BE49-F238E27FC236}">
                  <a16:creationId xmlns:a16="http://schemas.microsoft.com/office/drawing/2014/main" id="{49731BB6-E3C3-51CC-7C07-792F3E20F8A8}"/>
                </a:ext>
              </a:extLst>
            </p:cNvPr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700;p87">
              <a:extLst>
                <a:ext uri="{FF2B5EF4-FFF2-40B4-BE49-F238E27FC236}">
                  <a16:creationId xmlns:a16="http://schemas.microsoft.com/office/drawing/2014/main" id="{3A4A7160-7809-9F2D-4938-8A4C2E27E973}"/>
                </a:ext>
              </a:extLst>
            </p:cNvPr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01;p87">
              <a:extLst>
                <a:ext uri="{FF2B5EF4-FFF2-40B4-BE49-F238E27FC236}">
                  <a16:creationId xmlns:a16="http://schemas.microsoft.com/office/drawing/2014/main" id="{97813B91-0C3B-90FA-DB03-9CE3B4978B80}"/>
                </a:ext>
              </a:extLst>
            </p:cNvPr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0340;p85">
            <a:extLst>
              <a:ext uri="{FF2B5EF4-FFF2-40B4-BE49-F238E27FC236}">
                <a16:creationId xmlns:a16="http://schemas.microsoft.com/office/drawing/2014/main" id="{20FF9E11-2DF3-9224-9785-7A9B2C80EF85}"/>
              </a:ext>
            </a:extLst>
          </p:cNvPr>
          <p:cNvGrpSpPr/>
          <p:nvPr/>
        </p:nvGrpSpPr>
        <p:grpSpPr>
          <a:xfrm>
            <a:off x="2857140" y="1856138"/>
            <a:ext cx="711647" cy="632195"/>
            <a:chOff x="-63250675" y="3744075"/>
            <a:chExt cx="320350" cy="318100"/>
          </a:xfrm>
          <a:solidFill>
            <a:schemeClr val="accent2"/>
          </a:solidFill>
        </p:grpSpPr>
        <p:sp>
          <p:nvSpPr>
            <p:cNvPr id="19" name="Google Shape;10341;p85">
              <a:extLst>
                <a:ext uri="{FF2B5EF4-FFF2-40B4-BE49-F238E27FC236}">
                  <a16:creationId xmlns:a16="http://schemas.microsoft.com/office/drawing/2014/main" id="{E7BFB2E9-731D-37C8-6396-D9DC41C1920C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42;p85">
              <a:extLst>
                <a:ext uri="{FF2B5EF4-FFF2-40B4-BE49-F238E27FC236}">
                  <a16:creationId xmlns:a16="http://schemas.microsoft.com/office/drawing/2014/main" id="{C902C21A-61ED-D40E-727B-596C048C6050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43;p85">
              <a:extLst>
                <a:ext uri="{FF2B5EF4-FFF2-40B4-BE49-F238E27FC236}">
                  <a16:creationId xmlns:a16="http://schemas.microsoft.com/office/drawing/2014/main" id="{8264F9D9-00C7-29EC-BEDF-EFC367B650E5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1544;p87">
            <a:extLst>
              <a:ext uri="{FF2B5EF4-FFF2-40B4-BE49-F238E27FC236}">
                <a16:creationId xmlns:a16="http://schemas.microsoft.com/office/drawing/2014/main" id="{A8C83EDB-5CB7-DA90-AE25-DA6DBFE99E9D}"/>
              </a:ext>
            </a:extLst>
          </p:cNvPr>
          <p:cNvGrpSpPr/>
          <p:nvPr/>
        </p:nvGrpSpPr>
        <p:grpSpPr>
          <a:xfrm>
            <a:off x="989535" y="1735479"/>
            <a:ext cx="600645" cy="685061"/>
            <a:chOff x="-48233050" y="3569725"/>
            <a:chExt cx="252050" cy="299475"/>
          </a:xfrm>
          <a:solidFill>
            <a:schemeClr val="accent2"/>
          </a:solidFill>
        </p:grpSpPr>
        <p:sp>
          <p:nvSpPr>
            <p:cNvPr id="23" name="Google Shape;11545;p87">
              <a:extLst>
                <a:ext uri="{FF2B5EF4-FFF2-40B4-BE49-F238E27FC236}">
                  <a16:creationId xmlns:a16="http://schemas.microsoft.com/office/drawing/2014/main" id="{56C47A15-5E00-30CB-6011-6C183539DBCF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46;p87">
              <a:extLst>
                <a:ext uri="{FF2B5EF4-FFF2-40B4-BE49-F238E27FC236}">
                  <a16:creationId xmlns:a16="http://schemas.microsoft.com/office/drawing/2014/main" id="{F56DF5F1-A84C-5152-6D70-CC89417B4B07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47;p87">
              <a:extLst>
                <a:ext uri="{FF2B5EF4-FFF2-40B4-BE49-F238E27FC236}">
                  <a16:creationId xmlns:a16="http://schemas.microsoft.com/office/drawing/2014/main" id="{2B423545-9A9B-2BA5-26CC-F171BC9D49D9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1023</Words>
  <Application>Microsoft Office PowerPoint</Application>
  <PresentationFormat>On-screen Show (16:9)</PresentationFormat>
  <Paragraphs>147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PT Sans</vt:lpstr>
      <vt:lpstr>Roboto Condensed Light</vt:lpstr>
      <vt:lpstr>Arial</vt:lpstr>
      <vt:lpstr>Exo</vt:lpstr>
      <vt:lpstr>Data Center Business Plan by Slidesgo</vt:lpstr>
      <vt:lpstr>E-COMMERCE DATA PIPELINE</vt:lpstr>
      <vt:lpstr>Self-Introduction</vt:lpstr>
      <vt:lpstr>PROJECT OVERVIEW</vt:lpstr>
      <vt:lpstr>E-commerce Data Pipeline and Analytics Dashboard </vt:lpstr>
      <vt:lpstr>E-commerce Data Pipeline and Analytics Dashboard (Continued)</vt:lpstr>
      <vt:lpstr>PROJECT BACKGROUND</vt:lpstr>
      <vt:lpstr>Background</vt:lpstr>
      <vt:lpstr>Problem Statement</vt:lpstr>
      <vt:lpstr>Success Metrics</vt:lpstr>
      <vt:lpstr>Data Platforms Used</vt:lpstr>
      <vt:lpstr>Data Source</vt:lpstr>
      <vt:lpstr>Data Transformation</vt:lpstr>
      <vt:lpstr>Code Snippet</vt:lpstr>
      <vt:lpstr>Transformation Tools and Considerations</vt:lpstr>
      <vt:lpstr>Architecture</vt:lpstr>
      <vt:lpstr>Data Modelling</vt:lpstr>
      <vt:lpstr>Result &amp; Analysis</vt:lpstr>
      <vt:lpstr>End Result</vt:lpstr>
      <vt:lpstr>Visualization in Redshift </vt:lpstr>
      <vt:lpstr>Conclusion</vt:lpstr>
      <vt:lpstr>Conclusion</vt:lpstr>
      <vt:lpstr>Limitations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yoga haradi</cp:lastModifiedBy>
  <cp:revision>51</cp:revision>
  <dcterms:modified xsi:type="dcterms:W3CDTF">2024-10-10T18:00:16Z</dcterms:modified>
</cp:coreProperties>
</file>