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5"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slide" Target="../slides/slide6.xml"/><Relationship Id="rId2" Type="http://schemas.openxmlformats.org/officeDocument/2006/relationships/slide" Target="../slides/slide5.xml"/><Relationship Id="rId1" Type="http://schemas.openxmlformats.org/officeDocument/2006/relationships/slide" Target="../slides/slide4.xml"/><Relationship Id="rId5" Type="http://schemas.openxmlformats.org/officeDocument/2006/relationships/hyperlink" Target="How%20to%20prevent%20us%20from%20cyber%20criminal.docx" TargetMode="External"/><Relationship Id="rId4"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9D31B8B-B0CF-4993-A07C-6D80F161D291}" type="doc">
      <dgm:prSet loTypeId="urn:microsoft.com/office/officeart/2005/8/layout/default" loCatId="list" qsTypeId="urn:microsoft.com/office/officeart/2005/8/quickstyle/simple5" qsCatId="simple" csTypeId="urn:microsoft.com/office/officeart/2005/8/colors/colorful1" csCatId="colorful" phldr="1"/>
      <dgm:spPr/>
      <dgm:t>
        <a:bodyPr/>
        <a:lstStyle/>
        <a:p>
          <a:endParaRPr lang="en-US"/>
        </a:p>
      </dgm:t>
    </dgm:pt>
    <dgm:pt modelId="{7190646C-ABCE-4413-A233-C055F1F505B1}">
      <dgm:prSet phldrT="[Text]"/>
      <dgm:spPr/>
      <dgm:t>
        <a:bodyPr/>
        <a:lstStyle/>
        <a:p>
          <a:r>
            <a:rPr lang="en-US" i="1" dirty="0" smtClean="0"/>
            <a:t>What is Cyber Crime?</a:t>
          </a:r>
          <a:endParaRPr lang="en-US" dirty="0"/>
        </a:p>
      </dgm:t>
      <dgm:extLst>
        <a:ext uri="{E40237B7-FDA0-4F09-8148-C483321AD2D9}">
          <dgm14:cNvPr xmlns:dgm14="http://schemas.microsoft.com/office/drawing/2010/diagram" id="0" name="">
            <a:hlinkClick xmlns:r="http://schemas.openxmlformats.org/officeDocument/2006/relationships" r:id="rId1" action="ppaction://hlinksldjump"/>
          </dgm14:cNvPr>
        </a:ext>
      </dgm:extLst>
    </dgm:pt>
    <dgm:pt modelId="{24C04D29-CB8C-4D2A-885F-9E26FA7E77B7}" type="parTrans" cxnId="{BC053BB5-C774-4009-8E88-C7B3BFDB9BB6}">
      <dgm:prSet/>
      <dgm:spPr/>
      <dgm:t>
        <a:bodyPr/>
        <a:lstStyle/>
        <a:p>
          <a:endParaRPr lang="en-US"/>
        </a:p>
      </dgm:t>
    </dgm:pt>
    <dgm:pt modelId="{EBE07805-0802-4D2E-98DF-EEBB7140CA63}" type="sibTrans" cxnId="{BC053BB5-C774-4009-8E88-C7B3BFDB9BB6}">
      <dgm:prSet/>
      <dgm:spPr/>
      <dgm:t>
        <a:bodyPr/>
        <a:lstStyle/>
        <a:p>
          <a:endParaRPr lang="en-US"/>
        </a:p>
      </dgm:t>
    </dgm:pt>
    <dgm:pt modelId="{A9E5DCD1-F7BC-4B08-95CA-748299FAC72E}">
      <dgm:prSet phldrT="[Text]" custT="1"/>
      <dgm:spPr/>
      <dgm:t>
        <a:bodyPr/>
        <a:lstStyle/>
        <a:p>
          <a:r>
            <a:rPr lang="en-US" sz="2000" i="1" dirty="0" smtClean="0"/>
            <a:t>What the effect of Cyber Crime in Development of Technology nowadays?</a:t>
          </a:r>
          <a:endParaRPr lang="en-US" sz="2000" dirty="0"/>
        </a:p>
      </dgm:t>
      <dgm:extLst>
        <a:ext uri="{E40237B7-FDA0-4F09-8148-C483321AD2D9}">
          <dgm14:cNvPr xmlns:dgm14="http://schemas.microsoft.com/office/drawing/2010/diagram" id="0" name="">
            <a:hlinkClick xmlns:r="http://schemas.openxmlformats.org/officeDocument/2006/relationships" r:id="rId2" action="ppaction://hlinksldjump"/>
          </dgm14:cNvPr>
        </a:ext>
      </dgm:extLst>
    </dgm:pt>
    <dgm:pt modelId="{E453DE75-943D-4AA0-B002-37EB8C62B0DE}" type="parTrans" cxnId="{52A9BC33-E11B-4324-A1BF-96E354DAD6E7}">
      <dgm:prSet/>
      <dgm:spPr/>
      <dgm:t>
        <a:bodyPr/>
        <a:lstStyle/>
        <a:p>
          <a:endParaRPr lang="en-US"/>
        </a:p>
      </dgm:t>
    </dgm:pt>
    <dgm:pt modelId="{FD84B76B-D039-410B-B426-2837ECDAB30D}" type="sibTrans" cxnId="{52A9BC33-E11B-4324-A1BF-96E354DAD6E7}">
      <dgm:prSet/>
      <dgm:spPr/>
      <dgm:t>
        <a:bodyPr/>
        <a:lstStyle/>
        <a:p>
          <a:endParaRPr lang="en-US"/>
        </a:p>
      </dgm:t>
    </dgm:pt>
    <dgm:pt modelId="{E3B45DCB-BEF6-4457-8DB7-46B7B46A9832}">
      <dgm:prSet phldrT="[Text]"/>
      <dgm:spPr/>
      <dgm:t>
        <a:bodyPr/>
        <a:lstStyle/>
        <a:p>
          <a:r>
            <a:rPr lang="en-US" i="1" dirty="0" smtClean="0"/>
            <a:t>What is kinds of cyber criminal that happening nowadays?</a:t>
          </a:r>
          <a:endParaRPr lang="en-US" dirty="0"/>
        </a:p>
      </dgm:t>
      <dgm:extLst>
        <a:ext uri="{E40237B7-FDA0-4F09-8148-C483321AD2D9}">
          <dgm14:cNvPr xmlns:dgm14="http://schemas.microsoft.com/office/drawing/2010/diagram" id="0" name="">
            <a:hlinkClick xmlns:r="http://schemas.openxmlformats.org/officeDocument/2006/relationships" r:id="rId3" action="ppaction://hlinksldjump"/>
          </dgm14:cNvPr>
        </a:ext>
      </dgm:extLst>
    </dgm:pt>
    <dgm:pt modelId="{9E90E1E1-47CB-4C20-A37B-52CACE72D1D7}" type="parTrans" cxnId="{DB56EA1C-86C6-41DA-82D3-79B2DBB7728D}">
      <dgm:prSet/>
      <dgm:spPr/>
      <dgm:t>
        <a:bodyPr/>
        <a:lstStyle/>
        <a:p>
          <a:endParaRPr lang="en-US"/>
        </a:p>
      </dgm:t>
    </dgm:pt>
    <dgm:pt modelId="{6AA4A223-94E4-4669-B66B-58985BEFE1F8}" type="sibTrans" cxnId="{DB56EA1C-86C6-41DA-82D3-79B2DBB7728D}">
      <dgm:prSet/>
      <dgm:spPr/>
      <dgm:t>
        <a:bodyPr/>
        <a:lstStyle/>
        <a:p>
          <a:endParaRPr lang="en-US"/>
        </a:p>
      </dgm:t>
    </dgm:pt>
    <dgm:pt modelId="{4AA81AF1-FE3D-41AB-998B-86D019D8B218}">
      <dgm:prSet phldrT="[Text]"/>
      <dgm:spPr/>
      <dgm:t>
        <a:bodyPr/>
        <a:lstStyle/>
        <a:p>
          <a:r>
            <a:rPr lang="en-US" i="1" dirty="0" smtClean="0"/>
            <a:t>Why we must aware from the Cyber Criminal? </a:t>
          </a:r>
          <a:endParaRPr lang="en-US" dirty="0"/>
        </a:p>
      </dgm:t>
      <dgm:extLst>
        <a:ext uri="{E40237B7-FDA0-4F09-8148-C483321AD2D9}">
          <dgm14:cNvPr xmlns:dgm14="http://schemas.microsoft.com/office/drawing/2010/diagram" id="0" name="">
            <a:hlinkClick xmlns:r="http://schemas.openxmlformats.org/officeDocument/2006/relationships" r:id="rId4" action="ppaction://hlinksldjump"/>
          </dgm14:cNvPr>
        </a:ext>
      </dgm:extLst>
    </dgm:pt>
    <dgm:pt modelId="{8C91D771-77AB-49D6-A50B-44FC1F4B0D97}" type="parTrans" cxnId="{A489E977-9386-4728-B355-F6F28802DB88}">
      <dgm:prSet/>
      <dgm:spPr/>
      <dgm:t>
        <a:bodyPr/>
        <a:lstStyle/>
        <a:p>
          <a:endParaRPr lang="en-US"/>
        </a:p>
      </dgm:t>
    </dgm:pt>
    <dgm:pt modelId="{98CA1119-B860-4990-9792-91CFB67CD954}" type="sibTrans" cxnId="{A489E977-9386-4728-B355-F6F28802DB88}">
      <dgm:prSet/>
      <dgm:spPr/>
      <dgm:t>
        <a:bodyPr/>
        <a:lstStyle/>
        <a:p>
          <a:endParaRPr lang="en-US"/>
        </a:p>
      </dgm:t>
    </dgm:pt>
    <dgm:pt modelId="{2197D889-2667-448E-B011-1E9CC7EB6C63}">
      <dgm:prSet phldrT="[Text]"/>
      <dgm:spPr/>
      <dgm:t>
        <a:bodyPr/>
        <a:lstStyle/>
        <a:p>
          <a:r>
            <a:rPr lang="en-US" i="1" dirty="0" smtClean="0"/>
            <a:t>How to prevent us from the Cyber Criminal? </a:t>
          </a:r>
          <a:endParaRPr lang="en-US" dirty="0"/>
        </a:p>
      </dgm:t>
      <dgm:extLst>
        <a:ext uri="{E40237B7-FDA0-4F09-8148-C483321AD2D9}">
          <dgm14:cNvPr xmlns:dgm14="http://schemas.microsoft.com/office/drawing/2010/diagram" id="0" name="">
            <a:hlinkClick xmlns:r="http://schemas.openxmlformats.org/officeDocument/2006/relationships" r:id="rId5" action="ppaction://hlinkfile"/>
          </dgm14:cNvPr>
        </a:ext>
      </dgm:extLst>
    </dgm:pt>
    <dgm:pt modelId="{7DA4CAB4-E4FE-48F0-869E-42A2FD90BED4}" type="parTrans" cxnId="{CD5F01FC-DFD1-49DD-8B0D-5615B53CF0DA}">
      <dgm:prSet/>
      <dgm:spPr/>
      <dgm:t>
        <a:bodyPr/>
        <a:lstStyle/>
        <a:p>
          <a:endParaRPr lang="en-US"/>
        </a:p>
      </dgm:t>
    </dgm:pt>
    <dgm:pt modelId="{A46B07B6-AF2D-46F9-A556-7EE77DEED35D}" type="sibTrans" cxnId="{CD5F01FC-DFD1-49DD-8B0D-5615B53CF0DA}">
      <dgm:prSet/>
      <dgm:spPr/>
      <dgm:t>
        <a:bodyPr/>
        <a:lstStyle/>
        <a:p>
          <a:endParaRPr lang="en-US"/>
        </a:p>
      </dgm:t>
    </dgm:pt>
    <dgm:pt modelId="{5CF33E01-0958-4A9B-921B-E29F6E185F0C}" type="pres">
      <dgm:prSet presAssocID="{59D31B8B-B0CF-4993-A07C-6D80F161D291}" presName="diagram" presStyleCnt="0">
        <dgm:presLayoutVars>
          <dgm:dir/>
          <dgm:resizeHandles val="exact"/>
        </dgm:presLayoutVars>
      </dgm:prSet>
      <dgm:spPr/>
      <dgm:t>
        <a:bodyPr/>
        <a:lstStyle/>
        <a:p>
          <a:endParaRPr lang="en-US"/>
        </a:p>
      </dgm:t>
    </dgm:pt>
    <dgm:pt modelId="{76CD09C1-67F4-4245-82A0-1D40D93715E8}" type="pres">
      <dgm:prSet presAssocID="{7190646C-ABCE-4413-A233-C055F1F505B1}" presName="node" presStyleLbl="node1" presStyleIdx="0" presStyleCnt="5" custLinFactNeighborY="-956">
        <dgm:presLayoutVars>
          <dgm:bulletEnabled val="1"/>
        </dgm:presLayoutVars>
      </dgm:prSet>
      <dgm:spPr/>
      <dgm:t>
        <a:bodyPr/>
        <a:lstStyle/>
        <a:p>
          <a:endParaRPr lang="en-US"/>
        </a:p>
      </dgm:t>
    </dgm:pt>
    <dgm:pt modelId="{24A5A970-15E6-4D21-A402-B7480E76641D}" type="pres">
      <dgm:prSet presAssocID="{EBE07805-0802-4D2E-98DF-EEBB7140CA63}" presName="sibTrans" presStyleCnt="0"/>
      <dgm:spPr/>
    </dgm:pt>
    <dgm:pt modelId="{722CDF72-9842-4BEB-841D-04870D67C2E5}" type="pres">
      <dgm:prSet presAssocID="{A9E5DCD1-F7BC-4B08-95CA-748299FAC72E}" presName="node" presStyleLbl="node1" presStyleIdx="1" presStyleCnt="5">
        <dgm:presLayoutVars>
          <dgm:bulletEnabled val="1"/>
        </dgm:presLayoutVars>
      </dgm:prSet>
      <dgm:spPr/>
      <dgm:t>
        <a:bodyPr/>
        <a:lstStyle/>
        <a:p>
          <a:endParaRPr lang="en-US"/>
        </a:p>
      </dgm:t>
    </dgm:pt>
    <dgm:pt modelId="{7905B00A-DB94-472B-B83F-8250CA79A6F8}" type="pres">
      <dgm:prSet presAssocID="{FD84B76B-D039-410B-B426-2837ECDAB30D}" presName="sibTrans" presStyleCnt="0"/>
      <dgm:spPr/>
    </dgm:pt>
    <dgm:pt modelId="{7C0CA178-7EA9-4754-9B8F-0CBF85C5A420}" type="pres">
      <dgm:prSet presAssocID="{E3B45DCB-BEF6-4457-8DB7-46B7B46A9832}" presName="node" presStyleLbl="node1" presStyleIdx="2" presStyleCnt="5">
        <dgm:presLayoutVars>
          <dgm:bulletEnabled val="1"/>
        </dgm:presLayoutVars>
      </dgm:prSet>
      <dgm:spPr/>
      <dgm:t>
        <a:bodyPr/>
        <a:lstStyle/>
        <a:p>
          <a:endParaRPr lang="en-US"/>
        </a:p>
      </dgm:t>
    </dgm:pt>
    <dgm:pt modelId="{16B4BE77-1735-4C83-A0F7-24FB31DAFFF1}" type="pres">
      <dgm:prSet presAssocID="{6AA4A223-94E4-4669-B66B-58985BEFE1F8}" presName="sibTrans" presStyleCnt="0"/>
      <dgm:spPr/>
    </dgm:pt>
    <dgm:pt modelId="{4056C907-785E-4FD0-97E0-F2DD7227265C}" type="pres">
      <dgm:prSet presAssocID="{4AA81AF1-FE3D-41AB-998B-86D019D8B218}" presName="node" presStyleLbl="node1" presStyleIdx="3" presStyleCnt="5">
        <dgm:presLayoutVars>
          <dgm:bulletEnabled val="1"/>
        </dgm:presLayoutVars>
      </dgm:prSet>
      <dgm:spPr/>
      <dgm:t>
        <a:bodyPr/>
        <a:lstStyle/>
        <a:p>
          <a:endParaRPr lang="en-US"/>
        </a:p>
      </dgm:t>
    </dgm:pt>
    <dgm:pt modelId="{67A4D2CA-80C0-46E6-B50C-75EC86638290}" type="pres">
      <dgm:prSet presAssocID="{98CA1119-B860-4990-9792-91CFB67CD954}" presName="sibTrans" presStyleCnt="0"/>
      <dgm:spPr/>
    </dgm:pt>
    <dgm:pt modelId="{BD5217EE-0629-4B5B-B4B0-A0CA97091C81}" type="pres">
      <dgm:prSet presAssocID="{2197D889-2667-448E-B011-1E9CC7EB6C63}" presName="node" presStyleLbl="node1" presStyleIdx="4" presStyleCnt="5">
        <dgm:presLayoutVars>
          <dgm:bulletEnabled val="1"/>
        </dgm:presLayoutVars>
      </dgm:prSet>
      <dgm:spPr/>
      <dgm:t>
        <a:bodyPr/>
        <a:lstStyle/>
        <a:p>
          <a:endParaRPr lang="en-US"/>
        </a:p>
      </dgm:t>
    </dgm:pt>
  </dgm:ptLst>
  <dgm:cxnLst>
    <dgm:cxn modelId="{DB56EA1C-86C6-41DA-82D3-79B2DBB7728D}" srcId="{59D31B8B-B0CF-4993-A07C-6D80F161D291}" destId="{E3B45DCB-BEF6-4457-8DB7-46B7B46A9832}" srcOrd="2" destOrd="0" parTransId="{9E90E1E1-47CB-4C20-A37B-52CACE72D1D7}" sibTransId="{6AA4A223-94E4-4669-B66B-58985BEFE1F8}"/>
    <dgm:cxn modelId="{27B57756-684C-45F6-859B-C186AAAB8748}" type="presOf" srcId="{7190646C-ABCE-4413-A233-C055F1F505B1}" destId="{76CD09C1-67F4-4245-82A0-1D40D93715E8}" srcOrd="0" destOrd="0" presId="urn:microsoft.com/office/officeart/2005/8/layout/default"/>
    <dgm:cxn modelId="{C0FA3B0E-66F5-4AE2-B1EB-D15F2CFEBA32}" type="presOf" srcId="{E3B45DCB-BEF6-4457-8DB7-46B7B46A9832}" destId="{7C0CA178-7EA9-4754-9B8F-0CBF85C5A420}" srcOrd="0" destOrd="0" presId="urn:microsoft.com/office/officeart/2005/8/layout/default"/>
    <dgm:cxn modelId="{A489E977-9386-4728-B355-F6F28802DB88}" srcId="{59D31B8B-B0CF-4993-A07C-6D80F161D291}" destId="{4AA81AF1-FE3D-41AB-998B-86D019D8B218}" srcOrd="3" destOrd="0" parTransId="{8C91D771-77AB-49D6-A50B-44FC1F4B0D97}" sibTransId="{98CA1119-B860-4990-9792-91CFB67CD954}"/>
    <dgm:cxn modelId="{EED12EE7-ED87-435B-B155-1CC86F966F26}" type="presOf" srcId="{2197D889-2667-448E-B011-1E9CC7EB6C63}" destId="{BD5217EE-0629-4B5B-B4B0-A0CA97091C81}" srcOrd="0" destOrd="0" presId="urn:microsoft.com/office/officeart/2005/8/layout/default"/>
    <dgm:cxn modelId="{559F0620-431F-4A0D-911D-413F69FFF45A}" type="presOf" srcId="{A9E5DCD1-F7BC-4B08-95CA-748299FAC72E}" destId="{722CDF72-9842-4BEB-841D-04870D67C2E5}" srcOrd="0" destOrd="0" presId="urn:microsoft.com/office/officeart/2005/8/layout/default"/>
    <dgm:cxn modelId="{8167646E-7E6A-4E48-A8CB-50B8F6ABA52B}" type="presOf" srcId="{4AA81AF1-FE3D-41AB-998B-86D019D8B218}" destId="{4056C907-785E-4FD0-97E0-F2DD7227265C}" srcOrd="0" destOrd="0" presId="urn:microsoft.com/office/officeart/2005/8/layout/default"/>
    <dgm:cxn modelId="{CD5F01FC-DFD1-49DD-8B0D-5615B53CF0DA}" srcId="{59D31B8B-B0CF-4993-A07C-6D80F161D291}" destId="{2197D889-2667-448E-B011-1E9CC7EB6C63}" srcOrd="4" destOrd="0" parTransId="{7DA4CAB4-E4FE-48F0-869E-42A2FD90BED4}" sibTransId="{A46B07B6-AF2D-46F9-A556-7EE77DEED35D}"/>
    <dgm:cxn modelId="{73CB49C4-A815-4F38-9862-C961698D7DD7}" type="presOf" srcId="{59D31B8B-B0CF-4993-A07C-6D80F161D291}" destId="{5CF33E01-0958-4A9B-921B-E29F6E185F0C}" srcOrd="0" destOrd="0" presId="urn:microsoft.com/office/officeart/2005/8/layout/default"/>
    <dgm:cxn modelId="{52A9BC33-E11B-4324-A1BF-96E354DAD6E7}" srcId="{59D31B8B-B0CF-4993-A07C-6D80F161D291}" destId="{A9E5DCD1-F7BC-4B08-95CA-748299FAC72E}" srcOrd="1" destOrd="0" parTransId="{E453DE75-943D-4AA0-B002-37EB8C62B0DE}" sibTransId="{FD84B76B-D039-410B-B426-2837ECDAB30D}"/>
    <dgm:cxn modelId="{BC053BB5-C774-4009-8E88-C7B3BFDB9BB6}" srcId="{59D31B8B-B0CF-4993-A07C-6D80F161D291}" destId="{7190646C-ABCE-4413-A233-C055F1F505B1}" srcOrd="0" destOrd="0" parTransId="{24C04D29-CB8C-4D2A-885F-9E26FA7E77B7}" sibTransId="{EBE07805-0802-4D2E-98DF-EEBB7140CA63}"/>
    <dgm:cxn modelId="{3EAEE0DB-CFC2-451B-AE6F-1728D00621F9}" type="presParOf" srcId="{5CF33E01-0958-4A9B-921B-E29F6E185F0C}" destId="{76CD09C1-67F4-4245-82A0-1D40D93715E8}" srcOrd="0" destOrd="0" presId="urn:microsoft.com/office/officeart/2005/8/layout/default"/>
    <dgm:cxn modelId="{B1616ADE-9CD1-47C5-A688-88633B9ECC2A}" type="presParOf" srcId="{5CF33E01-0958-4A9B-921B-E29F6E185F0C}" destId="{24A5A970-15E6-4D21-A402-B7480E76641D}" srcOrd="1" destOrd="0" presId="urn:microsoft.com/office/officeart/2005/8/layout/default"/>
    <dgm:cxn modelId="{B9A9CF98-5EB3-4135-8967-CDA99FBE7D49}" type="presParOf" srcId="{5CF33E01-0958-4A9B-921B-E29F6E185F0C}" destId="{722CDF72-9842-4BEB-841D-04870D67C2E5}" srcOrd="2" destOrd="0" presId="urn:microsoft.com/office/officeart/2005/8/layout/default"/>
    <dgm:cxn modelId="{24903015-ABB8-4F7C-84AE-D4A6C8E92AC5}" type="presParOf" srcId="{5CF33E01-0958-4A9B-921B-E29F6E185F0C}" destId="{7905B00A-DB94-472B-B83F-8250CA79A6F8}" srcOrd="3" destOrd="0" presId="urn:microsoft.com/office/officeart/2005/8/layout/default"/>
    <dgm:cxn modelId="{D796F6F4-7854-4F5F-8F0C-9BA548EA7843}" type="presParOf" srcId="{5CF33E01-0958-4A9B-921B-E29F6E185F0C}" destId="{7C0CA178-7EA9-4754-9B8F-0CBF85C5A420}" srcOrd="4" destOrd="0" presId="urn:microsoft.com/office/officeart/2005/8/layout/default"/>
    <dgm:cxn modelId="{D8589016-7C5B-40F2-8612-4B699FE04C19}" type="presParOf" srcId="{5CF33E01-0958-4A9B-921B-E29F6E185F0C}" destId="{16B4BE77-1735-4C83-A0F7-24FB31DAFFF1}" srcOrd="5" destOrd="0" presId="urn:microsoft.com/office/officeart/2005/8/layout/default"/>
    <dgm:cxn modelId="{92AB6940-7DCD-4C26-9F05-E6A57496C00D}" type="presParOf" srcId="{5CF33E01-0958-4A9B-921B-E29F6E185F0C}" destId="{4056C907-785E-4FD0-97E0-F2DD7227265C}" srcOrd="6" destOrd="0" presId="urn:microsoft.com/office/officeart/2005/8/layout/default"/>
    <dgm:cxn modelId="{D824E9E3-AE0C-4B58-B4D6-D654DAC29AA4}" type="presParOf" srcId="{5CF33E01-0958-4A9B-921B-E29F6E185F0C}" destId="{67A4D2CA-80C0-46E6-B50C-75EC86638290}" srcOrd="7" destOrd="0" presId="urn:microsoft.com/office/officeart/2005/8/layout/default"/>
    <dgm:cxn modelId="{7DDD3A86-354B-4DFD-8EA1-A3BECA9E7F58}" type="presParOf" srcId="{5CF33E01-0958-4A9B-921B-E29F6E185F0C}" destId="{BD5217EE-0629-4B5B-B4B0-A0CA97091C81}"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CD09C1-67F4-4245-82A0-1D40D93715E8}">
      <dsp:nvSpPr>
        <dsp:cNvPr id="0" name=""/>
        <dsp:cNvSpPr/>
      </dsp:nvSpPr>
      <dsp:spPr>
        <a:xfrm>
          <a:off x="1221978" y="0"/>
          <a:ext cx="2706687" cy="1624012"/>
        </a:xfrm>
        <a:prstGeom prst="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i="1" kern="1200" dirty="0" smtClean="0"/>
            <a:t>What is Cyber Crime?</a:t>
          </a:r>
          <a:endParaRPr lang="en-US" sz="2600" kern="1200" dirty="0"/>
        </a:p>
      </dsp:txBody>
      <dsp:txXfrm>
        <a:off x="1221978" y="0"/>
        <a:ext cx="2706687" cy="1624012"/>
      </dsp:txXfrm>
    </dsp:sp>
    <dsp:sp modelId="{722CDF72-9842-4BEB-841D-04870D67C2E5}">
      <dsp:nvSpPr>
        <dsp:cNvPr id="0" name=""/>
        <dsp:cNvSpPr/>
      </dsp:nvSpPr>
      <dsp:spPr>
        <a:xfrm>
          <a:off x="4199334" y="2645"/>
          <a:ext cx="2706687" cy="1624012"/>
        </a:xfrm>
        <a:prstGeom prst="rect">
          <a:avLst/>
        </a:prstGeom>
        <a:gradFill rotWithShape="0">
          <a:gsLst>
            <a:gs pos="0">
              <a:schemeClr val="accent3">
                <a:hueOff val="0"/>
                <a:satOff val="0"/>
                <a:lumOff val="0"/>
                <a:alphaOff val="0"/>
                <a:tint val="96000"/>
                <a:lumMod val="100000"/>
              </a:schemeClr>
            </a:gs>
            <a:gs pos="78000">
              <a:schemeClr val="accent3">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i="1" kern="1200" dirty="0" smtClean="0"/>
            <a:t>What the effect of Cyber Crime in Development of Technology nowadays?</a:t>
          </a:r>
          <a:endParaRPr lang="en-US" sz="2000" kern="1200" dirty="0"/>
        </a:p>
      </dsp:txBody>
      <dsp:txXfrm>
        <a:off x="4199334" y="2645"/>
        <a:ext cx="2706687" cy="1624012"/>
      </dsp:txXfrm>
    </dsp:sp>
    <dsp:sp modelId="{7C0CA178-7EA9-4754-9B8F-0CBF85C5A420}">
      <dsp:nvSpPr>
        <dsp:cNvPr id="0" name=""/>
        <dsp:cNvSpPr/>
      </dsp:nvSpPr>
      <dsp:spPr>
        <a:xfrm>
          <a:off x="1221978" y="1897327"/>
          <a:ext cx="2706687" cy="1624012"/>
        </a:xfrm>
        <a:prstGeom prst="rect">
          <a:avLst/>
        </a:prstGeom>
        <a:gradFill rotWithShape="0">
          <a:gsLst>
            <a:gs pos="0">
              <a:schemeClr val="accent4">
                <a:hueOff val="0"/>
                <a:satOff val="0"/>
                <a:lumOff val="0"/>
                <a:alphaOff val="0"/>
                <a:tint val="96000"/>
                <a:lumMod val="100000"/>
              </a:schemeClr>
            </a:gs>
            <a:gs pos="78000">
              <a:schemeClr val="accent4">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i="1" kern="1200" dirty="0" smtClean="0"/>
            <a:t>What is kinds of cyber criminal that happening nowadays?</a:t>
          </a:r>
          <a:endParaRPr lang="en-US" sz="2600" kern="1200" dirty="0"/>
        </a:p>
      </dsp:txBody>
      <dsp:txXfrm>
        <a:off x="1221978" y="1897327"/>
        <a:ext cx="2706687" cy="1624012"/>
      </dsp:txXfrm>
    </dsp:sp>
    <dsp:sp modelId="{4056C907-785E-4FD0-97E0-F2DD7227265C}">
      <dsp:nvSpPr>
        <dsp:cNvPr id="0" name=""/>
        <dsp:cNvSpPr/>
      </dsp:nvSpPr>
      <dsp:spPr>
        <a:xfrm>
          <a:off x="4199334" y="1897327"/>
          <a:ext cx="2706687" cy="1624012"/>
        </a:xfrm>
        <a:prstGeom prst="rect">
          <a:avLst/>
        </a:prstGeom>
        <a:gradFill rotWithShape="0">
          <a:gsLst>
            <a:gs pos="0">
              <a:schemeClr val="accent5">
                <a:hueOff val="0"/>
                <a:satOff val="0"/>
                <a:lumOff val="0"/>
                <a:alphaOff val="0"/>
                <a:tint val="96000"/>
                <a:lumMod val="100000"/>
              </a:schemeClr>
            </a:gs>
            <a:gs pos="78000">
              <a:schemeClr val="accent5">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i="1" kern="1200" dirty="0" smtClean="0"/>
            <a:t>Why we must aware from the Cyber Criminal? </a:t>
          </a:r>
          <a:endParaRPr lang="en-US" sz="2600" kern="1200" dirty="0"/>
        </a:p>
      </dsp:txBody>
      <dsp:txXfrm>
        <a:off x="4199334" y="1897327"/>
        <a:ext cx="2706687" cy="1624012"/>
      </dsp:txXfrm>
    </dsp:sp>
    <dsp:sp modelId="{BD5217EE-0629-4B5B-B4B0-A0CA97091C81}">
      <dsp:nvSpPr>
        <dsp:cNvPr id="0" name=""/>
        <dsp:cNvSpPr/>
      </dsp:nvSpPr>
      <dsp:spPr>
        <a:xfrm>
          <a:off x="2710656" y="3792008"/>
          <a:ext cx="2706687" cy="1624012"/>
        </a:xfrm>
        <a:prstGeom prst="rect">
          <a:avLst/>
        </a:prstGeom>
        <a:gradFill rotWithShape="0">
          <a:gsLst>
            <a:gs pos="0">
              <a:schemeClr val="accent6">
                <a:hueOff val="0"/>
                <a:satOff val="0"/>
                <a:lumOff val="0"/>
                <a:alphaOff val="0"/>
                <a:tint val="96000"/>
                <a:lumMod val="100000"/>
              </a:schemeClr>
            </a:gs>
            <a:gs pos="78000">
              <a:schemeClr val="accent6">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i="1" kern="1200" dirty="0" smtClean="0"/>
            <a:t>How to prevent us from the Cyber Criminal? </a:t>
          </a:r>
          <a:endParaRPr lang="en-US" sz="2600" kern="1200" dirty="0"/>
        </a:p>
      </dsp:txBody>
      <dsp:txXfrm>
        <a:off x="2710656" y="3792008"/>
        <a:ext cx="2706687" cy="1624012"/>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4/30/2015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4/30/2015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4/30/2015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4/30/2015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4/30/2015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4/30/2015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4/30/2015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4/30/2015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4/30/2015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4/30/2015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4/30/2015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4/30/2015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4/30/2015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4/30/2015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4/30/2015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4/30/2015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4/30/2015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slide" Target="slide8.xml"/><Relationship Id="rId3" Type="http://schemas.openxmlformats.org/officeDocument/2006/relationships/diagramLayout" Target="../diagrams/layout1.xml"/><Relationship Id="rId7" Type="http://schemas.openxmlformats.org/officeDocument/2006/relationships/slide" Target="slide10.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8" Type="http://schemas.openxmlformats.org/officeDocument/2006/relationships/hyperlink" Target="http://techterms.com/definition/cybercrime" TargetMode="External"/><Relationship Id="rId3" Type="http://schemas.openxmlformats.org/officeDocument/2006/relationships/hyperlink" Target="http://www.webopedia.com/TERM/C/computer.html" TargetMode="External"/><Relationship Id="rId7" Type="http://schemas.openxmlformats.org/officeDocument/2006/relationships/hyperlink" Target="http://www.techopedia.com/definition/2387/cybercrime" TargetMode="External"/><Relationship Id="rId2" Type="http://schemas.openxmlformats.org/officeDocument/2006/relationships/hyperlink" Target="http://www.webopedia.com/TERM/C/cyber.html" TargetMode="External"/><Relationship Id="rId1" Type="http://schemas.openxmlformats.org/officeDocument/2006/relationships/slideLayout" Target="../slideLayouts/slideLayout2.xml"/><Relationship Id="rId6" Type="http://schemas.openxmlformats.org/officeDocument/2006/relationships/hyperlink" Target="http://www.webopedia.com/TERM/C/cyber_crime.html" TargetMode="External"/><Relationship Id="rId5" Type="http://schemas.openxmlformats.org/officeDocument/2006/relationships/hyperlink" Target="http://www.webopedia.com/TERM/H/hacker.html" TargetMode="External"/><Relationship Id="rId4" Type="http://schemas.openxmlformats.org/officeDocument/2006/relationships/hyperlink" Target="http://www.webopedia.com/TERM/N/network.html" TargetMode="External"/><Relationship Id="rId9" Type="http://schemas.openxmlformats.org/officeDocument/2006/relationships/slide" Target="slide3.xml"/></Relationships>
</file>

<file path=ppt/slides/_rels/slide5.xml.rels><?xml version="1.0" encoding="UTF-8" standalone="yes"?>
<Relationships xmlns="http://schemas.openxmlformats.org/package/2006/relationships"><Relationship Id="rId3" Type="http://schemas.openxmlformats.org/officeDocument/2006/relationships/hyperlink" Target="http://science.opposingviews.com/effects-cyber-crime-1704.html" TargetMode="External"/><Relationship Id="rId2" Type="http://schemas.openxmlformats.org/officeDocument/2006/relationships/hyperlink" Target="http://itsecurity.vermont.gov/featured/cybercrime" TargetMode="External"/><Relationship Id="rId1" Type="http://schemas.openxmlformats.org/officeDocument/2006/relationships/slideLayout" Target="../slideLayouts/slideLayout2.xml"/><Relationship Id="rId4" Type="http://schemas.openxmlformats.org/officeDocument/2006/relationships/slide" Target="slide3.xml"/></Relationships>
</file>

<file path=ppt/slides/_rels/slide6.xml.rels><?xml version="1.0" encoding="UTF-8" standalone="yes"?>
<Relationships xmlns="http://schemas.openxmlformats.org/package/2006/relationships"><Relationship Id="rId3" Type="http://schemas.openxmlformats.org/officeDocument/2006/relationships/hyperlink" Target="http://www.faronics.com/news/blog/fish-for-information-don%e2%80%99t-let-it-phish-you/" TargetMode="External"/><Relationship Id="rId2" Type="http://schemas.openxmlformats.org/officeDocument/2006/relationships/hyperlink" Target="http://www.faronics.com/news/article/webinar-inside-the-mind-of-todays-cyber-criminal/?p=27522" TargetMode="External"/><Relationship Id="rId1" Type="http://schemas.openxmlformats.org/officeDocument/2006/relationships/slideLayout" Target="../slideLayouts/slideLayout2.xml"/><Relationship Id="rId6" Type="http://schemas.openxmlformats.org/officeDocument/2006/relationships/slide" Target="slide3.xml"/><Relationship Id="rId5" Type="http://schemas.openxmlformats.org/officeDocument/2006/relationships/hyperlink" Target="http://www.faronics.com/news/blog/7-types-of-cyber-criminals/" TargetMode="External"/><Relationship Id="rId4" Type="http://schemas.openxmlformats.org/officeDocument/2006/relationships/hyperlink" Target="http://en.wikipedia.org/wiki/Stuxnet" TargetMode="External"/></Relationships>
</file>

<file path=ppt/slides/_rels/slide7.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dirty="0" smtClean="0"/>
              <a:t>Development Of Information and Technology</a:t>
            </a:r>
            <a:endParaRPr lang="en-US" sz="4400" dirty="0"/>
          </a:p>
        </p:txBody>
      </p:sp>
      <p:sp>
        <p:nvSpPr>
          <p:cNvPr id="3" name="Subtitle 2"/>
          <p:cNvSpPr>
            <a:spLocks noGrp="1"/>
          </p:cNvSpPr>
          <p:nvPr>
            <p:ph type="subTitle" idx="1"/>
          </p:nvPr>
        </p:nvSpPr>
        <p:spPr/>
        <p:txBody>
          <a:bodyPr/>
          <a:lstStyle/>
          <a:p>
            <a:r>
              <a:rPr lang="en-US" dirty="0" smtClean="0"/>
              <a:t>Cyber Crime</a:t>
            </a:r>
            <a:endParaRPr lang="en-US" dirty="0"/>
          </a:p>
        </p:txBody>
      </p:sp>
      <p:sp>
        <p:nvSpPr>
          <p:cNvPr id="4" name="Rectangle 3"/>
          <p:cNvSpPr/>
          <p:nvPr/>
        </p:nvSpPr>
        <p:spPr>
          <a:xfrm>
            <a:off x="1320084" y="5606877"/>
            <a:ext cx="6581105" cy="31324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TextBox 6"/>
          <p:cNvSpPr txBox="1"/>
          <p:nvPr/>
        </p:nvSpPr>
        <p:spPr>
          <a:xfrm>
            <a:off x="8087932" y="5550794"/>
            <a:ext cx="3631842" cy="369332"/>
          </a:xfrm>
          <a:prstGeom prst="rect">
            <a:avLst/>
          </a:prstGeom>
          <a:noFill/>
        </p:spPr>
        <p:txBody>
          <a:bodyPr wrap="square" rtlCol="0">
            <a:spAutoFit/>
          </a:bodyPr>
          <a:lstStyle/>
          <a:p>
            <a:r>
              <a:rPr lang="en-US" dirty="0" smtClean="0"/>
              <a:t>Click </a:t>
            </a:r>
            <a:r>
              <a:rPr lang="en-US" dirty="0" smtClean="0"/>
              <a:t>To Start…</a:t>
            </a:r>
            <a:endParaRPr lang="en-US" dirty="0"/>
          </a:p>
        </p:txBody>
      </p:sp>
      <p:sp>
        <p:nvSpPr>
          <p:cNvPr id="5" name="Rectangle 4"/>
          <p:cNvSpPr/>
          <p:nvPr/>
        </p:nvSpPr>
        <p:spPr>
          <a:xfrm>
            <a:off x="1320083" y="5675632"/>
            <a:ext cx="6581105" cy="175738"/>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274757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0"/>
                                        <p:tgtEl>
                                          <p:spTgt spid="5"/>
                                        </p:tgtEl>
                                      </p:cBhvr>
                                    </p:animEffect>
                                  </p:childTnLst>
                                </p:cTn>
                              </p:par>
                            </p:childTnLst>
                          </p:cTn>
                        </p:par>
                        <p:par>
                          <p:cTn id="8" fill="hold">
                            <p:stCondLst>
                              <p:cond delay="5000"/>
                            </p:stCondLst>
                            <p:childTnLst>
                              <p:par>
                                <p:cTn id="9" presetID="16" presetClass="entr" presetSubtype="21"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barn(inVertical)">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5"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THANK YOU FOR YOUR ATTENTION</a:t>
            </a:r>
            <a:endParaRPr lang="en-US" dirty="0"/>
          </a:p>
        </p:txBody>
      </p:sp>
    </p:spTree>
    <p:extLst>
      <p:ext uri="{BB962C8B-B14F-4D97-AF65-F5344CB8AC3E}">
        <p14:creationId xmlns:p14="http://schemas.microsoft.com/office/powerpoint/2010/main" val="303304671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xit" presetSubtype="0" fill="hold" grpId="0" nodeType="afterEffect">
                                  <p:stCondLst>
                                    <p:cond delay="0"/>
                                  </p:stCondLst>
                                  <p:childTnLst>
                                    <p:anim calcmode="lin" valueType="num">
                                      <p:cBhvr>
                                        <p:cTn id="6" dur="3000"/>
                                        <p:tgtEl>
                                          <p:spTgt spid="2"/>
                                        </p:tgtEl>
                                        <p:attrNameLst>
                                          <p:attrName>ppt_w</p:attrName>
                                        </p:attrNameLst>
                                      </p:cBhvr>
                                      <p:tavLst>
                                        <p:tav tm="0">
                                          <p:val>
                                            <p:strVal val="ppt_w"/>
                                          </p:val>
                                        </p:tav>
                                        <p:tav tm="100000">
                                          <p:val>
                                            <p:fltVal val="0"/>
                                          </p:val>
                                        </p:tav>
                                      </p:tavLst>
                                    </p:anim>
                                    <p:anim calcmode="lin" valueType="num">
                                      <p:cBhvr>
                                        <p:cTn id="7" dur="3000"/>
                                        <p:tgtEl>
                                          <p:spTgt spid="2"/>
                                        </p:tgtEl>
                                        <p:attrNameLst>
                                          <p:attrName>ppt_h</p:attrName>
                                        </p:attrNameLst>
                                      </p:cBhvr>
                                      <p:tavLst>
                                        <p:tav tm="0">
                                          <p:val>
                                            <p:strVal val="ppt_h"/>
                                          </p:val>
                                        </p:tav>
                                        <p:tav tm="100000">
                                          <p:val>
                                            <p:fltVal val="0"/>
                                          </p:val>
                                        </p:tav>
                                      </p:tavLst>
                                    </p:anim>
                                    <p:anim calcmode="lin" valueType="num">
                                      <p:cBhvr>
                                        <p:cTn id="8" dur="3000"/>
                                        <p:tgtEl>
                                          <p:spTgt spid="2"/>
                                        </p:tgtEl>
                                        <p:attrNameLst>
                                          <p:attrName>style.rotation</p:attrName>
                                        </p:attrNameLst>
                                      </p:cBhvr>
                                      <p:tavLst>
                                        <p:tav tm="0">
                                          <p:val>
                                            <p:fltVal val="0"/>
                                          </p:val>
                                        </p:tav>
                                        <p:tav tm="100000">
                                          <p:val>
                                            <p:fltVal val="90"/>
                                          </p:val>
                                        </p:tav>
                                      </p:tavLst>
                                    </p:anim>
                                    <p:animEffect transition="out" filter="fade">
                                      <p:cBhvr>
                                        <p:cTn id="9" dur="3000"/>
                                        <p:tgtEl>
                                          <p:spTgt spid="2"/>
                                        </p:tgtEl>
                                      </p:cBhvr>
                                    </p:animEffect>
                                    <p:set>
                                      <p:cBhvr>
                                        <p:cTn id="10" dur="1" fill="hold">
                                          <p:stCondLst>
                                            <p:cond delay="29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2185" y="274750"/>
            <a:ext cx="8596668" cy="1320800"/>
          </a:xfrm>
        </p:spPr>
        <p:txBody>
          <a:bodyPr>
            <a:normAutofit/>
          </a:bodyPr>
          <a:lstStyle/>
          <a:p>
            <a:pPr algn="ctr"/>
            <a:r>
              <a:rPr lang="en-US" sz="6000" dirty="0" smtClean="0"/>
              <a:t>Background</a:t>
            </a:r>
            <a:endParaRPr lang="en-US" sz="6000" dirty="0"/>
          </a:p>
        </p:txBody>
      </p:sp>
      <p:sp>
        <p:nvSpPr>
          <p:cNvPr id="3" name="TextBox 2"/>
          <p:cNvSpPr txBox="1"/>
          <p:nvPr/>
        </p:nvSpPr>
        <p:spPr>
          <a:xfrm>
            <a:off x="528033" y="2378863"/>
            <a:ext cx="10650828" cy="4247317"/>
          </a:xfrm>
          <a:prstGeom prst="rect">
            <a:avLst/>
          </a:prstGeom>
          <a:noFill/>
        </p:spPr>
        <p:txBody>
          <a:bodyPr wrap="square" rtlCol="0">
            <a:spAutoFit/>
          </a:bodyPr>
          <a:lstStyle/>
          <a:p>
            <a:r>
              <a:rPr lang="en-US" dirty="0" smtClean="0"/>
              <a:t>       The </a:t>
            </a:r>
            <a:r>
              <a:rPr lang="en-US" dirty="0"/>
              <a:t>Development of Technology is good for the people nowadays. The development of technology is technology from many years that developed rapidly. Many benefit could be used from the development of technology such as you can find a place like restaurant, bar or anything you want  in foursquare, You can find many friend on the social media(</a:t>
            </a:r>
            <a:r>
              <a:rPr lang="en-US" dirty="0" err="1"/>
              <a:t>facebook</a:t>
            </a:r>
            <a:r>
              <a:rPr lang="en-US" dirty="0"/>
              <a:t>, path, Instagram, </a:t>
            </a:r>
            <a:r>
              <a:rPr lang="en-US" dirty="0" err="1"/>
              <a:t>etc</a:t>
            </a:r>
            <a:r>
              <a:rPr lang="en-US" dirty="0"/>
              <a:t>)Or you can discuss something with the other people </a:t>
            </a:r>
            <a:r>
              <a:rPr lang="en-US" dirty="0" smtClean="0"/>
              <a:t>in the online forum like  </a:t>
            </a:r>
            <a:r>
              <a:rPr lang="en-US" dirty="0"/>
              <a:t>twitter or </a:t>
            </a:r>
            <a:r>
              <a:rPr lang="en-US" dirty="0" err="1"/>
              <a:t>Kaskus</a:t>
            </a:r>
            <a:r>
              <a:rPr lang="en-US" dirty="0"/>
              <a:t>, finding a jokes in 1cak or 9gag. And also doing an e-commerce</a:t>
            </a:r>
            <a:r>
              <a:rPr lang="en-US" dirty="0" smtClean="0"/>
              <a:t>.</a:t>
            </a:r>
          </a:p>
          <a:p>
            <a:r>
              <a:rPr lang="en-US" dirty="0"/>
              <a:t> </a:t>
            </a:r>
            <a:r>
              <a:rPr lang="en-US" dirty="0" smtClean="0"/>
              <a:t>  </a:t>
            </a:r>
          </a:p>
          <a:p>
            <a:r>
              <a:rPr lang="en-US" dirty="0"/>
              <a:t> </a:t>
            </a:r>
            <a:r>
              <a:rPr lang="en-US" dirty="0" smtClean="0"/>
              <a:t>     The </a:t>
            </a:r>
            <a:r>
              <a:rPr lang="en-US" dirty="0"/>
              <a:t>cyber criminal is dangerous as the real bad guy in the real world. Imagine when you had an e-commerce transaction the cyber-bad guy can threaten you. They can hack your bank account, steal your money, or steal your private information on the social media. Maybe you have watch  news about many tragedy could happen on the internet </a:t>
            </a:r>
            <a:r>
              <a:rPr lang="en-US" dirty="0" smtClean="0"/>
              <a:t>like cyber carding, </a:t>
            </a:r>
            <a:r>
              <a:rPr lang="en-US" dirty="0"/>
              <a:t>money laundry, deception   and many else. And now we must aware from this situation because the bad guy now had a skill in computer and threaten us. </a:t>
            </a:r>
          </a:p>
          <a:p>
            <a:r>
              <a:rPr lang="en-US" dirty="0"/>
              <a:t> </a:t>
            </a:r>
          </a:p>
          <a:p>
            <a:endParaRPr lang="en-US" dirty="0"/>
          </a:p>
        </p:txBody>
      </p:sp>
    </p:spTree>
    <p:extLst>
      <p:ext uri="{BB962C8B-B14F-4D97-AF65-F5344CB8AC3E}">
        <p14:creationId xmlns:p14="http://schemas.microsoft.com/office/powerpoint/2010/main" val="30920244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901521"/>
            <a:ext cx="8596668" cy="5139841"/>
          </a:xfrm>
        </p:spPr>
        <p:txBody>
          <a:bodyPr/>
          <a:lstStyle/>
          <a:p>
            <a:pPr marL="0" indent="0">
              <a:buNone/>
            </a:pPr>
            <a:r>
              <a:rPr lang="en-US" dirty="0" smtClean="0"/>
              <a:t> </a:t>
            </a:r>
            <a:endParaRPr lang="en-US" dirty="0"/>
          </a:p>
        </p:txBody>
      </p:sp>
      <p:graphicFrame>
        <p:nvGraphicFramePr>
          <p:cNvPr id="5" name="Diagram 4"/>
          <p:cNvGraphicFramePr/>
          <p:nvPr>
            <p:extLst>
              <p:ext uri="{D42A27DB-BD31-4B8C-83A1-F6EECF244321}">
                <p14:modId xmlns:p14="http://schemas.microsoft.com/office/powerpoint/2010/main" val="3293691040"/>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Action Button: Return 1">
            <a:hlinkClick r:id="rId7" action="ppaction://hlinksldjump" highlightClick="1"/>
          </p:cNvPr>
          <p:cNvSpPr/>
          <p:nvPr/>
        </p:nvSpPr>
        <p:spPr>
          <a:xfrm>
            <a:off x="11457904" y="6368603"/>
            <a:ext cx="734096" cy="489397"/>
          </a:xfrm>
          <a:prstGeom prst="actionButtonRetur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Action Button: Information 3">
            <a:hlinkClick r:id="rId8" action="ppaction://hlinksldjump" highlightClick="1"/>
          </p:cNvPr>
          <p:cNvSpPr/>
          <p:nvPr/>
        </p:nvSpPr>
        <p:spPr>
          <a:xfrm>
            <a:off x="3219718" y="4636394"/>
            <a:ext cx="1313645" cy="1404968"/>
          </a:xfrm>
          <a:prstGeom prst="actionButtonInformation">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71221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mph" presetSubtype="0" fill="hold" grpId="0" nodeType="afterEffect">
                                  <p:stCondLst>
                                    <p:cond delay="0"/>
                                  </p:stCondLst>
                                  <p:childTnLst>
                                    <p:animClr clrSpc="hsl" dir="cw">
                                      <p:cBhvr override="childStyle">
                                        <p:cTn id="6" dur="500" fill="hold"/>
                                        <p:tgtEl>
                                          <p:spTgt spid="5">
                                            <p:graphicEl>
                                              <a:dgm id="{76CD09C1-67F4-4245-82A0-1D40D93715E8}"/>
                                            </p:graphicEl>
                                          </p:spTgt>
                                        </p:tgtEl>
                                        <p:attrNameLst>
                                          <p:attrName>style.color</p:attrName>
                                        </p:attrNameLst>
                                      </p:cBhvr>
                                      <p:by>
                                        <p:hsl h="7200000" s="0" l="0"/>
                                      </p:by>
                                    </p:animClr>
                                    <p:animClr clrSpc="hsl" dir="cw">
                                      <p:cBhvr>
                                        <p:cTn id="7" dur="500" fill="hold"/>
                                        <p:tgtEl>
                                          <p:spTgt spid="5">
                                            <p:graphicEl>
                                              <a:dgm id="{76CD09C1-67F4-4245-82A0-1D40D93715E8}"/>
                                            </p:graphicEl>
                                          </p:spTgt>
                                        </p:tgtEl>
                                        <p:attrNameLst>
                                          <p:attrName>fillcolor</p:attrName>
                                        </p:attrNameLst>
                                      </p:cBhvr>
                                      <p:by>
                                        <p:hsl h="7200000" s="0" l="0"/>
                                      </p:by>
                                    </p:animClr>
                                    <p:animClr clrSpc="hsl" dir="cw">
                                      <p:cBhvr>
                                        <p:cTn id="8" dur="500" fill="hold"/>
                                        <p:tgtEl>
                                          <p:spTgt spid="5">
                                            <p:graphicEl>
                                              <a:dgm id="{76CD09C1-67F4-4245-82A0-1D40D93715E8}"/>
                                            </p:graphicEl>
                                          </p:spTgt>
                                        </p:tgtEl>
                                        <p:attrNameLst>
                                          <p:attrName>stroke.color</p:attrName>
                                        </p:attrNameLst>
                                      </p:cBhvr>
                                      <p:by>
                                        <p:hsl h="7200000" s="0" l="0"/>
                                      </p:by>
                                    </p:animClr>
                                    <p:set>
                                      <p:cBhvr>
                                        <p:cTn id="9" dur="500" fill="hold"/>
                                        <p:tgtEl>
                                          <p:spTgt spid="5">
                                            <p:graphicEl>
                                              <a:dgm id="{76CD09C1-67F4-4245-82A0-1D40D93715E8}"/>
                                            </p:graphicEl>
                                          </p:spTgt>
                                        </p:tgtEl>
                                        <p:attrNameLst>
                                          <p:attrName>fill.type</p:attrName>
                                        </p:attrNameLst>
                                      </p:cBhvr>
                                      <p:to>
                                        <p:strVal val="solid"/>
                                      </p:to>
                                    </p:set>
                                  </p:childTnLst>
                                </p:cTn>
                              </p:par>
                            </p:childTnLst>
                          </p:cTn>
                        </p:par>
                        <p:par>
                          <p:cTn id="10" fill="hold">
                            <p:stCondLst>
                              <p:cond delay="500"/>
                            </p:stCondLst>
                            <p:childTnLst>
                              <p:par>
                                <p:cTn id="11" presetID="21" presetClass="emph" presetSubtype="0" fill="hold" grpId="0" nodeType="afterEffect">
                                  <p:stCondLst>
                                    <p:cond delay="0"/>
                                  </p:stCondLst>
                                  <p:childTnLst>
                                    <p:animClr clrSpc="hsl" dir="cw">
                                      <p:cBhvr override="childStyle">
                                        <p:cTn id="12" dur="500" fill="hold"/>
                                        <p:tgtEl>
                                          <p:spTgt spid="5">
                                            <p:graphicEl>
                                              <a:dgm id="{722CDF72-9842-4BEB-841D-04870D67C2E5}"/>
                                            </p:graphicEl>
                                          </p:spTgt>
                                        </p:tgtEl>
                                        <p:attrNameLst>
                                          <p:attrName>style.color</p:attrName>
                                        </p:attrNameLst>
                                      </p:cBhvr>
                                      <p:by>
                                        <p:hsl h="7200000" s="0" l="0"/>
                                      </p:by>
                                    </p:animClr>
                                    <p:animClr clrSpc="hsl" dir="cw">
                                      <p:cBhvr>
                                        <p:cTn id="13" dur="500" fill="hold"/>
                                        <p:tgtEl>
                                          <p:spTgt spid="5">
                                            <p:graphicEl>
                                              <a:dgm id="{722CDF72-9842-4BEB-841D-04870D67C2E5}"/>
                                            </p:graphicEl>
                                          </p:spTgt>
                                        </p:tgtEl>
                                        <p:attrNameLst>
                                          <p:attrName>fillcolor</p:attrName>
                                        </p:attrNameLst>
                                      </p:cBhvr>
                                      <p:by>
                                        <p:hsl h="7200000" s="0" l="0"/>
                                      </p:by>
                                    </p:animClr>
                                    <p:animClr clrSpc="hsl" dir="cw">
                                      <p:cBhvr>
                                        <p:cTn id="14" dur="500" fill="hold"/>
                                        <p:tgtEl>
                                          <p:spTgt spid="5">
                                            <p:graphicEl>
                                              <a:dgm id="{722CDF72-9842-4BEB-841D-04870D67C2E5}"/>
                                            </p:graphicEl>
                                          </p:spTgt>
                                        </p:tgtEl>
                                        <p:attrNameLst>
                                          <p:attrName>stroke.color</p:attrName>
                                        </p:attrNameLst>
                                      </p:cBhvr>
                                      <p:by>
                                        <p:hsl h="7200000" s="0" l="0"/>
                                      </p:by>
                                    </p:animClr>
                                    <p:set>
                                      <p:cBhvr>
                                        <p:cTn id="15" dur="500" fill="hold"/>
                                        <p:tgtEl>
                                          <p:spTgt spid="5">
                                            <p:graphicEl>
                                              <a:dgm id="{722CDF72-9842-4BEB-841D-04870D67C2E5}"/>
                                            </p:graphicEl>
                                          </p:spTgt>
                                        </p:tgtEl>
                                        <p:attrNameLst>
                                          <p:attrName>fill.type</p:attrName>
                                        </p:attrNameLst>
                                      </p:cBhvr>
                                      <p:to>
                                        <p:strVal val="solid"/>
                                      </p:to>
                                    </p:set>
                                  </p:childTnLst>
                                </p:cTn>
                              </p:par>
                            </p:childTnLst>
                          </p:cTn>
                        </p:par>
                        <p:par>
                          <p:cTn id="16" fill="hold">
                            <p:stCondLst>
                              <p:cond delay="1000"/>
                            </p:stCondLst>
                            <p:childTnLst>
                              <p:par>
                                <p:cTn id="17" presetID="21" presetClass="emph" presetSubtype="0" fill="hold" grpId="0" nodeType="afterEffect">
                                  <p:stCondLst>
                                    <p:cond delay="0"/>
                                  </p:stCondLst>
                                  <p:childTnLst>
                                    <p:animClr clrSpc="hsl" dir="cw">
                                      <p:cBhvr override="childStyle">
                                        <p:cTn id="18" dur="500" fill="hold"/>
                                        <p:tgtEl>
                                          <p:spTgt spid="5">
                                            <p:graphicEl>
                                              <a:dgm id="{7C0CA178-7EA9-4754-9B8F-0CBF85C5A420}"/>
                                            </p:graphicEl>
                                          </p:spTgt>
                                        </p:tgtEl>
                                        <p:attrNameLst>
                                          <p:attrName>style.color</p:attrName>
                                        </p:attrNameLst>
                                      </p:cBhvr>
                                      <p:by>
                                        <p:hsl h="7200000" s="0" l="0"/>
                                      </p:by>
                                    </p:animClr>
                                    <p:animClr clrSpc="hsl" dir="cw">
                                      <p:cBhvr>
                                        <p:cTn id="19" dur="500" fill="hold"/>
                                        <p:tgtEl>
                                          <p:spTgt spid="5">
                                            <p:graphicEl>
                                              <a:dgm id="{7C0CA178-7EA9-4754-9B8F-0CBF85C5A420}"/>
                                            </p:graphicEl>
                                          </p:spTgt>
                                        </p:tgtEl>
                                        <p:attrNameLst>
                                          <p:attrName>fillcolor</p:attrName>
                                        </p:attrNameLst>
                                      </p:cBhvr>
                                      <p:by>
                                        <p:hsl h="7200000" s="0" l="0"/>
                                      </p:by>
                                    </p:animClr>
                                    <p:animClr clrSpc="hsl" dir="cw">
                                      <p:cBhvr>
                                        <p:cTn id="20" dur="500" fill="hold"/>
                                        <p:tgtEl>
                                          <p:spTgt spid="5">
                                            <p:graphicEl>
                                              <a:dgm id="{7C0CA178-7EA9-4754-9B8F-0CBF85C5A420}"/>
                                            </p:graphicEl>
                                          </p:spTgt>
                                        </p:tgtEl>
                                        <p:attrNameLst>
                                          <p:attrName>stroke.color</p:attrName>
                                        </p:attrNameLst>
                                      </p:cBhvr>
                                      <p:by>
                                        <p:hsl h="7200000" s="0" l="0"/>
                                      </p:by>
                                    </p:animClr>
                                    <p:set>
                                      <p:cBhvr>
                                        <p:cTn id="21" dur="500" fill="hold"/>
                                        <p:tgtEl>
                                          <p:spTgt spid="5">
                                            <p:graphicEl>
                                              <a:dgm id="{7C0CA178-7EA9-4754-9B8F-0CBF85C5A420}"/>
                                            </p:graphicEl>
                                          </p:spTgt>
                                        </p:tgtEl>
                                        <p:attrNameLst>
                                          <p:attrName>fill.type</p:attrName>
                                        </p:attrNameLst>
                                      </p:cBhvr>
                                      <p:to>
                                        <p:strVal val="solid"/>
                                      </p:to>
                                    </p:set>
                                  </p:childTnLst>
                                </p:cTn>
                              </p:par>
                            </p:childTnLst>
                          </p:cTn>
                        </p:par>
                        <p:par>
                          <p:cTn id="22" fill="hold">
                            <p:stCondLst>
                              <p:cond delay="1500"/>
                            </p:stCondLst>
                            <p:childTnLst>
                              <p:par>
                                <p:cTn id="23" presetID="21" presetClass="emph" presetSubtype="0" fill="hold" grpId="0" nodeType="afterEffect">
                                  <p:stCondLst>
                                    <p:cond delay="0"/>
                                  </p:stCondLst>
                                  <p:childTnLst>
                                    <p:animClr clrSpc="hsl" dir="cw">
                                      <p:cBhvr override="childStyle">
                                        <p:cTn id="24" dur="500" fill="hold"/>
                                        <p:tgtEl>
                                          <p:spTgt spid="5">
                                            <p:graphicEl>
                                              <a:dgm id="{4056C907-785E-4FD0-97E0-F2DD7227265C}"/>
                                            </p:graphicEl>
                                          </p:spTgt>
                                        </p:tgtEl>
                                        <p:attrNameLst>
                                          <p:attrName>style.color</p:attrName>
                                        </p:attrNameLst>
                                      </p:cBhvr>
                                      <p:by>
                                        <p:hsl h="7200000" s="0" l="0"/>
                                      </p:by>
                                    </p:animClr>
                                    <p:animClr clrSpc="hsl" dir="cw">
                                      <p:cBhvr>
                                        <p:cTn id="25" dur="500" fill="hold"/>
                                        <p:tgtEl>
                                          <p:spTgt spid="5">
                                            <p:graphicEl>
                                              <a:dgm id="{4056C907-785E-4FD0-97E0-F2DD7227265C}"/>
                                            </p:graphicEl>
                                          </p:spTgt>
                                        </p:tgtEl>
                                        <p:attrNameLst>
                                          <p:attrName>fillcolor</p:attrName>
                                        </p:attrNameLst>
                                      </p:cBhvr>
                                      <p:by>
                                        <p:hsl h="7200000" s="0" l="0"/>
                                      </p:by>
                                    </p:animClr>
                                    <p:animClr clrSpc="hsl" dir="cw">
                                      <p:cBhvr>
                                        <p:cTn id="26" dur="500" fill="hold"/>
                                        <p:tgtEl>
                                          <p:spTgt spid="5">
                                            <p:graphicEl>
                                              <a:dgm id="{4056C907-785E-4FD0-97E0-F2DD7227265C}"/>
                                            </p:graphicEl>
                                          </p:spTgt>
                                        </p:tgtEl>
                                        <p:attrNameLst>
                                          <p:attrName>stroke.color</p:attrName>
                                        </p:attrNameLst>
                                      </p:cBhvr>
                                      <p:by>
                                        <p:hsl h="7200000" s="0" l="0"/>
                                      </p:by>
                                    </p:animClr>
                                    <p:set>
                                      <p:cBhvr>
                                        <p:cTn id="27" dur="500" fill="hold"/>
                                        <p:tgtEl>
                                          <p:spTgt spid="5">
                                            <p:graphicEl>
                                              <a:dgm id="{4056C907-785E-4FD0-97E0-F2DD7227265C}"/>
                                            </p:graphicEl>
                                          </p:spTgt>
                                        </p:tgtEl>
                                        <p:attrNameLst>
                                          <p:attrName>fill.type</p:attrName>
                                        </p:attrNameLst>
                                      </p:cBhvr>
                                      <p:to>
                                        <p:strVal val="solid"/>
                                      </p:to>
                                    </p:set>
                                  </p:childTnLst>
                                </p:cTn>
                              </p:par>
                            </p:childTnLst>
                          </p:cTn>
                        </p:par>
                        <p:par>
                          <p:cTn id="28" fill="hold">
                            <p:stCondLst>
                              <p:cond delay="2000"/>
                            </p:stCondLst>
                            <p:childTnLst>
                              <p:par>
                                <p:cTn id="29" presetID="21" presetClass="emph" presetSubtype="0" fill="hold" grpId="0" nodeType="afterEffect">
                                  <p:stCondLst>
                                    <p:cond delay="0"/>
                                  </p:stCondLst>
                                  <p:childTnLst>
                                    <p:animClr clrSpc="hsl" dir="cw">
                                      <p:cBhvr override="childStyle">
                                        <p:cTn id="30" dur="500" fill="hold"/>
                                        <p:tgtEl>
                                          <p:spTgt spid="5">
                                            <p:graphicEl>
                                              <a:dgm id="{BD5217EE-0629-4B5B-B4B0-A0CA97091C81}"/>
                                            </p:graphicEl>
                                          </p:spTgt>
                                        </p:tgtEl>
                                        <p:attrNameLst>
                                          <p:attrName>style.color</p:attrName>
                                        </p:attrNameLst>
                                      </p:cBhvr>
                                      <p:by>
                                        <p:hsl h="7200000" s="0" l="0"/>
                                      </p:by>
                                    </p:animClr>
                                    <p:animClr clrSpc="hsl" dir="cw">
                                      <p:cBhvr>
                                        <p:cTn id="31" dur="500" fill="hold"/>
                                        <p:tgtEl>
                                          <p:spTgt spid="5">
                                            <p:graphicEl>
                                              <a:dgm id="{BD5217EE-0629-4B5B-B4B0-A0CA97091C81}"/>
                                            </p:graphicEl>
                                          </p:spTgt>
                                        </p:tgtEl>
                                        <p:attrNameLst>
                                          <p:attrName>fillcolor</p:attrName>
                                        </p:attrNameLst>
                                      </p:cBhvr>
                                      <p:by>
                                        <p:hsl h="7200000" s="0" l="0"/>
                                      </p:by>
                                    </p:animClr>
                                    <p:animClr clrSpc="hsl" dir="cw">
                                      <p:cBhvr>
                                        <p:cTn id="32" dur="500" fill="hold"/>
                                        <p:tgtEl>
                                          <p:spTgt spid="5">
                                            <p:graphicEl>
                                              <a:dgm id="{BD5217EE-0629-4B5B-B4B0-A0CA97091C81}"/>
                                            </p:graphicEl>
                                          </p:spTgt>
                                        </p:tgtEl>
                                        <p:attrNameLst>
                                          <p:attrName>stroke.color</p:attrName>
                                        </p:attrNameLst>
                                      </p:cBhvr>
                                      <p:by>
                                        <p:hsl h="7200000" s="0" l="0"/>
                                      </p:by>
                                    </p:animClr>
                                    <p:set>
                                      <p:cBhvr>
                                        <p:cTn id="33" dur="500" fill="hold"/>
                                        <p:tgtEl>
                                          <p:spTgt spid="5">
                                            <p:graphicEl>
                                              <a:dgm id="{BD5217EE-0629-4B5B-B4B0-A0CA97091C81}"/>
                                            </p:graphicEl>
                                          </p:spTgt>
                                        </p:tgtEl>
                                        <p:attrNameLst>
                                          <p:attrName>fill.type</p:attrName>
                                        </p:attrNameLst>
                                      </p:cBhvr>
                                      <p:to>
                                        <p:strVal val="solid"/>
                                      </p:to>
                                    </p:set>
                                  </p:childTnLst>
                                </p:cTn>
                              </p:par>
                            </p:childTnLst>
                          </p:cTn>
                        </p:par>
                        <p:par>
                          <p:cTn id="34" fill="hold">
                            <p:stCondLst>
                              <p:cond delay="2500"/>
                            </p:stCondLst>
                            <p:childTnLst>
                              <p:par>
                                <p:cTn id="35" presetID="21" presetClass="emph" presetSubtype="0" fill="hold" grpId="0" nodeType="afterEffect">
                                  <p:stCondLst>
                                    <p:cond delay="0"/>
                                  </p:stCondLst>
                                  <p:childTnLst>
                                    <p:animClr clrSpc="hsl" dir="cw">
                                      <p:cBhvr override="childStyle">
                                        <p:cTn id="36" dur="500" fill="hold"/>
                                        <p:tgtEl>
                                          <p:spTgt spid="4"/>
                                        </p:tgtEl>
                                        <p:attrNameLst>
                                          <p:attrName>style.color</p:attrName>
                                        </p:attrNameLst>
                                      </p:cBhvr>
                                      <p:by>
                                        <p:hsl h="7200000" s="0" l="0"/>
                                      </p:by>
                                    </p:animClr>
                                    <p:animClr clrSpc="hsl" dir="cw">
                                      <p:cBhvr>
                                        <p:cTn id="37" dur="500" fill="hold"/>
                                        <p:tgtEl>
                                          <p:spTgt spid="4"/>
                                        </p:tgtEl>
                                        <p:attrNameLst>
                                          <p:attrName>fillcolor</p:attrName>
                                        </p:attrNameLst>
                                      </p:cBhvr>
                                      <p:by>
                                        <p:hsl h="7200000" s="0" l="0"/>
                                      </p:by>
                                    </p:animClr>
                                    <p:animClr clrSpc="hsl" dir="cw">
                                      <p:cBhvr>
                                        <p:cTn id="38" dur="500" fill="hold"/>
                                        <p:tgtEl>
                                          <p:spTgt spid="4"/>
                                        </p:tgtEl>
                                        <p:attrNameLst>
                                          <p:attrName>stroke.color</p:attrName>
                                        </p:attrNameLst>
                                      </p:cBhvr>
                                      <p:by>
                                        <p:hsl h="7200000" s="0" l="0"/>
                                      </p:by>
                                    </p:animClr>
                                    <p:set>
                                      <p:cBhvr>
                                        <p:cTn id="39" dur="500" fill="hold"/>
                                        <p:tgtEl>
                                          <p:spTgt spid="4"/>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p:bldSub>
      </p:bldGraphic>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360609"/>
            <a:ext cx="8596668" cy="5680754"/>
          </a:xfrm>
        </p:spPr>
        <p:txBody>
          <a:bodyPr/>
          <a:lstStyle/>
          <a:p>
            <a:pPr lvl="0"/>
            <a:r>
              <a:rPr lang="en-US" sz="2000" dirty="0" smtClean="0"/>
              <a:t> </a:t>
            </a:r>
            <a:r>
              <a:rPr lang="en-US" sz="2000" u="sng" dirty="0">
                <a:hlinkClick r:id="rId2"/>
              </a:rPr>
              <a:t>Cyber</a:t>
            </a:r>
            <a:r>
              <a:rPr lang="en-US" sz="2000" dirty="0"/>
              <a:t> crime encompasses any criminal act dealing with </a:t>
            </a:r>
            <a:r>
              <a:rPr lang="en-US" sz="2000" u="sng" dirty="0" err="1">
                <a:hlinkClick r:id="rId3"/>
              </a:rPr>
              <a:t>computers</a:t>
            </a:r>
            <a:r>
              <a:rPr lang="en-US" sz="2000" dirty="0" err="1"/>
              <a:t>and</a:t>
            </a:r>
            <a:r>
              <a:rPr lang="en-US" sz="2000" dirty="0"/>
              <a:t> </a:t>
            </a:r>
            <a:r>
              <a:rPr lang="en-US" sz="2000" u="sng" dirty="0">
                <a:hlinkClick r:id="rId4"/>
              </a:rPr>
              <a:t>networks</a:t>
            </a:r>
            <a:r>
              <a:rPr lang="en-US" sz="2000" dirty="0"/>
              <a:t> (called </a:t>
            </a:r>
            <a:r>
              <a:rPr lang="en-US" sz="2000" u="sng" dirty="0">
                <a:hlinkClick r:id="rId5"/>
              </a:rPr>
              <a:t>hacking</a:t>
            </a:r>
            <a:r>
              <a:rPr lang="en-US" sz="2000" dirty="0"/>
              <a:t>).</a:t>
            </a:r>
          </a:p>
          <a:p>
            <a:r>
              <a:rPr lang="en-US" sz="2000" i="1" dirty="0"/>
              <a:t>Source: </a:t>
            </a:r>
            <a:r>
              <a:rPr lang="en-US" sz="2000" i="1" u="sng" dirty="0">
                <a:hlinkClick r:id="rId6"/>
              </a:rPr>
              <a:t>http://www.webopedia.com/TERM/C/cyber_crime.html</a:t>
            </a:r>
            <a:r>
              <a:rPr lang="en-US" sz="2000" i="1" dirty="0"/>
              <a:t> </a:t>
            </a:r>
            <a:endParaRPr lang="en-US" sz="2000" dirty="0"/>
          </a:p>
          <a:p>
            <a:pPr lvl="0"/>
            <a:r>
              <a:rPr lang="en-US" sz="2000" dirty="0"/>
              <a:t>Cybercrime is defined as a crime in which a computer is the object of the crime (hacking, phishing, spamming) or is used as a tool to commit an offense (child pornography, hate crimes). </a:t>
            </a:r>
          </a:p>
          <a:p>
            <a:r>
              <a:rPr lang="en-US" sz="2000" dirty="0"/>
              <a:t>	</a:t>
            </a:r>
            <a:r>
              <a:rPr lang="en-US" sz="2000" i="1" dirty="0"/>
              <a:t>Source: </a:t>
            </a:r>
            <a:r>
              <a:rPr lang="en-US" sz="2000" i="1" u="sng" dirty="0">
                <a:hlinkClick r:id="rId7"/>
              </a:rPr>
              <a:t>http://www.techopedia.com/definition/2387/cybercrime</a:t>
            </a:r>
            <a:endParaRPr lang="en-US" sz="2000" dirty="0"/>
          </a:p>
          <a:p>
            <a:pPr lvl="0"/>
            <a:r>
              <a:rPr lang="en-US" sz="2000" dirty="0"/>
              <a:t>Cybercrime is criminal activity done using computers and the Internet.</a:t>
            </a:r>
          </a:p>
          <a:p>
            <a:r>
              <a:rPr lang="en-US" sz="2000" i="1" dirty="0"/>
              <a:t>Source : </a:t>
            </a:r>
            <a:r>
              <a:rPr lang="en-US" sz="2000" i="1" u="sng" dirty="0">
                <a:hlinkClick r:id="rId8"/>
              </a:rPr>
              <a:t>http://techterms.com/definition/cybercrime</a:t>
            </a:r>
            <a:r>
              <a:rPr lang="en-US" sz="2000" i="1" dirty="0"/>
              <a:t> </a:t>
            </a:r>
            <a:endParaRPr lang="en-US" sz="2000" dirty="0"/>
          </a:p>
          <a:p>
            <a:pPr marL="0" indent="0">
              <a:buNone/>
            </a:pPr>
            <a:r>
              <a:rPr lang="en-US" sz="2000" i="1" dirty="0"/>
              <a:t> </a:t>
            </a:r>
            <a:endParaRPr lang="en-US" sz="2000" dirty="0"/>
          </a:p>
          <a:p>
            <a:pPr lvl="0"/>
            <a:r>
              <a:rPr lang="en-US" sz="2000" dirty="0"/>
              <a:t>From all three(3) definition above as  a writer I conclude that Cyber Crime is a Criminal Activity done using Computer and internet(hacking, phishing, and spamming) or used a tool to commit an offense</a:t>
            </a:r>
          </a:p>
          <a:p>
            <a:endParaRPr lang="en-US" dirty="0"/>
          </a:p>
        </p:txBody>
      </p:sp>
      <p:sp>
        <p:nvSpPr>
          <p:cNvPr id="2" name="Action Button: Home 1">
            <a:hlinkClick r:id="rId9" action="ppaction://hlinksldjump" highlightClick="1"/>
          </p:cNvPr>
          <p:cNvSpPr/>
          <p:nvPr/>
        </p:nvSpPr>
        <p:spPr>
          <a:xfrm>
            <a:off x="11625330" y="6413679"/>
            <a:ext cx="566670" cy="444321"/>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2590635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7182" y="206062"/>
            <a:ext cx="8337877" cy="6420117"/>
          </a:xfrm>
        </p:spPr>
        <p:txBody>
          <a:bodyPr>
            <a:noAutofit/>
          </a:bodyPr>
          <a:lstStyle/>
          <a:p>
            <a:pPr lvl="0"/>
            <a:r>
              <a:rPr lang="en-US" dirty="0"/>
              <a:t>The effects of a single, successful cyber-attack can have far-reaching implications including financial losses, theft of intellectual property and loss of customer confidence and trust. The overall monetary impact of cybercrime on society and government is estimated to be billions of dollars per year.</a:t>
            </a:r>
          </a:p>
          <a:p>
            <a:r>
              <a:rPr lang="en-US" i="1" dirty="0"/>
              <a:t>Source: </a:t>
            </a:r>
            <a:r>
              <a:rPr lang="en-US" i="1" u="sng" dirty="0">
                <a:hlinkClick r:id="rId2"/>
              </a:rPr>
              <a:t>http://itsecurity.vermont.gov/featured/cybercrime</a:t>
            </a:r>
            <a:r>
              <a:rPr lang="en-US" i="1" dirty="0"/>
              <a:t> </a:t>
            </a:r>
            <a:endParaRPr lang="en-US" dirty="0"/>
          </a:p>
          <a:p>
            <a:pPr lvl="0"/>
            <a:r>
              <a:rPr lang="en-US" dirty="0"/>
              <a:t>Criminals take advantage of technology in many different ways. The Internet, in particular, is a great tool for scammers and other miscreants, since it allows them to ply their trade while hiding behind a shield of digital anonymity. Cyber crime affects society in a number of different ways, both online and in the offline world.</a:t>
            </a:r>
          </a:p>
          <a:p>
            <a:r>
              <a:rPr lang="en-US" i="1" dirty="0"/>
              <a:t>Source: </a:t>
            </a:r>
            <a:r>
              <a:rPr lang="en-US" i="1" u="sng" dirty="0">
                <a:hlinkClick r:id="rId3"/>
              </a:rPr>
              <a:t>http://science.opposingviews.com/effects-cyber-crime-1704.html</a:t>
            </a:r>
            <a:r>
              <a:rPr lang="en-US" i="1" dirty="0"/>
              <a:t> </a:t>
            </a:r>
            <a:endParaRPr lang="en-US" dirty="0"/>
          </a:p>
          <a:p>
            <a:pPr marL="0" indent="0">
              <a:buNone/>
            </a:pPr>
            <a:r>
              <a:rPr lang="en-US" dirty="0"/>
              <a:t> </a:t>
            </a:r>
          </a:p>
          <a:p>
            <a:r>
              <a:rPr lang="en-US" dirty="0"/>
              <a:t>Therefore, cyber crime effect for Development of Information and Technology nowadays are many implication like financial losses, theft of intellectual property and loss of customer confidence and trust. The cyber crime is dangerous as the real crime in the real world the criminal had many ways for scammer, hacking or phishing. They’re so harmful for their victim. </a:t>
            </a:r>
          </a:p>
          <a:p>
            <a:pPr marL="0" indent="0">
              <a:buNone/>
            </a:pPr>
            <a:endParaRPr lang="en-US" dirty="0"/>
          </a:p>
        </p:txBody>
      </p:sp>
      <p:sp>
        <p:nvSpPr>
          <p:cNvPr id="2" name="Action Button: Home 1">
            <a:hlinkClick r:id="rId4" action="ppaction://hlinksldjump" highlightClick="1"/>
          </p:cNvPr>
          <p:cNvSpPr/>
          <p:nvPr/>
        </p:nvSpPr>
        <p:spPr>
          <a:xfrm>
            <a:off x="11604818" y="6310648"/>
            <a:ext cx="587182" cy="547352"/>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664779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3" y="373487"/>
            <a:ext cx="9071973" cy="6484513"/>
          </a:xfrm>
        </p:spPr>
        <p:txBody>
          <a:bodyPr>
            <a:normAutofit fontScale="92500" lnSpcReduction="10000"/>
          </a:bodyPr>
          <a:lstStyle/>
          <a:p>
            <a:pPr lvl="0" fontAlgn="base"/>
            <a:r>
              <a:rPr lang="en-US" b="1" dirty="0"/>
              <a:t>Script kiddies</a:t>
            </a:r>
            <a:r>
              <a:rPr lang="en-US" dirty="0"/>
              <a:t>: A wannabe hacker. Someone who wants to be a hacker (or thinks they are) but lacks any serious technical expertise. They are usually only able to attack very weakly secured systems.</a:t>
            </a:r>
          </a:p>
          <a:p>
            <a:pPr lvl="0" fontAlgn="base"/>
            <a:r>
              <a:rPr lang="en-US" b="1" dirty="0"/>
              <a:t>Scammers:</a:t>
            </a:r>
            <a:r>
              <a:rPr lang="en-US" dirty="0"/>
              <a:t> Your </a:t>
            </a:r>
            <a:r>
              <a:rPr lang="en-US" u="sng" dirty="0">
                <a:hlinkClick r:id="rId2"/>
              </a:rPr>
              <a:t>email inbox</a:t>
            </a:r>
            <a:r>
              <a:rPr lang="en-US" dirty="0"/>
              <a:t> is probably full of their work. Discount pharmaceuticals, time-shares, personal ads from available women in Russia…sound familiar?</a:t>
            </a:r>
          </a:p>
          <a:p>
            <a:pPr lvl="0" fontAlgn="base"/>
            <a:r>
              <a:rPr lang="en-US" b="1" dirty="0"/>
              <a:t>Hacker groups: </a:t>
            </a:r>
            <a:r>
              <a:rPr lang="en-US" dirty="0"/>
              <a:t> Usually work anonymously and create tools for hacking. They often hack computers for no criminal reason and are sometimes even hired by companies wanting to test their security.</a:t>
            </a:r>
          </a:p>
          <a:p>
            <a:pPr lvl="0" fontAlgn="base"/>
            <a:r>
              <a:rPr lang="en-US" b="1" dirty="0"/>
              <a:t>Phishers:</a:t>
            </a:r>
            <a:r>
              <a:rPr lang="en-US" dirty="0"/>
              <a:t> Gotten an email recently claiming your bank account is about to expire? Don’t fall for these jerks. They want your </a:t>
            </a:r>
            <a:r>
              <a:rPr lang="en-US" u="sng" dirty="0">
                <a:hlinkClick r:id="rId3"/>
              </a:rPr>
              <a:t>personal information</a:t>
            </a:r>
            <a:r>
              <a:rPr lang="en-US" dirty="0"/>
              <a:t> and, most likely, your identity, by directing you to a phony websites.</a:t>
            </a:r>
          </a:p>
          <a:p>
            <a:pPr lvl="0" fontAlgn="base"/>
            <a:r>
              <a:rPr lang="en-US" b="1" dirty="0"/>
              <a:t>Political/religious/commercial groups:</a:t>
            </a:r>
            <a:r>
              <a:rPr lang="en-US" dirty="0"/>
              <a:t> Tend to not be interested in financial gain. These guys develop malware for political ends. If you think this group is harmless, think </a:t>
            </a:r>
            <a:r>
              <a:rPr lang="en-US" u="sng" dirty="0" err="1">
                <a:hlinkClick r:id="rId4"/>
              </a:rPr>
              <a:t>Stuxnet</a:t>
            </a:r>
            <a:r>
              <a:rPr lang="en-US" dirty="0"/>
              <a:t>. The </a:t>
            </a:r>
            <a:r>
              <a:rPr lang="en-US" dirty="0" err="1"/>
              <a:t>Stuxnet</a:t>
            </a:r>
            <a:r>
              <a:rPr lang="en-US" dirty="0"/>
              <a:t> worm which attacked Iran’s Atomic Program of Its Nuclear Facilities was believed to be created by a foreign government.</a:t>
            </a:r>
          </a:p>
          <a:p>
            <a:pPr lvl="0" fontAlgn="base"/>
            <a:r>
              <a:rPr lang="en-US" b="1" dirty="0"/>
              <a:t>Insiders</a:t>
            </a:r>
            <a:r>
              <a:rPr lang="en-US" dirty="0"/>
              <a:t>: They may only be 20% of the threat, but they produce 80% of the damage. These attackers are considered to be the highest risk. To make matters worse, as the name suggests, they often reside within an organization.</a:t>
            </a:r>
          </a:p>
          <a:p>
            <a:pPr lvl="0" fontAlgn="base"/>
            <a:r>
              <a:rPr lang="en-US" b="1" dirty="0"/>
              <a:t>Advanced Persistent Threat (APT) Agents</a:t>
            </a:r>
            <a:r>
              <a:rPr lang="en-US" i="1" dirty="0"/>
              <a:t>:</a:t>
            </a:r>
            <a:r>
              <a:rPr lang="en-US" dirty="0"/>
              <a:t> This group is responsible for highly targeted attacks carried out by extremely organized state-sponsored groups. Their technical skills are deep and they have access to vast computing resources.</a:t>
            </a:r>
          </a:p>
          <a:p>
            <a:pPr fontAlgn="base"/>
            <a:r>
              <a:rPr lang="en-US" i="1" dirty="0"/>
              <a:t>Source : </a:t>
            </a:r>
            <a:r>
              <a:rPr lang="en-US" i="1" u="sng" dirty="0">
                <a:hlinkClick r:id="rId5"/>
              </a:rPr>
              <a:t>http://www.faronics.com/news/blog/7-types-of-cyber-criminals/</a:t>
            </a:r>
            <a:r>
              <a:rPr lang="en-US" i="1" dirty="0"/>
              <a:t> </a:t>
            </a:r>
            <a:endParaRPr lang="en-US" dirty="0"/>
          </a:p>
          <a:p>
            <a:r>
              <a:rPr lang="en-US" dirty="0" smtClean="0"/>
              <a:t> </a:t>
            </a:r>
            <a:endParaRPr lang="en-US" dirty="0"/>
          </a:p>
        </p:txBody>
      </p:sp>
      <p:sp>
        <p:nvSpPr>
          <p:cNvPr id="2" name="Action Button: Home 1">
            <a:hlinkClick r:id="rId6" action="ppaction://hlinksldjump" highlightClick="1"/>
          </p:cNvPr>
          <p:cNvSpPr/>
          <p:nvPr/>
        </p:nvSpPr>
        <p:spPr>
          <a:xfrm>
            <a:off x="11663966" y="6400800"/>
            <a:ext cx="528034" cy="45720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1864688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93183"/>
            <a:ext cx="8350756" cy="6568225"/>
          </a:xfrm>
        </p:spPr>
        <p:txBody>
          <a:bodyPr>
            <a:normAutofit lnSpcReduction="10000"/>
          </a:bodyPr>
          <a:lstStyle/>
          <a:p>
            <a:r>
              <a:rPr lang="en-US" dirty="0" smtClean="0"/>
              <a:t> </a:t>
            </a:r>
            <a:r>
              <a:rPr lang="en-US" dirty="0"/>
              <a:t>Cyber crime is a dangerous criminal that happen on the internet or criminal using Computer as the media. Of course its dangerous because we didn’t know who is the actor behind itself. Maybe you often heard about ‘anonymous’ </a:t>
            </a:r>
            <a:endParaRPr lang="en-US" dirty="0" smtClean="0"/>
          </a:p>
          <a:p>
            <a:r>
              <a:rPr lang="en-US" dirty="0"/>
              <a:t> </a:t>
            </a:r>
            <a:r>
              <a:rPr lang="en-US" b="1" dirty="0"/>
              <a:t>Cracker and Hacker 	</a:t>
            </a:r>
            <a:endParaRPr lang="en-US" dirty="0"/>
          </a:p>
          <a:p>
            <a:r>
              <a:rPr lang="en-US" dirty="0"/>
              <a:t>Yes, anonymous is a group hacker that sometimes make us scared, because they had incredible hacking skill. But a question coming ‘is that a hacker dangerous?’ , and the answer is maybe yes maybe not. The dangerous hacker is when they are hack into some system and they’re crack and destroy them and its called ‘Cracker’. But if they’re only do an hacking not to crack or destroy, then it still safe. </a:t>
            </a:r>
          </a:p>
          <a:p>
            <a:r>
              <a:rPr lang="en-US" dirty="0"/>
              <a:t>Many good hackers around the world actually give benefit for many people or companies. </a:t>
            </a:r>
          </a:p>
          <a:p>
            <a:r>
              <a:rPr lang="en-US" dirty="0"/>
              <a:t>the different between hacker and cracker :</a:t>
            </a:r>
          </a:p>
          <a:p>
            <a:r>
              <a:rPr lang="en-US" dirty="0"/>
              <a:t>Hacker use their skill for observe, discover and recover the weakness of the security system in computer system or software </a:t>
            </a:r>
          </a:p>
          <a:p>
            <a:r>
              <a:rPr lang="en-US" dirty="0"/>
              <a:t>And cracker get into the others system and had destructive tend, usually in computer network, by-passing password, deliberate counter to computer security system, defacing, data stealer, or deleting the someone’s data. </a:t>
            </a:r>
          </a:p>
          <a:p>
            <a:r>
              <a:rPr lang="en-US" dirty="0"/>
              <a:t>At this time why we must had an awareness because wherever we stand, even in the cyber space certainly has a crime. </a:t>
            </a:r>
          </a:p>
          <a:p>
            <a:endParaRPr lang="en-US" dirty="0"/>
          </a:p>
        </p:txBody>
      </p:sp>
      <p:sp>
        <p:nvSpPr>
          <p:cNvPr id="2" name="Action Button: Home 1">
            <a:hlinkClick r:id="rId2" action="ppaction://hlinksldjump" highlightClick="1"/>
          </p:cNvPr>
          <p:cNvSpPr/>
          <p:nvPr/>
        </p:nvSpPr>
        <p:spPr>
          <a:xfrm>
            <a:off x="11514666" y="6207617"/>
            <a:ext cx="677334" cy="650383"/>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515248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Conclution</a:t>
            </a:r>
            <a:r>
              <a:rPr lang="en-US" dirty="0" smtClean="0"/>
              <a:t> and Suggestion</a:t>
            </a:r>
            <a:endParaRPr lang="en-US" dirty="0"/>
          </a:p>
        </p:txBody>
      </p:sp>
      <p:sp>
        <p:nvSpPr>
          <p:cNvPr id="3" name="Content Placeholder 2"/>
          <p:cNvSpPr>
            <a:spLocks noGrp="1"/>
          </p:cNvSpPr>
          <p:nvPr>
            <p:ph idx="1"/>
          </p:nvPr>
        </p:nvSpPr>
        <p:spPr>
          <a:xfrm>
            <a:off x="677334" y="2160589"/>
            <a:ext cx="8596668" cy="4697411"/>
          </a:xfrm>
        </p:spPr>
        <p:txBody>
          <a:bodyPr/>
          <a:lstStyle/>
          <a:p>
            <a:r>
              <a:rPr lang="en-US" dirty="0" smtClean="0"/>
              <a:t> </a:t>
            </a:r>
            <a:r>
              <a:rPr lang="en-US" dirty="0"/>
              <a:t>3.1. 	Conclusion</a:t>
            </a:r>
          </a:p>
          <a:p>
            <a:r>
              <a:rPr lang="en-US" dirty="0"/>
              <a:t>Development of Information Technology give us more benefit. but In other side there’s a bad guy or criminal use Development of  Information Technology for their crime. </a:t>
            </a:r>
          </a:p>
          <a:p>
            <a:r>
              <a:rPr lang="en-US" dirty="0"/>
              <a:t> </a:t>
            </a:r>
          </a:p>
          <a:p>
            <a:r>
              <a:rPr lang="en-US" dirty="0"/>
              <a:t>3.2 	Suggestion </a:t>
            </a:r>
          </a:p>
          <a:p>
            <a:r>
              <a:rPr lang="en-US" dirty="0"/>
              <a:t>We must use the Development of Information and Technology for kindness and be helpful for the other people. And we also has awareness of the bad guy or Cyber Criminal that develop rapidly concomitant with the Development of Information and Technology itself. </a:t>
            </a:r>
          </a:p>
          <a:p>
            <a:endParaRPr lang="en-US" dirty="0"/>
          </a:p>
        </p:txBody>
      </p:sp>
      <p:sp>
        <p:nvSpPr>
          <p:cNvPr id="4" name="Action Button: Home 3">
            <a:hlinkClick r:id="rId2" action="ppaction://hlinksldjump" highlightClick="1"/>
          </p:cNvPr>
          <p:cNvSpPr/>
          <p:nvPr/>
        </p:nvSpPr>
        <p:spPr>
          <a:xfrm>
            <a:off x="11475076" y="6272011"/>
            <a:ext cx="716924" cy="585989"/>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3092576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043189"/>
            <a:ext cx="8596668" cy="4998173"/>
          </a:xfrm>
        </p:spPr>
        <p:txBody>
          <a:bodyPr/>
          <a:lstStyle/>
          <a:p>
            <a:pPr marL="0" indent="0">
              <a:buNone/>
            </a:pPr>
            <a:endParaRPr lang="en-US" dirty="0" smtClean="0"/>
          </a:p>
          <a:p>
            <a:endParaRPr lang="en-US" dirty="0"/>
          </a:p>
          <a:p>
            <a:endParaRPr lang="en-US" dirty="0" smtClean="0"/>
          </a:p>
          <a:p>
            <a:endParaRPr lang="en-US" dirty="0"/>
          </a:p>
          <a:p>
            <a:endParaRPr lang="en-US" dirty="0" smtClean="0"/>
          </a:p>
          <a:p>
            <a:pPr algn="ctr"/>
            <a:r>
              <a:rPr lang="en-US" sz="3600" dirty="0"/>
              <a:t> </a:t>
            </a:r>
            <a:r>
              <a:rPr lang="en-US" sz="3600" dirty="0" smtClean="0"/>
              <a:t>  ANY QUESTION</a:t>
            </a:r>
            <a:endParaRPr lang="en-US" sz="3600" dirty="0"/>
          </a:p>
        </p:txBody>
      </p:sp>
    </p:spTree>
    <p:extLst>
      <p:ext uri="{BB962C8B-B14F-4D97-AF65-F5344CB8AC3E}">
        <p14:creationId xmlns:p14="http://schemas.microsoft.com/office/powerpoint/2010/main" val="402691651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229</TotalTime>
  <Words>480</Words>
  <Application>Microsoft Office PowerPoint</Application>
  <PresentationFormat>Widescreen</PresentationFormat>
  <Paragraphs>58</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Trebuchet MS</vt:lpstr>
      <vt:lpstr>Wingdings 3</vt:lpstr>
      <vt:lpstr>Facet</vt:lpstr>
      <vt:lpstr>Development Of Information and Technology</vt:lpstr>
      <vt:lpstr>Background</vt:lpstr>
      <vt:lpstr>PowerPoint Presentation</vt:lpstr>
      <vt:lpstr>PowerPoint Presentation</vt:lpstr>
      <vt:lpstr>PowerPoint Presentation</vt:lpstr>
      <vt:lpstr>PowerPoint Presentation</vt:lpstr>
      <vt:lpstr>PowerPoint Presentation</vt:lpstr>
      <vt:lpstr>Conclution and Suggestion</vt:lpstr>
      <vt:lpstr>PowerPoint Presentation</vt:lpstr>
      <vt:lpstr>THANK YOU FOR YOUR ATTENTION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Development Of Information and Technology</dc:title>
  <dc:creator>asus</dc:creator>
  <cp:lastModifiedBy>asus</cp:lastModifiedBy>
  <cp:revision>18</cp:revision>
  <dcterms:created xsi:type="dcterms:W3CDTF">2015-04-15T05:38:29Z</dcterms:created>
  <dcterms:modified xsi:type="dcterms:W3CDTF">2015-04-30T01:18:55Z</dcterms:modified>
</cp:coreProperties>
</file>