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343" r:id="rId2"/>
    <p:sldId id="345" r:id="rId3"/>
    <p:sldId id="257" r:id="rId4"/>
    <p:sldId id="258" r:id="rId5"/>
    <p:sldId id="259" r:id="rId6"/>
    <p:sldId id="260" r:id="rId7"/>
    <p:sldId id="261" r:id="rId8"/>
    <p:sldId id="262" r:id="rId9"/>
    <p:sldId id="264" r:id="rId10"/>
    <p:sldId id="265" r:id="rId11"/>
    <p:sldId id="356" r:id="rId12"/>
    <p:sldId id="267" r:id="rId13"/>
    <p:sldId id="268" r:id="rId14"/>
    <p:sldId id="269" r:id="rId15"/>
    <p:sldId id="350" r:id="rId16"/>
    <p:sldId id="270" r:id="rId17"/>
    <p:sldId id="271" r:id="rId18"/>
    <p:sldId id="272" r:id="rId19"/>
    <p:sldId id="273" r:id="rId20"/>
    <p:sldId id="357" r:id="rId21"/>
    <p:sldId id="274" r:id="rId22"/>
    <p:sldId id="275" r:id="rId23"/>
    <p:sldId id="276" r:id="rId24"/>
    <p:sldId id="355" r:id="rId25"/>
    <p:sldId id="340" r:id="rId26"/>
    <p:sldId id="339" r:id="rId27"/>
    <p:sldId id="341" r:id="rId28"/>
    <p:sldId id="277" r:id="rId29"/>
    <p:sldId id="278" r:id="rId30"/>
    <p:sldId id="353" r:id="rId31"/>
    <p:sldId id="279" r:id="rId32"/>
    <p:sldId id="280" r:id="rId33"/>
    <p:sldId id="281" r:id="rId34"/>
    <p:sldId id="282" r:id="rId35"/>
    <p:sldId id="354" r:id="rId36"/>
    <p:sldId id="283" r:id="rId37"/>
    <p:sldId id="284" r:id="rId38"/>
    <p:sldId id="285" r:id="rId39"/>
    <p:sldId id="351" r:id="rId40"/>
    <p:sldId id="286" r:id="rId41"/>
    <p:sldId id="287" r:id="rId42"/>
    <p:sldId id="288" r:id="rId43"/>
    <p:sldId id="358" r:id="rId44"/>
    <p:sldId id="347" r:id="rId45"/>
    <p:sldId id="349" r:id="rId46"/>
    <p:sldId id="291" r:id="rId47"/>
    <p:sldId id="352" r:id="rId48"/>
    <p:sldId id="31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D65FD31-7120-43A0-9B35-CE2AA9153A3B}" type="datetimeFigureOut">
              <a:rPr lang="en-IN" smtClean="0"/>
              <a:pPr/>
              <a:t>30-04-2013</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4BAEB991-F2A1-4D12-B41F-2A94557B39A3}"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65FD31-7120-43A0-9B35-CE2AA9153A3B}" type="datetimeFigureOut">
              <a:rPr lang="en-IN" smtClean="0"/>
              <a:pPr/>
              <a:t>30-04-2013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BAEB991-F2A1-4D12-B41F-2A94557B39A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65FD31-7120-43A0-9B35-CE2AA9153A3B}" type="datetimeFigureOut">
              <a:rPr lang="en-IN" smtClean="0"/>
              <a:pPr/>
              <a:t>30-04-2013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BAEB991-F2A1-4D12-B41F-2A94557B39A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65FD31-7120-43A0-9B35-CE2AA9153A3B}" type="datetimeFigureOut">
              <a:rPr lang="en-IN" smtClean="0"/>
              <a:pPr/>
              <a:t>30-04-2013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BAEB991-F2A1-4D12-B41F-2A94557B39A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D65FD31-7120-43A0-9B35-CE2AA9153A3B}" type="datetimeFigureOut">
              <a:rPr lang="en-IN" smtClean="0"/>
              <a:pPr/>
              <a:t>30-04-2013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BAEB991-F2A1-4D12-B41F-2A94557B39A3}"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D65FD31-7120-43A0-9B35-CE2AA9153A3B}" type="datetimeFigureOut">
              <a:rPr lang="en-IN" smtClean="0"/>
              <a:pPr/>
              <a:t>30-04-2013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BAEB991-F2A1-4D12-B41F-2A94557B39A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D65FD31-7120-43A0-9B35-CE2AA9153A3B}" type="datetimeFigureOut">
              <a:rPr lang="en-IN" smtClean="0"/>
              <a:pPr/>
              <a:t>30-04-2013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4BAEB991-F2A1-4D12-B41F-2A94557B39A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D65FD31-7120-43A0-9B35-CE2AA9153A3B}" type="datetimeFigureOut">
              <a:rPr lang="en-IN" smtClean="0"/>
              <a:pPr/>
              <a:t>30-04-2013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4BAEB991-F2A1-4D12-B41F-2A94557B39A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D65FD31-7120-43A0-9B35-CE2AA9153A3B}" type="datetimeFigureOut">
              <a:rPr lang="en-IN" smtClean="0"/>
              <a:pPr/>
              <a:t>30-04-2013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4BAEB991-F2A1-4D12-B41F-2A94557B39A3}"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D65FD31-7120-43A0-9B35-CE2AA9153A3B}" type="datetimeFigureOut">
              <a:rPr lang="en-IN" smtClean="0"/>
              <a:pPr/>
              <a:t>30-04-2013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BAEB991-F2A1-4D12-B41F-2A94557B39A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D65FD31-7120-43A0-9B35-CE2AA9153A3B}" type="datetimeFigureOut">
              <a:rPr lang="en-IN" smtClean="0"/>
              <a:pPr/>
              <a:t>30-04-2013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BAEB991-F2A1-4D12-B41F-2A94557B39A3}"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D65FD31-7120-43A0-9B35-CE2AA9153A3B}" type="datetimeFigureOut">
              <a:rPr lang="en-IN" smtClean="0"/>
              <a:pPr/>
              <a:t>30-04-2013</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BAEB991-F2A1-4D12-B41F-2A94557B39A3}"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514600"/>
            <a:ext cx="7086600" cy="1524000"/>
          </a:xfrm>
        </p:spPr>
        <p:txBody>
          <a:bodyPr/>
          <a:lstStyle/>
          <a:p>
            <a:r>
              <a:rPr lang="en-US" dirty="0" smtClean="0"/>
              <a:t>Software </a:t>
            </a:r>
            <a:r>
              <a:rPr lang="en-US" dirty="0" smtClean="0"/>
              <a:t>D</a:t>
            </a:r>
            <a:r>
              <a:rPr lang="en-US" dirty="0" smtClean="0"/>
              <a:t>esign </a:t>
            </a:r>
            <a:r>
              <a:rPr lang="en-US" dirty="0" smtClean="0"/>
              <a:t>P</a:t>
            </a:r>
            <a:r>
              <a:rPr lang="en-US" dirty="0" smtClean="0"/>
              <a:t>atterns</a:t>
            </a:r>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example</a:t>
            </a:r>
            <a:endParaRPr lang="en-IN" dirty="0"/>
          </a:p>
        </p:txBody>
      </p:sp>
      <p:sp>
        <p:nvSpPr>
          <p:cNvPr id="3" name="Content Placeholder 2"/>
          <p:cNvSpPr>
            <a:spLocks noGrp="1"/>
          </p:cNvSpPr>
          <p:nvPr>
            <p:ph idx="1"/>
          </p:nvPr>
        </p:nvSpPr>
        <p:spPr/>
        <p:txBody>
          <a:bodyPr/>
          <a:lstStyle/>
          <a:p>
            <a:pPr algn="just"/>
            <a:r>
              <a:rPr lang="en-US" dirty="0" smtClean="0"/>
              <a:t>In temple run game the “</a:t>
            </a:r>
            <a:r>
              <a:rPr lang="en-US" dirty="0" smtClean="0"/>
              <a:t>upgrade</a:t>
            </a:r>
            <a:r>
              <a:rPr lang="en-US" dirty="0" smtClean="0"/>
              <a:t>” option acts as a façade, giving an interface for selecting a player</a:t>
            </a:r>
            <a:r>
              <a:rPr lang="en-US" dirty="0" smtClean="0"/>
              <a:t>, for </a:t>
            </a:r>
            <a:r>
              <a:rPr lang="en-US" dirty="0" smtClean="0"/>
              <a:t>abilities and </a:t>
            </a:r>
            <a:r>
              <a:rPr lang="en-US" dirty="0" err="1" smtClean="0"/>
              <a:t>powerups</a:t>
            </a:r>
            <a:r>
              <a:rPr lang="en-US" dirty="0" smtClean="0"/>
              <a:t>.</a:t>
            </a:r>
            <a:endParaRPr lang="en-IN" dirty="0"/>
          </a:p>
        </p:txBody>
      </p:sp>
    </p:spTree>
    <p:extLst>
      <p:ext uri="{BB962C8B-B14F-4D97-AF65-F5344CB8AC3E}">
        <p14:creationId xmlns:p14="http://schemas.microsoft.com/office/powerpoint/2010/main" xmlns="" val="1588877790"/>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Implementation of </a:t>
            </a:r>
            <a:r>
              <a:rPr lang="en-IN" dirty="0" smtClean="0"/>
              <a:t>facade </a:t>
            </a:r>
            <a:r>
              <a:rPr lang="en-IN" dirty="0" smtClean="0"/>
              <a:t>pattern in Temple Run2</a:t>
            </a:r>
            <a:endParaRPr lang="en-IN" dirty="0"/>
          </a:p>
        </p:txBody>
      </p:sp>
      <p:pic>
        <p:nvPicPr>
          <p:cNvPr id="12290" name="Picture 2" descr="G:\U3.jpg"/>
          <p:cNvPicPr>
            <a:picLocks noGrp="1" noChangeAspect="1" noChangeArrowheads="1"/>
          </p:cNvPicPr>
          <p:nvPr>
            <p:ph idx="1"/>
          </p:nvPr>
        </p:nvPicPr>
        <p:blipFill>
          <a:blip r:embed="rId2"/>
          <a:srcRect/>
          <a:stretch>
            <a:fillRect/>
          </a:stretch>
        </p:blipFill>
        <p:spPr bwMode="auto">
          <a:xfrm>
            <a:off x="2363765" y="1447800"/>
            <a:ext cx="5642020" cy="4800600"/>
          </a:xfrm>
          <a:prstGeom prst="rect">
            <a:avLst/>
          </a:prstGeom>
          <a:noFill/>
        </p:spPr>
      </p:pic>
    </p:spTree>
    <p:extLst>
      <p:ext uri="{BB962C8B-B14F-4D97-AF65-F5344CB8AC3E}">
        <p14:creationId xmlns:p14="http://schemas.microsoft.com/office/powerpoint/2010/main" xmlns="" val="3027757182"/>
      </p:ext>
    </p:extLst>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Observer </a:t>
            </a:r>
            <a:r>
              <a:rPr lang="en-US" dirty="0" smtClean="0"/>
              <a:t>pattern </a:t>
            </a:r>
            <a:endParaRPr lang="en-IN" dirty="0"/>
          </a:p>
        </p:txBody>
      </p:sp>
      <p:sp>
        <p:nvSpPr>
          <p:cNvPr id="3" name="Content Placeholder 2"/>
          <p:cNvSpPr>
            <a:spLocks noGrp="1"/>
          </p:cNvSpPr>
          <p:nvPr>
            <p:ph idx="1"/>
          </p:nvPr>
        </p:nvSpPr>
        <p:spPr/>
        <p:txBody>
          <a:bodyPr>
            <a:normAutofit/>
          </a:bodyPr>
          <a:lstStyle/>
          <a:p>
            <a:pPr algn="just"/>
            <a:r>
              <a:rPr lang="en-US" dirty="0"/>
              <a:t>Define a one-to-many dependency between objects where a state change in one object results in all its dependents being notified and updated </a:t>
            </a:r>
            <a:r>
              <a:rPr lang="en-US" dirty="0" smtClean="0"/>
              <a:t>automatically.</a:t>
            </a:r>
          </a:p>
          <a:p>
            <a:pPr algn="just"/>
            <a:r>
              <a:rPr lang="en-US" dirty="0" err="1"/>
              <a:t>o</a:t>
            </a:r>
            <a:r>
              <a:rPr lang="en-US" dirty="0" err="1" smtClean="0"/>
              <a:t>servers</a:t>
            </a:r>
            <a:r>
              <a:rPr lang="en-US" dirty="0" smtClean="0"/>
              <a:t> delegate the responsibility for monitoring for an event to a central object(the subject) so that it can notify a varying list of objects that an event has occurred.</a:t>
            </a:r>
            <a:endParaRPr lang="en-IN" dirty="0"/>
          </a:p>
        </p:txBody>
      </p:sp>
    </p:spTree>
    <p:extLst>
      <p:ext uri="{BB962C8B-B14F-4D97-AF65-F5344CB8AC3E}">
        <p14:creationId xmlns:p14="http://schemas.microsoft.com/office/powerpoint/2010/main" xmlns="" val="4218340765"/>
      </p:ext>
    </p:extLst>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Non-software example</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following figure shows an Auction example of an observer</a:t>
            </a:r>
          </a:p>
          <a:p>
            <a:pPr algn="just"/>
            <a:r>
              <a:rPr lang="en-US" dirty="0" smtClean="0"/>
              <a:t>The auctioneer starts the bidding, and "observes" when a paddle is raised to accept the bid. The acceptance of the bid changes the bid price, which is broadcast to all of the bidders in the form of a new bid</a:t>
            </a:r>
            <a:r>
              <a:rPr lang="en-IN" dirty="0" smtClean="0"/>
              <a:t>.</a:t>
            </a:r>
          </a:p>
          <a:p>
            <a:pPr algn="just"/>
            <a:endParaRPr lang="en-US" dirty="0" smtClean="0"/>
          </a:p>
          <a:p>
            <a:pPr marL="0" indent="0" algn="just">
              <a:buNone/>
            </a:pPr>
            <a:endParaRPr lang="en-IN" dirty="0" smtClean="0"/>
          </a:p>
          <a:p>
            <a:pPr marL="0" indent="0" algn="just">
              <a:buNone/>
            </a:pPr>
            <a:r>
              <a:rPr lang="en-US" dirty="0" smtClean="0"/>
              <a:t>   </a:t>
            </a:r>
            <a:endParaRPr lang="en-IN" dirty="0" smtClean="0"/>
          </a:p>
        </p:txBody>
      </p:sp>
      <p:pic>
        <p:nvPicPr>
          <p:cNvPr id="4" name="Picture 3" descr="Figure 19"/>
          <p:cNvPicPr/>
          <p:nvPr/>
        </p:nvPicPr>
        <p:blipFill>
          <a:blip r:embed="rId2"/>
          <a:srcRect/>
          <a:stretch>
            <a:fillRect/>
          </a:stretch>
        </p:blipFill>
        <p:spPr bwMode="auto">
          <a:xfrm>
            <a:off x="3779912" y="3878204"/>
            <a:ext cx="2381250" cy="2190750"/>
          </a:xfrm>
          <a:prstGeom prst="rect">
            <a:avLst/>
          </a:prstGeom>
          <a:noFill/>
          <a:ln w="9525">
            <a:noFill/>
            <a:miter lim="800000"/>
            <a:headEnd/>
            <a:tailEnd/>
          </a:ln>
        </p:spPr>
      </p:pic>
    </p:spTree>
    <p:extLst>
      <p:ext uri="{BB962C8B-B14F-4D97-AF65-F5344CB8AC3E}">
        <p14:creationId xmlns:p14="http://schemas.microsoft.com/office/powerpoint/2010/main" xmlns="" val="2082564968"/>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example</a:t>
            </a:r>
            <a:endParaRPr lang="en-IN" dirty="0"/>
          </a:p>
        </p:txBody>
      </p:sp>
      <p:sp>
        <p:nvSpPr>
          <p:cNvPr id="3" name="Content Placeholder 2"/>
          <p:cNvSpPr>
            <a:spLocks noGrp="1"/>
          </p:cNvSpPr>
          <p:nvPr>
            <p:ph idx="1"/>
          </p:nvPr>
        </p:nvSpPr>
        <p:spPr/>
        <p:txBody>
          <a:bodyPr>
            <a:normAutofit lnSpcReduction="10000"/>
          </a:bodyPr>
          <a:lstStyle/>
          <a:p>
            <a:r>
              <a:rPr lang="en-US" dirty="0" smtClean="0"/>
              <a:t>In temple run game ,when the player completes certain objective(s) following needs to be updated/notified automatically-</a:t>
            </a:r>
          </a:p>
          <a:p>
            <a:pPr marL="514350" indent="-514350">
              <a:buFont typeface="+mj-lt"/>
              <a:buAutoNum type="arabicPeriod"/>
            </a:pPr>
            <a:r>
              <a:rPr lang="en-US" dirty="0" smtClean="0"/>
              <a:t>Current list(list of objectives to be achieved) </a:t>
            </a:r>
          </a:p>
          <a:p>
            <a:pPr marL="514350" indent="-514350">
              <a:buFont typeface="+mj-lt"/>
              <a:buAutoNum type="arabicPeriod"/>
            </a:pPr>
            <a:r>
              <a:rPr lang="en-US" dirty="0" smtClean="0"/>
              <a:t>Complete list(list of objectives completed)</a:t>
            </a:r>
          </a:p>
          <a:p>
            <a:pPr marL="514350" indent="-514350">
              <a:buFont typeface="+mj-lt"/>
              <a:buAutoNum type="arabicPeriod"/>
            </a:pPr>
            <a:r>
              <a:rPr lang="en-US" dirty="0" smtClean="0"/>
              <a:t> Increase multiplier</a:t>
            </a:r>
          </a:p>
          <a:p>
            <a:pPr marL="514350" indent="-514350">
              <a:buFont typeface="+mj-lt"/>
              <a:buAutoNum type="arabicPeriod"/>
            </a:pPr>
            <a:r>
              <a:rPr lang="en-US" dirty="0"/>
              <a:t> </a:t>
            </a:r>
            <a:r>
              <a:rPr lang="en-US" dirty="0" smtClean="0"/>
              <a:t>Increase score</a:t>
            </a:r>
            <a:endParaRPr lang="en-IN" dirty="0"/>
          </a:p>
        </p:txBody>
      </p:sp>
    </p:spTree>
    <p:extLst>
      <p:ext uri="{BB962C8B-B14F-4D97-AF65-F5344CB8AC3E}">
        <p14:creationId xmlns:p14="http://schemas.microsoft.com/office/powerpoint/2010/main" xmlns="" val="2798923000"/>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498080" cy="1143000"/>
          </a:xfrm>
        </p:spPr>
        <p:txBody>
          <a:bodyPr>
            <a:normAutofit fontScale="90000"/>
          </a:bodyPr>
          <a:lstStyle/>
          <a:p>
            <a:r>
              <a:rPr lang="en-IN" dirty="0" smtClean="0"/>
              <a:t>Implementation of observer pattern in </a:t>
            </a:r>
            <a:r>
              <a:rPr lang="en-IN" dirty="0" smtClean="0"/>
              <a:t>T</a:t>
            </a:r>
            <a:r>
              <a:rPr lang="en-IN" dirty="0" smtClean="0"/>
              <a:t>emple </a:t>
            </a:r>
            <a:r>
              <a:rPr lang="en-IN" dirty="0" smtClean="0"/>
              <a:t>R</a:t>
            </a:r>
            <a:r>
              <a:rPr lang="en-IN" dirty="0" smtClean="0"/>
              <a:t>un2</a:t>
            </a:r>
            <a:endParaRPr lang="en-IN" dirty="0"/>
          </a:p>
        </p:txBody>
      </p:sp>
      <p:pic>
        <p:nvPicPr>
          <p:cNvPr id="10242" name="Picture 2"/>
          <p:cNvPicPr>
            <a:picLocks noGrp="1" noChangeAspect="1" noChangeArrowheads="1"/>
          </p:cNvPicPr>
          <p:nvPr>
            <p:ph idx="1"/>
          </p:nvPr>
        </p:nvPicPr>
        <p:blipFill>
          <a:blip r:embed="rId2"/>
          <a:srcRect/>
          <a:stretch>
            <a:fillRect/>
          </a:stretch>
        </p:blipFill>
        <p:spPr bwMode="auto">
          <a:xfrm>
            <a:off x="2484437" y="1981200"/>
            <a:ext cx="5400675" cy="3962400"/>
          </a:xfrm>
          <a:prstGeom prst="rect">
            <a:avLst/>
          </a:prstGeom>
          <a:noFill/>
          <a:ln w="9525">
            <a:noFill/>
            <a:miter lim="800000"/>
            <a:headEnd/>
            <a:tailEnd/>
          </a:ln>
          <a:effectLst/>
        </p:spPr>
      </p:pic>
    </p:spTree>
    <p:extLst>
      <p:ext uri="{BB962C8B-B14F-4D97-AF65-F5344CB8AC3E}">
        <p14:creationId xmlns:p14="http://schemas.microsoft.com/office/powerpoint/2010/main" xmlns="" val="1009669389"/>
      </p:ext>
    </p:extLst>
  </p:cSld>
  <p:clrMapOvr>
    <a:masterClrMapping/>
  </p:clrMapOvr>
  <p:transition>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Decorator </a:t>
            </a:r>
            <a:r>
              <a:rPr lang="en-US" dirty="0" smtClean="0"/>
              <a:t>pattern</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a:t>Attach additional responsibilities to an object dynamically keeping the same interface. </a:t>
            </a:r>
            <a:endParaRPr lang="en-US" dirty="0" smtClean="0"/>
          </a:p>
          <a:p>
            <a:pPr algn="just"/>
            <a:r>
              <a:rPr lang="en-US" dirty="0" smtClean="0"/>
              <a:t>Decorators </a:t>
            </a:r>
            <a:r>
              <a:rPr lang="en-US" dirty="0"/>
              <a:t>provide a flexible alternative to </a:t>
            </a:r>
            <a:r>
              <a:rPr lang="en-US" dirty="0" err="1" smtClean="0"/>
              <a:t>subclassing</a:t>
            </a:r>
            <a:r>
              <a:rPr lang="en-US" dirty="0" smtClean="0"/>
              <a:t> </a:t>
            </a:r>
            <a:r>
              <a:rPr lang="en-US" dirty="0"/>
              <a:t>for extending </a:t>
            </a:r>
            <a:r>
              <a:rPr lang="en-US" dirty="0" smtClean="0"/>
              <a:t>functionality.</a:t>
            </a:r>
          </a:p>
          <a:p>
            <a:pPr algn="just"/>
            <a:r>
              <a:rPr lang="en-US" dirty="0" smtClean="0"/>
              <a:t>The object that we want to use does the basic function. </a:t>
            </a:r>
            <a:endParaRPr lang="en-US" dirty="0" smtClean="0"/>
          </a:p>
          <a:p>
            <a:pPr algn="just"/>
            <a:r>
              <a:rPr lang="en-US" dirty="0" smtClean="0"/>
              <a:t>However</a:t>
            </a:r>
            <a:r>
              <a:rPr lang="en-US" dirty="0" smtClean="0"/>
              <a:t>, we need to add some additional functionality occurring before or after the object’s base </a:t>
            </a:r>
            <a:r>
              <a:rPr lang="en-US" dirty="0" smtClean="0"/>
              <a:t>function</a:t>
            </a:r>
            <a:r>
              <a:rPr lang="en-US" dirty="0" smtClean="0"/>
              <a:t>.</a:t>
            </a:r>
          </a:p>
          <a:p>
            <a:pPr algn="just"/>
            <a:r>
              <a:rPr lang="en-US" dirty="0" smtClean="0"/>
              <a:t>Allows extension of functionalities without resorting </a:t>
            </a:r>
            <a:r>
              <a:rPr lang="en-US" dirty="0" err="1" smtClean="0"/>
              <a:t>subclassing</a:t>
            </a:r>
            <a:r>
              <a:rPr lang="en-US" dirty="0" smtClean="0"/>
              <a:t>.</a:t>
            </a:r>
            <a:endParaRPr lang="en-IN" dirty="0"/>
          </a:p>
        </p:txBody>
      </p:sp>
    </p:spTree>
    <p:extLst>
      <p:ext uri="{BB962C8B-B14F-4D97-AF65-F5344CB8AC3E}">
        <p14:creationId xmlns:p14="http://schemas.microsoft.com/office/powerpoint/2010/main" xmlns="" val="1359882524"/>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Non-software example:</a:t>
            </a:r>
            <a:endParaRPr lang="en-IN" dirty="0"/>
          </a:p>
        </p:txBody>
      </p:sp>
      <p:sp>
        <p:nvSpPr>
          <p:cNvPr id="3" name="Content Placeholder 2"/>
          <p:cNvSpPr>
            <a:spLocks noGrp="1"/>
          </p:cNvSpPr>
          <p:nvPr>
            <p:ph idx="1"/>
          </p:nvPr>
        </p:nvSpPr>
        <p:spPr/>
        <p:txBody>
          <a:bodyPr>
            <a:normAutofit lnSpcReduction="10000"/>
          </a:bodyPr>
          <a:lstStyle/>
          <a:p>
            <a:pPr algn="just"/>
            <a:r>
              <a:rPr lang="en-US" dirty="0"/>
              <a:t>The Decorator attaches additional responsibilities to an object </a:t>
            </a:r>
            <a:r>
              <a:rPr lang="en-US" dirty="0" smtClean="0"/>
              <a:t>dynamically. </a:t>
            </a:r>
          </a:p>
          <a:p>
            <a:pPr algn="just"/>
            <a:r>
              <a:rPr lang="en-US" dirty="0" smtClean="0"/>
              <a:t>Although </a:t>
            </a:r>
            <a:r>
              <a:rPr lang="en-US" dirty="0"/>
              <a:t>paintings can be hung on a wall with or without frames, frames are often added, and it is the frame which is actually hung on the wall. </a:t>
            </a:r>
            <a:endParaRPr lang="en-US" dirty="0" smtClean="0"/>
          </a:p>
          <a:p>
            <a:pPr algn="just"/>
            <a:r>
              <a:rPr lang="en-US" dirty="0" smtClean="0"/>
              <a:t>Prior </a:t>
            </a:r>
            <a:r>
              <a:rPr lang="en-US" dirty="0"/>
              <a:t>to hanging, the paintings may be matted and framed, with the painting, matting, and frame forming a single visual component. </a:t>
            </a:r>
            <a:endParaRPr lang="en-US" dirty="0" smtClean="0"/>
          </a:p>
          <a:p>
            <a:pPr algn="just"/>
            <a:endParaRPr lang="en-IN" dirty="0"/>
          </a:p>
          <a:p>
            <a:pPr marL="0" indent="0" algn="just">
              <a:buNone/>
            </a:pPr>
            <a:endParaRPr lang="en-IN" dirty="0"/>
          </a:p>
        </p:txBody>
      </p:sp>
    </p:spTree>
    <p:extLst>
      <p:ext uri="{BB962C8B-B14F-4D97-AF65-F5344CB8AC3E}">
        <p14:creationId xmlns:p14="http://schemas.microsoft.com/office/powerpoint/2010/main" xmlns="" val="1529529745"/>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Painting example for </a:t>
            </a:r>
            <a:r>
              <a:rPr lang="en-US" dirty="0" smtClean="0"/>
              <a:t>decorator pattern</a:t>
            </a:r>
            <a:endParaRPr lang="en-IN" dirty="0"/>
          </a:p>
        </p:txBody>
      </p:sp>
      <p:pic>
        <p:nvPicPr>
          <p:cNvPr id="4" name="Content Placeholder 3" descr="Figure 9"/>
          <p:cNvPicPr>
            <a:picLocks noGrp="1"/>
          </p:cNvPicPr>
          <p:nvPr>
            <p:ph idx="1"/>
          </p:nvPr>
        </p:nvPicPr>
        <p:blipFill>
          <a:blip r:embed="rId2"/>
          <a:stretch>
            <a:fillRect/>
          </a:stretch>
        </p:blipFill>
        <p:spPr bwMode="auto">
          <a:xfrm>
            <a:off x="3779837" y="2228850"/>
            <a:ext cx="2809875" cy="3238500"/>
          </a:xfrm>
          <a:prstGeom prst="rect">
            <a:avLst/>
          </a:prstGeom>
          <a:noFill/>
          <a:ln w="9525">
            <a:noFill/>
            <a:miter lim="800000"/>
            <a:headEnd/>
            <a:tailEnd/>
          </a:ln>
        </p:spPr>
      </p:pic>
    </p:spTree>
    <p:extLst>
      <p:ext uri="{BB962C8B-B14F-4D97-AF65-F5344CB8AC3E}">
        <p14:creationId xmlns:p14="http://schemas.microsoft.com/office/powerpoint/2010/main" xmlns="" val="1253816579"/>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example</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In temple run game, run is a basic object</a:t>
            </a:r>
            <a:r>
              <a:rPr lang="en-US" dirty="0" smtClean="0"/>
              <a:t>. </a:t>
            </a:r>
            <a:r>
              <a:rPr lang="en-US" dirty="0" smtClean="0"/>
              <a:t>T</a:t>
            </a:r>
            <a:r>
              <a:rPr lang="en-US" dirty="0" smtClean="0"/>
              <a:t>he </a:t>
            </a:r>
            <a:r>
              <a:rPr lang="en-US" dirty="0" smtClean="0"/>
              <a:t>player can simply go on running without taking any </a:t>
            </a:r>
            <a:r>
              <a:rPr lang="en-US" dirty="0" err="1" smtClean="0"/>
              <a:t>powerups</a:t>
            </a:r>
            <a:r>
              <a:rPr lang="en-US" dirty="0" smtClean="0"/>
              <a:t>(boost, </a:t>
            </a:r>
            <a:r>
              <a:rPr lang="en-US" dirty="0" err="1" smtClean="0"/>
              <a:t>shield,coin</a:t>
            </a:r>
            <a:r>
              <a:rPr lang="en-US" dirty="0" smtClean="0"/>
              <a:t> </a:t>
            </a:r>
            <a:r>
              <a:rPr lang="en-US" dirty="0" smtClean="0"/>
              <a:t>magnet).</a:t>
            </a:r>
          </a:p>
          <a:p>
            <a:pPr algn="just"/>
            <a:r>
              <a:rPr lang="en-US" dirty="0" smtClean="0"/>
              <a:t>Additional functionality like Boost(runs faster),shield(protects from fire n other obstacles),coin magnet(attracts the coins automatically while running) will be added if the player takes any of the above </a:t>
            </a:r>
            <a:r>
              <a:rPr lang="en-US" dirty="0" err="1" smtClean="0"/>
              <a:t>mentined</a:t>
            </a:r>
            <a:r>
              <a:rPr lang="en-US" dirty="0" smtClean="0"/>
              <a:t> </a:t>
            </a:r>
            <a:r>
              <a:rPr lang="en-US" dirty="0" err="1" smtClean="0"/>
              <a:t>powerups</a:t>
            </a:r>
            <a:r>
              <a:rPr lang="en-US" dirty="0" smtClean="0"/>
              <a:t>  which will be appearing on the screen while running.</a:t>
            </a:r>
            <a:endParaRPr lang="en-IN" dirty="0"/>
          </a:p>
        </p:txBody>
      </p:sp>
    </p:spTree>
    <p:extLst>
      <p:ext uri="{BB962C8B-B14F-4D97-AF65-F5344CB8AC3E}">
        <p14:creationId xmlns:p14="http://schemas.microsoft.com/office/powerpoint/2010/main" xmlns="" val="973730019"/>
      </p:ext>
    </p:extLst>
  </p:cSld>
  <p:clrMapOvr>
    <a:masterClrMapping/>
  </p:clrMapOvr>
  <p:transition>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t>
            </a:r>
            <a:r>
              <a:rPr lang="en-US" dirty="0" smtClean="0"/>
              <a:t>verview</a:t>
            </a:r>
            <a:endParaRPr lang="en-US" dirty="0"/>
          </a:p>
        </p:txBody>
      </p:sp>
      <p:sp>
        <p:nvSpPr>
          <p:cNvPr id="3" name="Content Placeholder 2"/>
          <p:cNvSpPr>
            <a:spLocks noGrp="1"/>
          </p:cNvSpPr>
          <p:nvPr>
            <p:ph idx="1"/>
          </p:nvPr>
        </p:nvSpPr>
        <p:spPr/>
        <p:txBody>
          <a:bodyPr/>
          <a:lstStyle/>
          <a:p>
            <a:pPr algn="just">
              <a:buNone/>
            </a:pPr>
            <a:r>
              <a:rPr lang="en-US" dirty="0" smtClean="0"/>
              <a:t>In this section I will be discussing about –</a:t>
            </a:r>
          </a:p>
          <a:p>
            <a:pPr algn="just"/>
            <a:r>
              <a:rPr lang="en-US" dirty="0" smtClean="0"/>
              <a:t>Basics of design patterns</a:t>
            </a:r>
          </a:p>
          <a:p>
            <a:pPr algn="just"/>
            <a:r>
              <a:rPr lang="en-US" dirty="0" smtClean="0"/>
              <a:t>Types</a:t>
            </a:r>
          </a:p>
          <a:p>
            <a:pPr algn="just"/>
            <a:r>
              <a:rPr lang="en-US" dirty="0" smtClean="0"/>
              <a:t>Different design patterns with non-software and software examples</a:t>
            </a:r>
          </a:p>
          <a:p>
            <a:pPr algn="just"/>
            <a:r>
              <a:rPr lang="en-US" dirty="0" smtClean="0"/>
              <a:t>For software example, I have explained each pattern based on a very popular game “Temple Run2”.</a:t>
            </a:r>
            <a:endParaRPr lang="en-US" dirty="0"/>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Implementation of </a:t>
            </a:r>
            <a:r>
              <a:rPr lang="en-IN" dirty="0" smtClean="0"/>
              <a:t>decorator </a:t>
            </a:r>
            <a:r>
              <a:rPr lang="en-IN" dirty="0" smtClean="0"/>
              <a:t>pattern in Temple Run2</a:t>
            </a:r>
            <a:endParaRPr lang="en-IN" dirty="0"/>
          </a:p>
        </p:txBody>
      </p:sp>
      <p:pic>
        <p:nvPicPr>
          <p:cNvPr id="11266" name="Picture 2" descr="G:\U2.jpg"/>
          <p:cNvPicPr>
            <a:picLocks noGrp="1" noChangeAspect="1" noChangeArrowheads="1"/>
          </p:cNvPicPr>
          <p:nvPr>
            <p:ph idx="1"/>
          </p:nvPr>
        </p:nvPicPr>
        <p:blipFill>
          <a:blip r:embed="rId2"/>
          <a:srcRect/>
          <a:stretch>
            <a:fillRect/>
          </a:stretch>
        </p:blipFill>
        <p:spPr bwMode="auto">
          <a:xfrm>
            <a:off x="1918340" y="1447800"/>
            <a:ext cx="6532870" cy="4800600"/>
          </a:xfrm>
          <a:prstGeom prst="rect">
            <a:avLst/>
          </a:prstGeom>
          <a:noFill/>
        </p:spPr>
      </p:pic>
    </p:spTree>
    <p:extLst>
      <p:ext uri="{BB962C8B-B14F-4D97-AF65-F5344CB8AC3E}">
        <p14:creationId xmlns:p14="http://schemas.microsoft.com/office/powerpoint/2010/main" xmlns="" val="2899229095"/>
      </p:ext>
    </p:extLst>
  </p:cSld>
  <p:clrMapOvr>
    <a:masterClrMapping/>
  </p:clrMapOvr>
  <p:transition>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State </a:t>
            </a:r>
            <a:r>
              <a:rPr lang="en-US" dirty="0" smtClean="0"/>
              <a:t>pattern</a:t>
            </a:r>
            <a:endParaRPr lang="en-IN" dirty="0"/>
          </a:p>
        </p:txBody>
      </p:sp>
      <p:sp>
        <p:nvSpPr>
          <p:cNvPr id="3" name="Content Placeholder 2"/>
          <p:cNvSpPr>
            <a:spLocks noGrp="1"/>
          </p:cNvSpPr>
          <p:nvPr>
            <p:ph idx="1"/>
          </p:nvPr>
        </p:nvSpPr>
        <p:spPr/>
        <p:txBody>
          <a:bodyPr/>
          <a:lstStyle/>
          <a:p>
            <a:pPr algn="just"/>
            <a:r>
              <a:rPr lang="en-US" dirty="0"/>
              <a:t>Allow an object to alter its behavior when its internal state changes</a:t>
            </a:r>
            <a:r>
              <a:rPr lang="en-US" dirty="0" smtClean="0"/>
              <a:t>.</a:t>
            </a:r>
          </a:p>
          <a:p>
            <a:pPr algn="just"/>
            <a:r>
              <a:rPr lang="en-US" dirty="0" smtClean="0"/>
              <a:t> </a:t>
            </a:r>
            <a:r>
              <a:rPr lang="en-US" dirty="0"/>
              <a:t>The object will appear to change its </a:t>
            </a:r>
            <a:r>
              <a:rPr lang="en-US" dirty="0" smtClean="0"/>
              <a:t>class.</a:t>
            </a:r>
            <a:endParaRPr lang="en-IN" dirty="0"/>
          </a:p>
        </p:txBody>
      </p:sp>
    </p:spTree>
    <p:extLst>
      <p:ext uri="{BB962C8B-B14F-4D97-AF65-F5344CB8AC3E}">
        <p14:creationId xmlns:p14="http://schemas.microsoft.com/office/powerpoint/2010/main" xmlns="" val="1557902689"/>
      </p:ext>
    </p:extLst>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Non-software example</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This pattern can be observed in a vending machine. </a:t>
            </a:r>
            <a:endParaRPr lang="en-US" dirty="0" smtClean="0"/>
          </a:p>
          <a:p>
            <a:pPr algn="just"/>
            <a:r>
              <a:rPr lang="en-US" dirty="0" smtClean="0"/>
              <a:t>Vending </a:t>
            </a:r>
            <a:r>
              <a:rPr lang="en-US" dirty="0"/>
              <a:t>machines have states based on the inventory, amount of currency deposited, the ability to make change, the item selected, etc. </a:t>
            </a:r>
            <a:endParaRPr lang="en-US" dirty="0" smtClean="0"/>
          </a:p>
          <a:p>
            <a:pPr algn="just"/>
            <a:r>
              <a:rPr lang="en-US" dirty="0" smtClean="0"/>
              <a:t>When </a:t>
            </a:r>
            <a:r>
              <a:rPr lang="en-US" dirty="0"/>
              <a:t>currency is deposited and a selection is made, a vending machine will either deliver a product and no change, deliver a product and change, deliver no product due to insufficient currency on deposit, or deliver no product due to inventory depletion. </a:t>
            </a:r>
            <a:endParaRPr lang="en-IN" dirty="0"/>
          </a:p>
        </p:txBody>
      </p:sp>
    </p:spTree>
    <p:extLst>
      <p:ext uri="{BB962C8B-B14F-4D97-AF65-F5344CB8AC3E}">
        <p14:creationId xmlns:p14="http://schemas.microsoft.com/office/powerpoint/2010/main" xmlns="" val="2624765484"/>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Object diagram for state using vending machine</a:t>
            </a:r>
            <a:endParaRPr lang="en-IN" dirty="0"/>
          </a:p>
        </p:txBody>
      </p:sp>
      <p:sp>
        <p:nvSpPr>
          <p:cNvPr id="3" name="Content Placeholder 2"/>
          <p:cNvSpPr>
            <a:spLocks noGrp="1"/>
          </p:cNvSpPr>
          <p:nvPr>
            <p:ph idx="1"/>
          </p:nvPr>
        </p:nvSpPr>
        <p:spPr/>
        <p:txBody>
          <a:bodyPr/>
          <a:lstStyle/>
          <a:p>
            <a:endParaRPr lang="en-IN" dirty="0"/>
          </a:p>
        </p:txBody>
      </p:sp>
      <p:graphicFrame>
        <p:nvGraphicFramePr>
          <p:cNvPr id="1026" name="Object 2"/>
          <p:cNvGraphicFramePr>
            <a:graphicFrameLocks noChangeAspect="1"/>
          </p:cNvGraphicFramePr>
          <p:nvPr/>
        </p:nvGraphicFramePr>
        <p:xfrm>
          <a:off x="2309813" y="2209800"/>
          <a:ext cx="4524375" cy="3352800"/>
        </p:xfrm>
        <a:graphic>
          <a:graphicData uri="http://schemas.openxmlformats.org/presentationml/2006/ole">
            <p:oleObj spid="_x0000_s1026" name="Picture" r:id="rId3" imgW="4525007" imgH="2542857" progId="StaticMetafile">
              <p:embed/>
            </p:oleObj>
          </a:graphicData>
        </a:graphic>
      </p:graphicFrame>
    </p:spTree>
    <p:extLst>
      <p:ext uri="{BB962C8B-B14F-4D97-AF65-F5344CB8AC3E}">
        <p14:creationId xmlns:p14="http://schemas.microsoft.com/office/powerpoint/2010/main" xmlns="" val="3264093769"/>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Implementation of </a:t>
            </a:r>
            <a:r>
              <a:rPr lang="en-IN" dirty="0" smtClean="0"/>
              <a:t>state </a:t>
            </a:r>
            <a:r>
              <a:rPr lang="en-IN" dirty="0" smtClean="0"/>
              <a:t>pattern in Temple Run2</a:t>
            </a:r>
            <a:endParaRPr lang="en-IN" dirty="0"/>
          </a:p>
        </p:txBody>
      </p:sp>
      <p:pic>
        <p:nvPicPr>
          <p:cNvPr id="14338" name="Picture 2" descr="G:\U5.jpg"/>
          <p:cNvPicPr>
            <a:picLocks noGrp="1" noChangeAspect="1" noChangeArrowheads="1"/>
          </p:cNvPicPr>
          <p:nvPr>
            <p:ph idx="1"/>
          </p:nvPr>
        </p:nvPicPr>
        <p:blipFill>
          <a:blip r:embed="rId2"/>
          <a:srcRect/>
          <a:stretch>
            <a:fillRect/>
          </a:stretch>
        </p:blipFill>
        <p:spPr bwMode="auto">
          <a:xfrm>
            <a:off x="2455862" y="1833562"/>
            <a:ext cx="5457825" cy="4029075"/>
          </a:xfrm>
          <a:prstGeom prst="rect">
            <a:avLst/>
          </a:prstGeom>
          <a:noFill/>
        </p:spPr>
      </p:pic>
    </p:spTree>
    <p:extLst>
      <p:ext uri="{BB962C8B-B14F-4D97-AF65-F5344CB8AC3E}">
        <p14:creationId xmlns:p14="http://schemas.microsoft.com/office/powerpoint/2010/main" xmlns="" val="33000775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Strategy pattern</a:t>
            </a:r>
            <a:endParaRPr lang="en-US" dirty="0"/>
          </a:p>
        </p:txBody>
      </p:sp>
      <p:sp>
        <p:nvSpPr>
          <p:cNvPr id="3" name="Content Placeholder 2"/>
          <p:cNvSpPr>
            <a:spLocks noGrp="1"/>
          </p:cNvSpPr>
          <p:nvPr>
            <p:ph idx="1"/>
          </p:nvPr>
        </p:nvSpPr>
        <p:spPr/>
        <p:txBody>
          <a:bodyPr>
            <a:normAutofit/>
          </a:bodyPr>
          <a:lstStyle/>
          <a:p>
            <a:pPr algn="just"/>
            <a:r>
              <a:rPr lang="en-US" dirty="0" smtClean="0"/>
              <a:t>Define a family of algorithms, encapsulate each one, and make them interchangeable. </a:t>
            </a:r>
            <a:endParaRPr lang="en-US" dirty="0" smtClean="0"/>
          </a:p>
          <a:p>
            <a:pPr algn="just"/>
            <a:r>
              <a:rPr lang="en-US" dirty="0" smtClean="0"/>
              <a:t>Strategy </a:t>
            </a:r>
            <a:r>
              <a:rPr lang="en-US" dirty="0" smtClean="0"/>
              <a:t>lets the algorithm vary independently from clients that use </a:t>
            </a:r>
            <a:r>
              <a:rPr lang="en-US" dirty="0" smtClean="0"/>
              <a:t>it.</a:t>
            </a:r>
          </a:p>
          <a:p>
            <a:pPr algn="just"/>
            <a:r>
              <a:rPr lang="en-US" dirty="0" smtClean="0"/>
              <a:t>It enables us to use different rules or algorithms depending on the context in which they occur.</a:t>
            </a:r>
          </a:p>
          <a:p>
            <a:pPr algn="just"/>
            <a:r>
              <a:rPr lang="en-US" dirty="0" smtClean="0"/>
              <a:t>Separates the selection of algorithms from the implementation of the algorithm.</a:t>
            </a:r>
            <a:endParaRPr lang="en-US" dirty="0"/>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Non-software example</a:t>
            </a:r>
            <a:endParaRPr lang="en-US" dirty="0"/>
          </a:p>
        </p:txBody>
      </p:sp>
      <p:sp>
        <p:nvSpPr>
          <p:cNvPr id="3" name="Content Placeholder 2"/>
          <p:cNvSpPr>
            <a:spLocks noGrp="1"/>
          </p:cNvSpPr>
          <p:nvPr>
            <p:ph idx="1"/>
          </p:nvPr>
        </p:nvSpPr>
        <p:spPr/>
        <p:txBody>
          <a:bodyPr/>
          <a:lstStyle/>
          <a:p>
            <a:pPr algn="just"/>
            <a:r>
              <a:rPr lang="en-US" dirty="0" smtClean="0"/>
              <a:t> Modes of transportation to an airport is an example of a Strategy. </a:t>
            </a:r>
          </a:p>
          <a:p>
            <a:pPr algn="just"/>
            <a:r>
              <a:rPr lang="en-US" dirty="0" smtClean="0"/>
              <a:t> Any of these modes of transportation will get a traveler to the airport, and they can be used interchangeably. </a:t>
            </a:r>
            <a:endParaRPr lang="en-US" dirty="0" smtClean="0"/>
          </a:p>
          <a:p>
            <a:pPr algn="just"/>
            <a:r>
              <a:rPr lang="en-US" dirty="0" smtClean="0"/>
              <a:t>The </a:t>
            </a:r>
            <a:r>
              <a:rPr lang="en-US" dirty="0" smtClean="0"/>
              <a:t>traveler must chose the Strategy based on tradeoffs between cost, convenience, and time. </a:t>
            </a:r>
          </a:p>
          <a:p>
            <a:pPr algn="just"/>
            <a:endParaRPr lang="en-US" dirty="0"/>
          </a:p>
        </p:txBody>
      </p:sp>
    </p:spTree>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Diagram for Strategy using Airport Transportation Example</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graphicFrame>
        <p:nvGraphicFramePr>
          <p:cNvPr id="2050" name="Object 2"/>
          <p:cNvGraphicFramePr>
            <a:graphicFrameLocks noChangeAspect="1"/>
          </p:cNvGraphicFramePr>
          <p:nvPr/>
        </p:nvGraphicFramePr>
        <p:xfrm>
          <a:off x="1676400" y="1905000"/>
          <a:ext cx="6096000" cy="3810000"/>
        </p:xfrm>
        <a:graphic>
          <a:graphicData uri="http://schemas.openxmlformats.org/presentationml/2006/ole">
            <p:oleObj spid="_x0000_s2050" name="Picture" r:id="rId3" imgW="4923810" imgH="2142857" progId="StaticMetafile">
              <p:embed/>
            </p:oleObj>
          </a:graphicData>
        </a:graphic>
      </p:graphicFrame>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Software example for </a:t>
            </a:r>
            <a:r>
              <a:rPr lang="en-IN" dirty="0" smtClean="0"/>
              <a:t>s</a:t>
            </a:r>
            <a:r>
              <a:rPr lang="en-IN" dirty="0" smtClean="0"/>
              <a:t>trategy</a:t>
            </a:r>
            <a:endParaRPr lang="en-IN" dirty="0"/>
          </a:p>
        </p:txBody>
      </p:sp>
      <p:sp>
        <p:nvSpPr>
          <p:cNvPr id="3" name="Content Placeholder 2"/>
          <p:cNvSpPr>
            <a:spLocks noGrp="1"/>
          </p:cNvSpPr>
          <p:nvPr>
            <p:ph idx="1"/>
          </p:nvPr>
        </p:nvSpPr>
        <p:spPr>
          <a:xfrm>
            <a:off x="1066800" y="1295400"/>
            <a:ext cx="7620000" cy="5105400"/>
          </a:xfrm>
        </p:spPr>
        <p:txBody>
          <a:bodyPr>
            <a:noAutofit/>
          </a:bodyPr>
          <a:lstStyle/>
          <a:p>
            <a:pPr algn="just"/>
            <a:r>
              <a:rPr lang="en-IN" sz="2400" dirty="0" smtClean="0"/>
              <a:t>In temple run game, when a use double clicks on himself the following changes happen:-</a:t>
            </a:r>
          </a:p>
          <a:p>
            <a:pPr algn="just"/>
            <a:r>
              <a:rPr lang="en-IN" sz="2400" dirty="0" smtClean="0"/>
              <a:t>If the power tank is not filled-no changes </a:t>
            </a:r>
          </a:p>
          <a:p>
            <a:pPr algn="just"/>
            <a:r>
              <a:rPr lang="en-IN" sz="2400" dirty="0" smtClean="0"/>
              <a:t>If the power tank is filled ,one of the following happens until the tank gets emptied</a:t>
            </a:r>
          </a:p>
          <a:p>
            <a:pPr marL="514350" indent="-514350" algn="just">
              <a:buFont typeface="+mj-lt"/>
              <a:buAutoNum type="arabicPeriod"/>
            </a:pPr>
            <a:r>
              <a:rPr lang="en-IN" sz="2400" dirty="0" smtClean="0"/>
              <a:t>If </a:t>
            </a:r>
            <a:r>
              <a:rPr lang="en-IN" sz="2400" dirty="0" err="1" smtClean="0"/>
              <a:t>Powerup</a:t>
            </a:r>
            <a:r>
              <a:rPr lang="en-IN" sz="2400" dirty="0" smtClean="0"/>
              <a:t>=boost, engages boost instantly</a:t>
            </a:r>
          </a:p>
          <a:p>
            <a:pPr marL="514350" indent="-514350" algn="just">
              <a:buFont typeface="+mj-lt"/>
              <a:buAutoNum type="arabicPeriod"/>
            </a:pPr>
            <a:r>
              <a:rPr lang="en-IN" sz="2400" dirty="0" smtClean="0"/>
              <a:t>If </a:t>
            </a:r>
            <a:r>
              <a:rPr lang="en-IN" sz="2400" dirty="0" err="1" smtClean="0"/>
              <a:t>Powerup</a:t>
            </a:r>
            <a:r>
              <a:rPr lang="en-IN" sz="2400" dirty="0" smtClean="0"/>
              <a:t>=score bonus, then instant 500 point bonus</a:t>
            </a:r>
          </a:p>
          <a:p>
            <a:pPr marL="514350" indent="-514350" algn="just">
              <a:buFont typeface="+mj-lt"/>
              <a:buAutoNum type="arabicPeriod"/>
            </a:pPr>
            <a:r>
              <a:rPr lang="en-IN" sz="2400" dirty="0" smtClean="0"/>
              <a:t>If </a:t>
            </a:r>
            <a:r>
              <a:rPr lang="en-IN" sz="2400" dirty="0" err="1" smtClean="0"/>
              <a:t>Powerup</a:t>
            </a:r>
            <a:r>
              <a:rPr lang="en-IN" sz="2400" dirty="0" smtClean="0"/>
              <a:t>=coin magnet, then engages coin magnet instantly</a:t>
            </a:r>
          </a:p>
          <a:p>
            <a:pPr marL="514350" indent="-514350" algn="just">
              <a:buFont typeface="+mj-lt"/>
              <a:buAutoNum type="arabicPeriod"/>
            </a:pPr>
            <a:r>
              <a:rPr lang="en-IN" sz="2400" dirty="0" smtClean="0"/>
              <a:t>If </a:t>
            </a:r>
            <a:r>
              <a:rPr lang="en-IN" sz="2400" dirty="0" err="1" smtClean="0"/>
              <a:t>Powerup</a:t>
            </a:r>
            <a:r>
              <a:rPr lang="en-IN" sz="2400" dirty="0" smtClean="0"/>
              <a:t>=shield, then </a:t>
            </a:r>
            <a:r>
              <a:rPr lang="en-IN" sz="2400" dirty="0" smtClean="0"/>
              <a:t>engages </a:t>
            </a:r>
            <a:r>
              <a:rPr lang="en-IN" sz="2400" dirty="0" smtClean="0"/>
              <a:t>shield instantly</a:t>
            </a:r>
            <a:endParaRPr lang="en-IN" sz="2400" dirty="0" smtClean="0"/>
          </a:p>
          <a:p>
            <a:pPr marL="514350" indent="-514350" algn="just"/>
            <a:r>
              <a:rPr lang="en-IN" sz="2400" dirty="0" smtClean="0"/>
              <a:t>There are four strategies  a </a:t>
            </a:r>
            <a:r>
              <a:rPr lang="en-IN" sz="2400" dirty="0" smtClean="0"/>
              <a:t>user can select for operation to occur when we double click (when the power tank is full).</a:t>
            </a:r>
            <a:endParaRPr lang="en-IN" sz="2400" dirty="0"/>
          </a:p>
        </p:txBody>
      </p:sp>
    </p:spTree>
    <p:extLst>
      <p:ext uri="{BB962C8B-B14F-4D97-AF65-F5344CB8AC3E}">
        <p14:creationId xmlns:p14="http://schemas.microsoft.com/office/powerpoint/2010/main" xmlns="" val="1943687597"/>
      </p:ext>
    </p:extLst>
  </p:cSld>
  <p:clrMapOvr>
    <a:masterClrMapping/>
  </p:clrMapOvr>
  <p:transition>
    <p:wipe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t>In the above example we can observe that there is a “change of state” in tank from empty to full and vice versa.</a:t>
            </a:r>
          </a:p>
          <a:p>
            <a:pPr algn="just"/>
            <a:r>
              <a:rPr lang="en-IN" dirty="0" smtClean="0"/>
              <a:t>And the player can select any of the “strategies”(boost, coin magnet, shield or score bonus) depending on his need. </a:t>
            </a:r>
            <a:r>
              <a:rPr lang="en-IN" dirty="0" smtClean="0"/>
              <a:t>T</a:t>
            </a:r>
            <a:r>
              <a:rPr lang="en-IN" dirty="0" smtClean="0"/>
              <a:t>hey all have same interface</a:t>
            </a:r>
          </a:p>
          <a:p>
            <a:pPr algn="just"/>
            <a:r>
              <a:rPr lang="en-IN" dirty="0" smtClean="0"/>
              <a:t>(Note: the user needs to select any of the strategies(in </a:t>
            </a:r>
            <a:r>
              <a:rPr lang="en-IN" dirty="0" err="1" smtClean="0"/>
              <a:t>powerup</a:t>
            </a:r>
            <a:r>
              <a:rPr lang="en-IN" dirty="0" smtClean="0"/>
              <a:t> menu) before he starts playing so that he can use that </a:t>
            </a:r>
            <a:r>
              <a:rPr lang="en-IN" dirty="0" smtClean="0"/>
              <a:t>just by double clicking</a:t>
            </a:r>
            <a:r>
              <a:rPr lang="en-IN" dirty="0" smtClean="0"/>
              <a:t> when the tank is full.</a:t>
            </a:r>
          </a:p>
          <a:p>
            <a:pPr algn="just">
              <a:buNone/>
            </a:pPr>
            <a:endParaRPr lang="en-IN" dirty="0" smtClean="0"/>
          </a:p>
          <a:p>
            <a:pPr algn="just">
              <a:buNone/>
            </a:pPr>
            <a:endParaRPr lang="en-IN" dirty="0"/>
          </a:p>
        </p:txBody>
      </p:sp>
    </p:spTree>
    <p:extLst>
      <p:ext uri="{BB962C8B-B14F-4D97-AF65-F5344CB8AC3E}">
        <p14:creationId xmlns:p14="http://schemas.microsoft.com/office/powerpoint/2010/main" xmlns="" val="963006048"/>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IN" dirty="0"/>
          </a:p>
        </p:txBody>
      </p:sp>
      <p:sp>
        <p:nvSpPr>
          <p:cNvPr id="3" name="Content Placeholder 2"/>
          <p:cNvSpPr>
            <a:spLocks noGrp="1"/>
          </p:cNvSpPr>
          <p:nvPr>
            <p:ph idx="1"/>
          </p:nvPr>
        </p:nvSpPr>
        <p:spPr/>
        <p:txBody>
          <a:bodyPr/>
          <a:lstStyle/>
          <a:p>
            <a:pPr algn="just"/>
            <a:r>
              <a:rPr lang="en-US" dirty="0" smtClean="0"/>
              <a:t>Christopher Alexander defined a pattern as “a solution to a problem in a context”:</a:t>
            </a:r>
          </a:p>
          <a:p>
            <a:pPr algn="just"/>
            <a:r>
              <a:rPr lang="en-US" dirty="0" smtClean="0"/>
              <a:t>“</a:t>
            </a:r>
            <a:r>
              <a:rPr lang="en-US" dirty="0"/>
              <a:t>E</a:t>
            </a:r>
            <a:r>
              <a:rPr lang="en-US" dirty="0" smtClean="0"/>
              <a:t>ach pattern describes a problem which occurs over and over again in our environment and then describes the core of the solution to that problem</a:t>
            </a:r>
            <a:r>
              <a:rPr lang="en-US" dirty="0" smtClean="0"/>
              <a:t>, in </a:t>
            </a:r>
            <a:r>
              <a:rPr lang="en-US" dirty="0" smtClean="0"/>
              <a:t>such a way that you can use this solution a million times over</a:t>
            </a:r>
            <a:r>
              <a:rPr lang="en-US" dirty="0" smtClean="0"/>
              <a:t>, without </a:t>
            </a:r>
            <a:r>
              <a:rPr lang="en-US" dirty="0" smtClean="0"/>
              <a:t>ever doing it the same way twice.”</a:t>
            </a:r>
          </a:p>
          <a:p>
            <a:pPr algn="just"/>
            <a:endParaRPr lang="en-US" dirty="0"/>
          </a:p>
          <a:p>
            <a:pPr marL="0" indent="0" algn="just">
              <a:buNone/>
            </a:pPr>
            <a:endParaRPr lang="en-US" dirty="0" smtClean="0"/>
          </a:p>
          <a:p>
            <a:pPr marL="0" indent="0" algn="just">
              <a:buNone/>
            </a:pPr>
            <a:endParaRPr lang="en-US" dirty="0"/>
          </a:p>
          <a:p>
            <a:pPr marL="0" indent="0" algn="just">
              <a:buNone/>
            </a:pPr>
            <a:endParaRPr lang="en-IN" dirty="0"/>
          </a:p>
        </p:txBody>
      </p:sp>
    </p:spTree>
    <p:extLst>
      <p:ext uri="{BB962C8B-B14F-4D97-AF65-F5344CB8AC3E}">
        <p14:creationId xmlns:p14="http://schemas.microsoft.com/office/powerpoint/2010/main" xmlns="" val="2142162343"/>
      </p:ext>
    </p:extLst>
  </p:cSld>
  <p:clrMapOvr>
    <a:masterClrMapping/>
  </p:clrMapOvr>
  <p:transition>
    <p:wedg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Implementation of </a:t>
            </a:r>
            <a:r>
              <a:rPr lang="en-IN" dirty="0" smtClean="0"/>
              <a:t>strategy </a:t>
            </a:r>
            <a:r>
              <a:rPr lang="en-IN" dirty="0" smtClean="0"/>
              <a:t>pattern in Temple Run2</a:t>
            </a:r>
            <a:endParaRPr lang="en-IN" dirty="0"/>
          </a:p>
        </p:txBody>
      </p:sp>
      <p:pic>
        <p:nvPicPr>
          <p:cNvPr id="13314" name="Picture 2" descr="G:\U4.jpg"/>
          <p:cNvPicPr>
            <a:picLocks noGrp="1" noChangeAspect="1" noChangeArrowheads="1"/>
          </p:cNvPicPr>
          <p:nvPr>
            <p:ph idx="1"/>
          </p:nvPr>
        </p:nvPicPr>
        <p:blipFill>
          <a:blip r:embed="rId2"/>
          <a:srcRect/>
          <a:stretch>
            <a:fillRect/>
          </a:stretch>
        </p:blipFill>
        <p:spPr bwMode="auto">
          <a:xfrm>
            <a:off x="2446337" y="2024062"/>
            <a:ext cx="5476875" cy="3648075"/>
          </a:xfrm>
          <a:prstGeom prst="rect">
            <a:avLst/>
          </a:prstGeom>
          <a:noFill/>
        </p:spPr>
      </p:pic>
    </p:spTree>
    <p:extLst>
      <p:ext uri="{BB962C8B-B14F-4D97-AF65-F5344CB8AC3E}">
        <p14:creationId xmlns:p14="http://schemas.microsoft.com/office/powerpoint/2010/main" xmlns="" val="4019048571"/>
      </p:ext>
    </p:extLst>
  </p:cSld>
  <p:clrMapOvr>
    <a:masterClrMapping/>
  </p:clrMapOvr>
  <p:transition>
    <p:wedg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6) Template method pattern</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The Template Method defines a skeleton of an algorithm in an operation, and defers some steps to </a:t>
            </a:r>
            <a:r>
              <a:rPr lang="en-US" dirty="0" smtClean="0"/>
              <a:t>subclasses.</a:t>
            </a:r>
          </a:p>
          <a:p>
            <a:pPr algn="just"/>
            <a:r>
              <a:rPr lang="en-US" dirty="0" smtClean="0"/>
              <a:t>Template </a:t>
            </a:r>
            <a:r>
              <a:rPr lang="en-US" dirty="0" smtClean="0"/>
              <a:t>method lets subclasses redefine certain steps of an algorithm without changing the algorithm's </a:t>
            </a:r>
            <a:r>
              <a:rPr lang="en-US" dirty="0" smtClean="0"/>
              <a:t>structure</a:t>
            </a:r>
          </a:p>
          <a:p>
            <a:pPr algn="just"/>
            <a:r>
              <a:rPr lang="en-US" dirty="0" smtClean="0"/>
              <a:t>Allow definition of subsets that vary while maintaining a consistent basic process</a:t>
            </a:r>
          </a:p>
          <a:p>
            <a:pPr algn="just"/>
            <a:r>
              <a:rPr lang="en-US" dirty="0" smtClean="0"/>
              <a:t>Good platform for code reuse n ensures that the required steps are implemented.</a:t>
            </a:r>
          </a:p>
          <a:p>
            <a:pPr algn="just"/>
            <a:endParaRPr lang="en-IN" dirty="0"/>
          </a:p>
        </p:txBody>
      </p:sp>
    </p:spTree>
    <p:extLst>
      <p:ext uri="{BB962C8B-B14F-4D97-AF65-F5344CB8AC3E}">
        <p14:creationId xmlns:p14="http://schemas.microsoft.com/office/powerpoint/2010/main" xmlns="" val="1297165444"/>
      </p:ext>
    </p:extLst>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Non-software example</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smtClean="0"/>
              <a:t> </a:t>
            </a:r>
            <a:r>
              <a:rPr lang="en-US" dirty="0" smtClean="0"/>
              <a:t>Home builders use the Template Method when developing a new subdivision</a:t>
            </a:r>
            <a:r>
              <a:rPr lang="en-US" dirty="0" smtClean="0"/>
              <a:t>.</a:t>
            </a:r>
          </a:p>
          <a:p>
            <a:pPr algn="just"/>
            <a:r>
              <a:rPr lang="en-US" dirty="0" smtClean="0"/>
              <a:t> </a:t>
            </a:r>
            <a:r>
              <a:rPr lang="en-US" dirty="0" smtClean="0"/>
              <a:t>A typical subdivision consists of a limited number of floor plans, with different variations available for each floor plan. </a:t>
            </a:r>
            <a:endParaRPr lang="en-US" dirty="0" smtClean="0"/>
          </a:p>
          <a:p>
            <a:pPr algn="just"/>
            <a:r>
              <a:rPr lang="en-US" dirty="0" smtClean="0"/>
              <a:t>Within </a:t>
            </a:r>
            <a:r>
              <a:rPr lang="en-US" dirty="0" smtClean="0"/>
              <a:t>a floor plan, the foundation, framing, plumbing, and wiring will be identical for each house. </a:t>
            </a:r>
            <a:endParaRPr lang="en-US" dirty="0" smtClean="0"/>
          </a:p>
          <a:p>
            <a:pPr algn="just"/>
            <a:r>
              <a:rPr lang="en-US" dirty="0" smtClean="0"/>
              <a:t>Variation </a:t>
            </a:r>
            <a:r>
              <a:rPr lang="en-US" dirty="0" smtClean="0"/>
              <a:t>is introduced in the latter stages of </a:t>
            </a:r>
            <a:r>
              <a:rPr lang="en-US" dirty="0" smtClean="0"/>
              <a:t>construction </a:t>
            </a:r>
            <a:r>
              <a:rPr lang="en-US" dirty="0" smtClean="0"/>
              <a:t>to produce a wider variety of models. </a:t>
            </a:r>
          </a:p>
          <a:p>
            <a:pPr algn="just"/>
            <a:endParaRPr lang="en-IN" dirty="0"/>
          </a:p>
        </p:txBody>
      </p:sp>
    </p:spTree>
    <p:extLst>
      <p:ext uri="{BB962C8B-B14F-4D97-AF65-F5344CB8AC3E}">
        <p14:creationId xmlns:p14="http://schemas.microsoft.com/office/powerpoint/2010/main" xmlns="" val="2961811217"/>
      </p:ext>
    </p:ext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Basic floor plan using template method</a:t>
            </a:r>
            <a:endParaRPr lang="en-IN" dirty="0"/>
          </a:p>
        </p:txBody>
      </p:sp>
      <p:sp>
        <p:nvSpPr>
          <p:cNvPr id="3" name="Content Placeholder 2"/>
          <p:cNvSpPr>
            <a:spLocks noGrp="1"/>
          </p:cNvSpPr>
          <p:nvPr>
            <p:ph idx="1"/>
          </p:nvPr>
        </p:nvSpPr>
        <p:spPr/>
        <p:txBody>
          <a:bodyPr/>
          <a:lstStyle/>
          <a:p>
            <a:endParaRPr lang="en-IN" dirty="0"/>
          </a:p>
        </p:txBody>
      </p:sp>
      <p:graphicFrame>
        <p:nvGraphicFramePr>
          <p:cNvPr id="3074" name="Object 2"/>
          <p:cNvGraphicFramePr>
            <a:graphicFrameLocks noChangeAspect="1"/>
          </p:cNvGraphicFramePr>
          <p:nvPr/>
        </p:nvGraphicFramePr>
        <p:xfrm>
          <a:off x="2762250" y="2295525"/>
          <a:ext cx="3619500" cy="2266950"/>
        </p:xfrm>
        <a:graphic>
          <a:graphicData uri="http://schemas.openxmlformats.org/presentationml/2006/ole">
            <p:oleObj spid="_x0000_s3074" name="Picture" r:id="rId3" imgW="3619048" imgH="2266667" progId="StaticMetafile">
              <p:embed/>
            </p:oleObj>
          </a:graphicData>
        </a:graphic>
      </p:graphicFrame>
    </p:spTree>
    <p:extLst>
      <p:ext uri="{BB962C8B-B14F-4D97-AF65-F5344CB8AC3E}">
        <p14:creationId xmlns:p14="http://schemas.microsoft.com/office/powerpoint/2010/main" xmlns="" val="2761284181"/>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example</a:t>
            </a:r>
            <a:endParaRPr lang="en-IN" dirty="0"/>
          </a:p>
        </p:txBody>
      </p:sp>
      <p:sp>
        <p:nvSpPr>
          <p:cNvPr id="3" name="Content Placeholder 2"/>
          <p:cNvSpPr>
            <a:spLocks noGrp="1"/>
          </p:cNvSpPr>
          <p:nvPr>
            <p:ph idx="1"/>
          </p:nvPr>
        </p:nvSpPr>
        <p:spPr/>
        <p:txBody>
          <a:bodyPr/>
          <a:lstStyle/>
          <a:p>
            <a:pPr algn="just"/>
            <a:r>
              <a:rPr lang="en-IN" dirty="0" smtClean="0"/>
              <a:t>In temple run game the basic process is running.</a:t>
            </a:r>
          </a:p>
          <a:p>
            <a:pPr algn="just"/>
            <a:r>
              <a:rPr lang="en-IN" dirty="0" smtClean="0"/>
              <a:t>Variations can be introduced when the player takes boost, coin magnet or shield while running which will not affect the basic process </a:t>
            </a:r>
            <a:r>
              <a:rPr lang="en-IN" dirty="0" err="1" smtClean="0"/>
              <a:t>i.e</a:t>
            </a:r>
            <a:r>
              <a:rPr lang="en-IN" dirty="0" smtClean="0"/>
              <a:t> running.</a:t>
            </a:r>
            <a:endParaRPr lang="en-IN" dirty="0" smtClean="0"/>
          </a:p>
          <a:p>
            <a:pPr algn="just"/>
            <a:endParaRPr lang="en-IN" dirty="0"/>
          </a:p>
        </p:txBody>
      </p:sp>
    </p:spTree>
    <p:extLst>
      <p:ext uri="{BB962C8B-B14F-4D97-AF65-F5344CB8AC3E}">
        <p14:creationId xmlns:p14="http://schemas.microsoft.com/office/powerpoint/2010/main" xmlns="" val="77913742"/>
      </p:ext>
    </p:extLst>
  </p:cSld>
  <p:clrMapOvr>
    <a:masterClrMapping/>
  </p:clrMapOvr>
  <p:transition>
    <p:wipe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Implementation of </a:t>
            </a:r>
            <a:r>
              <a:rPr lang="en-IN" dirty="0" smtClean="0"/>
              <a:t>template </a:t>
            </a:r>
            <a:r>
              <a:rPr lang="en-IN" dirty="0" smtClean="0"/>
              <a:t>pattern in Temple Run2</a:t>
            </a:r>
            <a:endParaRPr lang="en-IN" dirty="0"/>
          </a:p>
        </p:txBody>
      </p:sp>
      <p:pic>
        <p:nvPicPr>
          <p:cNvPr id="16386" name="Picture 2" descr="G:\U7.jpg"/>
          <p:cNvPicPr>
            <a:picLocks noGrp="1" noChangeAspect="1" noChangeArrowheads="1"/>
          </p:cNvPicPr>
          <p:nvPr>
            <p:ph idx="1"/>
          </p:nvPr>
        </p:nvPicPr>
        <p:blipFill>
          <a:blip r:embed="rId2"/>
          <a:srcRect/>
          <a:stretch>
            <a:fillRect/>
          </a:stretch>
        </p:blipFill>
        <p:spPr bwMode="auto">
          <a:xfrm>
            <a:off x="2065337" y="2109787"/>
            <a:ext cx="6238875" cy="3476625"/>
          </a:xfrm>
          <a:prstGeom prst="rect">
            <a:avLst/>
          </a:prstGeom>
          <a:noFill/>
        </p:spPr>
      </p:pic>
    </p:spTree>
    <p:extLst>
      <p:ext uri="{BB962C8B-B14F-4D97-AF65-F5344CB8AC3E}">
        <p14:creationId xmlns:p14="http://schemas.microsoft.com/office/powerpoint/2010/main" xmlns="" val="3543600206"/>
      </p:ext>
    </p:extLst>
  </p:cSld>
  <p:clrMapOvr>
    <a:masterClrMapping/>
  </p:clrMapOvr>
  <p:transition>
    <p:wedg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7) </a:t>
            </a:r>
            <a:r>
              <a:rPr lang="en-IN" dirty="0" err="1" smtClean="0"/>
              <a:t>Iterator</a:t>
            </a:r>
            <a:r>
              <a:rPr lang="en-IN" dirty="0" smtClean="0"/>
              <a:t> pattern</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smtClean="0"/>
              <a:t>Provide a way to access the elements of an </a:t>
            </a:r>
            <a:r>
              <a:rPr lang="en-US" dirty="0" smtClean="0"/>
              <a:t>aggregate object sequentially without exposing its underlying representation.</a:t>
            </a:r>
          </a:p>
          <a:p>
            <a:pPr algn="just"/>
            <a:r>
              <a:rPr lang="en-IN" dirty="0" smtClean="0"/>
              <a:t>Example:</a:t>
            </a:r>
          </a:p>
          <a:p>
            <a:pPr algn="just"/>
            <a:r>
              <a:rPr lang="en-US" dirty="0" smtClean="0"/>
              <a:t> </a:t>
            </a:r>
            <a:r>
              <a:rPr lang="en-US" dirty="0" smtClean="0"/>
              <a:t>When the viewer selects the "next" button, the next tuned channel will be displayed. </a:t>
            </a:r>
            <a:endParaRPr lang="en-US" dirty="0" smtClean="0"/>
          </a:p>
          <a:p>
            <a:pPr algn="just"/>
            <a:r>
              <a:rPr lang="en-US" dirty="0" smtClean="0"/>
              <a:t>Consider </a:t>
            </a:r>
            <a:r>
              <a:rPr lang="en-US" dirty="0" smtClean="0"/>
              <a:t>watching television in a hotel room in a strange city. </a:t>
            </a:r>
            <a:endParaRPr lang="en-US" dirty="0" smtClean="0"/>
          </a:p>
          <a:p>
            <a:pPr algn="just"/>
            <a:r>
              <a:rPr lang="en-US" dirty="0" smtClean="0"/>
              <a:t>When </a:t>
            </a:r>
            <a:r>
              <a:rPr lang="en-US" dirty="0" smtClean="0"/>
              <a:t>surfing through channels, the channel number is not important, but the programming is. If the programming on one channel is not of interest, the viewer can request the next channel, without knowing its number. </a:t>
            </a:r>
            <a:r>
              <a:rPr lang="en-US" dirty="0" smtClean="0"/>
              <a:t> </a:t>
            </a:r>
            <a:endParaRPr lang="en-US" dirty="0" smtClean="0"/>
          </a:p>
          <a:p>
            <a:pPr algn="just"/>
            <a:endParaRPr lang="en-IN" dirty="0"/>
          </a:p>
        </p:txBody>
      </p:sp>
    </p:spTree>
    <p:extLst>
      <p:ext uri="{BB962C8B-B14F-4D97-AF65-F5344CB8AC3E}">
        <p14:creationId xmlns:p14="http://schemas.microsoft.com/office/powerpoint/2010/main" xmlns="" val="1198632282"/>
      </p:ext>
    </p:extLst>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Non-software examples</a:t>
            </a:r>
            <a:endParaRPr lang="en-IN" dirty="0"/>
          </a:p>
        </p:txBody>
      </p:sp>
      <p:sp>
        <p:nvSpPr>
          <p:cNvPr id="3" name="Content Placeholder 2"/>
          <p:cNvSpPr>
            <a:spLocks noGrp="1"/>
          </p:cNvSpPr>
          <p:nvPr>
            <p:ph idx="1"/>
          </p:nvPr>
        </p:nvSpPr>
        <p:spPr/>
        <p:txBody>
          <a:bodyPr>
            <a:normAutofit lnSpcReduction="10000"/>
          </a:bodyPr>
          <a:lstStyle/>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dirty="0" smtClean="0"/>
              <a:t>Object </a:t>
            </a:r>
            <a:r>
              <a:rPr lang="en-US" dirty="0" smtClean="0"/>
              <a:t>Diagram for </a:t>
            </a:r>
            <a:r>
              <a:rPr lang="en-US" dirty="0" err="1" smtClean="0"/>
              <a:t>Iterator</a:t>
            </a:r>
            <a:r>
              <a:rPr lang="en-US" dirty="0" smtClean="0"/>
              <a:t> using Channel </a:t>
            </a:r>
            <a:r>
              <a:rPr lang="en-US" dirty="0" smtClean="0"/>
              <a:t>      Selector Example</a:t>
            </a:r>
            <a:endParaRPr lang="en-IN" dirty="0"/>
          </a:p>
        </p:txBody>
      </p:sp>
      <p:graphicFrame>
        <p:nvGraphicFramePr>
          <p:cNvPr id="4098" name="Object 2"/>
          <p:cNvGraphicFramePr>
            <a:graphicFrameLocks noChangeAspect="1"/>
          </p:cNvGraphicFramePr>
          <p:nvPr/>
        </p:nvGraphicFramePr>
        <p:xfrm>
          <a:off x="1905000" y="1752600"/>
          <a:ext cx="5257800" cy="3200400"/>
        </p:xfrm>
        <a:graphic>
          <a:graphicData uri="http://schemas.openxmlformats.org/presentationml/2006/ole">
            <p:oleObj spid="_x0000_s4098" name="Picture" r:id="rId3" imgW="4048690" imgH="2448267" progId="StaticMetafile">
              <p:embed/>
            </p:oleObj>
          </a:graphicData>
        </a:graphic>
      </p:graphicFrame>
    </p:spTree>
    <p:extLst>
      <p:ext uri="{BB962C8B-B14F-4D97-AF65-F5344CB8AC3E}">
        <p14:creationId xmlns:p14="http://schemas.microsoft.com/office/powerpoint/2010/main" xmlns="" val="4009072344"/>
      </p:ext>
    </p:extLst>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example</a:t>
            </a:r>
            <a:endParaRPr lang="en-IN" dirty="0"/>
          </a:p>
        </p:txBody>
      </p:sp>
      <p:sp>
        <p:nvSpPr>
          <p:cNvPr id="3" name="Content Placeholder 2"/>
          <p:cNvSpPr>
            <a:spLocks noGrp="1"/>
          </p:cNvSpPr>
          <p:nvPr>
            <p:ph idx="1"/>
          </p:nvPr>
        </p:nvSpPr>
        <p:spPr>
          <a:xfrm>
            <a:off x="1066800" y="1295401"/>
            <a:ext cx="7620000" cy="5105400"/>
          </a:xfrm>
        </p:spPr>
        <p:txBody>
          <a:bodyPr>
            <a:noAutofit/>
          </a:bodyPr>
          <a:lstStyle/>
          <a:p>
            <a:pPr algn="just"/>
            <a:r>
              <a:rPr lang="en-IN" sz="2500" dirty="0" smtClean="0"/>
              <a:t>In temple run game, the player has to run on the animated path which is designed in such a way that the different animations are repeated by selecting them randomly.</a:t>
            </a:r>
          </a:p>
          <a:p>
            <a:pPr algn="just"/>
            <a:r>
              <a:rPr lang="en-IN" sz="2500" dirty="0" smtClean="0"/>
              <a:t>Animation selector selects one of the following in an iterative manner throughout the game.</a:t>
            </a:r>
          </a:p>
          <a:p>
            <a:pPr marL="514350" indent="-514350" algn="just">
              <a:buFont typeface="+mj-lt"/>
              <a:buAutoNum type="arabicPeriod"/>
            </a:pPr>
            <a:r>
              <a:rPr lang="en-IN" sz="2500" dirty="0" smtClean="0"/>
              <a:t>Normal rock road on mountains</a:t>
            </a:r>
          </a:p>
          <a:p>
            <a:pPr marL="514350" indent="-514350" algn="just">
              <a:buFont typeface="+mj-lt"/>
              <a:buAutoNum type="arabicPeriod"/>
            </a:pPr>
            <a:r>
              <a:rPr lang="en-IN" sz="2500" dirty="0" smtClean="0"/>
              <a:t>Rope</a:t>
            </a:r>
          </a:p>
          <a:p>
            <a:pPr marL="514350" indent="-514350" algn="just">
              <a:buFont typeface="+mj-lt"/>
              <a:buAutoNum type="arabicPeriod"/>
            </a:pPr>
            <a:r>
              <a:rPr lang="en-IN" sz="2500" dirty="0" smtClean="0"/>
              <a:t>wooden bridge</a:t>
            </a:r>
          </a:p>
          <a:p>
            <a:pPr marL="514350" indent="-514350" algn="just">
              <a:buFont typeface="+mj-lt"/>
              <a:buAutoNum type="arabicPeriod"/>
            </a:pPr>
            <a:r>
              <a:rPr lang="en-IN" sz="2500" dirty="0" smtClean="0"/>
              <a:t>broken bridge</a:t>
            </a:r>
          </a:p>
          <a:p>
            <a:pPr marL="514350" indent="-514350" algn="just">
              <a:buFont typeface="+mj-lt"/>
              <a:buAutoNum type="arabicPeriod"/>
            </a:pPr>
            <a:r>
              <a:rPr lang="en-IN" sz="2500" dirty="0" smtClean="0"/>
              <a:t>Tunnel</a:t>
            </a:r>
          </a:p>
          <a:p>
            <a:pPr marL="514350" indent="-514350" algn="just">
              <a:buFont typeface="+mj-lt"/>
              <a:buAutoNum type="arabicPeriod"/>
            </a:pPr>
            <a:r>
              <a:rPr lang="en-IN" sz="2500" dirty="0" smtClean="0"/>
              <a:t>water falls</a:t>
            </a:r>
          </a:p>
          <a:p>
            <a:pPr marL="514350" indent="-514350" algn="just">
              <a:buFont typeface="+mj-lt"/>
              <a:buAutoNum type="arabicPeriod"/>
            </a:pPr>
            <a:r>
              <a:rPr lang="en-IN" sz="2500" dirty="0" smtClean="0"/>
              <a:t>fallen trees and other obstacles</a:t>
            </a:r>
          </a:p>
          <a:p>
            <a:pPr algn="just"/>
            <a:endParaRPr lang="en-IN" sz="2500" dirty="0"/>
          </a:p>
        </p:txBody>
      </p:sp>
    </p:spTree>
    <p:extLst>
      <p:ext uri="{BB962C8B-B14F-4D97-AF65-F5344CB8AC3E}">
        <p14:creationId xmlns:p14="http://schemas.microsoft.com/office/powerpoint/2010/main" xmlns="" val="1883633528"/>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Implementation of </a:t>
            </a:r>
            <a:r>
              <a:rPr lang="en-IN" dirty="0" err="1" smtClean="0"/>
              <a:t>I</a:t>
            </a:r>
            <a:r>
              <a:rPr lang="en-IN" dirty="0" err="1" smtClean="0"/>
              <a:t>terator</a:t>
            </a:r>
            <a:r>
              <a:rPr lang="en-IN" dirty="0" smtClean="0"/>
              <a:t> </a:t>
            </a:r>
            <a:r>
              <a:rPr lang="en-IN" dirty="0" smtClean="0"/>
              <a:t>pattern in Temple Run2</a:t>
            </a:r>
            <a:endParaRPr lang="en-IN" dirty="0"/>
          </a:p>
        </p:txBody>
      </p:sp>
      <p:sp>
        <p:nvSpPr>
          <p:cNvPr id="3" name="Content Placeholder 2"/>
          <p:cNvSpPr>
            <a:spLocks noGrp="1"/>
          </p:cNvSpPr>
          <p:nvPr>
            <p:ph idx="1"/>
          </p:nvPr>
        </p:nvSpPr>
        <p:spPr/>
        <p:txBody>
          <a:bodyPr/>
          <a:lstStyle/>
          <a:p>
            <a:pPr>
              <a:buNone/>
            </a:pPr>
            <a:endParaRPr lang="en-IN" dirty="0"/>
          </a:p>
        </p:txBody>
      </p:sp>
      <p:pic>
        <p:nvPicPr>
          <p:cNvPr id="17410" name="Picture 2" descr="G:\U8.jpg"/>
          <p:cNvPicPr>
            <a:picLocks noChangeAspect="1" noChangeArrowheads="1"/>
          </p:cNvPicPr>
          <p:nvPr/>
        </p:nvPicPr>
        <p:blipFill>
          <a:blip r:embed="rId2"/>
          <a:srcRect/>
          <a:stretch>
            <a:fillRect/>
          </a:stretch>
        </p:blipFill>
        <p:spPr bwMode="auto">
          <a:xfrm>
            <a:off x="1524000" y="2057400"/>
            <a:ext cx="7019925" cy="3838575"/>
          </a:xfrm>
          <a:prstGeom prst="rect">
            <a:avLst/>
          </a:prstGeom>
          <a:noFill/>
        </p:spPr>
      </p:pic>
    </p:spTree>
    <p:extLst>
      <p:ext uri="{BB962C8B-B14F-4D97-AF65-F5344CB8AC3E}">
        <p14:creationId xmlns:p14="http://schemas.microsoft.com/office/powerpoint/2010/main" xmlns="" val="1948537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Components required for patterns:</a:t>
            </a:r>
            <a:endParaRPr lang="en-IN" dirty="0"/>
          </a:p>
        </p:txBody>
      </p:sp>
      <p:sp>
        <p:nvSpPr>
          <p:cNvPr id="3" name="Content Placeholder 2"/>
          <p:cNvSpPr>
            <a:spLocks noGrp="1"/>
          </p:cNvSpPr>
          <p:nvPr>
            <p:ph idx="1"/>
          </p:nvPr>
        </p:nvSpPr>
        <p:spPr/>
        <p:txBody>
          <a:bodyPr/>
          <a:lstStyle/>
          <a:p>
            <a:pPr algn="just"/>
            <a:r>
              <a:rPr lang="en-US" dirty="0" smtClean="0"/>
              <a:t>Name</a:t>
            </a:r>
            <a:endParaRPr lang="en-US" dirty="0"/>
          </a:p>
          <a:p>
            <a:pPr algn="just"/>
            <a:r>
              <a:rPr lang="en-US" dirty="0" smtClean="0"/>
              <a:t>Purpose, the problem it solves</a:t>
            </a:r>
          </a:p>
          <a:p>
            <a:pPr algn="just"/>
            <a:r>
              <a:rPr lang="en-US" dirty="0" smtClean="0"/>
              <a:t>Way to accomplish this</a:t>
            </a:r>
          </a:p>
          <a:p>
            <a:pPr algn="just"/>
            <a:r>
              <a:rPr lang="en-US" dirty="0" smtClean="0"/>
              <a:t>Constraints and forces we have to consider in order to accomplish it</a:t>
            </a:r>
          </a:p>
        </p:txBody>
      </p:sp>
    </p:spTree>
    <p:extLst>
      <p:ext uri="{BB962C8B-B14F-4D97-AF65-F5344CB8AC3E}">
        <p14:creationId xmlns:p14="http://schemas.microsoft.com/office/powerpoint/2010/main" xmlns="" val="3791756101"/>
      </p:ext>
    </p:extLst>
  </p:cSld>
  <p:clrMapOvr>
    <a:masterClrMapping/>
  </p:clrMapOvr>
  <p:transition>
    <p:wedg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8) Bridge pattern</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Bridge pattern decouples an abstraction from its implementation, so that the two can vary independently. </a:t>
            </a:r>
            <a:endParaRPr lang="en-US" dirty="0" smtClean="0"/>
          </a:p>
          <a:p>
            <a:pPr algn="just"/>
            <a:r>
              <a:rPr lang="en-US" dirty="0" smtClean="0"/>
              <a:t>Example: A </a:t>
            </a:r>
            <a:r>
              <a:rPr lang="en-US" dirty="0" smtClean="0"/>
              <a:t>household switch controlling lights, ceiling fans, etc. is an example of the Bridge. </a:t>
            </a:r>
            <a:endParaRPr lang="en-US" dirty="0" smtClean="0"/>
          </a:p>
          <a:p>
            <a:pPr algn="just"/>
            <a:r>
              <a:rPr lang="en-US" dirty="0" smtClean="0"/>
              <a:t>The </a:t>
            </a:r>
            <a:r>
              <a:rPr lang="en-US" dirty="0" smtClean="0"/>
              <a:t>purpose of the switch is to turn a device on or off. </a:t>
            </a:r>
            <a:r>
              <a:rPr lang="en-US" dirty="0" smtClean="0"/>
              <a:t>s</a:t>
            </a:r>
          </a:p>
          <a:p>
            <a:pPr algn="just"/>
            <a:r>
              <a:rPr lang="en-US" dirty="0" smtClean="0"/>
              <a:t>The </a:t>
            </a:r>
            <a:r>
              <a:rPr lang="en-US" dirty="0" smtClean="0"/>
              <a:t>actual switch can be implemented as a pull chain, a simple two position switch, or a variety of dimmer </a:t>
            </a:r>
            <a:r>
              <a:rPr lang="en-US" dirty="0" smtClean="0"/>
              <a:t>switches.</a:t>
            </a:r>
            <a:endParaRPr lang="en-IN" dirty="0"/>
          </a:p>
        </p:txBody>
      </p:sp>
    </p:spTree>
    <p:extLst>
      <p:ext uri="{BB962C8B-B14F-4D97-AF65-F5344CB8AC3E}">
        <p14:creationId xmlns:p14="http://schemas.microsoft.com/office/powerpoint/2010/main" xmlns="" val="617806684"/>
      </p:ext>
    </p:extLst>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Non-software example</a:t>
            </a:r>
            <a:endParaRPr lang="en-IN" dirty="0"/>
          </a:p>
        </p:txBody>
      </p:sp>
      <p:sp>
        <p:nvSpPr>
          <p:cNvPr id="3" name="Content Placeholder 2"/>
          <p:cNvSpPr>
            <a:spLocks noGrp="1"/>
          </p:cNvSpPr>
          <p:nvPr>
            <p:ph idx="1"/>
          </p:nvPr>
        </p:nvSpPr>
        <p:spPr/>
        <p:txBody>
          <a:bodyPr>
            <a:normAutofit/>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pPr algn="ctr">
              <a:buNone/>
            </a:pPr>
            <a:r>
              <a:rPr lang="en-US" b="1" dirty="0" smtClean="0"/>
              <a:t>  </a:t>
            </a:r>
            <a:r>
              <a:rPr lang="en-US" dirty="0" smtClean="0"/>
              <a:t>Object </a:t>
            </a:r>
            <a:r>
              <a:rPr lang="en-US" dirty="0" smtClean="0"/>
              <a:t>Diagram for Bridge using Electrical Switch Example</a:t>
            </a:r>
            <a:endParaRPr lang="en-IN" dirty="0"/>
          </a:p>
        </p:txBody>
      </p:sp>
      <p:graphicFrame>
        <p:nvGraphicFramePr>
          <p:cNvPr id="5122" name="Object 2"/>
          <p:cNvGraphicFramePr>
            <a:graphicFrameLocks noChangeAspect="1"/>
          </p:cNvGraphicFramePr>
          <p:nvPr/>
        </p:nvGraphicFramePr>
        <p:xfrm>
          <a:off x="1981200" y="1752600"/>
          <a:ext cx="5410200" cy="2895600"/>
        </p:xfrm>
        <a:graphic>
          <a:graphicData uri="http://schemas.openxmlformats.org/presentationml/2006/ole">
            <p:oleObj spid="_x0000_s5122" name="Picture" r:id="rId3" imgW="3048426" imgH="2133898" progId="StaticMetafile">
              <p:embed/>
            </p:oleObj>
          </a:graphicData>
        </a:graphic>
      </p:graphicFrame>
    </p:spTree>
    <p:extLst>
      <p:ext uri="{BB962C8B-B14F-4D97-AF65-F5344CB8AC3E}">
        <p14:creationId xmlns:p14="http://schemas.microsoft.com/office/powerpoint/2010/main" xmlns="" val="2551913749"/>
      </p:ext>
    </p:extLst>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example</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smtClean="0"/>
              <a:t>In temple run game we can have following options </a:t>
            </a:r>
            <a:r>
              <a:rPr lang="en-IN" dirty="0" smtClean="0"/>
              <a:t>under the caption “play”</a:t>
            </a:r>
            <a:r>
              <a:rPr lang="en-IN" dirty="0" smtClean="0"/>
              <a:t> </a:t>
            </a:r>
          </a:p>
          <a:p>
            <a:pPr marL="514350" indent="-514350" algn="just">
              <a:buFont typeface="+mj-lt"/>
              <a:buAutoNum type="arabicPeriod"/>
            </a:pPr>
            <a:r>
              <a:rPr lang="en-IN" dirty="0" smtClean="0"/>
              <a:t>S</a:t>
            </a:r>
            <a:r>
              <a:rPr lang="en-IN" dirty="0" smtClean="0"/>
              <a:t>wipe</a:t>
            </a:r>
          </a:p>
          <a:p>
            <a:pPr marL="514350" indent="-514350" algn="just">
              <a:buFont typeface="+mj-lt"/>
              <a:buAutoNum type="arabicPeriod"/>
            </a:pPr>
            <a:r>
              <a:rPr lang="en-IN" dirty="0" smtClean="0"/>
              <a:t>Slide</a:t>
            </a:r>
          </a:p>
          <a:p>
            <a:pPr marL="514350" indent="-514350" algn="just">
              <a:buFont typeface="+mj-lt"/>
              <a:buAutoNum type="arabicPeriod"/>
            </a:pPr>
            <a:r>
              <a:rPr lang="en-IN" dirty="0" smtClean="0"/>
              <a:t>Tilt</a:t>
            </a:r>
          </a:p>
          <a:p>
            <a:pPr marL="514350" indent="-514350" algn="just">
              <a:buFont typeface="+mj-lt"/>
              <a:buAutoNum type="arabicPeriod"/>
            </a:pPr>
            <a:r>
              <a:rPr lang="en-IN" dirty="0" smtClean="0"/>
              <a:t>Duck</a:t>
            </a:r>
          </a:p>
          <a:p>
            <a:pPr marL="514350" indent="-514350" algn="just">
              <a:buFont typeface="+mj-lt"/>
              <a:buAutoNum type="arabicPeriod"/>
            </a:pPr>
            <a:r>
              <a:rPr lang="en-IN" dirty="0" smtClean="0"/>
              <a:t>Double tap</a:t>
            </a:r>
          </a:p>
          <a:p>
            <a:pPr marL="514350" indent="-514350" algn="just"/>
            <a:r>
              <a:rPr lang="en-IN" dirty="0" smtClean="0"/>
              <a:t>Using bridge pattern we are switching between one of the above operation without even knowing the actual implementation.</a:t>
            </a:r>
          </a:p>
          <a:p>
            <a:pPr algn="just"/>
            <a:endParaRPr lang="en-IN" dirty="0" smtClean="0"/>
          </a:p>
          <a:p>
            <a:pPr algn="just"/>
            <a:endParaRPr lang="en-IN" dirty="0"/>
          </a:p>
        </p:txBody>
      </p:sp>
    </p:spTree>
    <p:extLst>
      <p:ext uri="{BB962C8B-B14F-4D97-AF65-F5344CB8AC3E}">
        <p14:creationId xmlns:p14="http://schemas.microsoft.com/office/powerpoint/2010/main" xmlns="" val="1189534818"/>
      </p:ext>
    </p:extLst>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Implementation of </a:t>
            </a:r>
            <a:r>
              <a:rPr lang="en-IN" dirty="0" smtClean="0"/>
              <a:t>bridge </a:t>
            </a:r>
            <a:r>
              <a:rPr lang="en-IN" dirty="0" smtClean="0"/>
              <a:t>pattern in Temple Run2</a:t>
            </a:r>
            <a:endParaRPr lang="en-US" dirty="0"/>
          </a:p>
        </p:txBody>
      </p:sp>
      <p:pic>
        <p:nvPicPr>
          <p:cNvPr id="19458" name="Picture 2" descr="G:\U9.jpg"/>
          <p:cNvPicPr>
            <a:picLocks noGrp="1" noChangeAspect="1" noChangeArrowheads="1"/>
          </p:cNvPicPr>
          <p:nvPr>
            <p:ph idx="1"/>
          </p:nvPr>
        </p:nvPicPr>
        <p:blipFill>
          <a:blip r:embed="rId2"/>
          <a:srcRect/>
          <a:stretch>
            <a:fillRect/>
          </a:stretch>
        </p:blipFill>
        <p:spPr bwMode="auto">
          <a:xfrm>
            <a:off x="2514600" y="1676400"/>
            <a:ext cx="5169179" cy="4572000"/>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Singleton pattern</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Ensure a class has only one instance, and provide a global point of access to it</a:t>
            </a:r>
            <a:r>
              <a:rPr lang="en-US" dirty="0" smtClean="0"/>
              <a:t>. </a:t>
            </a:r>
          </a:p>
          <a:p>
            <a:pPr algn="just"/>
            <a:r>
              <a:rPr lang="en-US" dirty="0" smtClean="0"/>
              <a:t>Example:</a:t>
            </a:r>
          </a:p>
          <a:p>
            <a:pPr algn="just"/>
            <a:r>
              <a:rPr lang="en-US" dirty="0" smtClean="0"/>
              <a:t>The </a:t>
            </a:r>
            <a:r>
              <a:rPr lang="en-US" dirty="0" smtClean="0"/>
              <a:t>office of the President of the United States is a Singleton. </a:t>
            </a:r>
            <a:endParaRPr lang="en-US" dirty="0" smtClean="0"/>
          </a:p>
          <a:p>
            <a:pPr algn="just"/>
            <a:r>
              <a:rPr lang="en-US" dirty="0" smtClean="0"/>
              <a:t>The </a:t>
            </a:r>
            <a:r>
              <a:rPr lang="en-US" dirty="0" smtClean="0"/>
              <a:t>United States Constitution specifies the means by which a president is elected, limits the term of office, and defines the order of succession</a:t>
            </a:r>
            <a:r>
              <a:rPr lang="en-US" dirty="0" smtClean="0"/>
              <a:t>.</a:t>
            </a:r>
          </a:p>
          <a:p>
            <a:pPr algn="just"/>
            <a:r>
              <a:rPr lang="en-US" dirty="0" smtClean="0"/>
              <a:t> </a:t>
            </a:r>
            <a:r>
              <a:rPr lang="en-US" dirty="0" smtClean="0"/>
              <a:t>As a result, there can be at most one active president at any given time</a:t>
            </a:r>
            <a:r>
              <a:rPr lang="en-US" dirty="0" smtClean="0"/>
              <a:t>.</a:t>
            </a:r>
          </a:p>
          <a:p>
            <a:pPr algn="just"/>
            <a:r>
              <a:rPr lang="en-US" dirty="0" smtClean="0"/>
              <a:t> </a:t>
            </a:r>
            <a:r>
              <a:rPr lang="en-US" dirty="0" smtClean="0"/>
              <a:t>Regardless of the personal identity of the active president, the title, "The President of the United States" is a global point of access that identifies the person in the office. </a:t>
            </a:r>
            <a:endParaRPr lang="en-US" dirty="0"/>
          </a:p>
        </p:txBody>
      </p:sp>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Non-software example</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lgn="ctr">
              <a:buNone/>
            </a:pPr>
            <a:r>
              <a:rPr lang="en-US" dirty="0" smtClean="0"/>
              <a:t>Object Diagram for Singleton using Presidency Example</a:t>
            </a:r>
            <a:endParaRPr lang="en-US" dirty="0"/>
          </a:p>
        </p:txBody>
      </p:sp>
      <p:graphicFrame>
        <p:nvGraphicFramePr>
          <p:cNvPr id="9218" name="Object 2"/>
          <p:cNvGraphicFramePr>
            <a:graphicFrameLocks noChangeAspect="1"/>
          </p:cNvGraphicFramePr>
          <p:nvPr/>
        </p:nvGraphicFramePr>
        <p:xfrm>
          <a:off x="2057400" y="2209801"/>
          <a:ext cx="4953000" cy="2514600"/>
        </p:xfrm>
        <a:graphic>
          <a:graphicData uri="http://schemas.openxmlformats.org/presentationml/2006/ole">
            <p:oleObj spid="_x0000_s9218" name="Picture" r:id="rId3" imgW="3323810" imgH="1467055" progId="StaticMetafile">
              <p:embed/>
            </p:oleObj>
          </a:graphicData>
        </a:graphic>
      </p:graphicFrame>
    </p:spTree>
  </p:cSld>
  <p:clrMapOvr>
    <a:masterClrMapping/>
  </p:clrMapOvr>
  <p:transition>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example</a:t>
            </a:r>
            <a:endParaRPr lang="en-IN" dirty="0"/>
          </a:p>
        </p:txBody>
      </p:sp>
      <p:sp>
        <p:nvSpPr>
          <p:cNvPr id="3" name="Content Placeholder 2"/>
          <p:cNvSpPr>
            <a:spLocks noGrp="1"/>
          </p:cNvSpPr>
          <p:nvPr>
            <p:ph idx="1"/>
          </p:nvPr>
        </p:nvSpPr>
        <p:spPr/>
        <p:txBody>
          <a:bodyPr/>
          <a:lstStyle/>
          <a:p>
            <a:r>
              <a:rPr lang="en-IN" dirty="0" smtClean="0"/>
              <a:t> In temple run game, the player can play well and set high score</a:t>
            </a:r>
          </a:p>
          <a:p>
            <a:r>
              <a:rPr lang="en-IN" dirty="0" smtClean="0"/>
              <a:t>This high score is a single instance of a class</a:t>
            </a:r>
          </a:p>
          <a:p>
            <a:r>
              <a:rPr lang="en-IN" dirty="0" smtClean="0"/>
              <a:t>It is a global point of access that identifies highest scored points.</a:t>
            </a:r>
            <a:endParaRPr lang="en-IN" dirty="0"/>
          </a:p>
        </p:txBody>
      </p:sp>
    </p:spTree>
    <p:extLst>
      <p:ext uri="{BB962C8B-B14F-4D97-AF65-F5344CB8AC3E}">
        <p14:creationId xmlns:p14="http://schemas.microsoft.com/office/powerpoint/2010/main" xmlns="" val="3634192039"/>
      </p:ext>
    </p:extLst>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Implementation of </a:t>
            </a:r>
            <a:r>
              <a:rPr lang="en-IN" dirty="0" smtClean="0"/>
              <a:t>singleton </a:t>
            </a:r>
            <a:r>
              <a:rPr lang="en-IN" dirty="0" smtClean="0"/>
              <a:t>pattern in Temple Run2</a:t>
            </a:r>
            <a:endParaRPr lang="en-IN" dirty="0"/>
          </a:p>
        </p:txBody>
      </p:sp>
      <p:pic>
        <p:nvPicPr>
          <p:cNvPr id="15362" name="Picture 2" descr="G:\U6.jpg"/>
          <p:cNvPicPr>
            <a:picLocks noGrp="1" noChangeAspect="1" noChangeArrowheads="1"/>
          </p:cNvPicPr>
          <p:nvPr>
            <p:ph idx="1"/>
          </p:nvPr>
        </p:nvPicPr>
        <p:blipFill>
          <a:blip r:embed="rId2"/>
          <a:srcRect/>
          <a:stretch>
            <a:fillRect/>
          </a:stretch>
        </p:blipFill>
        <p:spPr bwMode="auto">
          <a:xfrm>
            <a:off x="2741612" y="2786062"/>
            <a:ext cx="4886325" cy="2124075"/>
          </a:xfrm>
          <a:prstGeom prst="rect">
            <a:avLst/>
          </a:prstGeom>
          <a:noFill/>
        </p:spPr>
      </p:pic>
    </p:spTree>
    <p:extLst>
      <p:ext uri="{BB962C8B-B14F-4D97-AF65-F5344CB8AC3E}">
        <p14:creationId xmlns:p14="http://schemas.microsoft.com/office/powerpoint/2010/main" xmlns="" val="23728236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a:t>
            </a:r>
            <a:endParaRPr lang="en-IN" dirty="0"/>
          </a:p>
        </p:txBody>
      </p:sp>
      <p:sp>
        <p:nvSpPr>
          <p:cNvPr id="3" name="Content Placeholder 2"/>
          <p:cNvSpPr>
            <a:spLocks noGrp="1"/>
          </p:cNvSpPr>
          <p:nvPr>
            <p:ph idx="1"/>
          </p:nvPr>
        </p:nvSpPr>
        <p:spPr/>
        <p:txBody>
          <a:bodyPr>
            <a:normAutofit/>
          </a:bodyPr>
          <a:lstStyle/>
          <a:p>
            <a:pPr algn="just"/>
            <a:r>
              <a:rPr lang="en-IN" dirty="0" smtClean="0"/>
              <a:t>Design </a:t>
            </a:r>
            <a:r>
              <a:rPr lang="en-IN" dirty="0" smtClean="0"/>
              <a:t>P</a:t>
            </a:r>
            <a:r>
              <a:rPr lang="en-IN" dirty="0" smtClean="0"/>
              <a:t>atterns Explained by </a:t>
            </a:r>
            <a:r>
              <a:rPr lang="en-IN" dirty="0" smtClean="0"/>
              <a:t>A</a:t>
            </a:r>
            <a:r>
              <a:rPr lang="en-IN" dirty="0" smtClean="0"/>
              <a:t>lan </a:t>
            </a:r>
            <a:r>
              <a:rPr lang="en-IN" dirty="0" err="1" smtClean="0"/>
              <a:t>Shalloway</a:t>
            </a:r>
            <a:r>
              <a:rPr lang="en-IN" dirty="0" smtClean="0"/>
              <a:t> and James R. </a:t>
            </a:r>
            <a:r>
              <a:rPr lang="en-IN" dirty="0" err="1" smtClean="0"/>
              <a:t>Trott</a:t>
            </a:r>
            <a:endParaRPr lang="en-IN" dirty="0" smtClean="0"/>
          </a:p>
          <a:p>
            <a:pPr algn="just"/>
            <a:r>
              <a:rPr lang="en-US" dirty="0" smtClean="0"/>
              <a:t>Non-Software Examples of Software Design </a:t>
            </a:r>
            <a:r>
              <a:rPr lang="en-US" dirty="0" smtClean="0"/>
              <a:t>Patterns by Michael </a:t>
            </a:r>
            <a:r>
              <a:rPr lang="en-US" dirty="0" err="1" smtClean="0"/>
              <a:t>Duell</a:t>
            </a:r>
            <a:endParaRPr lang="en-US" dirty="0" smtClean="0"/>
          </a:p>
        </p:txBody>
      </p:sp>
    </p:spTree>
    <p:extLst>
      <p:ext uri="{BB962C8B-B14F-4D97-AF65-F5344CB8AC3E}">
        <p14:creationId xmlns:p14="http://schemas.microsoft.com/office/powerpoint/2010/main" xmlns="" val="3676335131"/>
      </p:ext>
    </p:extLst>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study design patterns?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Because design patterns-</a:t>
            </a:r>
          </a:p>
          <a:p>
            <a:pPr algn="just"/>
            <a:r>
              <a:rPr lang="en-US" dirty="0" smtClean="0"/>
              <a:t>Help reuse existing high quality solutions to commonly </a:t>
            </a:r>
            <a:r>
              <a:rPr lang="en-US" dirty="0" smtClean="0"/>
              <a:t>occurring </a:t>
            </a:r>
            <a:r>
              <a:rPr lang="en-US" dirty="0" smtClean="0"/>
              <a:t>problems</a:t>
            </a:r>
          </a:p>
          <a:p>
            <a:pPr algn="just"/>
            <a:r>
              <a:rPr lang="en-US" dirty="0" smtClean="0"/>
              <a:t>Improve individual and team learning</a:t>
            </a:r>
          </a:p>
          <a:p>
            <a:pPr algn="just"/>
            <a:r>
              <a:rPr lang="en-US" dirty="0" smtClean="0"/>
              <a:t>Shift level of thinking to a high perspective</a:t>
            </a:r>
          </a:p>
          <a:p>
            <a:pPr algn="just"/>
            <a:r>
              <a:rPr lang="en-US" dirty="0" smtClean="0"/>
              <a:t>Illustrate basic object-oriented principles</a:t>
            </a:r>
          </a:p>
          <a:p>
            <a:pPr algn="just"/>
            <a:r>
              <a:rPr lang="en-US" dirty="0" smtClean="0"/>
              <a:t>Improves modifiability and maintainability of the code</a:t>
            </a:r>
          </a:p>
          <a:p>
            <a:pPr algn="just"/>
            <a:r>
              <a:rPr lang="en-US" dirty="0" smtClean="0"/>
              <a:t>Improve team communication n individual learning</a:t>
            </a:r>
            <a:endParaRPr lang="en-IN" dirty="0"/>
          </a:p>
        </p:txBody>
      </p:sp>
    </p:spTree>
    <p:extLst>
      <p:ext uri="{BB962C8B-B14F-4D97-AF65-F5344CB8AC3E}">
        <p14:creationId xmlns:p14="http://schemas.microsoft.com/office/powerpoint/2010/main" xmlns="" val="495457158"/>
      </p:ext>
    </p:extLst>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patterns:</a:t>
            </a:r>
            <a:endParaRPr lang="en-IN" dirty="0"/>
          </a:p>
        </p:txBody>
      </p:sp>
      <p:sp>
        <p:nvSpPr>
          <p:cNvPr id="4" name="Content Placeholder 3"/>
          <p:cNvSpPr>
            <a:spLocks noGrp="1"/>
          </p:cNvSpPr>
          <p:nvPr>
            <p:ph idx="1"/>
          </p:nvPr>
        </p:nvSpPr>
        <p:spPr/>
        <p:txBody>
          <a:bodyPr/>
          <a:lstStyle/>
          <a:p>
            <a:r>
              <a:rPr lang="en-US" dirty="0" smtClean="0"/>
              <a:t>Creational</a:t>
            </a:r>
          </a:p>
          <a:p>
            <a:r>
              <a:rPr lang="en-US" dirty="0" smtClean="0"/>
              <a:t>Behavioral</a:t>
            </a:r>
            <a:endParaRPr lang="en-US" dirty="0" smtClean="0"/>
          </a:p>
          <a:p>
            <a:r>
              <a:rPr lang="en-US" dirty="0" smtClean="0"/>
              <a:t>Structural</a:t>
            </a:r>
          </a:p>
          <a:p>
            <a:endParaRPr lang="en-US" dirty="0"/>
          </a:p>
          <a:p>
            <a:pPr marL="0" indent="0">
              <a:buNone/>
            </a:pPr>
            <a:r>
              <a:rPr lang="en-US" dirty="0" smtClean="0"/>
              <a:t>    </a:t>
            </a:r>
          </a:p>
          <a:p>
            <a:endParaRPr lang="en-IN" dirty="0"/>
          </a:p>
        </p:txBody>
      </p:sp>
    </p:spTree>
    <p:extLst>
      <p:ext uri="{BB962C8B-B14F-4D97-AF65-F5344CB8AC3E}">
        <p14:creationId xmlns:p14="http://schemas.microsoft.com/office/powerpoint/2010/main" xmlns="" val="3333131516"/>
      </p:ext>
    </p:extLst>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creational(c),</a:t>
            </a:r>
            <a:r>
              <a:rPr lang="en-US" dirty="0" smtClean="0"/>
              <a:t>behavioral(b</a:t>
            </a:r>
            <a:r>
              <a:rPr lang="en-US" dirty="0" smtClean="0"/>
              <a:t>) and structural(s) patterns</a:t>
            </a:r>
            <a:endParaRPr lang="en-IN" dirty="0"/>
          </a:p>
        </p:txBody>
      </p:sp>
      <p:pic>
        <p:nvPicPr>
          <p:cNvPr id="2050" name="Picture 2" descr="G:\sdp\d.gif"/>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1611757" y="1447800"/>
            <a:ext cx="7146036" cy="4800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57045010"/>
      </p:ext>
    </p:extLst>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498080" cy="1143000"/>
          </a:xfrm>
        </p:spPr>
        <p:txBody>
          <a:bodyPr/>
          <a:lstStyle/>
          <a:p>
            <a:r>
              <a:rPr lang="en-US" dirty="0" smtClean="0"/>
              <a:t>1) Façade </a:t>
            </a:r>
            <a:r>
              <a:rPr lang="en-US" dirty="0" smtClean="0"/>
              <a:t>pattern</a:t>
            </a:r>
            <a:endParaRPr lang="en-IN" dirty="0"/>
          </a:p>
        </p:txBody>
      </p:sp>
      <p:sp>
        <p:nvSpPr>
          <p:cNvPr id="3" name="Content Placeholder 2"/>
          <p:cNvSpPr>
            <a:spLocks noGrp="1"/>
          </p:cNvSpPr>
          <p:nvPr>
            <p:ph idx="1"/>
          </p:nvPr>
        </p:nvSpPr>
        <p:spPr/>
        <p:txBody>
          <a:bodyPr/>
          <a:lstStyle/>
          <a:p>
            <a:pPr algn="just"/>
            <a:r>
              <a:rPr lang="en-US" dirty="0"/>
              <a:t> Provide a unified interface to a set of interfaces in a subsystem</a:t>
            </a:r>
            <a:r>
              <a:rPr lang="en-US" dirty="0" smtClean="0"/>
              <a:t>.</a:t>
            </a:r>
          </a:p>
          <a:p>
            <a:pPr algn="just"/>
            <a:r>
              <a:rPr lang="en-US" dirty="0" smtClean="0"/>
              <a:t> Defines </a:t>
            </a:r>
            <a:r>
              <a:rPr lang="en-US" dirty="0"/>
              <a:t>a higher-level interface that makes the subsystem easier to use</a:t>
            </a:r>
            <a:r>
              <a:rPr lang="en-US" dirty="0" smtClean="0"/>
              <a:t>.</a:t>
            </a:r>
          </a:p>
        </p:txBody>
      </p:sp>
    </p:spTree>
    <p:extLst>
      <p:ext uri="{BB962C8B-B14F-4D97-AF65-F5344CB8AC3E}">
        <p14:creationId xmlns:p14="http://schemas.microsoft.com/office/powerpoint/2010/main" xmlns="" val="518839222"/>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Non-software example for façade </a:t>
            </a:r>
            <a:r>
              <a:rPr lang="en-IN" dirty="0" smtClean="0"/>
              <a:t/>
            </a:r>
            <a:br>
              <a:rPr lang="en-IN" dirty="0" smtClean="0"/>
            </a:br>
            <a:endParaRPr lang="en-IN" dirty="0"/>
          </a:p>
        </p:txBody>
      </p:sp>
      <p:sp>
        <p:nvSpPr>
          <p:cNvPr id="3" name="Content Placeholder 2"/>
          <p:cNvSpPr>
            <a:spLocks noGrp="1"/>
          </p:cNvSpPr>
          <p:nvPr>
            <p:ph idx="1"/>
          </p:nvPr>
        </p:nvSpPr>
        <p:spPr>
          <a:xfrm>
            <a:off x="1066800" y="908720"/>
            <a:ext cx="7630344" cy="5001419"/>
          </a:xfrm>
        </p:spPr>
        <p:txBody>
          <a:bodyPr>
            <a:normAutofit fontScale="85000" lnSpcReduction="20000"/>
          </a:bodyPr>
          <a:lstStyle/>
          <a:p>
            <a:pPr algn="just"/>
            <a:endParaRPr lang="en-US" dirty="0" smtClean="0"/>
          </a:p>
          <a:p>
            <a:pPr algn="just"/>
            <a:r>
              <a:rPr lang="en-US" dirty="0"/>
              <a:t>The customer service representative acts as a </a:t>
            </a:r>
            <a:r>
              <a:rPr lang="en-US" i="1" dirty="0"/>
              <a:t>Facade,</a:t>
            </a:r>
            <a:r>
              <a:rPr lang="en-US" dirty="0"/>
              <a:t> providing an interface to the order fulfillment department, the billing department, and the shipping department. </a:t>
            </a:r>
            <a:endParaRPr lang="en-IN" dirty="0"/>
          </a:p>
          <a:p>
            <a:pPr algn="just"/>
            <a:endParaRPr lang="en-US" dirty="0"/>
          </a:p>
          <a:p>
            <a:pPr algn="just"/>
            <a:endParaRPr lang="en-US" dirty="0" smtClean="0"/>
          </a:p>
          <a:p>
            <a:pPr algn="just"/>
            <a:endParaRPr lang="en-US" dirty="0"/>
          </a:p>
          <a:p>
            <a:pPr marL="0" indent="0" algn="just">
              <a:buNone/>
            </a:pPr>
            <a:endParaRPr lang="en-US" dirty="0" smtClean="0"/>
          </a:p>
          <a:p>
            <a:pPr algn="just"/>
            <a:endParaRPr lang="en-US" dirty="0"/>
          </a:p>
          <a:p>
            <a:pPr algn="just"/>
            <a:endParaRPr lang="en-US" dirty="0" smtClean="0"/>
          </a:p>
          <a:p>
            <a:pPr marL="0" indent="0" algn="just">
              <a:buNone/>
            </a:pPr>
            <a:r>
              <a:rPr lang="en-US" dirty="0" smtClean="0"/>
              <a:t>         Object Diagram for facade using Phone Order </a:t>
            </a:r>
            <a:endParaRPr lang="en-IN" dirty="0" smtClean="0"/>
          </a:p>
          <a:p>
            <a:pPr algn="just"/>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79712" y="2780928"/>
            <a:ext cx="4968552" cy="20882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84971668"/>
      </p:ext>
    </p:extLst>
  </p:cSld>
  <p:clrMapOvr>
    <a:masterClrMapping/>
  </p:clrMapOvr>
  <p:transition>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1001</TotalTime>
  <Words>1859</Words>
  <Application>Microsoft Office PowerPoint</Application>
  <PresentationFormat>On-screen Show (4:3)</PresentationFormat>
  <Paragraphs>199</Paragraphs>
  <Slides>48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Solstice</vt:lpstr>
      <vt:lpstr>Picture (Metafile)</vt:lpstr>
      <vt:lpstr>Software Design Patterns</vt:lpstr>
      <vt:lpstr>Overview</vt:lpstr>
      <vt:lpstr>Definitions</vt:lpstr>
      <vt:lpstr>Components required for patterns:</vt:lpstr>
      <vt:lpstr>Why study design patterns?</vt:lpstr>
      <vt:lpstr>Types of patterns:</vt:lpstr>
      <vt:lpstr>examples: creational(c),behavioral(b) and structural(s) patterns</vt:lpstr>
      <vt:lpstr>1) Façade pattern</vt:lpstr>
      <vt:lpstr>Non-software example for façade  </vt:lpstr>
      <vt:lpstr>Software example</vt:lpstr>
      <vt:lpstr>Implementation of facade pattern in Temple Run2</vt:lpstr>
      <vt:lpstr>2) Observer pattern </vt:lpstr>
      <vt:lpstr>Non-software example</vt:lpstr>
      <vt:lpstr>Software example</vt:lpstr>
      <vt:lpstr>Implementation of observer pattern in Temple Run2</vt:lpstr>
      <vt:lpstr>3) Decorator pattern</vt:lpstr>
      <vt:lpstr>Non-software example:</vt:lpstr>
      <vt:lpstr>Painting example for decorator pattern</vt:lpstr>
      <vt:lpstr>Software example</vt:lpstr>
      <vt:lpstr>Implementation of decorator pattern in Temple Run2</vt:lpstr>
      <vt:lpstr>4) State pattern</vt:lpstr>
      <vt:lpstr>Non-software example</vt:lpstr>
      <vt:lpstr>Object diagram for state using vending machine</vt:lpstr>
      <vt:lpstr>Implementation of state pattern in Temple Run2</vt:lpstr>
      <vt:lpstr>5) Strategy pattern</vt:lpstr>
      <vt:lpstr>Non-software example</vt:lpstr>
      <vt:lpstr>Object Diagram for Strategy using Airport Transportation Example</vt:lpstr>
      <vt:lpstr>Software example for strategy</vt:lpstr>
      <vt:lpstr>(cont.)</vt:lpstr>
      <vt:lpstr>Implementation of strategy pattern in Temple Run2</vt:lpstr>
      <vt:lpstr>6) Template method pattern</vt:lpstr>
      <vt:lpstr>Non-software example</vt:lpstr>
      <vt:lpstr>Basic floor plan using template method</vt:lpstr>
      <vt:lpstr>Software example</vt:lpstr>
      <vt:lpstr>Implementation of template pattern in Temple Run2</vt:lpstr>
      <vt:lpstr>7) Iterator pattern</vt:lpstr>
      <vt:lpstr>Non-software examples</vt:lpstr>
      <vt:lpstr>Software example</vt:lpstr>
      <vt:lpstr>Implementation of Iterator pattern in Temple Run2</vt:lpstr>
      <vt:lpstr>8) Bridge pattern</vt:lpstr>
      <vt:lpstr>Non-software example</vt:lpstr>
      <vt:lpstr>Software example</vt:lpstr>
      <vt:lpstr>Implementation of bridge pattern in Temple Run2</vt:lpstr>
      <vt:lpstr>9) Singleton pattern</vt:lpstr>
      <vt:lpstr>Non-software example</vt:lpstr>
      <vt:lpstr>Software example</vt:lpstr>
      <vt:lpstr>Implementation of singleton pattern in Temple Run2</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Patterns</dc:title>
  <dc:creator>DELL</dc:creator>
  <cp:lastModifiedBy>Raj Khandelwal</cp:lastModifiedBy>
  <cp:revision>147</cp:revision>
  <dcterms:created xsi:type="dcterms:W3CDTF">2013-04-30T08:29:37Z</dcterms:created>
  <dcterms:modified xsi:type="dcterms:W3CDTF">2013-05-01T01:15:03Z</dcterms:modified>
</cp:coreProperties>
</file>