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7" r:id="rId2"/>
    <p:sldId id="267" r:id="rId3"/>
    <p:sldId id="268" r:id="rId4"/>
    <p:sldId id="276" r:id="rId5"/>
    <p:sldId id="277" r:id="rId6"/>
    <p:sldId id="275" r:id="rId7"/>
    <p:sldId id="271" r:id="rId8"/>
    <p:sldId id="273" r:id="rId9"/>
    <p:sldId id="270" r:id="rId10"/>
    <p:sldId id="272" r:id="rId11"/>
    <p:sldId id="274" r:id="rId12"/>
    <p:sldId id="264" r:id="rId1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0" d="100"/>
          <a:sy n="80" d="100"/>
        </p:scale>
        <p:origin x="-1037" y="-19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ounded Rectangle 3"/>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lang="en-US" smtClean="0"/>
              <a:t>Click to edit Master title style</a:t>
            </a:r>
            <a:endParaRPr lang="en-US"/>
          </a:p>
        </p:txBody>
      </p:sp>
      <p:sp>
        <p:nvSpPr>
          <p:cNvPr id="20" name="Subtitle 19"/>
          <p:cNvSpPr>
            <a:spLocks noGrp="1"/>
          </p:cNvSpPr>
          <p:nvPr>
            <p:ph type="subTitle" idx="1"/>
          </p:nvPr>
        </p:nvSpPr>
        <p:spPr>
          <a:xfrm>
            <a:off x="722376" y="3685032"/>
            <a:ext cx="7772400" cy="914400"/>
          </a:xfrm>
        </p:spPr>
        <p:txBody>
          <a:bodyPr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6" name="Date Placeholder 18"/>
          <p:cNvSpPr>
            <a:spLocks noGrp="1"/>
          </p:cNvSpPr>
          <p:nvPr>
            <p:ph type="dt" sz="half" idx="10"/>
          </p:nvPr>
        </p:nvSpPr>
        <p:spPr/>
        <p:txBody>
          <a:bodyPr/>
          <a:lstStyle>
            <a:lvl1pPr>
              <a:defRPr/>
            </a:lvl1pPr>
            <a:extLst/>
          </a:lstStyle>
          <a:p>
            <a:pPr>
              <a:defRPr/>
            </a:pPr>
            <a:fld id="{F02E5D58-28EE-471E-8531-F08C504136FB}" type="datetimeFigureOut">
              <a:rPr lang="en-US"/>
              <a:pPr>
                <a:defRPr/>
              </a:pPr>
              <a:t>9/15/2014</a:t>
            </a:fld>
            <a:endParaRPr lang="en-US" dirty="0"/>
          </a:p>
        </p:txBody>
      </p:sp>
      <p:sp>
        <p:nvSpPr>
          <p:cNvPr id="7" name="Footer Placeholder 7"/>
          <p:cNvSpPr>
            <a:spLocks noGrp="1"/>
          </p:cNvSpPr>
          <p:nvPr>
            <p:ph type="ftr" sz="quarter" idx="11"/>
          </p:nvPr>
        </p:nvSpPr>
        <p:spPr/>
        <p:txBody>
          <a:bodyPr/>
          <a:lstStyle>
            <a:lvl1pPr>
              <a:defRPr/>
            </a:lvl1pPr>
            <a:extLst/>
          </a:lstStyle>
          <a:p>
            <a:pPr>
              <a:defRPr/>
            </a:pPr>
            <a:endParaRPr lang="en-US"/>
          </a:p>
        </p:txBody>
      </p:sp>
      <p:sp>
        <p:nvSpPr>
          <p:cNvPr id="8" name="Slide Number Placeholder 10"/>
          <p:cNvSpPr>
            <a:spLocks noGrp="1"/>
          </p:cNvSpPr>
          <p:nvPr>
            <p:ph type="sldNum" sz="quarter" idx="12"/>
          </p:nvPr>
        </p:nvSpPr>
        <p:spPr/>
        <p:txBody>
          <a:bodyPr/>
          <a:lstStyle>
            <a:lvl1pPr>
              <a:defRPr/>
            </a:lvl1pPr>
            <a:extLst/>
          </a:lstStyle>
          <a:p>
            <a:pPr>
              <a:defRPr/>
            </a:pPr>
            <a:fld id="{5EF8B525-7FA0-48DF-8EC5-8927D289E565}"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fld id="{F86F906E-ED96-474B-84E2-3DD28A1D7763}" type="datetimeFigureOut">
              <a:rPr lang="en-US"/>
              <a:pPr>
                <a:defRPr/>
              </a:pPr>
              <a:t>9/15/2014</a:t>
            </a:fld>
            <a:endParaRPr lang="en-US" dirty="0"/>
          </a:p>
        </p:txBody>
      </p:sp>
      <p:sp>
        <p:nvSpPr>
          <p:cNvPr id="5" name="Footer Placeholder 17"/>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pPr>
              <a:defRPr/>
            </a:pPr>
            <a:fld id="{3EDB1029-08D8-4068-BF48-5B285743398F}"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fld id="{22478EC9-8038-438F-AB15-BC5F9F0E17A6}" type="datetimeFigureOut">
              <a:rPr lang="en-US"/>
              <a:pPr>
                <a:defRPr/>
              </a:pPr>
              <a:t>9/15/2014</a:t>
            </a:fld>
            <a:endParaRPr lang="en-US" dirty="0"/>
          </a:p>
        </p:txBody>
      </p:sp>
      <p:sp>
        <p:nvSpPr>
          <p:cNvPr id="5" name="Footer Placeholder 17"/>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pPr>
              <a:defRPr/>
            </a:pPr>
            <a:fld id="{7B7126EE-8B20-4084-9F7E-E49E5DDCF01E}"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lang="en-US" smtClean="0"/>
              <a:t>Click to edit Master title style</a:t>
            </a:r>
            <a:endParaRPr lang="en-US"/>
          </a:p>
        </p:txBody>
      </p:sp>
      <p:sp>
        <p:nvSpPr>
          <p:cNvPr id="3" name="Content Placeholder 2"/>
          <p:cNvSpPr>
            <a:spLocks noGrp="1"/>
          </p:cNvSpPr>
          <p:nvPr>
            <p:ph idx="1"/>
          </p:nvPr>
        </p:nvSpPr>
        <p:spPr>
          <a:xfrm>
            <a:off x="502920" y="530352"/>
            <a:ext cx="8183880" cy="4187952"/>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fld id="{2B6A5FF7-956C-4E7D-8167-76E82CF187AC}" type="datetimeFigureOut">
              <a:rPr lang="en-US"/>
              <a:pPr>
                <a:defRPr/>
              </a:pPr>
              <a:t>9/15/2014</a:t>
            </a:fld>
            <a:endParaRPr lang="en-US" dirty="0"/>
          </a:p>
        </p:txBody>
      </p:sp>
      <p:sp>
        <p:nvSpPr>
          <p:cNvPr id="5" name="Footer Placeholder 17"/>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pPr>
              <a:defRPr/>
            </a:pPr>
            <a:fld id="{B19921D8-2F7D-4724-AB77-25C6B9851242}"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ounded Rectangle 3"/>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5" name="Rounded Rectangle 4"/>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2" name="Title 1"/>
          <p:cNvSpPr>
            <a:spLocks noGrp="1"/>
          </p:cNvSpPr>
          <p:nvPr>
            <p:ph type="title"/>
          </p:nvPr>
        </p:nvSpPr>
        <p:spPr>
          <a:xfrm>
            <a:off x="468344" y="4928616"/>
            <a:ext cx="8183880" cy="676656"/>
          </a:xfrm>
        </p:spPr>
        <p:txBody>
          <a:bodyPr lIns="91440" bIns="0"/>
          <a:lstStyle>
            <a:lvl1pPr algn="l">
              <a:buNone/>
              <a:defRPr sz="3600" b="0" cap="none" baseline="0">
                <a:solidFill>
                  <a:schemeClr val="bg2">
                    <a:shade val="25000"/>
                  </a:schemeClr>
                </a:solidFill>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468344" y="5624484"/>
            <a:ext cx="8183880" cy="420624"/>
          </a:xfrm>
        </p:spPr>
        <p:txBody>
          <a:bodyPr lIns="118872" tIns="0"/>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fld id="{284F0D3A-526A-477D-ABB7-30B5B32A202B}" type="datetimeFigureOut">
              <a:rPr lang="en-US"/>
              <a:pPr>
                <a:defRPr/>
              </a:pPr>
              <a:t>9/15/2014</a:t>
            </a:fld>
            <a:endParaRPr lang="en-US" dirty="0"/>
          </a:p>
        </p:txBody>
      </p:sp>
      <p:sp>
        <p:nvSpPr>
          <p:cNvPr id="7" name="Footer Placeholder 4"/>
          <p:cNvSpPr>
            <a:spLocks noGrp="1"/>
          </p:cNvSpPr>
          <p:nvPr>
            <p:ph type="ftr" sz="quarter" idx="11"/>
          </p:nvPr>
        </p:nvSpPr>
        <p:spPr/>
        <p:txBody>
          <a:bodyPr/>
          <a:lstStyle>
            <a:lvl1pPr>
              <a:defRPr/>
            </a:lvl1pPr>
            <a:extLst/>
          </a:lstStyle>
          <a:p>
            <a:pPr>
              <a:defRPr/>
            </a:pPr>
            <a:endParaRPr lang="en-US"/>
          </a:p>
        </p:txBody>
      </p:sp>
      <p:sp>
        <p:nvSpPr>
          <p:cNvPr id="8" name="Slide Number Placeholder 5"/>
          <p:cNvSpPr>
            <a:spLocks noGrp="1"/>
          </p:cNvSpPr>
          <p:nvPr>
            <p:ph type="sldNum" sz="quarter" idx="12"/>
          </p:nvPr>
        </p:nvSpPr>
        <p:spPr/>
        <p:txBody>
          <a:bodyPr/>
          <a:lstStyle>
            <a:lvl1pPr>
              <a:defRPr/>
            </a:lvl1pPr>
            <a:extLst/>
          </a:lstStyle>
          <a:p>
            <a:pPr>
              <a:defRPr/>
            </a:pPr>
            <a:fld id="{CE3880E1-1F7E-4BEF-ACFE-09EB14A235FA}"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4"/>
          <p:cNvSpPr>
            <a:spLocks noGrp="1"/>
          </p:cNvSpPr>
          <p:nvPr>
            <p:ph type="dt" sz="half" idx="10"/>
          </p:nvPr>
        </p:nvSpPr>
        <p:spPr/>
        <p:txBody>
          <a:bodyPr/>
          <a:lstStyle>
            <a:lvl1pPr>
              <a:defRPr/>
            </a:lvl1pPr>
          </a:lstStyle>
          <a:p>
            <a:pPr>
              <a:defRPr/>
            </a:pPr>
            <a:fld id="{9760F2AB-9FCE-4869-80C0-701B5D391D23}" type="datetimeFigureOut">
              <a:rPr lang="en-US"/>
              <a:pPr>
                <a:defRPr/>
              </a:pPr>
              <a:t>9/15/2014</a:t>
            </a:fld>
            <a:endParaRPr lang="en-US" dirty="0"/>
          </a:p>
        </p:txBody>
      </p:sp>
      <p:sp>
        <p:nvSpPr>
          <p:cNvPr id="6" name="Footer Placeholder 17"/>
          <p:cNvSpPr>
            <a:spLocks noGrp="1"/>
          </p:cNvSpPr>
          <p:nvPr>
            <p:ph type="ftr" sz="quarter" idx="11"/>
          </p:nvPr>
        </p:nvSpPr>
        <p:spPr/>
        <p:txBody>
          <a:bodyPr/>
          <a:lstStyle>
            <a:lvl1pPr>
              <a:defRPr/>
            </a:lvl1pPr>
          </a:lstStyle>
          <a:p>
            <a:pPr>
              <a:defRPr/>
            </a:pPr>
            <a:endParaRPr lang="en-US"/>
          </a:p>
        </p:txBody>
      </p:sp>
      <p:sp>
        <p:nvSpPr>
          <p:cNvPr id="7" name="Slide Number Placeholder 4"/>
          <p:cNvSpPr>
            <a:spLocks noGrp="1"/>
          </p:cNvSpPr>
          <p:nvPr>
            <p:ph type="sldNum" sz="quarter" idx="12"/>
          </p:nvPr>
        </p:nvSpPr>
        <p:spPr/>
        <p:txBody>
          <a:bodyPr/>
          <a:lstStyle>
            <a:lvl1pPr>
              <a:defRPr/>
            </a:lvl1pPr>
          </a:lstStyle>
          <a:p>
            <a:pPr>
              <a:defRPr/>
            </a:pPr>
            <a:fld id="{2843826E-EE57-428C-95BE-5B919F5D20DE}"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lvl1pPr>
              <a:defRPr b="1"/>
            </a:lvl1pPr>
            <a:extLst/>
          </a:lstStyle>
          <a:p>
            <a:r>
              <a:rPr lang="en-US" smtClean="0"/>
              <a:t>Click to edit Master title style</a:t>
            </a:r>
            <a:endParaRPr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lstStyle>
            <a:lvl1pPr algn="l">
              <a:defRPr sz="2400"/>
            </a:lvl1pPr>
            <a:lvl2pPr algn="l">
              <a:defRPr sz="2000"/>
            </a:lvl2pPr>
            <a:lvl3pPr algn="l">
              <a:defRPr sz="1800"/>
            </a:lvl3pPr>
            <a:lvl4pPr algn="l">
              <a:defRPr sz="1600"/>
            </a:lvl4pPr>
            <a:lvl5pPr algn="l">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52169" y="1447800"/>
            <a:ext cx="3931920" cy="3489960"/>
          </a:xfrm>
        </p:spPr>
        <p:txBody>
          <a:bodyPr/>
          <a:lstStyle>
            <a:lvl1pPr algn="l">
              <a:defRPr sz="2400"/>
            </a:lvl1pPr>
            <a:lvl2pPr algn="l">
              <a:defRPr sz="2000"/>
            </a:lvl2pPr>
            <a:lvl3pPr algn="l">
              <a:defRPr sz="1800"/>
            </a:lvl3pPr>
            <a:lvl4pPr algn="l">
              <a:defRPr sz="1600"/>
            </a:lvl4pPr>
            <a:lvl5pPr algn="l">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24"/>
          <p:cNvSpPr>
            <a:spLocks noGrp="1"/>
          </p:cNvSpPr>
          <p:nvPr>
            <p:ph type="dt" sz="half" idx="10"/>
          </p:nvPr>
        </p:nvSpPr>
        <p:spPr/>
        <p:txBody>
          <a:bodyPr/>
          <a:lstStyle>
            <a:lvl1pPr>
              <a:defRPr/>
            </a:lvl1pPr>
          </a:lstStyle>
          <a:p>
            <a:pPr>
              <a:defRPr/>
            </a:pPr>
            <a:fld id="{5DB822F6-B490-4EF0-96A1-724E26BA5B33}" type="datetimeFigureOut">
              <a:rPr lang="en-US"/>
              <a:pPr>
                <a:defRPr/>
              </a:pPr>
              <a:t>9/15/2014</a:t>
            </a:fld>
            <a:endParaRPr lang="en-US" dirty="0"/>
          </a:p>
        </p:txBody>
      </p:sp>
      <p:sp>
        <p:nvSpPr>
          <p:cNvPr id="8" name="Footer Placeholder 17"/>
          <p:cNvSpPr>
            <a:spLocks noGrp="1"/>
          </p:cNvSpPr>
          <p:nvPr>
            <p:ph type="ftr" sz="quarter" idx="11"/>
          </p:nvPr>
        </p:nvSpPr>
        <p:spPr/>
        <p:txBody>
          <a:bodyPr/>
          <a:lstStyle>
            <a:lvl1pPr>
              <a:defRPr/>
            </a:lvl1pPr>
          </a:lstStyle>
          <a:p>
            <a:pPr>
              <a:defRPr/>
            </a:pPr>
            <a:endParaRPr lang="en-US"/>
          </a:p>
        </p:txBody>
      </p:sp>
      <p:sp>
        <p:nvSpPr>
          <p:cNvPr id="9" name="Slide Number Placeholder 4"/>
          <p:cNvSpPr>
            <a:spLocks noGrp="1"/>
          </p:cNvSpPr>
          <p:nvPr>
            <p:ph type="sldNum" sz="quarter" idx="12"/>
          </p:nvPr>
        </p:nvSpPr>
        <p:spPr/>
        <p:txBody>
          <a:bodyPr/>
          <a:lstStyle>
            <a:lvl1pPr>
              <a:defRPr/>
            </a:lvl1pPr>
          </a:lstStyle>
          <a:p>
            <a:pPr>
              <a:defRPr/>
            </a:pPr>
            <a:fld id="{D181E042-A763-4410-B7F9-82BB68029729}"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Date Placeholder 24"/>
          <p:cNvSpPr>
            <a:spLocks noGrp="1"/>
          </p:cNvSpPr>
          <p:nvPr>
            <p:ph type="dt" sz="half" idx="10"/>
          </p:nvPr>
        </p:nvSpPr>
        <p:spPr/>
        <p:txBody>
          <a:bodyPr/>
          <a:lstStyle>
            <a:lvl1pPr>
              <a:defRPr/>
            </a:lvl1pPr>
          </a:lstStyle>
          <a:p>
            <a:pPr>
              <a:defRPr/>
            </a:pPr>
            <a:fld id="{7FE6916D-5DA4-4FF4-8B5F-78EEF7272D50}" type="datetimeFigureOut">
              <a:rPr lang="en-US"/>
              <a:pPr>
                <a:defRPr/>
              </a:pPr>
              <a:t>9/15/2014</a:t>
            </a:fld>
            <a:endParaRPr lang="en-US" dirty="0"/>
          </a:p>
        </p:txBody>
      </p:sp>
      <p:sp>
        <p:nvSpPr>
          <p:cNvPr id="4" name="Footer Placeholder 17"/>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C2B0D12A-1339-42A1-95DC-273EE35A9821}"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ounded Rectangle 1"/>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3" name="Date Placeholder 1"/>
          <p:cNvSpPr>
            <a:spLocks noGrp="1"/>
          </p:cNvSpPr>
          <p:nvPr>
            <p:ph type="dt" sz="half" idx="10"/>
          </p:nvPr>
        </p:nvSpPr>
        <p:spPr/>
        <p:txBody>
          <a:bodyPr/>
          <a:lstStyle>
            <a:lvl1pPr>
              <a:defRPr/>
            </a:lvl1pPr>
            <a:extLst/>
          </a:lstStyle>
          <a:p>
            <a:pPr>
              <a:defRPr/>
            </a:pPr>
            <a:fld id="{38F30D07-2562-40AB-A715-CF07702E2192}" type="datetimeFigureOut">
              <a:rPr lang="en-US"/>
              <a:pPr>
                <a:defRPr/>
              </a:pPr>
              <a:t>9/15/2014</a:t>
            </a:fld>
            <a:endParaRPr lang="en-US" dirty="0"/>
          </a:p>
        </p:txBody>
      </p:sp>
      <p:sp>
        <p:nvSpPr>
          <p:cNvPr id="4" name="Footer Placeholder 2"/>
          <p:cNvSpPr>
            <a:spLocks noGrp="1"/>
          </p:cNvSpPr>
          <p:nvPr>
            <p:ph type="ftr" sz="quarter" idx="11"/>
          </p:nvPr>
        </p:nvSpPr>
        <p:spPr/>
        <p:txBody>
          <a:bodyPr/>
          <a:lstStyle>
            <a:lvl1pPr>
              <a:defRPr/>
            </a:lvl1pPr>
            <a:extLst/>
          </a:lstStyle>
          <a:p>
            <a:pPr>
              <a:defRPr/>
            </a:pPr>
            <a:endParaRPr lang="en-US"/>
          </a:p>
        </p:txBody>
      </p:sp>
      <p:sp>
        <p:nvSpPr>
          <p:cNvPr id="5" name="Slide Number Placeholder 3"/>
          <p:cNvSpPr>
            <a:spLocks noGrp="1"/>
          </p:cNvSpPr>
          <p:nvPr>
            <p:ph type="sldNum" sz="quarter" idx="12"/>
          </p:nvPr>
        </p:nvSpPr>
        <p:spPr/>
        <p:txBody>
          <a:bodyPr/>
          <a:lstStyle>
            <a:lvl1pPr>
              <a:defRPr/>
            </a:lvl1pPr>
            <a:extLst/>
          </a:lstStyle>
          <a:p>
            <a:pPr>
              <a:defRPr/>
            </a:pPr>
            <a:fld id="{8A94A7B6-D4EF-40F8-A8CD-DE1108E833B2}"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lstStyle>
            <a:lvl1pPr algn="l">
              <a:buNone/>
              <a:defRPr sz="2200" b="1">
                <a:solidFill>
                  <a:schemeClr val="accent1"/>
                </a:solidFill>
              </a:defRPr>
            </a:lvl1pPr>
            <a:extLst/>
          </a:lstStyle>
          <a:p>
            <a:r>
              <a:rPr lang="en-US" smtClean="0"/>
              <a:t>Click to edit Master title style</a:t>
            </a:r>
            <a:endParaRPr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4"/>
          <p:cNvSpPr>
            <a:spLocks noGrp="1"/>
          </p:cNvSpPr>
          <p:nvPr>
            <p:ph type="dt" sz="half" idx="10"/>
          </p:nvPr>
        </p:nvSpPr>
        <p:spPr/>
        <p:txBody>
          <a:bodyPr/>
          <a:lstStyle>
            <a:lvl1pPr>
              <a:defRPr/>
            </a:lvl1pPr>
          </a:lstStyle>
          <a:p>
            <a:pPr>
              <a:defRPr/>
            </a:pPr>
            <a:fld id="{36101B1E-CC81-47C7-B101-B1B58212B817}" type="datetimeFigureOut">
              <a:rPr lang="en-US"/>
              <a:pPr>
                <a:defRPr/>
              </a:pPr>
              <a:t>9/15/2014</a:t>
            </a:fld>
            <a:endParaRPr lang="en-US" dirty="0"/>
          </a:p>
        </p:txBody>
      </p:sp>
      <p:sp>
        <p:nvSpPr>
          <p:cNvPr id="6" name="Footer Placeholder 17"/>
          <p:cNvSpPr>
            <a:spLocks noGrp="1"/>
          </p:cNvSpPr>
          <p:nvPr>
            <p:ph type="ftr" sz="quarter" idx="11"/>
          </p:nvPr>
        </p:nvSpPr>
        <p:spPr/>
        <p:txBody>
          <a:bodyPr/>
          <a:lstStyle>
            <a:lvl1pPr>
              <a:defRPr/>
            </a:lvl1pPr>
          </a:lstStyle>
          <a:p>
            <a:pPr>
              <a:defRPr/>
            </a:pPr>
            <a:endParaRPr lang="en-US"/>
          </a:p>
        </p:txBody>
      </p:sp>
      <p:sp>
        <p:nvSpPr>
          <p:cNvPr id="7" name="Slide Number Placeholder 4"/>
          <p:cNvSpPr>
            <a:spLocks noGrp="1"/>
          </p:cNvSpPr>
          <p:nvPr>
            <p:ph type="sldNum" sz="quarter" idx="12"/>
          </p:nvPr>
        </p:nvSpPr>
        <p:spPr/>
        <p:txBody>
          <a:bodyPr/>
          <a:lstStyle>
            <a:lvl1pPr>
              <a:defRPr/>
            </a:lvl1pPr>
          </a:lstStyle>
          <a:p>
            <a:pPr>
              <a:defRPr/>
            </a:pPr>
            <a:fld id="{467331C7-FFBD-4F84-A0EB-76CC54B647EE}"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ounded Rectangle 4"/>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6" name="Round Single Corner Rectangle 5"/>
          <p:cNvSpPr/>
          <p:nvPr/>
        </p:nvSpPr>
        <p:spPr>
          <a:xfrm>
            <a:off x="6400800" y="433388"/>
            <a:ext cx="2324100"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lang="en-US" smtClean="0"/>
              <a:t>Click to edit Master title style</a:t>
            </a:r>
            <a:endParaRPr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normAutofit/>
          </a:bodyPr>
          <a:lstStyle>
            <a:lvl1pPr marL="0" indent="0">
              <a:buNone/>
              <a:defRPr sz="3200"/>
            </a:lvl1pPr>
            <a:extLst/>
          </a:lstStyle>
          <a:p>
            <a:pPr lvl="0"/>
            <a:r>
              <a:rPr lang="en-US" noProof="0" dirty="0" smtClean="0"/>
              <a:t>Click icon to add picture</a:t>
            </a:r>
            <a:endParaRPr lang="en-US" noProof="0" dirty="0"/>
          </a:p>
        </p:txBody>
      </p:sp>
      <p:sp>
        <p:nvSpPr>
          <p:cNvPr id="7" name="Date Placeholder 4"/>
          <p:cNvSpPr>
            <a:spLocks noGrp="1"/>
          </p:cNvSpPr>
          <p:nvPr>
            <p:ph type="dt" sz="half" idx="10"/>
          </p:nvPr>
        </p:nvSpPr>
        <p:spPr/>
        <p:txBody>
          <a:bodyPr/>
          <a:lstStyle>
            <a:lvl1pPr>
              <a:defRPr/>
            </a:lvl1pPr>
            <a:extLst/>
          </a:lstStyle>
          <a:p>
            <a:pPr>
              <a:defRPr/>
            </a:pPr>
            <a:fld id="{B443F0A4-F19F-4FCE-A0BC-2C180A9BCA9E}" type="datetimeFigureOut">
              <a:rPr lang="en-US"/>
              <a:pPr>
                <a:defRPr/>
              </a:pPr>
              <a:t>9/15/2014</a:t>
            </a:fld>
            <a:endParaRPr lang="en-US" dirty="0"/>
          </a:p>
        </p:txBody>
      </p:sp>
      <p:sp>
        <p:nvSpPr>
          <p:cNvPr id="8" name="Footer Placeholder 5"/>
          <p:cNvSpPr>
            <a:spLocks noGrp="1"/>
          </p:cNvSpPr>
          <p:nvPr>
            <p:ph type="ftr" sz="quarter" idx="11"/>
          </p:nvPr>
        </p:nvSpPr>
        <p:spPr/>
        <p:txBody>
          <a:bodyPr/>
          <a:lstStyle>
            <a:lvl1pPr>
              <a:defRPr/>
            </a:lvl1pPr>
            <a:extLst/>
          </a:lstStyle>
          <a:p>
            <a:pPr>
              <a:defRPr/>
            </a:pPr>
            <a:endParaRPr lang="en-US"/>
          </a:p>
        </p:txBody>
      </p:sp>
      <p:sp>
        <p:nvSpPr>
          <p:cNvPr id="9" name="Slide Number Placeholder 6"/>
          <p:cNvSpPr>
            <a:spLocks noGrp="1"/>
          </p:cNvSpPr>
          <p:nvPr>
            <p:ph type="sldNum" sz="quarter" idx="12"/>
          </p:nvPr>
        </p:nvSpPr>
        <p:spPr/>
        <p:txBody>
          <a:bodyPr/>
          <a:lstStyle>
            <a:lvl1pPr>
              <a:defRPr/>
            </a:lvl1pPr>
            <a:extLst/>
          </a:lstStyle>
          <a:p>
            <a:pPr>
              <a:defRPr/>
            </a:pPr>
            <a:fld id="{F8ECA885-5131-4B11-B722-B3FE732F3FB0}"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13" name="Title Placeholder 12"/>
          <p:cNvSpPr>
            <a:spLocks noGrp="1"/>
          </p:cNvSpPr>
          <p:nvPr>
            <p:ph type="title"/>
          </p:nvPr>
        </p:nvSpPr>
        <p:spPr>
          <a:xfrm>
            <a:off x="503238" y="4986338"/>
            <a:ext cx="8183562" cy="1050925"/>
          </a:xfrm>
          <a:prstGeom prst="rect">
            <a:avLst/>
          </a:prstGeom>
        </p:spPr>
        <p:txBody>
          <a:bodyPr vert="horz" anchor="b">
            <a:normAutofit/>
          </a:bodyPr>
          <a:lstStyle>
            <a:extLst/>
          </a:lstStyle>
          <a:p>
            <a:r>
              <a:rPr lang="en-US" smtClean="0"/>
              <a:t>Click to edit Master title style</a:t>
            </a:r>
            <a:endParaRPr lang="en-US"/>
          </a:p>
        </p:txBody>
      </p:sp>
      <p:sp>
        <p:nvSpPr>
          <p:cNvPr id="1031" name="Text Placeholder 3"/>
          <p:cNvSpPr>
            <a:spLocks noGrp="1"/>
          </p:cNvSpPr>
          <p:nvPr>
            <p:ph type="body" idx="1"/>
          </p:nvPr>
        </p:nvSpPr>
        <p:spPr bwMode="auto">
          <a:xfrm>
            <a:off x="503238" y="530225"/>
            <a:ext cx="8183562" cy="4187825"/>
          </a:xfrm>
          <a:prstGeom prst="rect">
            <a:avLst/>
          </a:prstGeom>
          <a:noFill/>
          <a:ln w="9525">
            <a:noFill/>
            <a:miter lim="800000"/>
            <a:headEnd/>
            <a:tailEnd/>
          </a:ln>
        </p:spPr>
        <p:txBody>
          <a:bodyPr vert="horz" wrap="square" lIns="182880" tIns="9144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5" name="Date Placeholder 24"/>
          <p:cNvSpPr>
            <a:spLocks noGrp="1"/>
          </p:cNvSpPr>
          <p:nvPr>
            <p:ph type="dt" sz="half" idx="2"/>
          </p:nvPr>
        </p:nvSpPr>
        <p:spPr>
          <a:xfrm>
            <a:off x="3776663" y="6111875"/>
            <a:ext cx="2286000" cy="365125"/>
          </a:xfrm>
          <a:prstGeom prst="rect">
            <a:avLst/>
          </a:prstGeom>
        </p:spPr>
        <p:txBody>
          <a:bodyPr vert="horz" anchor="b"/>
          <a:lstStyle>
            <a:lvl1pPr algn="r" eaLnBrk="1" fontAlgn="auto" latinLnBrk="0" hangingPunct="1">
              <a:spcBef>
                <a:spcPts val="0"/>
              </a:spcBef>
              <a:spcAft>
                <a:spcPts val="0"/>
              </a:spcAft>
              <a:defRPr kumimoji="0" sz="1000">
                <a:solidFill>
                  <a:schemeClr val="bg2">
                    <a:shade val="50000"/>
                  </a:schemeClr>
                </a:solidFill>
                <a:latin typeface="+mn-lt"/>
                <a:cs typeface="+mn-cs"/>
              </a:defRPr>
            </a:lvl1pPr>
            <a:extLst/>
          </a:lstStyle>
          <a:p>
            <a:pPr>
              <a:defRPr/>
            </a:pPr>
            <a:fld id="{5F41FCBD-BCB4-40A5-828F-51B417BE109B}" type="datetimeFigureOut">
              <a:rPr lang="en-US"/>
              <a:pPr>
                <a:defRPr/>
              </a:pPr>
              <a:t>9/15/2014</a:t>
            </a:fld>
            <a:endParaRPr lang="en-US" dirty="0"/>
          </a:p>
        </p:txBody>
      </p:sp>
      <p:sp>
        <p:nvSpPr>
          <p:cNvPr id="18" name="Footer Placeholder 17"/>
          <p:cNvSpPr>
            <a:spLocks noGrp="1"/>
          </p:cNvSpPr>
          <p:nvPr>
            <p:ph type="ftr" sz="quarter" idx="3"/>
          </p:nvPr>
        </p:nvSpPr>
        <p:spPr>
          <a:xfrm>
            <a:off x="6062663" y="6111875"/>
            <a:ext cx="2286000" cy="365125"/>
          </a:xfrm>
          <a:prstGeom prst="rect">
            <a:avLst/>
          </a:prstGeom>
        </p:spPr>
        <p:txBody>
          <a:bodyPr vert="horz" anchor="b"/>
          <a:lstStyle>
            <a:lvl1pPr algn="l" eaLnBrk="1" fontAlgn="auto" latinLnBrk="0" hangingPunct="1">
              <a:spcBef>
                <a:spcPts val="0"/>
              </a:spcBef>
              <a:spcAft>
                <a:spcPts val="0"/>
              </a:spcAft>
              <a:defRPr kumimoji="0" sz="1000">
                <a:solidFill>
                  <a:schemeClr val="bg2">
                    <a:shade val="50000"/>
                  </a:schemeClr>
                </a:solidFill>
                <a:latin typeface="+mn-lt"/>
                <a:cs typeface="+mn-cs"/>
              </a:defRPr>
            </a:lvl1pPr>
            <a:extLst/>
          </a:lstStyle>
          <a:p>
            <a:pPr>
              <a:defRPr/>
            </a:pPr>
            <a:endParaRPr lang="en-US"/>
          </a:p>
        </p:txBody>
      </p:sp>
      <p:sp>
        <p:nvSpPr>
          <p:cNvPr id="5" name="Slide Number Placeholder 4"/>
          <p:cNvSpPr>
            <a:spLocks noGrp="1"/>
          </p:cNvSpPr>
          <p:nvPr>
            <p:ph type="sldNum" sz="quarter" idx="4"/>
          </p:nvPr>
        </p:nvSpPr>
        <p:spPr>
          <a:xfrm>
            <a:off x="8348663" y="6111875"/>
            <a:ext cx="457200" cy="365125"/>
          </a:xfrm>
          <a:prstGeom prst="rect">
            <a:avLst/>
          </a:prstGeom>
        </p:spPr>
        <p:txBody>
          <a:bodyPr vert="horz" anchor="b"/>
          <a:lstStyle>
            <a:lvl1pPr algn="r" eaLnBrk="1" fontAlgn="auto" latinLnBrk="0" hangingPunct="1">
              <a:spcBef>
                <a:spcPts val="0"/>
              </a:spcBef>
              <a:spcAft>
                <a:spcPts val="0"/>
              </a:spcAft>
              <a:defRPr kumimoji="0" sz="1000">
                <a:solidFill>
                  <a:schemeClr val="bg2">
                    <a:shade val="50000"/>
                  </a:schemeClr>
                </a:solidFill>
                <a:latin typeface="+mn-lt"/>
                <a:cs typeface="+mn-cs"/>
              </a:defRPr>
            </a:lvl1pPr>
            <a:extLst/>
          </a:lstStyle>
          <a:p>
            <a:pPr>
              <a:defRPr/>
            </a:pPr>
            <a:fld id="{061B9DB2-8E45-4D3D-AE30-B18D67EAF3E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145" r:id="rId1"/>
    <p:sldLayoutId id="2147484138" r:id="rId2"/>
    <p:sldLayoutId id="2147484146" r:id="rId3"/>
    <p:sldLayoutId id="2147484139" r:id="rId4"/>
    <p:sldLayoutId id="2147484140" r:id="rId5"/>
    <p:sldLayoutId id="2147484141" r:id="rId6"/>
    <p:sldLayoutId id="2147484147" r:id="rId7"/>
    <p:sldLayoutId id="2147484142" r:id="rId8"/>
    <p:sldLayoutId id="2147484148" r:id="rId9"/>
    <p:sldLayoutId id="2147484143" r:id="rId10"/>
    <p:sldLayoutId id="2147484144" r:id="rId11"/>
  </p:sldLayoutIdLst>
  <p:txStyles>
    <p:titleStyle>
      <a:lvl1pPr algn="l" rtl="0" eaLnBrk="0" fontAlgn="base" hangingPunct="0">
        <a:spcBef>
          <a:spcPct val="0"/>
        </a:spcBef>
        <a:spcAft>
          <a:spcPct val="0"/>
        </a:spcAft>
        <a:defRPr sz="3600" b="1" kern="1200">
          <a:solidFill>
            <a:srgbClr val="FF8D3E"/>
          </a:solidFill>
          <a:effectLst>
            <a:outerShdw blurRad="53975" dist="22860" dir="5400000" algn="tl" rotWithShape="0">
              <a:srgbClr val="000000">
                <a:alpha val="55000"/>
              </a:srgbClr>
            </a:outerShdw>
          </a:effectLst>
          <a:latin typeface="+mj-lt"/>
          <a:ea typeface="+mj-ea"/>
          <a:cs typeface="+mj-cs"/>
        </a:defRPr>
      </a:lvl1pPr>
      <a:lvl2pPr algn="l" rtl="0" eaLnBrk="0" fontAlgn="base" hangingPunct="0">
        <a:spcBef>
          <a:spcPct val="0"/>
        </a:spcBef>
        <a:spcAft>
          <a:spcPct val="0"/>
        </a:spcAft>
        <a:defRPr sz="3600" b="1">
          <a:solidFill>
            <a:srgbClr val="FF8D3E"/>
          </a:solidFill>
          <a:latin typeface="Verdana" pitchFamily="34" charset="0"/>
        </a:defRPr>
      </a:lvl2pPr>
      <a:lvl3pPr algn="l" rtl="0" eaLnBrk="0" fontAlgn="base" hangingPunct="0">
        <a:spcBef>
          <a:spcPct val="0"/>
        </a:spcBef>
        <a:spcAft>
          <a:spcPct val="0"/>
        </a:spcAft>
        <a:defRPr sz="3600" b="1">
          <a:solidFill>
            <a:srgbClr val="FF8D3E"/>
          </a:solidFill>
          <a:latin typeface="Verdana" pitchFamily="34" charset="0"/>
        </a:defRPr>
      </a:lvl3pPr>
      <a:lvl4pPr algn="l" rtl="0" eaLnBrk="0" fontAlgn="base" hangingPunct="0">
        <a:spcBef>
          <a:spcPct val="0"/>
        </a:spcBef>
        <a:spcAft>
          <a:spcPct val="0"/>
        </a:spcAft>
        <a:defRPr sz="3600" b="1">
          <a:solidFill>
            <a:srgbClr val="FF8D3E"/>
          </a:solidFill>
          <a:latin typeface="Verdana" pitchFamily="34" charset="0"/>
        </a:defRPr>
      </a:lvl4pPr>
      <a:lvl5pPr algn="l" rtl="0" eaLnBrk="0" fontAlgn="base" hangingPunct="0">
        <a:spcBef>
          <a:spcPct val="0"/>
        </a:spcBef>
        <a:spcAft>
          <a:spcPct val="0"/>
        </a:spcAft>
        <a:defRPr sz="3600" b="1">
          <a:solidFill>
            <a:srgbClr val="FF8D3E"/>
          </a:solidFill>
          <a:latin typeface="Verdana" pitchFamily="34" charset="0"/>
        </a:defRPr>
      </a:lvl5pPr>
      <a:lvl6pPr marL="457200" algn="l" rtl="0" fontAlgn="base">
        <a:spcBef>
          <a:spcPct val="0"/>
        </a:spcBef>
        <a:spcAft>
          <a:spcPct val="0"/>
        </a:spcAft>
        <a:defRPr sz="3600" b="1">
          <a:solidFill>
            <a:srgbClr val="FF8D3E"/>
          </a:solidFill>
          <a:latin typeface="Verdana" pitchFamily="34" charset="0"/>
        </a:defRPr>
      </a:lvl6pPr>
      <a:lvl7pPr marL="914400" algn="l" rtl="0" fontAlgn="base">
        <a:spcBef>
          <a:spcPct val="0"/>
        </a:spcBef>
        <a:spcAft>
          <a:spcPct val="0"/>
        </a:spcAft>
        <a:defRPr sz="3600" b="1">
          <a:solidFill>
            <a:srgbClr val="FF8D3E"/>
          </a:solidFill>
          <a:latin typeface="Verdana" pitchFamily="34" charset="0"/>
        </a:defRPr>
      </a:lvl7pPr>
      <a:lvl8pPr marL="1371600" algn="l" rtl="0" fontAlgn="base">
        <a:spcBef>
          <a:spcPct val="0"/>
        </a:spcBef>
        <a:spcAft>
          <a:spcPct val="0"/>
        </a:spcAft>
        <a:defRPr sz="3600" b="1">
          <a:solidFill>
            <a:srgbClr val="FF8D3E"/>
          </a:solidFill>
          <a:latin typeface="Verdana" pitchFamily="34" charset="0"/>
        </a:defRPr>
      </a:lvl8pPr>
      <a:lvl9pPr marL="1828800" algn="l" rtl="0" fontAlgn="base">
        <a:spcBef>
          <a:spcPct val="0"/>
        </a:spcBef>
        <a:spcAft>
          <a:spcPct val="0"/>
        </a:spcAft>
        <a:defRPr sz="3600" b="1">
          <a:solidFill>
            <a:srgbClr val="FF8D3E"/>
          </a:solidFill>
          <a:latin typeface="Verdana" pitchFamily="34" charset="0"/>
        </a:defRPr>
      </a:lvl9pPr>
      <a:extLst/>
    </p:titleStyle>
    <p:bodyStyle>
      <a:lvl1pPr marL="265113" indent="-265113" algn="l" rtl="0" eaLnBrk="0" fontAlgn="base" hangingPunct="0">
        <a:spcBef>
          <a:spcPts val="250"/>
        </a:spcBef>
        <a:spcAft>
          <a:spcPct val="0"/>
        </a:spcAft>
        <a:buClr>
          <a:schemeClr val="accent1"/>
        </a:buClr>
        <a:buSzPct val="80000"/>
        <a:buFont typeface="Wingdings 2" pitchFamily="18" charset="2"/>
        <a:buChar char=""/>
        <a:defRPr sz="2800" kern="1200">
          <a:solidFill>
            <a:schemeClr val="tx1"/>
          </a:solidFill>
          <a:latin typeface="+mn-lt"/>
          <a:ea typeface="+mn-ea"/>
          <a:cs typeface="+mn-cs"/>
        </a:defRPr>
      </a:lvl1pPr>
      <a:lvl2pPr marL="547688" indent="-200025" algn="l" rtl="0" eaLnBrk="0" fontAlgn="base" hangingPunct="0">
        <a:spcBef>
          <a:spcPts val="250"/>
        </a:spcBef>
        <a:spcAft>
          <a:spcPct val="0"/>
        </a:spcAft>
        <a:buClr>
          <a:schemeClr val="accent1"/>
        </a:buClr>
        <a:buSzPct val="100000"/>
        <a:buFont typeface="Verdana" pitchFamily="34" charset="0"/>
        <a:buChar char="◦"/>
        <a:defRPr sz="2400" kern="1200">
          <a:solidFill>
            <a:schemeClr val="tx1"/>
          </a:solidFill>
          <a:latin typeface="+mn-lt"/>
          <a:ea typeface="+mn-ea"/>
          <a:cs typeface="+mn-cs"/>
        </a:defRPr>
      </a:lvl2pPr>
      <a:lvl3pPr marL="785813" indent="-182563" algn="l" rtl="0" eaLnBrk="0" fontAlgn="base" hangingPunct="0">
        <a:spcBef>
          <a:spcPts val="250"/>
        </a:spcBef>
        <a:spcAft>
          <a:spcPct val="0"/>
        </a:spcAft>
        <a:buClr>
          <a:srgbClr val="ED3742"/>
        </a:buClr>
        <a:buSzPct val="100000"/>
        <a:buFont typeface="Wingdings 2" pitchFamily="18" charset="2"/>
        <a:buChar char=""/>
        <a:defRPr sz="2200" kern="1200">
          <a:solidFill>
            <a:schemeClr val="tx1"/>
          </a:solidFill>
          <a:latin typeface="+mn-lt"/>
          <a:ea typeface="+mn-ea"/>
          <a:cs typeface="+mn-cs"/>
        </a:defRPr>
      </a:lvl3pPr>
      <a:lvl4pPr marL="1023938" indent="-182563" algn="l" rtl="0" eaLnBrk="0" fontAlgn="base" hangingPunct="0">
        <a:spcBef>
          <a:spcPts val="225"/>
        </a:spcBef>
        <a:spcAft>
          <a:spcPct val="0"/>
        </a:spcAft>
        <a:buClr>
          <a:srgbClr val="ED3742"/>
        </a:buClr>
        <a:buSzPct val="112000"/>
        <a:buFont typeface="Verdana" pitchFamily="34" charset="0"/>
        <a:buChar char="◦"/>
        <a:defRPr sz="1900" kern="1200">
          <a:solidFill>
            <a:schemeClr val="tx1"/>
          </a:solidFill>
          <a:latin typeface="+mn-lt"/>
          <a:ea typeface="+mn-ea"/>
          <a:cs typeface="+mn-cs"/>
        </a:defRPr>
      </a:lvl4pPr>
      <a:lvl5pPr marL="1279525" indent="-182563" algn="l" rtl="0" eaLnBrk="0" fontAlgn="base" hangingPunct="0">
        <a:spcBef>
          <a:spcPts val="250"/>
        </a:spcBef>
        <a:spcAft>
          <a:spcPct val="0"/>
        </a:spcAft>
        <a:buClr>
          <a:srgbClr val="4A85BF"/>
        </a:buClr>
        <a:buSzPct val="100000"/>
        <a:buFont typeface="Wingdings 2" pitchFamily="18" charset="2"/>
        <a:buChar char=""/>
        <a:defRPr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en.wikipedia.org/wiki/Applesoft_BASIC" TargetMode="External"/><Relationship Id="rId2" Type="http://schemas.openxmlformats.org/officeDocument/2006/relationships/hyperlink" Target="http://en.wikipedia.org/wiki/Software_architecture" TargetMode="External"/><Relationship Id="rId1" Type="http://schemas.openxmlformats.org/officeDocument/2006/relationships/slideLayout" Target="../slideLayouts/slideLayout1.xml"/><Relationship Id="rId6" Type="http://schemas.openxmlformats.org/officeDocument/2006/relationships/hyperlink" Target="http://en.wikipedia.org/wiki/Software_architect" TargetMode="External"/><Relationship Id="rId5" Type="http://schemas.openxmlformats.org/officeDocument/2006/relationships/hyperlink" Target="http://en.wikipedia.org/wiki/Design_Patterns" TargetMode="External"/><Relationship Id="rId4" Type="http://schemas.openxmlformats.org/officeDocument/2006/relationships/hyperlink" Target="http://en.wikipedia.org/wiki/ISO/IEC_42010"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www.oracle.com/technetwork/articles/entarch/ricca-bridging-ea-sa-457138.html" TargetMode="External"/><Relationship Id="rId3" Type="http://schemas.openxmlformats.org/officeDocument/2006/relationships/hyperlink" Target="http://blogs.msdn.com/b/gabriel_morgan/archive/2009/03/02/inappropriately-comparing-building-architecture-and-software-architecture.aspx" TargetMode="External"/><Relationship Id="rId7" Type="http://schemas.openxmlformats.org/officeDocument/2006/relationships/hyperlink" Target="http://programmers.stackexchange.com/questions/110270/whats-the-difference-between-enterprise-architect-software-solution-architect" TargetMode="External"/><Relationship Id="rId12" Type="http://schemas.openxmlformats.org/officeDocument/2006/relationships/hyperlink" Target="http://en.wikipedia.org/wiki/Solution_architecture" TargetMode="External"/><Relationship Id="rId2" Type="http://schemas.openxmlformats.org/officeDocument/2006/relationships/hyperlink" Target="http://blogs.msdn.com/b/gabriel_morgan/archive/2007/09/02/enterprise-architect-vs-solution-architect.aspx" TargetMode="External"/><Relationship Id="rId1" Type="http://schemas.openxmlformats.org/officeDocument/2006/relationships/slideLayout" Target="../slideLayouts/slideLayout1.xml"/><Relationship Id="rId6" Type="http://schemas.openxmlformats.org/officeDocument/2006/relationships/hyperlink" Target="http://stackoverflow.com/questions/2029690/application-architect-vs-systems-architect-vs-enterprise-architect" TargetMode="External"/><Relationship Id="rId11" Type="http://schemas.openxmlformats.org/officeDocument/2006/relationships/hyperlink" Target="http://en.wikipedia.org/wiki/Design_Patterns" TargetMode="External"/><Relationship Id="rId5" Type="http://schemas.openxmlformats.org/officeDocument/2006/relationships/hyperlink" Target="http://blogs.msdn.com/b/gabriel_morgan/archive/2006/10/20/solution-architect-skills-assessment-idea.aspx" TargetMode="External"/><Relationship Id="rId10" Type="http://schemas.openxmlformats.org/officeDocument/2006/relationships/hyperlink" Target="http://en.wikipedia.org/wiki/ISO/IEC_42010" TargetMode="External"/><Relationship Id="rId4" Type="http://schemas.openxmlformats.org/officeDocument/2006/relationships/hyperlink" Target="http://blogs.msdn.com/b/gabriel_morgan/archive/2007/09/26/adoption-versus-architecture-versus-leadership.aspx" TargetMode="External"/><Relationship Id="rId9" Type="http://schemas.openxmlformats.org/officeDocument/2006/relationships/hyperlink" Target="http://en.wikipedia.org/wiki/Applesoft_BASI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en.wikipedia.org/wiki/Construction"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0"/>
            <a:ext cx="8229600" cy="693738"/>
          </a:xfrm>
        </p:spPr>
        <p:txBody>
          <a:bodyPr>
            <a:noAutofit/>
          </a:bodyPr>
          <a:lstStyle/>
          <a:p>
            <a:pPr eaLnBrk="1" fontAlgn="auto" hangingPunct="1">
              <a:spcAft>
                <a:spcPts val="0"/>
              </a:spcAft>
              <a:defRPr/>
            </a:pPr>
            <a:r>
              <a:rPr lang="en-US" sz="2400" dirty="0" smtClean="0">
                <a:solidFill>
                  <a:schemeClr val="accent3"/>
                </a:solidFill>
              </a:rPr>
              <a:t>How to Interview a Software Architect II</a:t>
            </a:r>
            <a:endParaRPr lang="en-US" sz="2400" dirty="0">
              <a:solidFill>
                <a:schemeClr val="accent3"/>
              </a:solidFill>
            </a:endParaRPr>
          </a:p>
        </p:txBody>
      </p:sp>
      <p:sp>
        <p:nvSpPr>
          <p:cNvPr id="3" name="Subtitle 2"/>
          <p:cNvSpPr>
            <a:spLocks noGrp="1"/>
          </p:cNvSpPr>
          <p:nvPr>
            <p:ph type="subTitle" idx="1"/>
          </p:nvPr>
        </p:nvSpPr>
        <p:spPr>
          <a:xfrm>
            <a:off x="990600" y="1143000"/>
            <a:ext cx="7772400" cy="457200"/>
          </a:xfrm>
        </p:spPr>
        <p:txBody>
          <a:bodyPr>
            <a:normAutofit/>
          </a:bodyPr>
          <a:lstStyle/>
          <a:p>
            <a:pPr eaLnBrk="1" fontAlgn="auto" hangingPunct="1">
              <a:spcAft>
                <a:spcPts val="0"/>
              </a:spcAft>
              <a:defRPr/>
            </a:pPr>
            <a:r>
              <a:rPr lang="en-US" sz="1400" dirty="0" smtClean="0"/>
              <a:t>Introduction</a:t>
            </a:r>
            <a:endParaRPr lang="en-US" sz="1400" dirty="0"/>
          </a:p>
        </p:txBody>
      </p:sp>
      <p:sp>
        <p:nvSpPr>
          <p:cNvPr id="19" name="TextBox 18"/>
          <p:cNvSpPr txBox="1"/>
          <p:nvPr/>
        </p:nvSpPr>
        <p:spPr>
          <a:xfrm>
            <a:off x="914400" y="2362200"/>
            <a:ext cx="4800600" cy="800219"/>
          </a:xfrm>
          <a:prstGeom prst="rect">
            <a:avLst/>
          </a:prstGeom>
          <a:noFill/>
        </p:spPr>
        <p:txBody>
          <a:bodyPr wrap="square" rtlCol="0">
            <a:spAutoFit/>
          </a:bodyPr>
          <a:lstStyle/>
          <a:p>
            <a:r>
              <a:rPr lang="en-US" dirty="0" smtClean="0"/>
              <a:t>For an Interview, we’ll talk about </a:t>
            </a:r>
          </a:p>
          <a:p>
            <a:pPr lvl="1"/>
            <a:r>
              <a:rPr lang="en-US" sz="1400" dirty="0" smtClean="0"/>
              <a:t>Construction</a:t>
            </a:r>
          </a:p>
          <a:p>
            <a:pPr lvl="1"/>
            <a:r>
              <a:rPr lang="en-US" sz="1400" dirty="0" smtClean="0"/>
              <a:t>Project Management </a:t>
            </a:r>
          </a:p>
        </p:txBody>
      </p:sp>
      <p:sp>
        <p:nvSpPr>
          <p:cNvPr id="21" name="TextBox 20"/>
          <p:cNvSpPr txBox="1"/>
          <p:nvPr/>
        </p:nvSpPr>
        <p:spPr>
          <a:xfrm>
            <a:off x="6248400" y="5562600"/>
            <a:ext cx="2514600" cy="984885"/>
          </a:xfrm>
          <a:prstGeom prst="rect">
            <a:avLst/>
          </a:prstGeom>
          <a:noFill/>
        </p:spPr>
        <p:txBody>
          <a:bodyPr wrap="square" rtlCol="0">
            <a:spAutoFit/>
          </a:bodyPr>
          <a:lstStyle/>
          <a:p>
            <a:r>
              <a:rPr lang="en-US" sz="1000" dirty="0" smtClean="0"/>
              <a:t>About Matthew Burnett</a:t>
            </a:r>
          </a:p>
          <a:p>
            <a:r>
              <a:rPr lang="en-US" sz="1000" dirty="0" smtClean="0"/>
              <a:t>25 years experience programming</a:t>
            </a:r>
          </a:p>
          <a:p>
            <a:r>
              <a:rPr lang="en-US" sz="1000" dirty="0" smtClean="0"/>
              <a:t>MA Industrial Psychology</a:t>
            </a:r>
          </a:p>
          <a:p>
            <a:r>
              <a:rPr lang="en-US" sz="1000" dirty="0" smtClean="0"/>
              <a:t>Many software certifications</a:t>
            </a:r>
          </a:p>
          <a:p>
            <a:endParaRPr lang="en-US" dirty="0"/>
          </a:p>
        </p:txBody>
      </p:sp>
      <p:sp>
        <p:nvSpPr>
          <p:cNvPr id="23" name="TextBox 22"/>
          <p:cNvSpPr txBox="1"/>
          <p:nvPr/>
        </p:nvSpPr>
        <p:spPr>
          <a:xfrm>
            <a:off x="914400" y="1447800"/>
            <a:ext cx="7315200" cy="646331"/>
          </a:xfrm>
          <a:prstGeom prst="rect">
            <a:avLst/>
          </a:prstGeom>
          <a:noFill/>
        </p:spPr>
        <p:txBody>
          <a:bodyPr wrap="square" rtlCol="0">
            <a:spAutoFit/>
          </a:bodyPr>
          <a:lstStyle/>
          <a:p>
            <a:r>
              <a:rPr lang="en-US" dirty="0" smtClean="0"/>
              <a:t>The purpose of this video is express in common terms those concepts and questions used to interview and evaluate a software architect.</a:t>
            </a:r>
            <a:endParaRPr lang="en-US" sz="1400" dirty="0" smtClean="0"/>
          </a:p>
        </p:txBody>
      </p:sp>
      <p:sp>
        <p:nvSpPr>
          <p:cNvPr id="8" name="TextBox 7"/>
          <p:cNvSpPr txBox="1"/>
          <p:nvPr/>
        </p:nvSpPr>
        <p:spPr>
          <a:xfrm>
            <a:off x="5668629" y="2514600"/>
            <a:ext cx="2569935" cy="1477328"/>
          </a:xfrm>
          <a:prstGeom prst="rect">
            <a:avLst/>
          </a:prstGeom>
          <a:noFill/>
        </p:spPr>
        <p:txBody>
          <a:bodyPr wrap="none" rtlCol="0">
            <a:spAutoFit/>
          </a:bodyPr>
          <a:lstStyle/>
          <a:p>
            <a:pPr algn="ctr"/>
            <a:r>
              <a:rPr lang="en-US" dirty="0" smtClean="0">
                <a:solidFill>
                  <a:srgbClr val="FF0000"/>
                </a:solidFill>
              </a:rPr>
              <a:t>“Explain Integration</a:t>
            </a:r>
          </a:p>
          <a:p>
            <a:pPr algn="ctr"/>
            <a:r>
              <a:rPr lang="en-US" dirty="0" smtClean="0">
                <a:solidFill>
                  <a:srgbClr val="FF0000"/>
                </a:solidFill>
              </a:rPr>
              <a:t>Strategies</a:t>
            </a:r>
            <a:r>
              <a:rPr lang="en-US" dirty="0" smtClean="0">
                <a:solidFill>
                  <a:srgbClr val="FF0000"/>
                </a:solidFill>
              </a:rPr>
              <a:t>?”</a:t>
            </a:r>
          </a:p>
          <a:p>
            <a:pPr algn="ctr"/>
            <a:endParaRPr lang="en-US" dirty="0" smtClean="0">
              <a:solidFill>
                <a:srgbClr val="FF0000"/>
              </a:solidFill>
            </a:endParaRPr>
          </a:p>
          <a:p>
            <a:pPr algn="ctr"/>
            <a:r>
              <a:rPr lang="en-US" dirty="0" smtClean="0">
                <a:solidFill>
                  <a:srgbClr val="FF0000"/>
                </a:solidFill>
              </a:rPr>
              <a:t>What are </a:t>
            </a:r>
          </a:p>
          <a:p>
            <a:pPr algn="ctr"/>
            <a:r>
              <a:rPr lang="en-US" dirty="0" smtClean="0">
                <a:solidFill>
                  <a:srgbClr val="FF0000"/>
                </a:solidFill>
              </a:rPr>
              <a:t>Construction Logistics?</a:t>
            </a:r>
            <a:endParaRPr lang="en-US" dirty="0">
              <a:solidFill>
                <a:srgbClr val="FF0000"/>
              </a:solidFill>
            </a:endParaRPr>
          </a:p>
        </p:txBody>
      </p:sp>
      <p:sp>
        <p:nvSpPr>
          <p:cNvPr id="9" name="TextBox 8"/>
          <p:cNvSpPr txBox="1"/>
          <p:nvPr/>
        </p:nvSpPr>
        <p:spPr>
          <a:xfrm>
            <a:off x="990600" y="4267200"/>
            <a:ext cx="4800600" cy="923330"/>
          </a:xfrm>
          <a:prstGeom prst="rect">
            <a:avLst/>
          </a:prstGeom>
          <a:noFill/>
        </p:spPr>
        <p:txBody>
          <a:bodyPr wrap="square" rtlCol="0">
            <a:spAutoFit/>
          </a:bodyPr>
          <a:lstStyle/>
          <a:p>
            <a:r>
              <a:rPr lang="en-US" dirty="0" smtClean="0"/>
              <a:t>Previous discussion covered the more abstract concepts of software architecture. Here we’ll talk about more practical concerns.</a:t>
            </a:r>
            <a:endParaRPr lang="en-US" sz="1400" dirty="0" smtClean="0"/>
          </a:p>
        </p:txBody>
      </p:sp>
      <p:sp>
        <p:nvSpPr>
          <p:cNvPr id="10" name="TextBox 9"/>
          <p:cNvSpPr txBox="1"/>
          <p:nvPr/>
        </p:nvSpPr>
        <p:spPr>
          <a:xfrm>
            <a:off x="990600" y="5181600"/>
            <a:ext cx="4800600" cy="646331"/>
          </a:xfrm>
          <a:prstGeom prst="rect">
            <a:avLst/>
          </a:prstGeom>
          <a:noFill/>
        </p:spPr>
        <p:txBody>
          <a:bodyPr wrap="square" rtlCol="0">
            <a:spAutoFit/>
          </a:bodyPr>
          <a:lstStyle/>
          <a:p>
            <a:r>
              <a:rPr lang="en-US" dirty="0" smtClean="0"/>
              <a:t>Additionally, we’ll try to stay outside of platforms and implementation technologies.</a:t>
            </a:r>
            <a:endParaRPr lang="en-US" dirty="0" smtClean="0"/>
          </a:p>
        </p:txBody>
      </p:sp>
    </p:spTree>
  </p:cSld>
  <p:clrMapOvr>
    <a:masterClrMapping/>
  </p:clrMapOvr>
  <p:transition>
    <p:pull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0"/>
            <a:ext cx="8229600" cy="693738"/>
          </a:xfrm>
        </p:spPr>
        <p:txBody>
          <a:bodyPr>
            <a:noAutofit/>
          </a:bodyPr>
          <a:lstStyle/>
          <a:p>
            <a:pPr eaLnBrk="1" fontAlgn="auto" hangingPunct="1">
              <a:spcAft>
                <a:spcPts val="0"/>
              </a:spcAft>
              <a:defRPr/>
            </a:pPr>
            <a:r>
              <a:rPr lang="en-US" sz="2400" dirty="0" smtClean="0">
                <a:solidFill>
                  <a:schemeClr val="accent3"/>
                </a:solidFill>
              </a:rPr>
              <a:t>What About “Customers”?</a:t>
            </a:r>
            <a:endParaRPr lang="en-US" sz="2400" dirty="0">
              <a:solidFill>
                <a:schemeClr val="accent3"/>
              </a:solidFill>
            </a:endParaRPr>
          </a:p>
        </p:txBody>
      </p:sp>
      <p:sp>
        <p:nvSpPr>
          <p:cNvPr id="3" name="Subtitle 2"/>
          <p:cNvSpPr>
            <a:spLocks noGrp="1"/>
          </p:cNvSpPr>
          <p:nvPr>
            <p:ph type="subTitle" idx="1"/>
          </p:nvPr>
        </p:nvSpPr>
        <p:spPr>
          <a:xfrm>
            <a:off x="990600" y="1143000"/>
            <a:ext cx="7772400" cy="457200"/>
          </a:xfrm>
        </p:spPr>
        <p:txBody>
          <a:bodyPr>
            <a:normAutofit/>
          </a:bodyPr>
          <a:lstStyle/>
          <a:p>
            <a:pPr eaLnBrk="1" fontAlgn="auto" hangingPunct="1">
              <a:spcAft>
                <a:spcPts val="0"/>
              </a:spcAft>
              <a:defRPr/>
            </a:pPr>
            <a:r>
              <a:rPr lang="en-US" sz="1400" dirty="0" smtClean="0"/>
              <a:t>Other Things an Architect might know</a:t>
            </a:r>
            <a:endParaRPr lang="en-US" sz="1400" dirty="0"/>
          </a:p>
        </p:txBody>
      </p:sp>
      <p:sp>
        <p:nvSpPr>
          <p:cNvPr id="19" name="TextBox 18"/>
          <p:cNvSpPr txBox="1"/>
          <p:nvPr/>
        </p:nvSpPr>
        <p:spPr>
          <a:xfrm>
            <a:off x="762000" y="1447800"/>
            <a:ext cx="7772400" cy="4739759"/>
          </a:xfrm>
          <a:prstGeom prst="rect">
            <a:avLst/>
          </a:prstGeom>
          <a:noFill/>
        </p:spPr>
        <p:txBody>
          <a:bodyPr wrap="square" rtlCol="0">
            <a:spAutoFit/>
          </a:bodyPr>
          <a:lstStyle/>
          <a:p>
            <a:r>
              <a:rPr lang="en-US" dirty="0" smtClean="0"/>
              <a:t>Additional Considerations</a:t>
            </a:r>
          </a:p>
          <a:p>
            <a:pPr lvl="1"/>
            <a:endParaRPr lang="en-US" sz="1400" dirty="0" smtClean="0"/>
          </a:p>
          <a:p>
            <a:pPr lvl="1"/>
            <a:r>
              <a:rPr lang="en-US" sz="1600" dirty="0" smtClean="0"/>
              <a:t>Working with Customers– What opinion to have?</a:t>
            </a:r>
          </a:p>
          <a:p>
            <a:pPr lvl="1"/>
            <a:endParaRPr lang="en-US" sz="1600" dirty="0" smtClean="0"/>
          </a:p>
          <a:p>
            <a:pPr lvl="1"/>
            <a:r>
              <a:rPr lang="en-US" sz="1400" dirty="0" smtClean="0"/>
              <a:t>Project managers and representatives have </a:t>
            </a:r>
            <a:r>
              <a:rPr lang="en-US" sz="1400" dirty="0" smtClean="0"/>
              <a:t>“no” </a:t>
            </a:r>
            <a:r>
              <a:rPr lang="en-US" sz="1400" dirty="0" smtClean="0"/>
              <a:t>opinion in the structural integrality or delivery of a project</a:t>
            </a:r>
            <a:r>
              <a:rPr lang="en-US" sz="1400" dirty="0" smtClean="0"/>
              <a:t>.</a:t>
            </a:r>
            <a:endParaRPr lang="en-US" sz="1400" dirty="0" smtClean="0"/>
          </a:p>
          <a:p>
            <a:pPr lvl="1"/>
            <a:endParaRPr lang="en-US" sz="1400" dirty="0" smtClean="0"/>
          </a:p>
          <a:p>
            <a:pPr lvl="1"/>
            <a:r>
              <a:rPr lang="en-US" sz="1400" dirty="0" smtClean="0"/>
              <a:t>Architects may want to: </a:t>
            </a:r>
          </a:p>
          <a:p>
            <a:pPr lvl="1"/>
            <a:r>
              <a:rPr lang="en-US" sz="1400" dirty="0" smtClean="0"/>
              <a:t>Communicate the intent  and set expectation of system use, scale, etc </a:t>
            </a:r>
            <a:r>
              <a:rPr lang="en-US" sz="1400" dirty="0" smtClean="0"/>
              <a:t>early on in project lifecycle.</a:t>
            </a:r>
            <a:endParaRPr lang="en-US" sz="1400" dirty="0" smtClean="0"/>
          </a:p>
          <a:p>
            <a:pPr lvl="1"/>
            <a:endParaRPr lang="en-US" sz="1400" dirty="0" smtClean="0"/>
          </a:p>
          <a:p>
            <a:pPr lvl="1"/>
            <a:endParaRPr lang="en-US" sz="1400" dirty="0" smtClean="0"/>
          </a:p>
          <a:p>
            <a:pPr lvl="1"/>
            <a:endParaRPr lang="en-US" sz="1400" dirty="0" smtClean="0"/>
          </a:p>
          <a:p>
            <a:pPr lvl="1"/>
            <a:endParaRPr lang="en-US" sz="1400" dirty="0" smtClean="0"/>
          </a:p>
          <a:p>
            <a:pPr lvl="1"/>
            <a:endParaRPr lang="en-US" sz="1400" dirty="0" smtClean="0"/>
          </a:p>
          <a:p>
            <a:pPr lvl="1"/>
            <a:endParaRPr lang="en-US" sz="1400" dirty="0" smtClean="0"/>
          </a:p>
          <a:p>
            <a:pPr lvl="1"/>
            <a:endParaRPr lang="en-US" sz="1400" dirty="0" smtClean="0"/>
          </a:p>
          <a:p>
            <a:pPr lvl="1" algn="ctr"/>
            <a:r>
              <a:rPr lang="en-US" sz="1400" b="1" dirty="0" smtClean="0"/>
              <a:t>A good architect always has a reference </a:t>
            </a:r>
          </a:p>
          <a:p>
            <a:pPr lvl="1" algn="ctr"/>
            <a:r>
              <a:rPr lang="en-US" sz="1400" dirty="0" smtClean="0"/>
              <a:t>– A substantive list providing citations for the facts, opinions, </a:t>
            </a:r>
          </a:p>
          <a:p>
            <a:pPr lvl="1" algn="ctr"/>
            <a:r>
              <a:rPr lang="en-US" sz="1400" dirty="0" smtClean="0"/>
              <a:t>or quotes that are presented.</a:t>
            </a:r>
          </a:p>
          <a:p>
            <a:endParaRPr lang="en-US" sz="1400" dirty="0" smtClean="0"/>
          </a:p>
        </p:txBody>
      </p:sp>
    </p:spTree>
  </p:cSld>
  <p:clrMapOvr>
    <a:masterClrMapping/>
  </p:clrMapOvr>
  <p:transition>
    <p:pull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457200"/>
            <a:ext cx="8305800" cy="693738"/>
          </a:xfrm>
        </p:spPr>
        <p:txBody>
          <a:bodyPr/>
          <a:lstStyle/>
          <a:p>
            <a:pPr eaLnBrk="1" fontAlgn="auto" hangingPunct="1">
              <a:spcAft>
                <a:spcPts val="0"/>
              </a:spcAft>
              <a:defRPr/>
            </a:pPr>
            <a:r>
              <a:rPr lang="en-US" sz="2400" dirty="0" smtClean="0">
                <a:solidFill>
                  <a:schemeClr val="accent3"/>
                </a:solidFill>
              </a:rPr>
              <a:t>References</a:t>
            </a:r>
            <a:endParaRPr lang="en-US" sz="2400" dirty="0">
              <a:solidFill>
                <a:schemeClr val="accent3"/>
              </a:solidFill>
            </a:endParaRPr>
          </a:p>
        </p:txBody>
      </p:sp>
      <p:sp>
        <p:nvSpPr>
          <p:cNvPr id="3" name="Subtitle 2"/>
          <p:cNvSpPr>
            <a:spLocks noGrp="1"/>
          </p:cNvSpPr>
          <p:nvPr>
            <p:ph type="subTitle" idx="1"/>
          </p:nvPr>
        </p:nvSpPr>
        <p:spPr>
          <a:xfrm>
            <a:off x="762000" y="1143000"/>
            <a:ext cx="7772400" cy="457200"/>
          </a:xfrm>
        </p:spPr>
        <p:txBody>
          <a:bodyPr>
            <a:normAutofit/>
          </a:bodyPr>
          <a:lstStyle/>
          <a:p>
            <a:pPr eaLnBrk="1" fontAlgn="auto" hangingPunct="1">
              <a:spcAft>
                <a:spcPts val="0"/>
              </a:spcAft>
              <a:defRPr/>
            </a:pPr>
            <a:r>
              <a:rPr lang="en-US" sz="1400" dirty="0" smtClean="0"/>
              <a:t>Further Study</a:t>
            </a:r>
            <a:endParaRPr lang="en-US" sz="1400" dirty="0"/>
          </a:p>
        </p:txBody>
      </p:sp>
      <p:cxnSp>
        <p:nvCxnSpPr>
          <p:cNvPr id="45" name="Straight Connector 44"/>
          <p:cNvCxnSpPr/>
          <p:nvPr/>
        </p:nvCxnSpPr>
        <p:spPr>
          <a:xfrm>
            <a:off x="685800" y="1371600"/>
            <a:ext cx="7848600"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14341" name="TextBox 41"/>
          <p:cNvSpPr txBox="1">
            <a:spLocks noChangeArrowheads="1"/>
          </p:cNvSpPr>
          <p:nvPr/>
        </p:nvSpPr>
        <p:spPr bwMode="auto">
          <a:xfrm>
            <a:off x="457200" y="1524000"/>
            <a:ext cx="8534400" cy="4985980"/>
          </a:xfrm>
          <a:prstGeom prst="rect">
            <a:avLst/>
          </a:prstGeom>
          <a:noFill/>
          <a:ln w="9525">
            <a:noFill/>
            <a:miter lim="800000"/>
            <a:headEnd/>
            <a:tailEnd/>
          </a:ln>
        </p:spPr>
        <p:txBody>
          <a:bodyPr>
            <a:spAutoFit/>
          </a:bodyPr>
          <a:lstStyle/>
          <a:p>
            <a:pPr>
              <a:buFont typeface="Arial" charset="0"/>
              <a:buChar char="•"/>
            </a:pPr>
            <a:r>
              <a:rPr lang="en-US" dirty="0">
                <a:latin typeface="Verdana" pitchFamily="34" charset="0"/>
              </a:rPr>
              <a:t> </a:t>
            </a:r>
            <a:r>
              <a:rPr lang="en-US" dirty="0" smtClean="0">
                <a:latin typeface="Verdana" pitchFamily="34" charset="0"/>
              </a:rPr>
              <a:t>Wikipedia – Software Architecture</a:t>
            </a:r>
            <a:endParaRPr lang="en-US" dirty="0">
              <a:latin typeface="Verdana" pitchFamily="34" charset="0"/>
            </a:endParaRPr>
          </a:p>
          <a:p>
            <a:r>
              <a:rPr lang="en-US" sz="1200" dirty="0">
                <a:latin typeface="Verdana" pitchFamily="34" charset="0"/>
              </a:rPr>
              <a:t>	</a:t>
            </a:r>
            <a:r>
              <a:rPr lang="en-US" sz="1200" dirty="0" smtClean="0">
                <a:latin typeface="Verdana" pitchFamily="34" charset="0"/>
                <a:hlinkClick r:id="rId2"/>
              </a:rPr>
              <a:t>http://en.wikipedia.org/wiki/Software_architecture</a:t>
            </a:r>
            <a:r>
              <a:rPr lang="en-US" sz="1200" dirty="0" smtClean="0">
                <a:latin typeface="Verdana" pitchFamily="34" charset="0"/>
              </a:rPr>
              <a:t> </a:t>
            </a:r>
          </a:p>
          <a:p>
            <a:endParaRPr lang="en-US" dirty="0">
              <a:latin typeface="Verdana" pitchFamily="34" charset="0"/>
            </a:endParaRPr>
          </a:p>
          <a:p>
            <a:pPr>
              <a:buFont typeface="Arial" charset="0"/>
              <a:buChar char="•"/>
            </a:pPr>
            <a:r>
              <a:rPr lang="en-US" dirty="0">
                <a:latin typeface="Verdana" pitchFamily="34" charset="0"/>
              </a:rPr>
              <a:t> </a:t>
            </a:r>
            <a:r>
              <a:rPr lang="en-US" dirty="0" smtClean="0">
                <a:latin typeface="Verdana" pitchFamily="34" charset="0"/>
              </a:rPr>
              <a:t>Wikipedia –</a:t>
            </a:r>
            <a:r>
              <a:rPr lang="en-US" dirty="0" err="1" smtClean="0">
                <a:latin typeface="Verdana" pitchFamily="34" charset="0"/>
              </a:rPr>
              <a:t>Applesoft</a:t>
            </a:r>
            <a:r>
              <a:rPr lang="en-US" dirty="0" smtClean="0">
                <a:latin typeface="Verdana" pitchFamily="34" charset="0"/>
              </a:rPr>
              <a:t> BASIC</a:t>
            </a:r>
            <a:endParaRPr lang="en-US" dirty="0">
              <a:latin typeface="Verdana" pitchFamily="34" charset="0"/>
            </a:endParaRPr>
          </a:p>
          <a:p>
            <a:r>
              <a:rPr lang="en-US" dirty="0">
                <a:latin typeface="Verdana" pitchFamily="34" charset="0"/>
              </a:rPr>
              <a:t>	</a:t>
            </a:r>
            <a:r>
              <a:rPr lang="en-US" sz="1200" dirty="0" smtClean="0">
                <a:latin typeface="Verdana" pitchFamily="34" charset="0"/>
                <a:hlinkClick r:id="rId3"/>
              </a:rPr>
              <a:t>http://en.wikipedia.org/wiki/Applesoft_BASIC</a:t>
            </a:r>
            <a:r>
              <a:rPr lang="en-US" sz="1200" dirty="0" smtClean="0">
                <a:latin typeface="Verdana" pitchFamily="34" charset="0"/>
              </a:rPr>
              <a:t> </a:t>
            </a:r>
          </a:p>
          <a:p>
            <a:endParaRPr lang="en-US" sz="1200" dirty="0">
              <a:latin typeface="Verdana" pitchFamily="34" charset="0"/>
            </a:endParaRPr>
          </a:p>
          <a:p>
            <a:pPr>
              <a:buFont typeface="Arial" charset="0"/>
              <a:buChar char="•"/>
            </a:pPr>
            <a:r>
              <a:rPr lang="en-US" dirty="0" smtClean="0">
                <a:latin typeface="Verdana" pitchFamily="34" charset="0"/>
              </a:rPr>
              <a:t> </a:t>
            </a:r>
            <a:r>
              <a:rPr lang="en-US" b="1" dirty="0" smtClean="0"/>
              <a:t>ISO/IEC/IEEE 42010</a:t>
            </a:r>
            <a:r>
              <a:rPr lang="en-US" dirty="0" smtClean="0"/>
              <a:t> </a:t>
            </a:r>
            <a:r>
              <a:rPr lang="en-US" i="1" dirty="0" smtClean="0"/>
              <a:t>Systems and software engineering </a:t>
            </a:r>
            <a:endParaRPr lang="en-US" dirty="0">
              <a:latin typeface="Verdana" pitchFamily="34" charset="0"/>
            </a:endParaRPr>
          </a:p>
          <a:p>
            <a:r>
              <a:rPr lang="en-US" dirty="0">
                <a:latin typeface="Verdana" pitchFamily="34" charset="0"/>
              </a:rPr>
              <a:t>	</a:t>
            </a:r>
            <a:r>
              <a:rPr lang="en-US" sz="1200" dirty="0">
                <a:latin typeface="Verdana" pitchFamily="34" charset="0"/>
              </a:rPr>
              <a:t> </a:t>
            </a:r>
            <a:r>
              <a:rPr lang="en-US" sz="1200" dirty="0" smtClean="0">
                <a:latin typeface="Verdana" pitchFamily="34" charset="0"/>
                <a:hlinkClick r:id="rId4"/>
              </a:rPr>
              <a:t>http://en.wikipedia.org/wiki/ISO/IEC_42010</a:t>
            </a:r>
            <a:r>
              <a:rPr lang="en-US" sz="1200" dirty="0" smtClean="0">
                <a:latin typeface="Verdana" pitchFamily="34" charset="0"/>
              </a:rPr>
              <a:t> </a:t>
            </a:r>
          </a:p>
          <a:p>
            <a:endParaRPr lang="en-US" dirty="0">
              <a:latin typeface="Verdana" pitchFamily="34" charset="0"/>
            </a:endParaRPr>
          </a:p>
          <a:p>
            <a:pPr>
              <a:buFont typeface="Arial" charset="0"/>
              <a:buChar char="•"/>
            </a:pPr>
            <a:r>
              <a:rPr lang="en-US" dirty="0">
                <a:latin typeface="Verdana" pitchFamily="34" charset="0"/>
              </a:rPr>
              <a:t> </a:t>
            </a:r>
            <a:r>
              <a:rPr lang="en-US" dirty="0" smtClean="0">
                <a:latin typeface="Verdana" pitchFamily="34" charset="0"/>
              </a:rPr>
              <a:t>Design Patterns</a:t>
            </a:r>
            <a:endParaRPr lang="en-US" dirty="0">
              <a:latin typeface="Verdana" pitchFamily="34" charset="0"/>
            </a:endParaRPr>
          </a:p>
          <a:p>
            <a:r>
              <a:rPr lang="en-US" dirty="0">
                <a:latin typeface="Verdana" pitchFamily="34" charset="0"/>
              </a:rPr>
              <a:t>	</a:t>
            </a:r>
            <a:r>
              <a:rPr lang="en-US" sz="1200" dirty="0" smtClean="0">
                <a:latin typeface="Verdana" pitchFamily="34" charset="0"/>
                <a:hlinkClick r:id="rId5"/>
              </a:rPr>
              <a:t>http://en.wikipedia.org/wiki/Design_Patterns</a:t>
            </a:r>
            <a:r>
              <a:rPr lang="en-US" sz="1200" dirty="0" smtClean="0">
                <a:latin typeface="Verdana" pitchFamily="34" charset="0"/>
              </a:rPr>
              <a:t> </a:t>
            </a:r>
          </a:p>
          <a:p>
            <a:endParaRPr lang="en-US" sz="1200" dirty="0" smtClean="0">
              <a:latin typeface="Verdana" pitchFamily="34" charset="0"/>
            </a:endParaRPr>
          </a:p>
          <a:p>
            <a:pPr lvl="0">
              <a:buFont typeface="Arial" charset="0"/>
              <a:buChar char="•"/>
            </a:pPr>
            <a:r>
              <a:rPr lang="en-US" sz="1200" dirty="0" smtClean="0">
                <a:solidFill>
                  <a:prstClr val="black"/>
                </a:solidFill>
                <a:latin typeface="Verdana" pitchFamily="34" charset="0"/>
              </a:rPr>
              <a:t> Wikipedia </a:t>
            </a:r>
            <a:r>
              <a:rPr lang="en-US" sz="1200" dirty="0" smtClean="0">
                <a:solidFill>
                  <a:prstClr val="black"/>
                </a:solidFill>
                <a:latin typeface="Verdana" pitchFamily="34" charset="0"/>
              </a:rPr>
              <a:t>Software Architect</a:t>
            </a:r>
            <a:endParaRPr lang="en-US" sz="1200" dirty="0" smtClean="0">
              <a:solidFill>
                <a:prstClr val="black"/>
              </a:solidFill>
              <a:latin typeface="Verdana" pitchFamily="34" charset="0"/>
            </a:endParaRPr>
          </a:p>
          <a:p>
            <a:pPr lvl="0"/>
            <a:r>
              <a:rPr lang="en-US" sz="1200" dirty="0" smtClean="0">
                <a:solidFill>
                  <a:prstClr val="black"/>
                </a:solidFill>
                <a:latin typeface="Verdana" pitchFamily="34" charset="0"/>
              </a:rPr>
              <a:t>	</a:t>
            </a:r>
            <a:r>
              <a:rPr lang="en-US" sz="1200" dirty="0" smtClean="0">
                <a:solidFill>
                  <a:prstClr val="black"/>
                </a:solidFill>
                <a:latin typeface="Verdana" pitchFamily="34" charset="0"/>
                <a:hlinkClick r:id="rId6"/>
              </a:rPr>
              <a:t>http://</a:t>
            </a:r>
            <a:r>
              <a:rPr lang="en-US" sz="1200" dirty="0" smtClean="0">
                <a:solidFill>
                  <a:prstClr val="black"/>
                </a:solidFill>
                <a:latin typeface="Verdana" pitchFamily="34" charset="0"/>
                <a:hlinkClick r:id="rId6"/>
              </a:rPr>
              <a:t>en.wikipedia.org/wiki/Software_architect</a:t>
            </a:r>
            <a:r>
              <a:rPr lang="en-US" sz="1200" dirty="0" smtClean="0">
                <a:solidFill>
                  <a:prstClr val="black"/>
                </a:solidFill>
                <a:latin typeface="Verdana" pitchFamily="34" charset="0"/>
              </a:rPr>
              <a:t> </a:t>
            </a:r>
            <a:endParaRPr lang="en-US" sz="1200" dirty="0" smtClean="0">
              <a:solidFill>
                <a:prstClr val="black"/>
              </a:solidFill>
              <a:latin typeface="Verdana" pitchFamily="34" charset="0"/>
            </a:endParaRPr>
          </a:p>
          <a:p>
            <a:endParaRPr lang="en-US" sz="1200" dirty="0" smtClean="0">
              <a:latin typeface="Verdana" pitchFamily="34" charset="0"/>
            </a:endParaRPr>
          </a:p>
          <a:p>
            <a:pPr lvl="0">
              <a:buFont typeface="Arial" charset="0"/>
              <a:buChar char="•"/>
            </a:pPr>
            <a:r>
              <a:rPr lang="en-US" sz="1200" dirty="0" smtClean="0">
                <a:solidFill>
                  <a:prstClr val="black"/>
                </a:solidFill>
                <a:latin typeface="Verdana" pitchFamily="34" charset="0"/>
              </a:rPr>
              <a:t> </a:t>
            </a:r>
            <a:r>
              <a:rPr lang="en-US" sz="1200" dirty="0" smtClean="0">
                <a:solidFill>
                  <a:prstClr val="black"/>
                </a:solidFill>
                <a:latin typeface="Verdana" pitchFamily="34" charset="0"/>
              </a:rPr>
              <a:t>Code Complete 2, Steven McConnel, Microsoft Press, 2004</a:t>
            </a:r>
            <a:endParaRPr lang="en-US" sz="1200" dirty="0" smtClean="0">
              <a:solidFill>
                <a:prstClr val="black"/>
              </a:solidFill>
              <a:latin typeface="Verdana" pitchFamily="34" charset="0"/>
            </a:endParaRPr>
          </a:p>
          <a:p>
            <a:pPr lvl="0"/>
            <a:r>
              <a:rPr lang="en-US" sz="1200" dirty="0" smtClean="0">
                <a:solidFill>
                  <a:prstClr val="black"/>
                </a:solidFill>
                <a:latin typeface="Verdana" pitchFamily="34" charset="0"/>
              </a:rPr>
              <a:t>	</a:t>
            </a:r>
          </a:p>
          <a:p>
            <a:endParaRPr lang="en-US" sz="1200" dirty="0" smtClean="0">
              <a:latin typeface="Verdana" pitchFamily="34" charset="0"/>
            </a:endParaRPr>
          </a:p>
          <a:p>
            <a:endParaRPr lang="en-US" sz="1200" dirty="0" smtClean="0">
              <a:latin typeface="Verdana" pitchFamily="34" charset="0"/>
            </a:endParaRPr>
          </a:p>
          <a:p>
            <a:endParaRPr lang="en-US" sz="1200" dirty="0" smtClean="0">
              <a:latin typeface="Verdana" pitchFamily="34" charset="0"/>
            </a:endParaRPr>
          </a:p>
          <a:p>
            <a:endParaRPr lang="en-US" sz="1200" dirty="0">
              <a:latin typeface="Verdana" pitchFamily="34" charset="0"/>
            </a:endParaRPr>
          </a:p>
        </p:txBody>
      </p:sp>
    </p:spTree>
  </p:cSld>
  <p:clrMapOvr>
    <a:masterClrMapping/>
  </p:clrMapOvr>
  <p:transition>
    <p:pull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457200"/>
            <a:ext cx="8305800" cy="693738"/>
          </a:xfrm>
        </p:spPr>
        <p:txBody>
          <a:bodyPr/>
          <a:lstStyle/>
          <a:p>
            <a:pPr eaLnBrk="1" fontAlgn="auto" hangingPunct="1">
              <a:spcAft>
                <a:spcPts val="0"/>
              </a:spcAft>
              <a:defRPr/>
            </a:pPr>
            <a:r>
              <a:rPr lang="en-US" sz="2400" dirty="0" smtClean="0">
                <a:solidFill>
                  <a:schemeClr val="accent3"/>
                </a:solidFill>
              </a:rPr>
              <a:t>References</a:t>
            </a:r>
            <a:endParaRPr lang="en-US" sz="2400" dirty="0">
              <a:solidFill>
                <a:schemeClr val="accent3"/>
              </a:solidFill>
            </a:endParaRPr>
          </a:p>
        </p:txBody>
      </p:sp>
      <p:sp>
        <p:nvSpPr>
          <p:cNvPr id="3" name="Subtitle 2"/>
          <p:cNvSpPr>
            <a:spLocks noGrp="1"/>
          </p:cNvSpPr>
          <p:nvPr>
            <p:ph type="subTitle" idx="1"/>
          </p:nvPr>
        </p:nvSpPr>
        <p:spPr>
          <a:xfrm>
            <a:off x="762000" y="1143000"/>
            <a:ext cx="7772400" cy="457200"/>
          </a:xfrm>
        </p:spPr>
        <p:txBody>
          <a:bodyPr>
            <a:normAutofit/>
          </a:bodyPr>
          <a:lstStyle/>
          <a:p>
            <a:pPr eaLnBrk="1" fontAlgn="auto" hangingPunct="1">
              <a:spcAft>
                <a:spcPts val="0"/>
              </a:spcAft>
              <a:defRPr/>
            </a:pPr>
            <a:r>
              <a:rPr lang="en-US" sz="1400" dirty="0" smtClean="0"/>
              <a:t>Further Study</a:t>
            </a:r>
            <a:endParaRPr lang="en-US" sz="1400" dirty="0"/>
          </a:p>
        </p:txBody>
      </p:sp>
      <p:cxnSp>
        <p:nvCxnSpPr>
          <p:cNvPr id="45" name="Straight Connector 44"/>
          <p:cNvCxnSpPr/>
          <p:nvPr/>
        </p:nvCxnSpPr>
        <p:spPr>
          <a:xfrm>
            <a:off x="685800" y="1371600"/>
            <a:ext cx="7848600"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14341" name="TextBox 41"/>
          <p:cNvSpPr txBox="1">
            <a:spLocks noChangeArrowheads="1"/>
          </p:cNvSpPr>
          <p:nvPr/>
        </p:nvSpPr>
        <p:spPr bwMode="auto">
          <a:xfrm>
            <a:off x="457200" y="1524000"/>
            <a:ext cx="8534400" cy="6555641"/>
          </a:xfrm>
          <a:prstGeom prst="rect">
            <a:avLst/>
          </a:prstGeom>
          <a:noFill/>
          <a:ln w="9525">
            <a:noFill/>
            <a:miter lim="800000"/>
            <a:headEnd/>
            <a:tailEnd/>
          </a:ln>
        </p:spPr>
        <p:txBody>
          <a:bodyPr>
            <a:spAutoFit/>
          </a:bodyPr>
          <a:lstStyle/>
          <a:p>
            <a:pPr>
              <a:buFont typeface="Arial" charset="0"/>
              <a:buChar char="•"/>
            </a:pPr>
            <a:r>
              <a:rPr lang="en-US" dirty="0">
                <a:latin typeface="Verdana" pitchFamily="34" charset="0"/>
              </a:rPr>
              <a:t> </a:t>
            </a:r>
            <a:r>
              <a:rPr lang="en-US" dirty="0" smtClean="0">
                <a:latin typeface="Verdana" pitchFamily="34" charset="0"/>
              </a:rPr>
              <a:t>Links</a:t>
            </a:r>
            <a:endParaRPr lang="en-US" dirty="0">
              <a:latin typeface="Verdana" pitchFamily="34" charset="0"/>
            </a:endParaRPr>
          </a:p>
          <a:p>
            <a:r>
              <a:rPr lang="en-US" sz="1200" dirty="0">
                <a:latin typeface="Verdana" pitchFamily="34" charset="0"/>
              </a:rPr>
              <a:t>	</a:t>
            </a:r>
            <a:r>
              <a:rPr lang="en-US" sz="1200" dirty="0" smtClean="0">
                <a:latin typeface="Verdana" pitchFamily="34" charset="0"/>
              </a:rPr>
              <a:t> </a:t>
            </a:r>
            <a:r>
              <a:rPr lang="en-US" sz="1200" dirty="0" smtClean="0">
                <a:latin typeface="Verdana" pitchFamily="34" charset="0"/>
                <a:hlinkClick r:id="rId2"/>
              </a:rPr>
              <a:t>http://blogs.msdn.com/b/gabriel_morgan/archive/2007/09/02/enterprise-architect-vs-solution-architect.aspx</a:t>
            </a:r>
            <a:endParaRPr lang="en-US" sz="1200" dirty="0" smtClean="0">
              <a:latin typeface="Verdana" pitchFamily="34" charset="0"/>
            </a:endParaRPr>
          </a:p>
          <a:p>
            <a:r>
              <a:rPr lang="en-US" sz="1200" dirty="0" smtClean="0">
                <a:latin typeface="Verdana" pitchFamily="34" charset="0"/>
                <a:hlinkClick r:id="rId3"/>
              </a:rPr>
              <a:t>http://blogs.msdn.com/b/gabriel_morgan/archive/2009/03/02/inappropriately-comparing-building-architecture-and-software-architecture.aspx</a:t>
            </a:r>
            <a:endParaRPr lang="en-US" sz="1200" dirty="0" smtClean="0">
              <a:latin typeface="Verdana" pitchFamily="34" charset="0"/>
            </a:endParaRPr>
          </a:p>
          <a:p>
            <a:r>
              <a:rPr lang="en-US" sz="1200" dirty="0" smtClean="0">
                <a:latin typeface="Verdana" pitchFamily="34" charset="0"/>
                <a:hlinkClick r:id="rId4"/>
              </a:rPr>
              <a:t>http://blogs.msdn.com/b/gabriel_morgan/archive/2007/09/26/adoption-versus-architecture-versus-leadership.aspx</a:t>
            </a:r>
            <a:endParaRPr lang="en-US" sz="1200" dirty="0" smtClean="0">
              <a:latin typeface="Verdana" pitchFamily="34" charset="0"/>
            </a:endParaRPr>
          </a:p>
          <a:p>
            <a:r>
              <a:rPr lang="en-US" sz="1200" dirty="0" smtClean="0">
                <a:latin typeface="Verdana" pitchFamily="34" charset="0"/>
                <a:hlinkClick r:id="rId5"/>
              </a:rPr>
              <a:t>http://blogs.msdn.com/b/gabriel_morgan/archive/2006/10/20/solution-architect-skills-assessment-idea.aspx</a:t>
            </a:r>
            <a:endParaRPr lang="en-US" sz="1200" dirty="0" smtClean="0">
              <a:latin typeface="Verdana" pitchFamily="34" charset="0"/>
            </a:endParaRPr>
          </a:p>
          <a:p>
            <a:r>
              <a:rPr lang="en-US" sz="1200" dirty="0" smtClean="0">
                <a:latin typeface="Verdana" pitchFamily="34" charset="0"/>
                <a:hlinkClick r:id="rId6"/>
              </a:rPr>
              <a:t>http://stackoverflow.com/questions/2029690/application-architect-vs-systems-architect-vs-enterprise-architect</a:t>
            </a:r>
            <a:endParaRPr lang="en-US" sz="1200" dirty="0" smtClean="0">
              <a:latin typeface="Verdana" pitchFamily="34" charset="0"/>
            </a:endParaRPr>
          </a:p>
          <a:p>
            <a:r>
              <a:rPr lang="en-US" sz="1200" dirty="0" smtClean="0">
                <a:latin typeface="Verdana" pitchFamily="34" charset="0"/>
                <a:hlinkClick r:id="rId7"/>
              </a:rPr>
              <a:t>http://programmers.stackexchange.com/questions/110270/whats-the-difference-between-enterprise-architect-software-solution-architect</a:t>
            </a:r>
            <a:endParaRPr lang="en-US" sz="1200" dirty="0" smtClean="0">
              <a:latin typeface="Verdana" pitchFamily="34" charset="0"/>
            </a:endParaRPr>
          </a:p>
          <a:p>
            <a:r>
              <a:rPr lang="en-US" sz="1200" dirty="0" smtClean="0">
                <a:latin typeface="Verdana" pitchFamily="34" charset="0"/>
                <a:hlinkClick r:id="rId8"/>
              </a:rPr>
              <a:t>http://www.oracle.com/technetwork/articles/entarch/ricca-bridging-ea-sa-457138.html</a:t>
            </a:r>
            <a:endParaRPr lang="en-US" sz="1200" dirty="0" smtClean="0">
              <a:latin typeface="Verdana" pitchFamily="34" charset="0"/>
            </a:endParaRPr>
          </a:p>
          <a:p>
            <a:r>
              <a:rPr lang="en-US" sz="1200" dirty="0" smtClean="0">
                <a:latin typeface="Verdana" pitchFamily="34" charset="0"/>
              </a:rPr>
              <a:t> </a:t>
            </a:r>
          </a:p>
          <a:p>
            <a:pPr>
              <a:buFont typeface="Arial" charset="0"/>
              <a:buChar char="•"/>
            </a:pPr>
            <a:r>
              <a:rPr lang="en-US" dirty="0" smtClean="0">
                <a:latin typeface="Verdana" pitchFamily="34" charset="0"/>
              </a:rPr>
              <a:t> Wikipedia –</a:t>
            </a:r>
            <a:r>
              <a:rPr lang="en-US" dirty="0" err="1" smtClean="0">
                <a:latin typeface="Verdana" pitchFamily="34" charset="0"/>
              </a:rPr>
              <a:t>Applesoft</a:t>
            </a:r>
            <a:r>
              <a:rPr lang="en-US" dirty="0" smtClean="0">
                <a:latin typeface="Verdana" pitchFamily="34" charset="0"/>
              </a:rPr>
              <a:t> BASIC</a:t>
            </a:r>
            <a:endParaRPr lang="en-US" dirty="0">
              <a:latin typeface="Verdana" pitchFamily="34" charset="0"/>
            </a:endParaRPr>
          </a:p>
          <a:p>
            <a:r>
              <a:rPr lang="en-US" dirty="0">
                <a:latin typeface="Verdana" pitchFamily="34" charset="0"/>
              </a:rPr>
              <a:t>	</a:t>
            </a:r>
            <a:r>
              <a:rPr lang="en-US" sz="1200" dirty="0" smtClean="0">
                <a:latin typeface="Verdana" pitchFamily="34" charset="0"/>
                <a:hlinkClick r:id="rId9"/>
              </a:rPr>
              <a:t>http://en.wikipedia.org/wiki/Applesoft_BASIC</a:t>
            </a:r>
            <a:r>
              <a:rPr lang="en-US" sz="1200" dirty="0" smtClean="0">
                <a:latin typeface="Verdana" pitchFamily="34" charset="0"/>
              </a:rPr>
              <a:t> </a:t>
            </a:r>
          </a:p>
          <a:p>
            <a:endParaRPr lang="en-US" sz="1200" dirty="0">
              <a:latin typeface="Verdana" pitchFamily="34" charset="0"/>
            </a:endParaRPr>
          </a:p>
          <a:p>
            <a:pPr>
              <a:buFont typeface="Arial" charset="0"/>
              <a:buChar char="•"/>
            </a:pPr>
            <a:r>
              <a:rPr lang="en-US" dirty="0" smtClean="0">
                <a:latin typeface="Verdana" pitchFamily="34" charset="0"/>
              </a:rPr>
              <a:t> </a:t>
            </a:r>
            <a:r>
              <a:rPr lang="en-US" b="1" dirty="0" smtClean="0"/>
              <a:t>ISO/IEC/IEEE 42010</a:t>
            </a:r>
            <a:r>
              <a:rPr lang="en-US" dirty="0" smtClean="0"/>
              <a:t> </a:t>
            </a:r>
            <a:r>
              <a:rPr lang="en-US" i="1" dirty="0" smtClean="0"/>
              <a:t>Systems and software engineering </a:t>
            </a:r>
            <a:endParaRPr lang="en-US" dirty="0">
              <a:latin typeface="Verdana" pitchFamily="34" charset="0"/>
            </a:endParaRPr>
          </a:p>
          <a:p>
            <a:r>
              <a:rPr lang="en-US" dirty="0">
                <a:latin typeface="Verdana" pitchFamily="34" charset="0"/>
              </a:rPr>
              <a:t>	</a:t>
            </a:r>
            <a:r>
              <a:rPr lang="en-US" sz="1200" dirty="0">
                <a:latin typeface="Verdana" pitchFamily="34" charset="0"/>
              </a:rPr>
              <a:t> </a:t>
            </a:r>
            <a:r>
              <a:rPr lang="en-US" sz="1200" dirty="0" smtClean="0">
                <a:latin typeface="Verdana" pitchFamily="34" charset="0"/>
                <a:hlinkClick r:id="rId10"/>
              </a:rPr>
              <a:t>http://en.wikipedia.org/wiki/ISO/IEC_42010</a:t>
            </a:r>
            <a:r>
              <a:rPr lang="en-US" sz="1200" dirty="0" smtClean="0">
                <a:latin typeface="Verdana" pitchFamily="34" charset="0"/>
              </a:rPr>
              <a:t> </a:t>
            </a:r>
          </a:p>
          <a:p>
            <a:endParaRPr lang="en-US" dirty="0">
              <a:latin typeface="Verdana" pitchFamily="34" charset="0"/>
            </a:endParaRPr>
          </a:p>
          <a:p>
            <a:pPr>
              <a:buFont typeface="Arial" charset="0"/>
              <a:buChar char="•"/>
            </a:pPr>
            <a:r>
              <a:rPr lang="en-US" dirty="0">
                <a:latin typeface="Verdana" pitchFamily="34" charset="0"/>
              </a:rPr>
              <a:t> </a:t>
            </a:r>
            <a:r>
              <a:rPr lang="en-US" dirty="0" smtClean="0">
                <a:latin typeface="Verdana" pitchFamily="34" charset="0"/>
              </a:rPr>
              <a:t>Design Patterns</a:t>
            </a:r>
            <a:endParaRPr lang="en-US" dirty="0">
              <a:latin typeface="Verdana" pitchFamily="34" charset="0"/>
            </a:endParaRPr>
          </a:p>
          <a:p>
            <a:r>
              <a:rPr lang="en-US" dirty="0">
                <a:latin typeface="Verdana" pitchFamily="34" charset="0"/>
              </a:rPr>
              <a:t>	</a:t>
            </a:r>
            <a:r>
              <a:rPr lang="en-US" sz="1200" dirty="0" smtClean="0">
                <a:latin typeface="Verdana" pitchFamily="34" charset="0"/>
                <a:hlinkClick r:id="rId11"/>
              </a:rPr>
              <a:t>http://en.wikipedia.org/wiki/Design_Patterns</a:t>
            </a:r>
            <a:r>
              <a:rPr lang="en-US" sz="1200" dirty="0" smtClean="0">
                <a:latin typeface="Verdana" pitchFamily="34" charset="0"/>
              </a:rPr>
              <a:t> </a:t>
            </a:r>
          </a:p>
          <a:p>
            <a:endParaRPr lang="en-US" sz="1200" dirty="0" smtClean="0">
              <a:latin typeface="Verdana" pitchFamily="34" charset="0"/>
            </a:endParaRPr>
          </a:p>
          <a:p>
            <a:pPr lvl="0">
              <a:buFont typeface="Arial" charset="0"/>
              <a:buChar char="•"/>
            </a:pPr>
            <a:r>
              <a:rPr lang="en-US" dirty="0" smtClean="0">
                <a:solidFill>
                  <a:prstClr val="black"/>
                </a:solidFill>
                <a:latin typeface="Verdana" pitchFamily="34" charset="0"/>
              </a:rPr>
              <a:t> Wikipedia Solution Architecture</a:t>
            </a:r>
          </a:p>
          <a:p>
            <a:pPr lvl="0"/>
            <a:r>
              <a:rPr lang="en-US" dirty="0" smtClean="0">
                <a:solidFill>
                  <a:prstClr val="black"/>
                </a:solidFill>
                <a:latin typeface="Verdana" pitchFamily="34" charset="0"/>
              </a:rPr>
              <a:t>	</a:t>
            </a:r>
            <a:r>
              <a:rPr lang="en-US" sz="1200" dirty="0" smtClean="0">
                <a:solidFill>
                  <a:prstClr val="black"/>
                </a:solidFill>
                <a:latin typeface="Verdana" pitchFamily="34" charset="0"/>
                <a:hlinkClick r:id="rId12"/>
              </a:rPr>
              <a:t>http://en.wikipedia.org/wiki/Solution_architecture</a:t>
            </a:r>
            <a:r>
              <a:rPr lang="en-US" sz="1200" dirty="0" smtClean="0">
                <a:solidFill>
                  <a:prstClr val="black"/>
                </a:solidFill>
                <a:latin typeface="Verdana" pitchFamily="34" charset="0"/>
              </a:rPr>
              <a:t>  </a:t>
            </a:r>
          </a:p>
          <a:p>
            <a:endParaRPr lang="en-US" sz="1200" dirty="0" smtClean="0">
              <a:latin typeface="Verdana" pitchFamily="34" charset="0"/>
            </a:endParaRPr>
          </a:p>
          <a:p>
            <a:endParaRPr lang="en-US" sz="1200" dirty="0" smtClean="0">
              <a:latin typeface="Verdana" pitchFamily="34" charset="0"/>
            </a:endParaRPr>
          </a:p>
          <a:p>
            <a:endParaRPr lang="en-US" sz="1200" dirty="0" smtClean="0">
              <a:latin typeface="Verdana" pitchFamily="34" charset="0"/>
            </a:endParaRPr>
          </a:p>
          <a:p>
            <a:endParaRPr lang="en-US" sz="1200" dirty="0">
              <a:latin typeface="Verdana" pitchFamily="34" charset="0"/>
            </a:endParaRPr>
          </a:p>
        </p:txBody>
      </p:sp>
    </p:spTree>
  </p:cSld>
  <p:clrMapOvr>
    <a:masterClrMapping/>
  </p:clrMapOvr>
  <p:transition>
    <p:pull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0"/>
            <a:ext cx="8229600" cy="693738"/>
          </a:xfrm>
        </p:spPr>
        <p:txBody>
          <a:bodyPr>
            <a:noAutofit/>
          </a:bodyPr>
          <a:lstStyle/>
          <a:p>
            <a:pPr eaLnBrk="1" fontAlgn="auto" hangingPunct="1">
              <a:spcAft>
                <a:spcPts val="0"/>
              </a:spcAft>
              <a:defRPr/>
            </a:pPr>
            <a:r>
              <a:rPr lang="en-US" sz="2400" dirty="0" smtClean="0">
                <a:solidFill>
                  <a:schemeClr val="accent3"/>
                </a:solidFill>
              </a:rPr>
              <a:t>Choosing Interview Strategy and Emphasis</a:t>
            </a:r>
            <a:endParaRPr lang="en-US" sz="2400" dirty="0">
              <a:solidFill>
                <a:schemeClr val="accent3"/>
              </a:solidFill>
            </a:endParaRPr>
          </a:p>
        </p:txBody>
      </p:sp>
      <p:sp>
        <p:nvSpPr>
          <p:cNvPr id="3" name="Subtitle 2"/>
          <p:cNvSpPr>
            <a:spLocks noGrp="1"/>
          </p:cNvSpPr>
          <p:nvPr>
            <p:ph type="subTitle" idx="1"/>
          </p:nvPr>
        </p:nvSpPr>
        <p:spPr>
          <a:xfrm>
            <a:off x="990600" y="1143000"/>
            <a:ext cx="7772400" cy="457200"/>
          </a:xfrm>
        </p:spPr>
        <p:txBody>
          <a:bodyPr>
            <a:normAutofit/>
          </a:bodyPr>
          <a:lstStyle/>
          <a:p>
            <a:pPr eaLnBrk="1" fontAlgn="auto" hangingPunct="1">
              <a:spcAft>
                <a:spcPts val="0"/>
              </a:spcAft>
              <a:defRPr/>
            </a:pPr>
            <a:r>
              <a:rPr lang="en-US" sz="1400" dirty="0" smtClean="0"/>
              <a:t>Strategic Points</a:t>
            </a:r>
            <a:endParaRPr lang="en-US" sz="1400" dirty="0"/>
          </a:p>
        </p:txBody>
      </p:sp>
      <p:sp>
        <p:nvSpPr>
          <p:cNvPr id="6" name="TextBox 5"/>
          <p:cNvSpPr txBox="1"/>
          <p:nvPr/>
        </p:nvSpPr>
        <p:spPr>
          <a:xfrm>
            <a:off x="533400" y="2667000"/>
            <a:ext cx="8077200" cy="1938992"/>
          </a:xfrm>
          <a:prstGeom prst="rect">
            <a:avLst/>
          </a:prstGeom>
          <a:noFill/>
        </p:spPr>
        <p:txBody>
          <a:bodyPr wrap="square" rtlCol="0">
            <a:spAutoFit/>
          </a:bodyPr>
          <a:lstStyle/>
          <a:p>
            <a:r>
              <a:rPr lang="en-US" dirty="0" smtClean="0"/>
              <a:t>A “Building Architect” </a:t>
            </a:r>
            <a:r>
              <a:rPr lang="en-US" dirty="0" smtClean="0"/>
              <a:t>– might </a:t>
            </a:r>
            <a:r>
              <a:rPr lang="en-US" dirty="0" smtClean="0"/>
              <a:t>‘Architect’ by:</a:t>
            </a:r>
          </a:p>
          <a:p>
            <a:pPr lvl="1"/>
            <a:r>
              <a:rPr lang="en-US" sz="1400" dirty="0" smtClean="0"/>
              <a:t>Envision – Examine stakeholder goals combined with architect’s expertise</a:t>
            </a:r>
          </a:p>
          <a:p>
            <a:pPr lvl="1"/>
            <a:r>
              <a:rPr lang="en-US" sz="1400" dirty="0" smtClean="0"/>
              <a:t>Model – View the ‘lay of the land’ to construct a model and set expectations</a:t>
            </a:r>
          </a:p>
          <a:p>
            <a:pPr lvl="1"/>
            <a:r>
              <a:rPr lang="en-US" sz="1400" dirty="0" smtClean="0"/>
              <a:t>Blueprint – Specify construction details and constraints</a:t>
            </a:r>
          </a:p>
          <a:p>
            <a:pPr lvl="1"/>
            <a:r>
              <a:rPr lang="en-US" sz="1400" dirty="0" smtClean="0"/>
              <a:t>Inspect – Verify construction implementation</a:t>
            </a:r>
          </a:p>
          <a:p>
            <a:pPr lvl="1"/>
            <a:r>
              <a:rPr lang="en-US" sz="1400" dirty="0" smtClean="0"/>
              <a:t>Nomenclature </a:t>
            </a:r>
            <a:r>
              <a:rPr lang="en-US" sz="1400" dirty="0" smtClean="0"/>
              <a:t>– communicate in terms understandable to listeners</a:t>
            </a:r>
          </a:p>
          <a:p>
            <a:pPr lvl="1"/>
            <a:endParaRPr lang="en-US" sz="1400" dirty="0" smtClean="0"/>
          </a:p>
          <a:p>
            <a:endParaRPr lang="en-US" dirty="0"/>
          </a:p>
        </p:txBody>
      </p:sp>
      <p:sp>
        <p:nvSpPr>
          <p:cNvPr id="7" name="TextBox 6"/>
          <p:cNvSpPr txBox="1"/>
          <p:nvPr/>
        </p:nvSpPr>
        <p:spPr>
          <a:xfrm>
            <a:off x="533400" y="1371600"/>
            <a:ext cx="8153400" cy="1231106"/>
          </a:xfrm>
          <a:prstGeom prst="rect">
            <a:avLst/>
          </a:prstGeom>
          <a:noFill/>
        </p:spPr>
        <p:txBody>
          <a:bodyPr wrap="square" rtlCol="0">
            <a:spAutoFit/>
          </a:bodyPr>
          <a:lstStyle/>
          <a:p>
            <a:r>
              <a:rPr lang="en-US" dirty="0" smtClean="0"/>
              <a:t>Many Software ‘Experts’ do not know</a:t>
            </a:r>
            <a:r>
              <a:rPr lang="en-US" dirty="0" smtClean="0"/>
              <a:t>: (As a review…)</a:t>
            </a:r>
            <a:endParaRPr lang="en-US" dirty="0" smtClean="0"/>
          </a:p>
          <a:p>
            <a:pPr lvl="1"/>
            <a:r>
              <a:rPr lang="en-US" sz="1400" dirty="0" smtClean="0"/>
              <a:t>The fundamental reference in the book “Design Patterns” (</a:t>
            </a:r>
            <a:r>
              <a:rPr lang="en-US" sz="1400" dirty="0" err="1" smtClean="0"/>
              <a:t>GoF</a:t>
            </a:r>
            <a:r>
              <a:rPr lang="en-US" sz="1400" dirty="0" smtClean="0"/>
              <a:t>), which is generally accepted as the ‘Standard’ in software design, is “A Pattern Language” by C. Alexander. Most texts describing software architecture both quote and reference “Design Patterns” and “A Pattern Language” as the conceptual scaffolding supporting an intellectual point of view.</a:t>
            </a:r>
            <a:endParaRPr lang="en-US" sz="1400" dirty="0"/>
          </a:p>
        </p:txBody>
      </p:sp>
      <p:sp>
        <p:nvSpPr>
          <p:cNvPr id="9" name="TextBox 8"/>
          <p:cNvSpPr txBox="1"/>
          <p:nvPr/>
        </p:nvSpPr>
        <p:spPr>
          <a:xfrm>
            <a:off x="533400" y="4191000"/>
            <a:ext cx="7601761" cy="1446550"/>
          </a:xfrm>
          <a:prstGeom prst="rect">
            <a:avLst/>
          </a:prstGeom>
          <a:noFill/>
        </p:spPr>
        <p:txBody>
          <a:bodyPr wrap="none" rtlCol="0">
            <a:spAutoFit/>
          </a:bodyPr>
          <a:lstStyle/>
          <a:p>
            <a:r>
              <a:rPr lang="en-US" dirty="0" smtClean="0"/>
              <a:t>A “Software Architect” – might ‘Architect’ by:</a:t>
            </a:r>
          </a:p>
          <a:p>
            <a:pPr lvl="1"/>
            <a:r>
              <a:rPr lang="en-US" sz="1400" dirty="0" smtClean="0"/>
              <a:t>Envision – Form outcomes and behaviors as guide to structure in solution delivery</a:t>
            </a:r>
          </a:p>
          <a:p>
            <a:pPr lvl="1"/>
            <a:r>
              <a:rPr lang="en-US" sz="1400" dirty="0" smtClean="0"/>
              <a:t>Model – Implement known Design Patterns to ensure success and cost control</a:t>
            </a:r>
          </a:p>
          <a:p>
            <a:pPr lvl="1"/>
            <a:r>
              <a:rPr lang="en-US" sz="1400" dirty="0" smtClean="0"/>
              <a:t>Blueprint – Guide Construction and Design Principles providing roadmap to deliverables</a:t>
            </a:r>
          </a:p>
          <a:p>
            <a:pPr lvl="1"/>
            <a:r>
              <a:rPr lang="en-US" sz="1400" dirty="0" smtClean="0"/>
              <a:t>Inspect – Verify construction implementation </a:t>
            </a:r>
          </a:p>
          <a:p>
            <a:pPr lvl="1"/>
            <a:r>
              <a:rPr lang="en-US" sz="1400" dirty="0" smtClean="0"/>
              <a:t>Nomenclature </a:t>
            </a:r>
            <a:r>
              <a:rPr lang="en-US" sz="1400" dirty="0" smtClean="0"/>
              <a:t>– communicate in standard </a:t>
            </a:r>
            <a:r>
              <a:rPr lang="en-US" sz="1400" dirty="0" smtClean="0"/>
              <a:t>terms understandable to </a:t>
            </a:r>
            <a:r>
              <a:rPr lang="en-US" sz="1400" dirty="0" smtClean="0"/>
              <a:t>listeners</a:t>
            </a:r>
            <a:endParaRPr lang="en-US" sz="1400" dirty="0" smtClean="0"/>
          </a:p>
        </p:txBody>
      </p:sp>
    </p:spTree>
  </p:cSld>
  <p:clrMapOvr>
    <a:masterClrMapping/>
  </p:clrMapOvr>
  <p:transition>
    <p:pull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0"/>
            <a:ext cx="8229600" cy="693738"/>
          </a:xfrm>
        </p:spPr>
        <p:txBody>
          <a:bodyPr>
            <a:noAutofit/>
          </a:bodyPr>
          <a:lstStyle/>
          <a:p>
            <a:pPr eaLnBrk="1" fontAlgn="auto" hangingPunct="1">
              <a:spcAft>
                <a:spcPts val="0"/>
              </a:spcAft>
              <a:defRPr/>
            </a:pPr>
            <a:r>
              <a:rPr lang="en-US" sz="2400" dirty="0" smtClean="0">
                <a:solidFill>
                  <a:schemeClr val="accent3"/>
                </a:solidFill>
              </a:rPr>
              <a:t>Software ‘Construction’ </a:t>
            </a:r>
            <a:r>
              <a:rPr lang="en-US" sz="2400" dirty="0" smtClean="0">
                <a:solidFill>
                  <a:schemeClr val="accent3"/>
                </a:solidFill>
              </a:rPr>
              <a:t>Concepts</a:t>
            </a:r>
            <a:endParaRPr lang="en-US" sz="2400" dirty="0">
              <a:solidFill>
                <a:schemeClr val="accent3"/>
              </a:solidFill>
            </a:endParaRPr>
          </a:p>
        </p:txBody>
      </p:sp>
      <p:sp>
        <p:nvSpPr>
          <p:cNvPr id="3" name="Subtitle 2"/>
          <p:cNvSpPr>
            <a:spLocks noGrp="1"/>
          </p:cNvSpPr>
          <p:nvPr>
            <p:ph type="subTitle" idx="1"/>
          </p:nvPr>
        </p:nvSpPr>
        <p:spPr>
          <a:xfrm>
            <a:off x="990600" y="1143000"/>
            <a:ext cx="7772400" cy="457200"/>
          </a:xfrm>
        </p:spPr>
        <p:txBody>
          <a:bodyPr>
            <a:normAutofit/>
          </a:bodyPr>
          <a:lstStyle/>
          <a:p>
            <a:pPr eaLnBrk="1" fontAlgn="auto" hangingPunct="1">
              <a:spcAft>
                <a:spcPts val="0"/>
              </a:spcAft>
              <a:defRPr/>
            </a:pPr>
            <a:r>
              <a:rPr lang="en-US" sz="1400" dirty="0" smtClean="0"/>
              <a:t>Strategic Points</a:t>
            </a:r>
            <a:endParaRPr lang="en-US" sz="1400" dirty="0"/>
          </a:p>
        </p:txBody>
      </p:sp>
      <p:sp>
        <p:nvSpPr>
          <p:cNvPr id="8" name="TextBox 7"/>
          <p:cNvSpPr txBox="1"/>
          <p:nvPr/>
        </p:nvSpPr>
        <p:spPr>
          <a:xfrm>
            <a:off x="1295400" y="2971800"/>
            <a:ext cx="2362200" cy="1446550"/>
          </a:xfrm>
          <a:prstGeom prst="rect">
            <a:avLst/>
          </a:prstGeom>
          <a:noFill/>
          <a:ln>
            <a:solidFill>
              <a:schemeClr val="accent1"/>
            </a:solidFill>
          </a:ln>
        </p:spPr>
        <p:txBody>
          <a:bodyPr wrap="square" rtlCol="0">
            <a:spAutoFit/>
          </a:bodyPr>
          <a:lstStyle/>
          <a:p>
            <a:r>
              <a:rPr lang="en-US" dirty="0" smtClean="0"/>
              <a:t>Blueprint</a:t>
            </a:r>
          </a:p>
          <a:p>
            <a:r>
              <a:rPr lang="en-US" sz="1400" dirty="0" smtClean="0"/>
              <a:t>Significant Use Case</a:t>
            </a:r>
          </a:p>
          <a:p>
            <a:r>
              <a:rPr lang="en-US" sz="1400" dirty="0" smtClean="0"/>
              <a:t>Structural Intent</a:t>
            </a:r>
          </a:p>
          <a:p>
            <a:r>
              <a:rPr lang="en-US" sz="1400" dirty="0" smtClean="0"/>
              <a:t>Architecture </a:t>
            </a:r>
          </a:p>
          <a:p>
            <a:r>
              <a:rPr lang="en-US" sz="1400" dirty="0" smtClean="0"/>
              <a:t>Technology</a:t>
            </a:r>
          </a:p>
          <a:p>
            <a:r>
              <a:rPr lang="en-US" sz="1400" dirty="0" smtClean="0"/>
              <a:t>Construction Methods </a:t>
            </a:r>
            <a:endParaRPr lang="en-US" sz="1400" dirty="0"/>
          </a:p>
        </p:txBody>
      </p:sp>
      <p:sp>
        <p:nvSpPr>
          <p:cNvPr id="9" name="TextBox 8"/>
          <p:cNvSpPr txBox="1"/>
          <p:nvPr/>
        </p:nvSpPr>
        <p:spPr>
          <a:xfrm>
            <a:off x="6705600" y="5562600"/>
            <a:ext cx="1569660" cy="400110"/>
          </a:xfrm>
          <a:prstGeom prst="rect">
            <a:avLst/>
          </a:prstGeom>
          <a:noFill/>
        </p:spPr>
        <p:txBody>
          <a:bodyPr wrap="none" rtlCol="0">
            <a:spAutoFit/>
          </a:bodyPr>
          <a:lstStyle/>
          <a:p>
            <a:r>
              <a:rPr lang="en-US" sz="1000" dirty="0" smtClean="0"/>
              <a:t>Reference </a:t>
            </a:r>
          </a:p>
          <a:p>
            <a:r>
              <a:rPr lang="en-US" sz="1000" dirty="0" smtClean="0"/>
              <a:t>Construction - </a:t>
            </a:r>
            <a:r>
              <a:rPr lang="en-US" sz="1000" dirty="0" smtClean="0">
                <a:hlinkClick r:id="rId2"/>
              </a:rPr>
              <a:t>Wikipedia</a:t>
            </a:r>
            <a:endParaRPr lang="en-US" sz="1000" dirty="0"/>
          </a:p>
        </p:txBody>
      </p:sp>
      <p:sp>
        <p:nvSpPr>
          <p:cNvPr id="10" name="TextBox 9"/>
          <p:cNvSpPr txBox="1"/>
          <p:nvPr/>
        </p:nvSpPr>
        <p:spPr>
          <a:xfrm>
            <a:off x="3505200" y="1371600"/>
            <a:ext cx="1479892" cy="584775"/>
          </a:xfrm>
          <a:prstGeom prst="rect">
            <a:avLst/>
          </a:prstGeom>
          <a:noFill/>
        </p:spPr>
        <p:txBody>
          <a:bodyPr wrap="none" rtlCol="0">
            <a:spAutoFit/>
          </a:bodyPr>
          <a:lstStyle/>
          <a:p>
            <a:r>
              <a:rPr lang="en-US" dirty="0" smtClean="0"/>
              <a:t>Construction</a:t>
            </a:r>
            <a:endParaRPr lang="en-US" sz="1400" dirty="0" smtClean="0"/>
          </a:p>
          <a:p>
            <a:r>
              <a:rPr lang="en-US" sz="1400" dirty="0" smtClean="0"/>
              <a:t> </a:t>
            </a:r>
            <a:endParaRPr lang="en-US" dirty="0"/>
          </a:p>
        </p:txBody>
      </p:sp>
      <p:sp>
        <p:nvSpPr>
          <p:cNvPr id="12" name="TextBox 11"/>
          <p:cNvSpPr txBox="1"/>
          <p:nvPr/>
        </p:nvSpPr>
        <p:spPr>
          <a:xfrm>
            <a:off x="4876800" y="2971800"/>
            <a:ext cx="2362200" cy="1446550"/>
          </a:xfrm>
          <a:prstGeom prst="rect">
            <a:avLst/>
          </a:prstGeom>
          <a:noFill/>
          <a:ln>
            <a:solidFill>
              <a:schemeClr val="accent1"/>
            </a:solidFill>
          </a:ln>
        </p:spPr>
        <p:txBody>
          <a:bodyPr wrap="square" rtlCol="0">
            <a:spAutoFit/>
          </a:bodyPr>
          <a:lstStyle/>
          <a:p>
            <a:r>
              <a:rPr lang="en-US" dirty="0" smtClean="0"/>
              <a:t>Inspect</a:t>
            </a:r>
          </a:p>
          <a:p>
            <a:r>
              <a:rPr lang="en-US" sz="1400" dirty="0" smtClean="0"/>
              <a:t>Significant Use Case</a:t>
            </a:r>
          </a:p>
          <a:p>
            <a:r>
              <a:rPr lang="en-US" sz="1400" dirty="0" smtClean="0"/>
              <a:t>Structural Intent</a:t>
            </a:r>
          </a:p>
          <a:p>
            <a:r>
              <a:rPr lang="en-US" sz="1400" dirty="0" smtClean="0"/>
              <a:t>Architecture </a:t>
            </a:r>
          </a:p>
          <a:p>
            <a:r>
              <a:rPr lang="en-US" sz="1400" dirty="0" smtClean="0"/>
              <a:t>Technology</a:t>
            </a:r>
          </a:p>
          <a:p>
            <a:r>
              <a:rPr lang="en-US" sz="1400" dirty="0" smtClean="0"/>
              <a:t>Construction Methods </a:t>
            </a:r>
            <a:endParaRPr lang="en-US" sz="1400" dirty="0"/>
          </a:p>
        </p:txBody>
      </p:sp>
      <p:sp>
        <p:nvSpPr>
          <p:cNvPr id="13" name="Down Arrow 12"/>
          <p:cNvSpPr/>
          <p:nvPr/>
        </p:nvSpPr>
        <p:spPr>
          <a:xfrm>
            <a:off x="2590800" y="1905000"/>
            <a:ext cx="533400" cy="685800"/>
          </a:xfrm>
          <a:prstGeom prst="downArrow">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a:off x="5105400" y="1905000"/>
            <a:ext cx="533400" cy="685800"/>
          </a:xfrm>
          <a:prstGeom prst="downArrow">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48000" y="2438400"/>
            <a:ext cx="1317990" cy="276999"/>
          </a:xfrm>
          <a:prstGeom prst="rect">
            <a:avLst/>
          </a:prstGeom>
          <a:noFill/>
        </p:spPr>
        <p:txBody>
          <a:bodyPr wrap="none" rtlCol="0">
            <a:spAutoFit/>
          </a:bodyPr>
          <a:lstStyle/>
          <a:p>
            <a:r>
              <a:rPr lang="en-US" sz="1200" dirty="0" smtClean="0"/>
              <a:t>Future/indication</a:t>
            </a:r>
            <a:endParaRPr lang="en-US" sz="1200" dirty="0"/>
          </a:p>
        </p:txBody>
      </p:sp>
      <p:sp>
        <p:nvSpPr>
          <p:cNvPr id="18" name="TextBox 17"/>
          <p:cNvSpPr txBox="1"/>
          <p:nvPr/>
        </p:nvSpPr>
        <p:spPr>
          <a:xfrm>
            <a:off x="5562600" y="2438400"/>
            <a:ext cx="1268296" cy="276999"/>
          </a:xfrm>
          <a:prstGeom prst="rect">
            <a:avLst/>
          </a:prstGeom>
          <a:noFill/>
        </p:spPr>
        <p:txBody>
          <a:bodyPr wrap="none" rtlCol="0">
            <a:spAutoFit/>
          </a:bodyPr>
          <a:lstStyle/>
          <a:p>
            <a:r>
              <a:rPr lang="en-US" sz="1200" dirty="0" smtClean="0"/>
              <a:t>Past/verification</a:t>
            </a:r>
            <a:endParaRPr lang="en-US" sz="1200" dirty="0"/>
          </a:p>
        </p:txBody>
      </p:sp>
      <p:sp>
        <p:nvSpPr>
          <p:cNvPr id="21" name="TextBox 20"/>
          <p:cNvSpPr txBox="1"/>
          <p:nvPr/>
        </p:nvSpPr>
        <p:spPr>
          <a:xfrm>
            <a:off x="1295400" y="5257800"/>
            <a:ext cx="4515723" cy="954107"/>
          </a:xfrm>
          <a:prstGeom prst="rect">
            <a:avLst/>
          </a:prstGeom>
          <a:noFill/>
        </p:spPr>
        <p:txBody>
          <a:bodyPr wrap="none" rtlCol="0">
            <a:spAutoFit/>
          </a:bodyPr>
          <a:lstStyle/>
          <a:p>
            <a:r>
              <a:rPr lang="en-US" sz="1400" dirty="0" smtClean="0"/>
              <a:t>A good rule of thumb – “Design and Construction meet </a:t>
            </a:r>
          </a:p>
          <a:p>
            <a:r>
              <a:rPr lang="en-US" sz="1400" dirty="0" smtClean="0"/>
              <a:t>on the principles of Cohesion and Coupling.”</a:t>
            </a:r>
          </a:p>
          <a:p>
            <a:r>
              <a:rPr lang="en-US" sz="1400" dirty="0" smtClean="0"/>
              <a:t>Let take a look at an example.</a:t>
            </a:r>
          </a:p>
          <a:p>
            <a:endParaRPr lang="en-US" sz="1400" dirty="0" smtClean="0"/>
          </a:p>
        </p:txBody>
      </p:sp>
      <p:sp>
        <p:nvSpPr>
          <p:cNvPr id="23" name="Right Arrow Callout 22"/>
          <p:cNvSpPr/>
          <p:nvPr/>
        </p:nvSpPr>
        <p:spPr>
          <a:xfrm>
            <a:off x="3733800" y="2971800"/>
            <a:ext cx="1066800" cy="1447800"/>
          </a:xfrm>
          <a:prstGeom prst="rightArrowCallou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3733800" y="2971800"/>
            <a:ext cx="697627" cy="369332"/>
          </a:xfrm>
          <a:prstGeom prst="rect">
            <a:avLst/>
          </a:prstGeom>
          <a:noFill/>
        </p:spPr>
        <p:txBody>
          <a:bodyPr wrap="none" rtlCol="0">
            <a:spAutoFit/>
          </a:bodyPr>
          <a:lstStyle/>
          <a:p>
            <a:r>
              <a:rPr lang="en-US" dirty="0" smtClean="0"/>
              <a:t>Build</a:t>
            </a:r>
            <a:endParaRPr lang="en-US" dirty="0"/>
          </a:p>
        </p:txBody>
      </p:sp>
    </p:spTree>
  </p:cSld>
  <p:clrMapOvr>
    <a:masterClrMapping/>
  </p:clrMapOvr>
  <p:transition>
    <p:pull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0"/>
            <a:ext cx="8229600" cy="693738"/>
          </a:xfrm>
        </p:spPr>
        <p:txBody>
          <a:bodyPr>
            <a:noAutofit/>
          </a:bodyPr>
          <a:lstStyle/>
          <a:p>
            <a:pPr eaLnBrk="1" fontAlgn="auto" hangingPunct="1">
              <a:spcAft>
                <a:spcPts val="0"/>
              </a:spcAft>
              <a:defRPr/>
            </a:pPr>
            <a:r>
              <a:rPr lang="en-US" sz="2400" dirty="0" smtClean="0">
                <a:solidFill>
                  <a:schemeClr val="accent3"/>
                </a:solidFill>
              </a:rPr>
              <a:t>Example: Comparing Architectures</a:t>
            </a:r>
            <a:endParaRPr lang="en-US" sz="2400" dirty="0">
              <a:solidFill>
                <a:schemeClr val="accent3"/>
              </a:solidFill>
            </a:endParaRPr>
          </a:p>
        </p:txBody>
      </p:sp>
      <p:sp>
        <p:nvSpPr>
          <p:cNvPr id="3" name="Subtitle 2"/>
          <p:cNvSpPr>
            <a:spLocks noGrp="1"/>
          </p:cNvSpPr>
          <p:nvPr>
            <p:ph type="subTitle" idx="1"/>
          </p:nvPr>
        </p:nvSpPr>
        <p:spPr>
          <a:xfrm>
            <a:off x="990600" y="1143000"/>
            <a:ext cx="7772400" cy="457200"/>
          </a:xfrm>
        </p:spPr>
        <p:txBody>
          <a:bodyPr>
            <a:normAutofit/>
          </a:bodyPr>
          <a:lstStyle/>
          <a:p>
            <a:pPr eaLnBrk="1" fontAlgn="auto" hangingPunct="1">
              <a:spcAft>
                <a:spcPts val="0"/>
              </a:spcAft>
              <a:defRPr/>
            </a:pPr>
            <a:r>
              <a:rPr lang="en-US" sz="1400" dirty="0" smtClean="0"/>
              <a:t>Construction</a:t>
            </a:r>
            <a:endParaRPr lang="en-US" sz="1400" dirty="0"/>
          </a:p>
        </p:txBody>
      </p:sp>
      <p:pic>
        <p:nvPicPr>
          <p:cNvPr id="1026" name="Picture 2"/>
          <p:cNvPicPr>
            <a:picLocks noChangeAspect="1" noChangeArrowheads="1"/>
          </p:cNvPicPr>
          <p:nvPr/>
        </p:nvPicPr>
        <p:blipFill>
          <a:blip r:embed="rId2" cstate="print"/>
          <a:srcRect/>
          <a:stretch>
            <a:fillRect/>
          </a:stretch>
        </p:blipFill>
        <p:spPr bwMode="auto">
          <a:xfrm>
            <a:off x="457201" y="1143000"/>
            <a:ext cx="4152796" cy="31242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4572000" y="3047222"/>
            <a:ext cx="4227615" cy="3159904"/>
          </a:xfrm>
          <a:prstGeom prst="rect">
            <a:avLst/>
          </a:prstGeom>
          <a:noFill/>
          <a:ln w="9525">
            <a:noFill/>
            <a:miter lim="800000"/>
            <a:headEnd/>
            <a:tailEnd/>
          </a:ln>
        </p:spPr>
      </p:pic>
      <p:sp>
        <p:nvSpPr>
          <p:cNvPr id="11" name="TextBox 10"/>
          <p:cNvSpPr txBox="1"/>
          <p:nvPr/>
        </p:nvSpPr>
        <p:spPr>
          <a:xfrm>
            <a:off x="5334000" y="2057400"/>
            <a:ext cx="3117200" cy="369332"/>
          </a:xfrm>
          <a:prstGeom prst="rect">
            <a:avLst/>
          </a:prstGeom>
          <a:noFill/>
        </p:spPr>
        <p:txBody>
          <a:bodyPr wrap="none" rtlCol="0">
            <a:spAutoFit/>
          </a:bodyPr>
          <a:lstStyle/>
          <a:p>
            <a:r>
              <a:rPr lang="en-US" dirty="0" smtClean="0"/>
              <a:t>What difference do you see?</a:t>
            </a:r>
            <a:endParaRPr lang="en-US" dirty="0"/>
          </a:p>
        </p:txBody>
      </p:sp>
    </p:spTree>
  </p:cSld>
  <p:clrMapOvr>
    <a:masterClrMapping/>
  </p:clrMapOvr>
  <p:transition>
    <p:pull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0"/>
            <a:ext cx="8229600" cy="693738"/>
          </a:xfrm>
        </p:spPr>
        <p:txBody>
          <a:bodyPr>
            <a:noAutofit/>
          </a:bodyPr>
          <a:lstStyle/>
          <a:p>
            <a:pPr eaLnBrk="1" fontAlgn="auto" hangingPunct="1">
              <a:spcAft>
                <a:spcPts val="0"/>
              </a:spcAft>
              <a:defRPr/>
            </a:pPr>
            <a:r>
              <a:rPr lang="en-US" sz="2400" dirty="0" smtClean="0">
                <a:solidFill>
                  <a:schemeClr val="accent3"/>
                </a:solidFill>
              </a:rPr>
              <a:t>Example: Comparing Architectures</a:t>
            </a:r>
            <a:endParaRPr lang="en-US" sz="2400" dirty="0">
              <a:solidFill>
                <a:schemeClr val="accent3"/>
              </a:solidFill>
            </a:endParaRPr>
          </a:p>
        </p:txBody>
      </p:sp>
      <p:sp>
        <p:nvSpPr>
          <p:cNvPr id="3" name="Subtitle 2"/>
          <p:cNvSpPr>
            <a:spLocks noGrp="1"/>
          </p:cNvSpPr>
          <p:nvPr>
            <p:ph type="subTitle" idx="1"/>
          </p:nvPr>
        </p:nvSpPr>
        <p:spPr>
          <a:xfrm>
            <a:off x="990600" y="1143000"/>
            <a:ext cx="7772400" cy="457200"/>
          </a:xfrm>
        </p:spPr>
        <p:txBody>
          <a:bodyPr>
            <a:normAutofit/>
          </a:bodyPr>
          <a:lstStyle/>
          <a:p>
            <a:pPr eaLnBrk="1" fontAlgn="auto" hangingPunct="1">
              <a:spcAft>
                <a:spcPts val="0"/>
              </a:spcAft>
              <a:defRPr/>
            </a:pPr>
            <a:r>
              <a:rPr lang="en-US" sz="1400" dirty="0" smtClean="0"/>
              <a:t>Construction</a:t>
            </a:r>
            <a:endParaRPr lang="en-US" sz="1400" dirty="0"/>
          </a:p>
        </p:txBody>
      </p:sp>
      <p:pic>
        <p:nvPicPr>
          <p:cNvPr id="2050" name="Picture 2"/>
          <p:cNvPicPr>
            <a:picLocks noChangeAspect="1" noChangeArrowheads="1"/>
          </p:cNvPicPr>
          <p:nvPr/>
        </p:nvPicPr>
        <p:blipFill>
          <a:blip r:embed="rId2" cstate="print"/>
          <a:srcRect/>
          <a:stretch>
            <a:fillRect/>
          </a:stretch>
        </p:blipFill>
        <p:spPr bwMode="auto">
          <a:xfrm>
            <a:off x="381000" y="1295400"/>
            <a:ext cx="4321175" cy="3202181"/>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4648200" y="3352800"/>
            <a:ext cx="4112008" cy="3067153"/>
          </a:xfrm>
          <a:prstGeom prst="rect">
            <a:avLst/>
          </a:prstGeom>
          <a:noFill/>
          <a:ln w="9525">
            <a:noFill/>
            <a:miter lim="800000"/>
            <a:headEnd/>
            <a:tailEnd/>
          </a:ln>
        </p:spPr>
      </p:pic>
      <p:sp>
        <p:nvSpPr>
          <p:cNvPr id="8" name="TextBox 7"/>
          <p:cNvSpPr txBox="1"/>
          <p:nvPr/>
        </p:nvSpPr>
        <p:spPr>
          <a:xfrm>
            <a:off x="4724400" y="1447801"/>
            <a:ext cx="4191000" cy="1754326"/>
          </a:xfrm>
          <a:prstGeom prst="rect">
            <a:avLst/>
          </a:prstGeom>
          <a:noFill/>
        </p:spPr>
        <p:txBody>
          <a:bodyPr wrap="square" rtlCol="0">
            <a:spAutoFit/>
          </a:bodyPr>
          <a:lstStyle/>
          <a:p>
            <a:r>
              <a:rPr lang="en-US" dirty="0" smtClean="0"/>
              <a:t>A </a:t>
            </a:r>
            <a:r>
              <a:rPr lang="en-US" dirty="0" smtClean="0"/>
              <a:t>clear </a:t>
            </a:r>
            <a:r>
              <a:rPr lang="en-US" dirty="0" smtClean="0"/>
              <a:t>picture of the difference can be obtained by removing the descriptive labels.</a:t>
            </a:r>
          </a:p>
          <a:p>
            <a:endParaRPr lang="en-US" dirty="0" smtClean="0"/>
          </a:p>
          <a:p>
            <a:r>
              <a:rPr lang="en-US" dirty="0" smtClean="0"/>
              <a:t>The two architectures are the same; </a:t>
            </a:r>
          </a:p>
          <a:p>
            <a:r>
              <a:rPr lang="en-US" dirty="0" smtClean="0"/>
              <a:t>same code, layers, databases?</a:t>
            </a:r>
          </a:p>
        </p:txBody>
      </p:sp>
      <p:sp>
        <p:nvSpPr>
          <p:cNvPr id="9" name="TextBox 8"/>
          <p:cNvSpPr txBox="1"/>
          <p:nvPr/>
        </p:nvSpPr>
        <p:spPr>
          <a:xfrm>
            <a:off x="304800" y="4648200"/>
            <a:ext cx="4419600" cy="1754326"/>
          </a:xfrm>
          <a:prstGeom prst="rect">
            <a:avLst/>
          </a:prstGeom>
          <a:noFill/>
        </p:spPr>
        <p:txBody>
          <a:bodyPr wrap="square" rtlCol="0">
            <a:spAutoFit/>
          </a:bodyPr>
          <a:lstStyle/>
          <a:p>
            <a:r>
              <a:rPr lang="en-US" dirty="0" smtClean="0"/>
              <a:t>This architecture is more cohesive -- &gt;</a:t>
            </a:r>
          </a:p>
          <a:p>
            <a:r>
              <a:rPr lang="en-US" dirty="0" smtClean="0"/>
              <a:t>This architecture has fewer couplings -- &gt;</a:t>
            </a:r>
          </a:p>
          <a:p>
            <a:endParaRPr lang="en-US" dirty="0" smtClean="0"/>
          </a:p>
          <a:p>
            <a:r>
              <a:rPr lang="en-US" dirty="0" smtClean="0"/>
              <a:t>Construction effects </a:t>
            </a:r>
            <a:r>
              <a:rPr lang="en-US" dirty="0" smtClean="0"/>
              <a:t>Architecture.</a:t>
            </a:r>
          </a:p>
          <a:p>
            <a:r>
              <a:rPr lang="en-US" dirty="0" smtClean="0"/>
              <a:t>Which is more scalable?</a:t>
            </a:r>
            <a:endParaRPr lang="en-US" dirty="0" smtClean="0"/>
          </a:p>
          <a:p>
            <a:endParaRPr lang="en-US" dirty="0" smtClean="0"/>
          </a:p>
        </p:txBody>
      </p:sp>
    </p:spTree>
  </p:cSld>
  <p:clrMapOvr>
    <a:masterClrMapping/>
  </p:clrMapOvr>
  <p:transition>
    <p:pull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0"/>
            <a:ext cx="8229600" cy="693738"/>
          </a:xfrm>
        </p:spPr>
        <p:txBody>
          <a:bodyPr>
            <a:noAutofit/>
          </a:bodyPr>
          <a:lstStyle/>
          <a:p>
            <a:pPr eaLnBrk="1" fontAlgn="auto" hangingPunct="1">
              <a:spcAft>
                <a:spcPts val="0"/>
              </a:spcAft>
              <a:defRPr/>
            </a:pPr>
            <a:r>
              <a:rPr lang="en-US" sz="2400" dirty="0" smtClean="0">
                <a:solidFill>
                  <a:schemeClr val="accent3"/>
                </a:solidFill>
              </a:rPr>
              <a:t>Construction Influence</a:t>
            </a:r>
            <a:endParaRPr lang="en-US" sz="2400" dirty="0">
              <a:solidFill>
                <a:schemeClr val="accent3"/>
              </a:solidFill>
            </a:endParaRPr>
          </a:p>
        </p:txBody>
      </p:sp>
      <p:sp>
        <p:nvSpPr>
          <p:cNvPr id="3" name="Subtitle 2"/>
          <p:cNvSpPr>
            <a:spLocks noGrp="1"/>
          </p:cNvSpPr>
          <p:nvPr>
            <p:ph type="subTitle" idx="1"/>
          </p:nvPr>
        </p:nvSpPr>
        <p:spPr>
          <a:xfrm>
            <a:off x="990600" y="1143000"/>
            <a:ext cx="7772400" cy="457200"/>
          </a:xfrm>
        </p:spPr>
        <p:txBody>
          <a:bodyPr>
            <a:normAutofit/>
          </a:bodyPr>
          <a:lstStyle/>
          <a:p>
            <a:pPr eaLnBrk="1" fontAlgn="auto" hangingPunct="1">
              <a:spcAft>
                <a:spcPts val="0"/>
              </a:spcAft>
              <a:defRPr/>
            </a:pPr>
            <a:r>
              <a:rPr lang="en-US" sz="1400" dirty="0" smtClean="0"/>
              <a:t>Strategic Points</a:t>
            </a:r>
            <a:endParaRPr lang="en-US" sz="1400" dirty="0"/>
          </a:p>
        </p:txBody>
      </p:sp>
      <p:sp>
        <p:nvSpPr>
          <p:cNvPr id="6" name="TextBox 5"/>
          <p:cNvSpPr txBox="1"/>
          <p:nvPr/>
        </p:nvSpPr>
        <p:spPr>
          <a:xfrm>
            <a:off x="685800" y="1219200"/>
            <a:ext cx="2667000" cy="1661993"/>
          </a:xfrm>
          <a:prstGeom prst="rect">
            <a:avLst/>
          </a:prstGeom>
          <a:noFill/>
        </p:spPr>
        <p:txBody>
          <a:bodyPr wrap="square" rtlCol="0">
            <a:spAutoFit/>
          </a:bodyPr>
          <a:lstStyle/>
          <a:p>
            <a:r>
              <a:rPr lang="en-US" u="sng" dirty="0" smtClean="0"/>
              <a:t>Construction Patterns</a:t>
            </a:r>
          </a:p>
          <a:p>
            <a:r>
              <a:rPr lang="en-US" sz="1400" dirty="0" smtClean="0"/>
              <a:t>Inheritance Design</a:t>
            </a:r>
          </a:p>
          <a:p>
            <a:r>
              <a:rPr lang="en-US" sz="1400" dirty="0" smtClean="0"/>
              <a:t>Component Design</a:t>
            </a:r>
          </a:p>
          <a:p>
            <a:r>
              <a:rPr lang="en-US" sz="1400" dirty="0" smtClean="0"/>
              <a:t>Layered Design</a:t>
            </a:r>
          </a:p>
          <a:p>
            <a:r>
              <a:rPr lang="en-US" sz="1400" dirty="0" smtClean="0"/>
              <a:t>Tier Design</a:t>
            </a:r>
          </a:p>
          <a:p>
            <a:r>
              <a:rPr lang="en-US" sz="1400" dirty="0" smtClean="0"/>
              <a:t>Delivery Methodology</a:t>
            </a:r>
          </a:p>
          <a:p>
            <a:r>
              <a:rPr lang="en-US" sz="1400" dirty="0" smtClean="0"/>
              <a:t>Architecture erosion </a:t>
            </a:r>
          </a:p>
        </p:txBody>
      </p:sp>
      <p:sp>
        <p:nvSpPr>
          <p:cNvPr id="9" name="TextBox 8"/>
          <p:cNvSpPr txBox="1"/>
          <p:nvPr/>
        </p:nvSpPr>
        <p:spPr>
          <a:xfrm>
            <a:off x="5486400" y="2438400"/>
            <a:ext cx="3121367" cy="2308324"/>
          </a:xfrm>
          <a:prstGeom prst="rect">
            <a:avLst/>
          </a:prstGeom>
          <a:noFill/>
        </p:spPr>
        <p:txBody>
          <a:bodyPr wrap="none" rtlCol="0">
            <a:spAutoFit/>
          </a:bodyPr>
          <a:lstStyle/>
          <a:p>
            <a:r>
              <a:rPr lang="en-US" u="sng" dirty="0" smtClean="0"/>
              <a:t>Construction Implementation</a:t>
            </a:r>
          </a:p>
          <a:p>
            <a:r>
              <a:rPr lang="en-US" sz="1400" dirty="0" smtClean="0"/>
              <a:t>Structural </a:t>
            </a:r>
            <a:r>
              <a:rPr lang="en-US" sz="1400" dirty="0" smtClean="0"/>
              <a:t>Implementation</a:t>
            </a:r>
            <a:endParaRPr lang="en-US" sz="1400" dirty="0" smtClean="0"/>
          </a:p>
          <a:p>
            <a:r>
              <a:rPr lang="en-US" sz="1400" dirty="0" smtClean="0"/>
              <a:t>Project management</a:t>
            </a:r>
          </a:p>
          <a:p>
            <a:r>
              <a:rPr lang="en-US" sz="1400" dirty="0" smtClean="0"/>
              <a:t>Process  and delivery logistics</a:t>
            </a:r>
          </a:p>
          <a:p>
            <a:r>
              <a:rPr lang="en-US" sz="1400" dirty="0" smtClean="0"/>
              <a:t>Construction methods</a:t>
            </a:r>
          </a:p>
          <a:p>
            <a:r>
              <a:rPr lang="en-US" sz="1400" dirty="0" smtClean="0"/>
              <a:t>Tools</a:t>
            </a:r>
          </a:p>
          <a:p>
            <a:r>
              <a:rPr lang="en-US" sz="1400" dirty="0" smtClean="0"/>
              <a:t>Communication</a:t>
            </a:r>
          </a:p>
          <a:p>
            <a:r>
              <a:rPr lang="en-US" sz="1400" dirty="0" smtClean="0"/>
              <a:t>Physical structure</a:t>
            </a:r>
          </a:p>
          <a:p>
            <a:r>
              <a:rPr lang="en-US" sz="1400" dirty="0" smtClean="0"/>
              <a:t>CPU-Process </a:t>
            </a:r>
            <a:r>
              <a:rPr lang="en-US" sz="1400" dirty="0" smtClean="0"/>
              <a:t>Integration</a:t>
            </a:r>
          </a:p>
          <a:p>
            <a:r>
              <a:rPr lang="en-US" sz="1400" dirty="0" smtClean="0"/>
              <a:t>Latency</a:t>
            </a:r>
          </a:p>
        </p:txBody>
      </p:sp>
      <p:sp>
        <p:nvSpPr>
          <p:cNvPr id="10" name="Bent Arrow 9"/>
          <p:cNvSpPr/>
          <p:nvPr/>
        </p:nvSpPr>
        <p:spPr>
          <a:xfrm rot="5400000">
            <a:off x="4305300" y="419100"/>
            <a:ext cx="838200" cy="2895600"/>
          </a:xfrm>
          <a:prstGeom prst="bentArrow">
            <a:avLst/>
          </a:prstGeom>
          <a:solidFill>
            <a:schemeClr val="bg1"/>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p:cNvSpPr txBox="1"/>
          <p:nvPr/>
        </p:nvSpPr>
        <p:spPr>
          <a:xfrm>
            <a:off x="685800" y="5486400"/>
            <a:ext cx="4403770" cy="646331"/>
          </a:xfrm>
          <a:prstGeom prst="rect">
            <a:avLst/>
          </a:prstGeom>
          <a:noFill/>
        </p:spPr>
        <p:txBody>
          <a:bodyPr wrap="none" rtlCol="0">
            <a:spAutoFit/>
          </a:bodyPr>
          <a:lstStyle/>
          <a:p>
            <a:r>
              <a:rPr lang="en-US" dirty="0" smtClean="0">
                <a:solidFill>
                  <a:srgbClr val="00B0F0"/>
                </a:solidFill>
              </a:rPr>
              <a:t>Do Cloud Architectures simply </a:t>
            </a:r>
          </a:p>
          <a:p>
            <a:r>
              <a:rPr lang="en-US" dirty="0" smtClean="0">
                <a:solidFill>
                  <a:srgbClr val="00B0F0"/>
                </a:solidFill>
              </a:rPr>
              <a:t>Reflect choices in Construction Patterns?</a:t>
            </a:r>
            <a:endParaRPr lang="en-US" dirty="0">
              <a:solidFill>
                <a:srgbClr val="00B0F0"/>
              </a:solidFill>
            </a:endParaRPr>
          </a:p>
        </p:txBody>
      </p:sp>
      <p:sp>
        <p:nvSpPr>
          <p:cNvPr id="12" name="TextBox 11"/>
          <p:cNvSpPr txBox="1"/>
          <p:nvPr/>
        </p:nvSpPr>
        <p:spPr>
          <a:xfrm>
            <a:off x="4648200" y="1828800"/>
            <a:ext cx="756938" cy="261610"/>
          </a:xfrm>
          <a:prstGeom prst="rect">
            <a:avLst/>
          </a:prstGeom>
          <a:noFill/>
        </p:spPr>
        <p:txBody>
          <a:bodyPr wrap="none" rtlCol="0">
            <a:spAutoFit/>
          </a:bodyPr>
          <a:lstStyle/>
          <a:p>
            <a:r>
              <a:rPr lang="en-US" sz="1100" dirty="0" smtClean="0"/>
              <a:t>Influence</a:t>
            </a:r>
            <a:endParaRPr lang="en-US" sz="1100" dirty="0"/>
          </a:p>
        </p:txBody>
      </p:sp>
      <p:sp>
        <p:nvSpPr>
          <p:cNvPr id="13" name="TextBox 12"/>
          <p:cNvSpPr txBox="1"/>
          <p:nvPr/>
        </p:nvSpPr>
        <p:spPr>
          <a:xfrm>
            <a:off x="762000" y="3124200"/>
            <a:ext cx="3810000" cy="1323439"/>
          </a:xfrm>
          <a:prstGeom prst="rect">
            <a:avLst/>
          </a:prstGeom>
          <a:noFill/>
          <a:ln>
            <a:solidFill>
              <a:schemeClr val="accent1">
                <a:shade val="50000"/>
              </a:schemeClr>
            </a:solidFill>
          </a:ln>
        </p:spPr>
        <p:txBody>
          <a:bodyPr wrap="square" rtlCol="0">
            <a:spAutoFit/>
          </a:bodyPr>
          <a:lstStyle/>
          <a:p>
            <a:r>
              <a:rPr lang="en-US" sz="1600" dirty="0" smtClean="0"/>
              <a:t>Notice that “Construction Patterns” influence Implementation. Indeed, pattern selection determines Project Mgmt., methods, tools &amp; physical structure in most cases.</a:t>
            </a:r>
            <a:endParaRPr lang="en-US" sz="1600" dirty="0"/>
          </a:p>
        </p:txBody>
      </p:sp>
    </p:spTree>
  </p:cSld>
  <p:clrMapOvr>
    <a:masterClrMapping/>
  </p:clrMapOvr>
  <p:transition>
    <p:pull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0"/>
            <a:ext cx="8229600" cy="693738"/>
          </a:xfrm>
        </p:spPr>
        <p:txBody>
          <a:bodyPr>
            <a:noAutofit/>
          </a:bodyPr>
          <a:lstStyle/>
          <a:p>
            <a:pPr eaLnBrk="1" fontAlgn="auto" hangingPunct="1">
              <a:spcAft>
                <a:spcPts val="0"/>
              </a:spcAft>
              <a:defRPr/>
            </a:pPr>
            <a:r>
              <a:rPr lang="en-US" sz="2400" dirty="0" smtClean="0">
                <a:solidFill>
                  <a:schemeClr val="accent3"/>
                </a:solidFill>
              </a:rPr>
              <a:t>Architects and Construction</a:t>
            </a:r>
            <a:endParaRPr lang="en-US" sz="2400" dirty="0">
              <a:solidFill>
                <a:schemeClr val="accent3"/>
              </a:solidFill>
            </a:endParaRPr>
          </a:p>
        </p:txBody>
      </p:sp>
      <p:sp>
        <p:nvSpPr>
          <p:cNvPr id="3" name="Subtitle 2"/>
          <p:cNvSpPr>
            <a:spLocks noGrp="1"/>
          </p:cNvSpPr>
          <p:nvPr>
            <p:ph type="subTitle" idx="1"/>
          </p:nvPr>
        </p:nvSpPr>
        <p:spPr>
          <a:xfrm>
            <a:off x="990600" y="1143000"/>
            <a:ext cx="7772400" cy="457200"/>
          </a:xfrm>
        </p:spPr>
        <p:txBody>
          <a:bodyPr>
            <a:normAutofit/>
          </a:bodyPr>
          <a:lstStyle/>
          <a:p>
            <a:pPr eaLnBrk="1" fontAlgn="auto" hangingPunct="1">
              <a:spcAft>
                <a:spcPts val="0"/>
              </a:spcAft>
              <a:defRPr/>
            </a:pPr>
            <a:r>
              <a:rPr lang="en-US" sz="1400" dirty="0" smtClean="0"/>
              <a:t>Architect Responsibilities</a:t>
            </a:r>
            <a:endParaRPr lang="en-US" sz="1400" dirty="0"/>
          </a:p>
        </p:txBody>
      </p:sp>
      <p:sp>
        <p:nvSpPr>
          <p:cNvPr id="19" name="TextBox 18"/>
          <p:cNvSpPr txBox="1"/>
          <p:nvPr/>
        </p:nvSpPr>
        <p:spPr>
          <a:xfrm>
            <a:off x="533400" y="4800600"/>
            <a:ext cx="7772400" cy="461665"/>
          </a:xfrm>
          <a:prstGeom prst="rect">
            <a:avLst/>
          </a:prstGeom>
          <a:noFill/>
        </p:spPr>
        <p:txBody>
          <a:bodyPr wrap="square" rtlCol="0">
            <a:spAutoFit/>
          </a:bodyPr>
          <a:lstStyle/>
          <a:p>
            <a:r>
              <a:rPr lang="en-US" sz="1200" dirty="0" smtClean="0"/>
              <a:t>The </a:t>
            </a:r>
            <a:r>
              <a:rPr lang="en-US" sz="1200" dirty="0" smtClean="0"/>
              <a:t>table below indicates many of the differences between various kinds of software </a:t>
            </a:r>
            <a:r>
              <a:rPr lang="en-US" sz="1200" dirty="0" smtClean="0"/>
              <a:t>architects. They may have different goals and scope, but knowledge is fundamentally the same.</a:t>
            </a:r>
            <a:endParaRPr lang="en-US" sz="1200" dirty="0" smtClean="0"/>
          </a:p>
        </p:txBody>
      </p:sp>
      <p:sp>
        <p:nvSpPr>
          <p:cNvPr id="7" name="TextBox 6"/>
          <p:cNvSpPr txBox="1"/>
          <p:nvPr/>
        </p:nvSpPr>
        <p:spPr>
          <a:xfrm>
            <a:off x="6248400" y="6248400"/>
            <a:ext cx="2371162" cy="246221"/>
          </a:xfrm>
          <a:prstGeom prst="rect">
            <a:avLst/>
          </a:prstGeom>
          <a:noFill/>
        </p:spPr>
        <p:txBody>
          <a:bodyPr wrap="none" rtlCol="0">
            <a:spAutoFit/>
          </a:bodyPr>
          <a:lstStyle/>
          <a:p>
            <a:r>
              <a:rPr lang="en-US" sz="1000" dirty="0" smtClean="0"/>
              <a:t>Source: </a:t>
            </a:r>
            <a:r>
              <a:rPr lang="en-US" sz="1000" dirty="0" smtClean="0"/>
              <a:t>Wikipedia “Software Architect”</a:t>
            </a:r>
            <a:endParaRPr lang="en-US" sz="1000" dirty="0"/>
          </a:p>
        </p:txBody>
      </p:sp>
      <p:pic>
        <p:nvPicPr>
          <p:cNvPr id="1026" name="Picture 2"/>
          <p:cNvPicPr>
            <a:picLocks noChangeAspect="1" noChangeArrowheads="1"/>
          </p:cNvPicPr>
          <p:nvPr/>
        </p:nvPicPr>
        <p:blipFill>
          <a:blip r:embed="rId2" cstate="print"/>
          <a:srcRect/>
          <a:stretch>
            <a:fillRect/>
          </a:stretch>
        </p:blipFill>
        <p:spPr bwMode="auto">
          <a:xfrm>
            <a:off x="1143000" y="5257800"/>
            <a:ext cx="6546850" cy="1066800"/>
          </a:xfrm>
          <a:prstGeom prst="rect">
            <a:avLst/>
          </a:prstGeom>
          <a:noFill/>
          <a:ln w="9525">
            <a:noFill/>
            <a:miter lim="800000"/>
            <a:headEnd/>
            <a:tailEnd/>
          </a:ln>
        </p:spPr>
      </p:pic>
      <p:sp>
        <p:nvSpPr>
          <p:cNvPr id="8" name="TextBox 7"/>
          <p:cNvSpPr txBox="1"/>
          <p:nvPr/>
        </p:nvSpPr>
        <p:spPr>
          <a:xfrm>
            <a:off x="457200" y="1447800"/>
            <a:ext cx="7772400" cy="307777"/>
          </a:xfrm>
          <a:prstGeom prst="rect">
            <a:avLst/>
          </a:prstGeom>
          <a:noFill/>
        </p:spPr>
        <p:txBody>
          <a:bodyPr wrap="square" rtlCol="0">
            <a:spAutoFit/>
          </a:bodyPr>
          <a:lstStyle/>
          <a:p>
            <a:r>
              <a:rPr lang="en-US" sz="1400" dirty="0" smtClean="0"/>
              <a:t>As an external reference, how does Wikipedia list the Roles and Responsibilities of Architects…</a:t>
            </a:r>
            <a:endParaRPr lang="en-US" sz="1400" dirty="0" smtClean="0"/>
          </a:p>
        </p:txBody>
      </p:sp>
      <p:pic>
        <p:nvPicPr>
          <p:cNvPr id="1027" name="Picture 3"/>
          <p:cNvPicPr>
            <a:picLocks noChangeAspect="1" noChangeArrowheads="1"/>
          </p:cNvPicPr>
          <p:nvPr/>
        </p:nvPicPr>
        <p:blipFill>
          <a:blip r:embed="rId3" cstate="print"/>
          <a:srcRect/>
          <a:stretch>
            <a:fillRect/>
          </a:stretch>
        </p:blipFill>
        <p:spPr bwMode="auto">
          <a:xfrm>
            <a:off x="762000" y="1828800"/>
            <a:ext cx="7416949" cy="2847975"/>
          </a:xfrm>
          <a:prstGeom prst="rect">
            <a:avLst/>
          </a:prstGeom>
          <a:noFill/>
          <a:ln w="9525">
            <a:solidFill>
              <a:schemeClr val="accent1"/>
            </a:solidFill>
            <a:miter lim="800000"/>
            <a:headEnd/>
            <a:tailEnd/>
          </a:ln>
        </p:spPr>
      </p:pic>
    </p:spTree>
  </p:cSld>
  <p:clrMapOvr>
    <a:masterClrMapping/>
  </p:clrMapOvr>
  <p:transition>
    <p:pull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0"/>
            <a:ext cx="8229600" cy="693738"/>
          </a:xfrm>
        </p:spPr>
        <p:txBody>
          <a:bodyPr>
            <a:noAutofit/>
          </a:bodyPr>
          <a:lstStyle/>
          <a:p>
            <a:pPr eaLnBrk="1" fontAlgn="auto" hangingPunct="1">
              <a:spcAft>
                <a:spcPts val="0"/>
              </a:spcAft>
              <a:defRPr/>
            </a:pPr>
            <a:r>
              <a:rPr lang="en-US" sz="2400" dirty="0" smtClean="0">
                <a:solidFill>
                  <a:schemeClr val="accent3"/>
                </a:solidFill>
              </a:rPr>
              <a:t>‘Reading’ into an Interview Response</a:t>
            </a:r>
            <a:endParaRPr lang="en-US" sz="2400" dirty="0">
              <a:solidFill>
                <a:schemeClr val="accent3"/>
              </a:solidFill>
            </a:endParaRPr>
          </a:p>
        </p:txBody>
      </p:sp>
      <p:sp>
        <p:nvSpPr>
          <p:cNvPr id="3" name="Subtitle 2"/>
          <p:cNvSpPr>
            <a:spLocks noGrp="1"/>
          </p:cNvSpPr>
          <p:nvPr>
            <p:ph type="subTitle" idx="1"/>
          </p:nvPr>
        </p:nvSpPr>
        <p:spPr>
          <a:xfrm>
            <a:off x="990600" y="1143000"/>
            <a:ext cx="7772400" cy="457200"/>
          </a:xfrm>
        </p:spPr>
        <p:txBody>
          <a:bodyPr>
            <a:normAutofit/>
          </a:bodyPr>
          <a:lstStyle/>
          <a:p>
            <a:pPr eaLnBrk="1" fontAlgn="auto" hangingPunct="1">
              <a:spcAft>
                <a:spcPts val="0"/>
              </a:spcAft>
              <a:defRPr/>
            </a:pPr>
            <a:r>
              <a:rPr lang="en-US" sz="1400" dirty="0" smtClean="0"/>
              <a:t>Implicit knowledge of responses </a:t>
            </a:r>
            <a:endParaRPr lang="en-US" sz="1400" dirty="0"/>
          </a:p>
        </p:txBody>
      </p:sp>
      <p:sp>
        <p:nvSpPr>
          <p:cNvPr id="19" name="TextBox 18"/>
          <p:cNvSpPr txBox="1"/>
          <p:nvPr/>
        </p:nvSpPr>
        <p:spPr>
          <a:xfrm>
            <a:off x="762000" y="1219200"/>
            <a:ext cx="7772400" cy="4555093"/>
          </a:xfrm>
          <a:prstGeom prst="rect">
            <a:avLst/>
          </a:prstGeom>
          <a:noFill/>
        </p:spPr>
        <p:txBody>
          <a:bodyPr wrap="square" rtlCol="0">
            <a:spAutoFit/>
          </a:bodyPr>
          <a:lstStyle/>
          <a:p>
            <a:r>
              <a:rPr lang="en-US" dirty="0" smtClean="0"/>
              <a:t>Evaluating a candidate</a:t>
            </a:r>
          </a:p>
          <a:p>
            <a:r>
              <a:rPr lang="en-US" sz="1400" dirty="0" smtClean="0"/>
              <a:t>Questions have specific answers, but ‘it depends’ is also a valid answer. In such cases, we need to examine the way a response is given to rate it. </a:t>
            </a:r>
          </a:p>
          <a:p>
            <a:pPr lvl="1"/>
            <a:endParaRPr lang="en-US" sz="1400" dirty="0" smtClean="0"/>
          </a:p>
          <a:p>
            <a:pPr lvl="1"/>
            <a:r>
              <a:rPr lang="en-US" sz="1200" dirty="0" smtClean="0"/>
              <a:t>Most replies should be specific, opinioned but softly spoken – Candidates need to have an opinion and state it as such, but at the same time recognize other factors may influence outcomes.</a:t>
            </a:r>
          </a:p>
          <a:p>
            <a:pPr lvl="1"/>
            <a:endParaRPr lang="en-US" sz="1200" dirty="0" smtClean="0"/>
          </a:p>
          <a:p>
            <a:pPr lvl="1"/>
            <a:r>
              <a:rPr lang="en-US" sz="1200" dirty="0" smtClean="0"/>
              <a:t>Replies should use standard, architecturally known terms in response – Use of non-standard terms or not providing references (known examples) indicates lack of knowledge.</a:t>
            </a:r>
          </a:p>
          <a:p>
            <a:pPr lvl="1"/>
            <a:endParaRPr lang="en-US" sz="1200" dirty="0" smtClean="0"/>
          </a:p>
          <a:p>
            <a:pPr lvl="1"/>
            <a:r>
              <a:rPr lang="en-US" sz="1200" dirty="0" smtClean="0"/>
              <a:t>Replies can illustrate standard response Vs. minority response –  However, candidates should clearly state the standard response to a design question.  He may then reply with a minority held position to further support an opinion.</a:t>
            </a:r>
          </a:p>
          <a:p>
            <a:pPr lvl="1"/>
            <a:endParaRPr lang="en-US" sz="1200" dirty="0" smtClean="0"/>
          </a:p>
          <a:p>
            <a:pPr lvl="1"/>
            <a:r>
              <a:rPr lang="en-US" sz="1200" dirty="0" smtClean="0"/>
              <a:t>Interviewers should capture responses for review and follow-up – Ambiguous replies may be the fault of interviewer. </a:t>
            </a:r>
          </a:p>
          <a:p>
            <a:pPr lvl="1"/>
            <a:endParaRPr lang="en-US" sz="1200" dirty="0" smtClean="0"/>
          </a:p>
          <a:p>
            <a:pPr lvl="1"/>
            <a:r>
              <a:rPr lang="en-US" sz="1200" dirty="0" smtClean="0"/>
              <a:t>Materials Vs. Exotic Materials selection – Candidate should elaborate why selection of technologies could be knowledge/complexity/cost prohibitive.</a:t>
            </a:r>
          </a:p>
          <a:p>
            <a:pPr lvl="1"/>
            <a:endParaRPr lang="en-US" sz="1200" dirty="0" smtClean="0"/>
          </a:p>
          <a:p>
            <a:pPr lvl="1"/>
            <a:r>
              <a:rPr lang="en-US" sz="1200" dirty="0" smtClean="0"/>
              <a:t>Plasticity / Continuity (Blending solution modules implies flexibility of design) – Candidate replies should have undertone of flexibility/simplicity in design. </a:t>
            </a:r>
          </a:p>
          <a:p>
            <a:pPr lvl="1"/>
            <a:endParaRPr lang="en-US" sz="1400" dirty="0" smtClean="0"/>
          </a:p>
        </p:txBody>
      </p:sp>
    </p:spTree>
  </p:cSld>
  <p:clrMapOvr>
    <a:masterClrMapping/>
  </p:clrMapOvr>
  <p:transition>
    <p:pull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0"/>
            <a:ext cx="8229600" cy="693738"/>
          </a:xfrm>
        </p:spPr>
        <p:txBody>
          <a:bodyPr>
            <a:noAutofit/>
          </a:bodyPr>
          <a:lstStyle/>
          <a:p>
            <a:pPr eaLnBrk="1" fontAlgn="auto" hangingPunct="1">
              <a:spcAft>
                <a:spcPts val="0"/>
              </a:spcAft>
              <a:defRPr/>
            </a:pPr>
            <a:r>
              <a:rPr lang="en-US" sz="2400" dirty="0" smtClean="0">
                <a:solidFill>
                  <a:schemeClr val="accent3"/>
                </a:solidFill>
              </a:rPr>
              <a:t>The “Right” Questions to Ask</a:t>
            </a:r>
            <a:endParaRPr lang="en-US" sz="2400" dirty="0">
              <a:solidFill>
                <a:schemeClr val="accent3"/>
              </a:solidFill>
            </a:endParaRPr>
          </a:p>
        </p:txBody>
      </p:sp>
      <p:sp>
        <p:nvSpPr>
          <p:cNvPr id="3" name="Subtitle 2"/>
          <p:cNvSpPr>
            <a:spLocks noGrp="1"/>
          </p:cNvSpPr>
          <p:nvPr>
            <p:ph type="subTitle" idx="1"/>
          </p:nvPr>
        </p:nvSpPr>
        <p:spPr>
          <a:xfrm>
            <a:off x="990600" y="1143000"/>
            <a:ext cx="7772400" cy="457200"/>
          </a:xfrm>
        </p:spPr>
        <p:txBody>
          <a:bodyPr>
            <a:normAutofit/>
          </a:bodyPr>
          <a:lstStyle/>
          <a:p>
            <a:pPr eaLnBrk="1" fontAlgn="auto" hangingPunct="1">
              <a:spcAft>
                <a:spcPts val="0"/>
              </a:spcAft>
              <a:defRPr/>
            </a:pPr>
            <a:r>
              <a:rPr lang="en-US" sz="1400" dirty="0" smtClean="0"/>
              <a:t>Architecture Fundamentals</a:t>
            </a:r>
            <a:endParaRPr lang="en-US" sz="1400" dirty="0"/>
          </a:p>
        </p:txBody>
      </p:sp>
      <p:sp>
        <p:nvSpPr>
          <p:cNvPr id="19" name="TextBox 18"/>
          <p:cNvSpPr txBox="1"/>
          <p:nvPr/>
        </p:nvSpPr>
        <p:spPr>
          <a:xfrm>
            <a:off x="762000" y="1219200"/>
            <a:ext cx="6858000" cy="1292662"/>
          </a:xfrm>
          <a:prstGeom prst="rect">
            <a:avLst/>
          </a:prstGeom>
          <a:noFill/>
        </p:spPr>
        <p:txBody>
          <a:bodyPr wrap="square" rtlCol="0">
            <a:spAutoFit/>
          </a:bodyPr>
          <a:lstStyle/>
          <a:p>
            <a:r>
              <a:rPr lang="en-US" dirty="0" smtClean="0"/>
              <a:t>Comparing Architectures</a:t>
            </a:r>
          </a:p>
          <a:p>
            <a:pPr lvl="1"/>
            <a:r>
              <a:rPr lang="en-US" sz="1200" dirty="0" smtClean="0"/>
              <a:t>What do highly cohesive Architectures look like?</a:t>
            </a:r>
          </a:p>
          <a:p>
            <a:pPr lvl="1"/>
            <a:r>
              <a:rPr lang="en-US" sz="1200" dirty="0" smtClean="0"/>
              <a:t>Explain Integration Strategies</a:t>
            </a:r>
            <a:r>
              <a:rPr lang="en-US" sz="1200" dirty="0" smtClean="0"/>
              <a:t>?</a:t>
            </a:r>
          </a:p>
          <a:p>
            <a:pPr lvl="1"/>
            <a:r>
              <a:rPr lang="en-US" sz="1200" dirty="0" smtClean="0"/>
              <a:t>In middle layer design, compare a Domain model with a Transaction Processing model</a:t>
            </a:r>
          </a:p>
          <a:p>
            <a:pPr lvl="1"/>
            <a:r>
              <a:rPr lang="en-US" sz="1200" dirty="0" smtClean="0"/>
              <a:t>Compare a Pipeline and a Component Architecture</a:t>
            </a:r>
            <a:endParaRPr lang="en-US" sz="1200" dirty="0" smtClean="0"/>
          </a:p>
          <a:p>
            <a:pPr lvl="1"/>
            <a:endParaRPr lang="en-US" sz="1200" dirty="0" smtClean="0"/>
          </a:p>
        </p:txBody>
      </p:sp>
      <p:sp>
        <p:nvSpPr>
          <p:cNvPr id="20" name="TextBox 19"/>
          <p:cNvSpPr txBox="1"/>
          <p:nvPr/>
        </p:nvSpPr>
        <p:spPr>
          <a:xfrm>
            <a:off x="762000" y="2362200"/>
            <a:ext cx="6705600" cy="1384995"/>
          </a:xfrm>
          <a:prstGeom prst="rect">
            <a:avLst/>
          </a:prstGeom>
          <a:noFill/>
        </p:spPr>
        <p:txBody>
          <a:bodyPr wrap="square" rtlCol="0">
            <a:spAutoFit/>
          </a:bodyPr>
          <a:lstStyle/>
          <a:p>
            <a:r>
              <a:rPr lang="en-US" dirty="0" smtClean="0"/>
              <a:t>Physical Design</a:t>
            </a:r>
          </a:p>
          <a:p>
            <a:pPr lvl="1"/>
            <a:r>
              <a:rPr lang="en-US" sz="1200" dirty="0" smtClean="0"/>
              <a:t>Why have logical and physical models?</a:t>
            </a:r>
          </a:p>
          <a:p>
            <a:pPr lvl="1"/>
            <a:r>
              <a:rPr lang="en-US" sz="1200" dirty="0" smtClean="0"/>
              <a:t>Why have Process </a:t>
            </a:r>
            <a:r>
              <a:rPr lang="en-US" sz="1200" dirty="0" smtClean="0"/>
              <a:t>separation?</a:t>
            </a:r>
          </a:p>
          <a:p>
            <a:pPr lvl="1"/>
            <a:r>
              <a:rPr lang="en-US" sz="1200" dirty="0" smtClean="0"/>
              <a:t>Explain a 3 Layer and </a:t>
            </a:r>
            <a:r>
              <a:rPr lang="en-US" sz="1200" dirty="0" smtClean="0"/>
              <a:t>1 Tier Architecture?</a:t>
            </a:r>
          </a:p>
          <a:p>
            <a:pPr lvl="1"/>
            <a:r>
              <a:rPr lang="en-US" sz="1200" dirty="0" smtClean="0"/>
              <a:t>Give an example of a “n” Layer / 1 Tier Architecture that meets its business constraints.</a:t>
            </a:r>
          </a:p>
          <a:p>
            <a:endParaRPr lang="en-US" dirty="0"/>
          </a:p>
        </p:txBody>
      </p:sp>
      <p:sp>
        <p:nvSpPr>
          <p:cNvPr id="6" name="TextBox 5"/>
          <p:cNvSpPr txBox="1"/>
          <p:nvPr/>
        </p:nvSpPr>
        <p:spPr>
          <a:xfrm>
            <a:off x="762000" y="4800600"/>
            <a:ext cx="7010400" cy="1754326"/>
          </a:xfrm>
          <a:prstGeom prst="rect">
            <a:avLst/>
          </a:prstGeom>
          <a:noFill/>
        </p:spPr>
        <p:txBody>
          <a:bodyPr wrap="square" rtlCol="0">
            <a:spAutoFit/>
          </a:bodyPr>
          <a:lstStyle/>
          <a:p>
            <a:r>
              <a:rPr lang="en-US" dirty="0" smtClean="0"/>
              <a:t>Project Management</a:t>
            </a:r>
          </a:p>
          <a:p>
            <a:pPr lvl="1"/>
            <a:r>
              <a:rPr lang="en-US" sz="1200" dirty="0" smtClean="0"/>
              <a:t>What is the role of a Project manager</a:t>
            </a:r>
            <a:r>
              <a:rPr lang="en-US" sz="1200" dirty="0" smtClean="0"/>
              <a:t>?</a:t>
            </a:r>
          </a:p>
          <a:p>
            <a:pPr lvl="1"/>
            <a:r>
              <a:rPr lang="en-US" sz="1200" dirty="0" smtClean="0"/>
              <a:t>Have you reviewed “the Agile Manifesto”? What is its objective?</a:t>
            </a:r>
            <a:endParaRPr lang="en-US" sz="1200" dirty="0" smtClean="0"/>
          </a:p>
          <a:p>
            <a:pPr lvl="1"/>
            <a:r>
              <a:rPr lang="en-US" sz="1200" dirty="0" smtClean="0"/>
              <a:t>DevOps – What is this?</a:t>
            </a:r>
          </a:p>
          <a:p>
            <a:pPr lvl="1"/>
            <a:r>
              <a:rPr lang="en-US" sz="1200" dirty="0" smtClean="0"/>
              <a:t>Testing components and delivery logistics (functional, performance, code coverage)</a:t>
            </a:r>
          </a:p>
          <a:p>
            <a:pPr lvl="1"/>
            <a:r>
              <a:rPr lang="en-US" sz="1200" dirty="0" smtClean="0"/>
              <a:t>SLA – What is this?</a:t>
            </a:r>
            <a:endParaRPr lang="en-US" sz="1200" dirty="0" smtClean="0"/>
          </a:p>
          <a:p>
            <a:pPr lvl="1"/>
            <a:endParaRPr lang="en-US" sz="1200" dirty="0" smtClean="0"/>
          </a:p>
          <a:p>
            <a:endParaRPr lang="en-US" dirty="0"/>
          </a:p>
        </p:txBody>
      </p:sp>
      <p:sp>
        <p:nvSpPr>
          <p:cNvPr id="7" name="TextBox 6"/>
          <p:cNvSpPr txBox="1"/>
          <p:nvPr/>
        </p:nvSpPr>
        <p:spPr>
          <a:xfrm>
            <a:off x="762000" y="3505200"/>
            <a:ext cx="7315200" cy="1508105"/>
          </a:xfrm>
          <a:prstGeom prst="rect">
            <a:avLst/>
          </a:prstGeom>
          <a:noFill/>
        </p:spPr>
        <p:txBody>
          <a:bodyPr wrap="square" rtlCol="0">
            <a:spAutoFit/>
          </a:bodyPr>
          <a:lstStyle/>
          <a:p>
            <a:r>
              <a:rPr lang="en-US" dirty="0" smtClean="0"/>
              <a:t>Construction</a:t>
            </a:r>
          </a:p>
          <a:p>
            <a:pPr lvl="1"/>
            <a:r>
              <a:rPr lang="en-US" sz="1200" dirty="0" smtClean="0"/>
              <a:t>What are the logistical hazards </a:t>
            </a:r>
            <a:r>
              <a:rPr lang="en-US" sz="1200" dirty="0" smtClean="0"/>
              <a:t>of Software </a:t>
            </a:r>
            <a:r>
              <a:rPr lang="en-US" sz="1200" dirty="0" smtClean="0"/>
              <a:t>Construction (assembly)?</a:t>
            </a:r>
            <a:endParaRPr lang="en-US" sz="1200" dirty="0" smtClean="0"/>
          </a:p>
          <a:p>
            <a:pPr lvl="1"/>
            <a:r>
              <a:rPr lang="en-US" sz="1200" dirty="0" smtClean="0"/>
              <a:t>What is Continuous </a:t>
            </a:r>
            <a:r>
              <a:rPr lang="en-US" sz="1200" dirty="0" smtClean="0"/>
              <a:t>Delivery</a:t>
            </a:r>
          </a:p>
          <a:p>
            <a:pPr lvl="1"/>
            <a:r>
              <a:rPr lang="en-US" sz="1200" dirty="0" smtClean="0"/>
              <a:t>Contrast a Cloud Solution delivery with a Self hosted solution delivery</a:t>
            </a:r>
            <a:endParaRPr lang="en-US" sz="1200" dirty="0" smtClean="0"/>
          </a:p>
          <a:p>
            <a:pPr lvl="1"/>
            <a:r>
              <a:rPr lang="en-US" sz="1200" dirty="0" smtClean="0"/>
              <a:t>Construction Complexity</a:t>
            </a:r>
            <a:r>
              <a:rPr lang="en-US" sz="1200" dirty="0" smtClean="0"/>
              <a:t>? – </a:t>
            </a:r>
            <a:r>
              <a:rPr lang="en-US" sz="1200" dirty="0" smtClean="0"/>
              <a:t>Module complexity </a:t>
            </a:r>
            <a:r>
              <a:rPr lang="en-US" sz="1200" dirty="0" smtClean="0"/>
              <a:t>is an exponential </a:t>
            </a:r>
            <a:r>
              <a:rPr lang="en-US" sz="1200" dirty="0" smtClean="0"/>
              <a:t>risk in </a:t>
            </a:r>
            <a:r>
              <a:rPr lang="en-US" sz="1200" dirty="0" smtClean="0"/>
              <a:t>delivery </a:t>
            </a:r>
            <a:r>
              <a:rPr lang="en-US" sz="1200" dirty="0" smtClean="0"/>
              <a:t>logistics</a:t>
            </a:r>
          </a:p>
          <a:p>
            <a:pPr lvl="1"/>
            <a:r>
              <a:rPr lang="en-US" sz="1200" dirty="0" smtClean="0"/>
              <a:t>Who is Steve McConnel?</a:t>
            </a:r>
            <a:r>
              <a:rPr lang="en-US" sz="1200" dirty="0" smtClean="0"/>
              <a:t> </a:t>
            </a:r>
            <a:endParaRPr lang="en-US" sz="1200" dirty="0" smtClean="0"/>
          </a:p>
          <a:p>
            <a:endParaRPr lang="en-US" sz="1400" dirty="0" smtClean="0"/>
          </a:p>
        </p:txBody>
      </p:sp>
    </p:spTree>
  </p:cSld>
  <p:clrMapOvr>
    <a:masterClrMapping/>
  </p:clrMapOvr>
  <p:transition>
    <p:pull dir="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9501</TotalTime>
  <Words>1061</Words>
  <Application>Microsoft Office PowerPoint</Application>
  <PresentationFormat>On-screen Show (4:3)</PresentationFormat>
  <Paragraphs>204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Aspect</vt:lpstr>
      <vt:lpstr>How to Interview a Software Architect II</vt:lpstr>
      <vt:lpstr>Choosing Interview Strategy and Emphasis</vt:lpstr>
      <vt:lpstr>Software ‘Construction’ Concepts</vt:lpstr>
      <vt:lpstr>Example: Comparing Architectures</vt:lpstr>
      <vt:lpstr>Example: Comparing Architectures</vt:lpstr>
      <vt:lpstr>Construction Influence</vt:lpstr>
      <vt:lpstr>Architects and Construction</vt:lpstr>
      <vt:lpstr>‘Reading’ into an Interview Response</vt:lpstr>
      <vt:lpstr>The “Right” Questions to Ask</vt:lpstr>
      <vt:lpstr>What About “Customers”?</vt:lpstr>
      <vt:lpstr>References</vt:lpstr>
      <vt:lpstr>References</vt:lpstr>
    </vt:vector>
  </TitlesOfParts>
  <Company>CSC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TSE Billing Workflows</dc:title>
  <dc:creator>Matthew Burnett</dc:creator>
  <cp:lastModifiedBy>mburnett</cp:lastModifiedBy>
  <cp:revision>422</cp:revision>
  <dcterms:created xsi:type="dcterms:W3CDTF">2012-10-09T14:19:01Z</dcterms:created>
  <dcterms:modified xsi:type="dcterms:W3CDTF">2014-09-19T18:09:06Z</dcterms:modified>
</cp:coreProperties>
</file>