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67" r:id="rId3"/>
    <p:sldId id="268" r:id="rId4"/>
    <p:sldId id="271" r:id="rId5"/>
    <p:sldId id="273" r:id="rId6"/>
    <p:sldId id="270" r:id="rId7"/>
    <p:sldId id="272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4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2E5D58-28EE-471E-8531-F08C504136FB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F8B525-7FA0-48DF-8EC5-8927D289E5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F906E-ED96-474B-84E2-3DD28A1D7763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B1029-08D8-4068-BF48-5B2857433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78EC9-8038-438F-AB15-BC5F9F0E17A6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126EE-8B20-4084-9F7E-E49E5DDCF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5FF7-956C-4E7D-8167-76E82CF187AC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21D8-2F7D-4724-AB77-25C6B9851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4F0D3A-526A-477D-ABB7-30B5B32A202B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3880E1-1F7E-4BEF-ACFE-09EB14A235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0F2AB-9FCE-4869-80C0-701B5D391D23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3826E-EE57-428C-95BE-5B919F5D2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822F6-B490-4EF0-96A1-724E26BA5B33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1E042-A763-4410-B7F9-82BB680297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916D-5DA4-4FF4-8B5F-78EEF7272D50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0D12A-1339-42A1-95DC-273EE35A98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F30D07-2562-40AB-A715-CF07702E2192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94A7B6-D4EF-40F8-A8CD-DE1108E83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01B1E-CC81-47C7-B101-B1B58212B817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331C7-FFBD-4F84-A0EB-76CC54B64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3F0A4-F19F-4FCE-A0BC-2C180A9BCA9E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ECA885-5131-4B11-B722-B3FE732F3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F41FCBD-BCB4-40A5-828F-51B417BE109B}" type="datetimeFigureOut">
              <a:rPr lang="en-US"/>
              <a:pPr>
                <a:defRPr/>
              </a:pPr>
              <a:t>5/27/2014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B9DB2-8E45-4D3D-AE30-B18D67EAF3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38" r:id="rId2"/>
    <p:sldLayoutId id="2147484146" r:id="rId3"/>
    <p:sldLayoutId id="2147484139" r:id="rId4"/>
    <p:sldLayoutId id="2147484140" r:id="rId5"/>
    <p:sldLayoutId id="2147484141" r:id="rId6"/>
    <p:sldLayoutId id="2147484147" r:id="rId7"/>
    <p:sldLayoutId id="2147484142" r:id="rId8"/>
    <p:sldLayoutId id="2147484148" r:id="rId9"/>
    <p:sldLayoutId id="2147484143" r:id="rId10"/>
    <p:sldLayoutId id="21474841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Architectural_Levels_and_Attributes.jp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plesoft_BASIC" TargetMode="External"/><Relationship Id="rId2" Type="http://schemas.openxmlformats.org/officeDocument/2006/relationships/hyperlink" Target="http://en.wikipedia.org/wiki/Software_architectu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Solution_architecture" TargetMode="External"/><Relationship Id="rId5" Type="http://schemas.openxmlformats.org/officeDocument/2006/relationships/hyperlink" Target="http://en.wikipedia.org/wiki/Design_Patterns" TargetMode="External"/><Relationship Id="rId4" Type="http://schemas.openxmlformats.org/officeDocument/2006/relationships/hyperlink" Target="http://en.wikipedia.org/wiki/ISO/IEC_42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693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How to Interview a Software Architect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Introduction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362200"/>
            <a:ext cx="39453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an Interview, we’ll talk </a:t>
            </a:r>
            <a:r>
              <a:rPr lang="en-US" dirty="0" smtClean="0"/>
              <a:t>about</a:t>
            </a:r>
            <a:endParaRPr lang="en-US" dirty="0" smtClean="0"/>
          </a:p>
          <a:p>
            <a:r>
              <a:rPr lang="en-US" sz="1400" dirty="0" smtClean="0"/>
              <a:t>Dividing skills into buckets</a:t>
            </a:r>
          </a:p>
          <a:p>
            <a:r>
              <a:rPr lang="en-US" sz="1400" dirty="0" smtClean="0"/>
              <a:t>Software </a:t>
            </a:r>
            <a:r>
              <a:rPr lang="en-US" sz="1400" dirty="0" smtClean="0"/>
              <a:t>Macro and Micro Patterns and Design</a:t>
            </a:r>
          </a:p>
          <a:p>
            <a:r>
              <a:rPr lang="en-US" sz="1400" dirty="0" smtClean="0"/>
              <a:t>Construction and Erosion</a:t>
            </a:r>
          </a:p>
          <a:p>
            <a:r>
              <a:rPr lang="en-US" sz="1400" dirty="0" smtClean="0"/>
              <a:t>Knowledge References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3810000"/>
            <a:ext cx="5410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 – Why references matter?</a:t>
            </a:r>
          </a:p>
          <a:p>
            <a:r>
              <a:rPr lang="en-US" sz="1400" dirty="0" smtClean="0"/>
              <a:t>Standard terms are used in this presentation; they come from references – Code </a:t>
            </a:r>
            <a:r>
              <a:rPr lang="en-US" sz="1400" dirty="0" smtClean="0"/>
              <a:t>Complete, </a:t>
            </a:r>
            <a:r>
              <a:rPr lang="en-US" sz="1400" dirty="0" err="1" smtClean="0"/>
              <a:t>GoF</a:t>
            </a:r>
            <a:r>
              <a:rPr lang="en-US" sz="1400" dirty="0" smtClean="0"/>
              <a:t>, Data Access Patterns, </a:t>
            </a:r>
          </a:p>
          <a:p>
            <a:r>
              <a:rPr lang="en-US" sz="1400" dirty="0" smtClean="0"/>
              <a:t>Service Design Patterns, Patterns of Enterprise Architecture, Architecting Application for the Enterprise, Applied Architecture Patterns, A Pattern Language, The Natural House, Wikipedia.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5562600"/>
            <a:ext cx="2514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 Matthew Burnett</a:t>
            </a:r>
          </a:p>
          <a:p>
            <a:r>
              <a:rPr lang="en-US" sz="1000" dirty="0" smtClean="0"/>
              <a:t>25 years experience programming</a:t>
            </a:r>
          </a:p>
          <a:p>
            <a:r>
              <a:rPr lang="en-US" sz="1000" dirty="0" smtClean="0"/>
              <a:t>MA </a:t>
            </a:r>
            <a:r>
              <a:rPr lang="en-US" sz="1000" dirty="0" smtClean="0"/>
              <a:t>Industrial Psychology</a:t>
            </a:r>
          </a:p>
          <a:p>
            <a:r>
              <a:rPr lang="en-US" sz="1000" dirty="0" smtClean="0"/>
              <a:t>Many software certifications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1447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purpose of this video is express in common terms those concepts and questions used to interview and evaluate a software architect.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19800" y="259080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“Explain a Layer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Vs. a Tier?”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693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Choosing Interview Strategy and Emphasis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Strategic Points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581400"/>
            <a:ext cx="8077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“Building Architect” – for example F. Wright </a:t>
            </a:r>
            <a:r>
              <a:rPr lang="en-US" dirty="0" smtClean="0"/>
              <a:t>might ‘Architect</a:t>
            </a:r>
            <a:r>
              <a:rPr lang="en-US" dirty="0" smtClean="0"/>
              <a:t>’ </a:t>
            </a:r>
            <a:r>
              <a:rPr lang="en-US" dirty="0" smtClean="0"/>
              <a:t>by:</a:t>
            </a:r>
          </a:p>
          <a:p>
            <a:pPr lvl="1"/>
            <a:r>
              <a:rPr lang="en-US" sz="1400" dirty="0" smtClean="0"/>
              <a:t>Envision </a:t>
            </a:r>
            <a:r>
              <a:rPr lang="en-US" sz="1400" dirty="0" smtClean="0"/>
              <a:t>– Examine stakeholder goals combined with architect’s </a:t>
            </a:r>
            <a:r>
              <a:rPr lang="en-US" sz="1400" dirty="0" smtClean="0"/>
              <a:t>expertise</a:t>
            </a:r>
          </a:p>
          <a:p>
            <a:pPr lvl="1"/>
            <a:r>
              <a:rPr lang="en-US" sz="1400" dirty="0" smtClean="0"/>
              <a:t>Model </a:t>
            </a:r>
            <a:r>
              <a:rPr lang="en-US" sz="1400" dirty="0" smtClean="0"/>
              <a:t>– View the ‘lay of the land’ to construct a model and set </a:t>
            </a:r>
            <a:r>
              <a:rPr lang="en-US" sz="1400" dirty="0" smtClean="0"/>
              <a:t>expectations</a:t>
            </a:r>
          </a:p>
          <a:p>
            <a:pPr lvl="1"/>
            <a:r>
              <a:rPr lang="en-US" sz="1400" dirty="0" smtClean="0"/>
              <a:t>Blueprint </a:t>
            </a:r>
            <a:r>
              <a:rPr lang="en-US" sz="1400" dirty="0" smtClean="0"/>
              <a:t>– Specify construction details and </a:t>
            </a:r>
            <a:r>
              <a:rPr lang="en-US" sz="1400" dirty="0" smtClean="0"/>
              <a:t>constraints</a:t>
            </a:r>
          </a:p>
          <a:p>
            <a:pPr lvl="1"/>
            <a:r>
              <a:rPr lang="en-US" sz="1400" dirty="0" smtClean="0"/>
              <a:t>Inspect </a:t>
            </a:r>
            <a:r>
              <a:rPr lang="en-US" sz="1400" dirty="0" smtClean="0"/>
              <a:t>– Verify construction </a:t>
            </a:r>
            <a:r>
              <a:rPr lang="en-US" sz="1400" dirty="0" smtClean="0"/>
              <a:t>implementation</a:t>
            </a:r>
          </a:p>
          <a:p>
            <a:pPr lvl="1"/>
            <a:r>
              <a:rPr lang="en-US" sz="1400" dirty="0" smtClean="0"/>
              <a:t>Term </a:t>
            </a:r>
            <a:r>
              <a:rPr lang="en-US" sz="1400" dirty="0" smtClean="0"/>
              <a:t>Nomenclature – communicate in terms understandable to listeners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8153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</a:t>
            </a:r>
            <a:r>
              <a:rPr lang="en-US" dirty="0" smtClean="0"/>
              <a:t>‘</a:t>
            </a:r>
            <a:r>
              <a:rPr lang="en-US" dirty="0" smtClean="0"/>
              <a:t>Experts’ do not know</a:t>
            </a:r>
          </a:p>
          <a:p>
            <a:pPr lvl="1"/>
            <a:r>
              <a:rPr lang="en-US" sz="1400" dirty="0" smtClean="0"/>
              <a:t>The fundamental reference in the book “Design Patterns” (</a:t>
            </a:r>
            <a:r>
              <a:rPr lang="en-US" sz="1400" dirty="0" err="1" smtClean="0"/>
              <a:t>GoF</a:t>
            </a:r>
            <a:r>
              <a:rPr lang="en-US" sz="1400" dirty="0" smtClean="0"/>
              <a:t>), which is generally accepted as the standard in building software, is “A Pattern Language” by C. Alexander. </a:t>
            </a:r>
          </a:p>
          <a:p>
            <a:pPr lvl="1">
              <a:buFont typeface="Arial" pitchFamily="34" charset="0"/>
              <a:buChar char="•"/>
            </a:pPr>
            <a:endParaRPr lang="en-US" sz="1400" dirty="0" smtClean="0"/>
          </a:p>
          <a:p>
            <a:pPr lvl="1"/>
            <a:r>
              <a:rPr lang="en-US" sz="1400" dirty="0" smtClean="0"/>
              <a:t>A Pattern Language references F. Wright designs as well as other architects to explain essential patterns. Each is referenced in how they pattern buildings and choices in assembly</a:t>
            </a:r>
            <a:r>
              <a:rPr lang="en-US" sz="1400" dirty="0" smtClean="0"/>
              <a:t>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Most later texts describing software architecture both quote and reference Design Patterns and A Pattern Language as the conceptual scaffolding supporting </a:t>
            </a:r>
            <a:r>
              <a:rPr lang="en-US" sz="1400" dirty="0" smtClean="0"/>
              <a:t>their</a:t>
            </a:r>
            <a:r>
              <a:rPr lang="en-US" sz="1400" dirty="0" smtClean="0"/>
              <a:t> intellectual point of view.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The point is: We can use.. </a:t>
            </a:r>
            <a:r>
              <a:rPr lang="en-US" sz="1400" b="1" dirty="0" smtClean="0"/>
              <a:t>And we </a:t>
            </a:r>
            <a:r>
              <a:rPr lang="en-US" sz="1400" b="1" dirty="0" smtClean="0"/>
              <a:t>should use.. </a:t>
            </a:r>
            <a:endParaRPr lang="en-US" sz="1400" b="1" dirty="0" smtClean="0"/>
          </a:p>
          <a:p>
            <a:pPr algn="ctr"/>
            <a:r>
              <a:rPr lang="en-US" sz="1400" dirty="0" smtClean="0"/>
              <a:t>‘</a:t>
            </a:r>
            <a:r>
              <a:rPr lang="en-US" sz="1400" dirty="0" smtClean="0"/>
              <a:t>Classical’ Building Architecture to define the scope and emphasis </a:t>
            </a:r>
            <a:endParaRPr lang="en-US" sz="1400" dirty="0" smtClean="0"/>
          </a:p>
          <a:p>
            <a:pPr algn="ctr"/>
            <a:r>
              <a:rPr lang="en-US" sz="1400" dirty="0" smtClean="0"/>
              <a:t>of </a:t>
            </a:r>
            <a:r>
              <a:rPr lang="en-US" sz="1400" dirty="0" smtClean="0"/>
              <a:t>what a software architect should know. 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693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Bridging Architectural Concepts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Strategic Points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1371600"/>
            <a:ext cx="4942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Envision – Software Architecture </a:t>
            </a:r>
          </a:p>
          <a:p>
            <a:r>
              <a:rPr lang="en-US" dirty="0" smtClean="0"/>
              <a:t>Model – Design Patterns</a:t>
            </a:r>
          </a:p>
          <a:p>
            <a:r>
              <a:rPr lang="en-US" dirty="0" smtClean="0"/>
              <a:t>Blueprint – Construction and Design Principles</a:t>
            </a:r>
          </a:p>
          <a:p>
            <a:r>
              <a:rPr lang="en-US" dirty="0" smtClean="0"/>
              <a:t>Inspect – Construction </a:t>
            </a:r>
            <a:r>
              <a:rPr lang="en-US" dirty="0" smtClean="0"/>
              <a:t>Patterns</a:t>
            </a:r>
            <a:endParaRPr lang="en-US" dirty="0" smtClean="0"/>
          </a:p>
          <a:p>
            <a:r>
              <a:rPr lang="en-US" dirty="0" smtClean="0"/>
              <a:t>Nomenclature –Terms </a:t>
            </a:r>
            <a:r>
              <a:rPr lang="en-US" dirty="0" smtClean="0"/>
              <a:t>to communicate intent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6007" y="3048000"/>
            <a:ext cx="460799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Patterns</a:t>
            </a:r>
          </a:p>
          <a:p>
            <a:r>
              <a:rPr lang="en-US" sz="1400" dirty="0" smtClean="0"/>
              <a:t>Creational, Structural and Behavioral</a:t>
            </a:r>
          </a:p>
          <a:p>
            <a:r>
              <a:rPr lang="en-US" sz="1400" dirty="0" smtClean="0"/>
              <a:t>Event Driven - Observer</a:t>
            </a:r>
          </a:p>
          <a:p>
            <a:r>
              <a:rPr lang="en-US" sz="1400" dirty="0" smtClean="0"/>
              <a:t>Plug-ins- Abstract Factory</a:t>
            </a:r>
          </a:p>
          <a:p>
            <a:r>
              <a:rPr lang="en-US" sz="1400" dirty="0" smtClean="0"/>
              <a:t>Domain / Active Record / Table Module – Layer patterns</a:t>
            </a:r>
          </a:p>
          <a:p>
            <a:r>
              <a:rPr lang="en-US" sz="1400" dirty="0" smtClean="0"/>
              <a:t>Algorithm - Strategy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703564"/>
            <a:ext cx="5029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Construction </a:t>
            </a:r>
            <a:r>
              <a:rPr lang="en-US" dirty="0" smtClean="0"/>
              <a:t>Patterns</a:t>
            </a:r>
            <a:endParaRPr lang="en-US" dirty="0" smtClean="0"/>
          </a:p>
          <a:p>
            <a:r>
              <a:rPr lang="en-US" sz="1400" dirty="0" smtClean="0"/>
              <a:t>Inheritance Design</a:t>
            </a:r>
          </a:p>
          <a:p>
            <a:r>
              <a:rPr lang="en-US" sz="1400" dirty="0" smtClean="0"/>
              <a:t>Component Design</a:t>
            </a:r>
          </a:p>
          <a:p>
            <a:r>
              <a:rPr lang="en-US" sz="1400" dirty="0" smtClean="0"/>
              <a:t>Layered Design</a:t>
            </a:r>
          </a:p>
          <a:p>
            <a:r>
              <a:rPr lang="en-US" sz="1400" dirty="0" smtClean="0"/>
              <a:t>Tier Design</a:t>
            </a:r>
          </a:p>
          <a:p>
            <a:r>
              <a:rPr lang="en-US" sz="1400" dirty="0" smtClean="0"/>
              <a:t>Delivery Methodology</a:t>
            </a:r>
          </a:p>
          <a:p>
            <a:r>
              <a:rPr lang="en-US" sz="1400" dirty="0" smtClean="0"/>
              <a:t>Software architecture erosion (or "decay")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724400"/>
            <a:ext cx="196720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Principles</a:t>
            </a:r>
          </a:p>
          <a:p>
            <a:r>
              <a:rPr lang="en-US" sz="1400" dirty="0" smtClean="0"/>
              <a:t>Abstraction</a:t>
            </a:r>
          </a:p>
          <a:p>
            <a:r>
              <a:rPr lang="en-US" sz="1400" dirty="0" smtClean="0"/>
              <a:t>Encapsulation</a:t>
            </a:r>
          </a:p>
          <a:p>
            <a:r>
              <a:rPr lang="en-US" sz="1400" dirty="0" smtClean="0"/>
              <a:t>Cohesion</a:t>
            </a:r>
          </a:p>
          <a:p>
            <a:r>
              <a:rPr lang="en-US" sz="1400" dirty="0" smtClean="0"/>
              <a:t>Coupling</a:t>
            </a:r>
          </a:p>
          <a:p>
            <a:r>
              <a:rPr lang="en-US" sz="1400" dirty="0" smtClean="0"/>
              <a:t>Complexity</a:t>
            </a:r>
          </a:p>
          <a:p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3048000"/>
            <a:ext cx="31811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Architecture</a:t>
            </a:r>
          </a:p>
          <a:p>
            <a:r>
              <a:rPr lang="en-US" sz="1400" dirty="0" smtClean="0"/>
              <a:t>Web Server – A pipeline Architecture</a:t>
            </a:r>
          </a:p>
          <a:p>
            <a:r>
              <a:rPr lang="en-US" sz="1400" dirty="0" smtClean="0"/>
              <a:t>SOA – A component Architecture</a:t>
            </a:r>
          </a:p>
          <a:p>
            <a:r>
              <a:rPr lang="en-US" sz="1400" dirty="0" smtClean="0"/>
              <a:t>Client/Server – A layered Architecture</a:t>
            </a:r>
          </a:p>
          <a:p>
            <a:r>
              <a:rPr lang="en-US" sz="1400" dirty="0" smtClean="0"/>
              <a:t>Single Tier – A monolithic Architecture</a:t>
            </a:r>
          </a:p>
          <a:p>
            <a:r>
              <a:rPr lang="en-US" sz="1400" dirty="0" smtClean="0"/>
              <a:t>Cloud – A tier network Architecture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693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Architects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Titles for architects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143000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should be able to explain architecture?</a:t>
            </a:r>
          </a:p>
          <a:p>
            <a:pPr lvl="1"/>
            <a:r>
              <a:rPr lang="en-US" sz="1400" dirty="0" smtClean="0"/>
              <a:t>Application Architect – Know all core areas, strong in Construction patterns</a:t>
            </a:r>
          </a:p>
          <a:p>
            <a:pPr lvl="1"/>
            <a:r>
              <a:rPr lang="en-US" sz="1400" dirty="0" smtClean="0"/>
              <a:t>Solution Architect – Know all core areas, strong in Design Patterns and Principles</a:t>
            </a:r>
          </a:p>
          <a:p>
            <a:pPr lvl="1"/>
            <a:r>
              <a:rPr lang="en-US" sz="1400" dirty="0" smtClean="0"/>
              <a:t>Enterprise Architect – Know all core areas, strong in Architecture Patterns &amp; Construction</a:t>
            </a:r>
          </a:p>
          <a:p>
            <a:pPr lvl="1"/>
            <a:r>
              <a:rPr lang="en-US" sz="1400" dirty="0" smtClean="0"/>
              <a:t>Cloud Architect – Know all core areas, strong in Architecture, Construction &amp; Tiers</a:t>
            </a:r>
          </a:p>
          <a:p>
            <a:pPr lvl="1"/>
            <a:r>
              <a:rPr lang="en-US" sz="1400" dirty="0" smtClean="0"/>
              <a:t>Infrastructure Architect – Construction Patterns</a:t>
            </a:r>
          </a:p>
          <a:p>
            <a:pPr lvl="1"/>
            <a:r>
              <a:rPr lang="en-US" sz="1400" dirty="0" smtClean="0"/>
              <a:t>System Architect – Same as Solution Architect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Relationship of solution architecture to enterprise architecture in FEA.  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6" name="Picture 2" descr="2006 FEA Practice guidance of US OMB showing the relationship of EA and Solution Architecture">
            <a:hlinkClick r:id="rId2" tooltip="2006 FEA Practice guidance of US OMB showing the relationship of EA and Solution Architectur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5715000" cy="256222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693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‘Reading’ into </a:t>
            </a:r>
            <a:r>
              <a:rPr lang="en-US" sz="2400" dirty="0" smtClean="0">
                <a:solidFill>
                  <a:schemeClr val="accent3"/>
                </a:solidFill>
              </a:rPr>
              <a:t>an Interview </a:t>
            </a:r>
            <a:r>
              <a:rPr lang="en-US" sz="2400" dirty="0" smtClean="0">
                <a:solidFill>
                  <a:schemeClr val="accent3"/>
                </a:solidFill>
              </a:rPr>
              <a:t>Response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Implicit knowledge of responses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1219200"/>
            <a:ext cx="777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Evaluating a candidate</a:t>
            </a:r>
          </a:p>
          <a:p>
            <a:r>
              <a:rPr lang="en-US" sz="1400" dirty="0" smtClean="0"/>
              <a:t>Questions have specific answers, but ‘it depends’ is also a valid answer. In such cases, we need to examine the way a response is given to rate it. 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200" dirty="0" smtClean="0"/>
              <a:t>Most replies should be specific, opinioned but softly spoken – Candidates need to have an opinion and state it as such, but at the same time recognize other factors may influence outcomes.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Replies should use standard, architecturally known terms in response – Use of non-standard terms or not providing references (known examples) indicates lack of knowledge.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Replies can illustrate standard response Vs. minority response –  However, c</a:t>
            </a:r>
            <a:r>
              <a:rPr lang="en-US" sz="1200" dirty="0" smtClean="0"/>
              <a:t>andidates </a:t>
            </a:r>
            <a:r>
              <a:rPr lang="en-US" sz="1200" dirty="0" smtClean="0"/>
              <a:t>should clearly state the standard response to a design question.  </a:t>
            </a:r>
            <a:r>
              <a:rPr lang="en-US" sz="1200" dirty="0" smtClean="0"/>
              <a:t>He may then reply with a minority held position to further support an opinion.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Interviewers should capture responses for review and follow-up – Ambiguous replies may be the fault of interviewer. 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Materials Vs. Exotic Materials selection – Candidate should elaborate why selection of technologies could be knowledge/complexity/cost prohibitive.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Plasticity </a:t>
            </a:r>
            <a:r>
              <a:rPr lang="en-US" sz="1200" dirty="0" smtClean="0"/>
              <a:t>/ </a:t>
            </a:r>
            <a:r>
              <a:rPr lang="en-US" sz="1200" dirty="0" smtClean="0"/>
              <a:t>Continuity (Blending</a:t>
            </a:r>
            <a:r>
              <a:rPr lang="en-US" sz="1200" dirty="0" smtClean="0"/>
              <a:t> solution modules implies </a:t>
            </a:r>
            <a:r>
              <a:rPr lang="en-US" sz="1200" dirty="0" smtClean="0"/>
              <a:t>f</a:t>
            </a:r>
            <a:r>
              <a:rPr lang="en-US" sz="1200" dirty="0" smtClean="0"/>
              <a:t>lexibility of design) – Candidate replies should have undertone of flexibility/simplicity in design. </a:t>
            </a:r>
            <a:endParaRPr lang="en-US" sz="1200" dirty="0" smtClean="0"/>
          </a:p>
          <a:p>
            <a:pPr lvl="1"/>
            <a:endParaRPr lang="en-US" sz="1400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693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The “Right” Questions to Ask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Architecture Fundamentals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1219200"/>
            <a:ext cx="3432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Architecture</a:t>
            </a:r>
          </a:p>
          <a:p>
            <a:pPr lvl="1"/>
            <a:r>
              <a:rPr lang="en-US" sz="1200" dirty="0" smtClean="0"/>
              <a:t>Please explain Web Server Architecture?</a:t>
            </a:r>
          </a:p>
          <a:p>
            <a:pPr lvl="1"/>
            <a:r>
              <a:rPr lang="en-US" sz="1200" dirty="0" smtClean="0"/>
              <a:t>Please explain Cloud Architecture?</a:t>
            </a:r>
          </a:p>
          <a:p>
            <a:pPr lvl="1"/>
            <a:r>
              <a:rPr lang="en-US" sz="1200" dirty="0" smtClean="0"/>
              <a:t>Please explain SOA Architecture?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2209800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Patterns</a:t>
            </a:r>
          </a:p>
          <a:p>
            <a:pPr lvl="1"/>
            <a:r>
              <a:rPr lang="en-US" sz="1200" dirty="0" smtClean="0"/>
              <a:t>Please explain Creational, Structural and Behavior Design patterns?</a:t>
            </a:r>
          </a:p>
          <a:p>
            <a:pPr lvl="1"/>
            <a:r>
              <a:rPr lang="en-US" sz="1200" dirty="0" smtClean="0"/>
              <a:t>Please explain Plug-ins? </a:t>
            </a:r>
          </a:p>
          <a:p>
            <a:pPr lvl="1"/>
            <a:r>
              <a:rPr lang="en-US" sz="1200" dirty="0" smtClean="0"/>
              <a:t>Please explain Middle tier layering of application code?</a:t>
            </a:r>
          </a:p>
          <a:p>
            <a:pPr lvl="1"/>
            <a:r>
              <a:rPr lang="en-US" sz="1200" dirty="0" smtClean="0"/>
              <a:t>Looking at the code structure, how might you implement and Algorithm?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7244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Construction Principles</a:t>
            </a:r>
          </a:p>
          <a:p>
            <a:pPr lvl="1"/>
            <a:r>
              <a:rPr lang="en-US" sz="1200" dirty="0" smtClean="0"/>
              <a:t>Please contrast Inheritance and Component Design</a:t>
            </a:r>
          </a:p>
          <a:p>
            <a:pPr lvl="1"/>
            <a:r>
              <a:rPr lang="en-US" sz="1200" dirty="0" smtClean="0"/>
              <a:t>Describe a Data Layer and its attributes?</a:t>
            </a:r>
          </a:p>
          <a:p>
            <a:pPr lvl="1"/>
            <a:r>
              <a:rPr lang="en-US" sz="1200" dirty="0" smtClean="0"/>
              <a:t>Describe a Data Tier and its attributes?</a:t>
            </a:r>
          </a:p>
          <a:p>
            <a:pPr lvl="1"/>
            <a:r>
              <a:rPr lang="en-US" sz="1200" dirty="0" smtClean="0"/>
              <a:t>What Development Methodology do you prefer and why?</a:t>
            </a:r>
          </a:p>
          <a:p>
            <a:pPr lvl="1"/>
            <a:r>
              <a:rPr lang="en-US" sz="1200" dirty="0" smtClean="0"/>
              <a:t>What are you going to do to hold-off architecture erosion?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3528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Principles</a:t>
            </a:r>
          </a:p>
          <a:p>
            <a:pPr lvl="1"/>
            <a:r>
              <a:rPr lang="en-US" sz="1200" dirty="0" smtClean="0"/>
              <a:t>Please tell me how a cell phone is a example of Abstraction?</a:t>
            </a:r>
          </a:p>
          <a:p>
            <a:pPr lvl="1"/>
            <a:r>
              <a:rPr lang="en-US" sz="1200" dirty="0" smtClean="0"/>
              <a:t>How does Encapsulation benefit code reuse?</a:t>
            </a:r>
          </a:p>
          <a:p>
            <a:pPr lvl="1"/>
            <a:r>
              <a:rPr lang="en-US" sz="1200" dirty="0" smtClean="0"/>
              <a:t>What effect does Cohesion have on </a:t>
            </a:r>
            <a:r>
              <a:rPr lang="en-US" sz="1200" dirty="0" smtClean="0"/>
              <a:t>module and layer </a:t>
            </a:r>
            <a:r>
              <a:rPr lang="en-US" sz="1200" dirty="0" smtClean="0"/>
              <a:t>implementation?</a:t>
            </a:r>
          </a:p>
          <a:p>
            <a:pPr lvl="1"/>
            <a:r>
              <a:rPr lang="en-US" sz="1200" dirty="0" smtClean="0"/>
              <a:t>How does Coupling effect scaling?</a:t>
            </a:r>
          </a:p>
          <a:p>
            <a:pPr lvl="1"/>
            <a:r>
              <a:rPr lang="en-US" sz="1200" dirty="0" smtClean="0"/>
              <a:t>What the deal with Complexity?</a:t>
            </a:r>
          </a:p>
          <a:p>
            <a:endParaRPr lang="en-US" sz="1400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693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What About “Implementation”?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Other Things an Architect might know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1447800"/>
            <a:ext cx="7772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Considerations</a:t>
            </a:r>
            <a:endParaRPr lang="en-US" dirty="0" smtClean="0"/>
          </a:p>
          <a:p>
            <a:pPr lvl="1"/>
            <a:r>
              <a:rPr lang="en-US" sz="1400" dirty="0" smtClean="0"/>
              <a:t>Software </a:t>
            </a:r>
            <a:r>
              <a:rPr lang="en-US" sz="1400" dirty="0" smtClean="0"/>
              <a:t>Stacks, Vendors, OOP, </a:t>
            </a:r>
            <a:r>
              <a:rPr lang="en-US" sz="1400" dirty="0" smtClean="0"/>
              <a:t>Functional &amp; </a:t>
            </a:r>
            <a:r>
              <a:rPr lang="en-US" sz="1400" dirty="0" smtClean="0"/>
              <a:t>Linear programming </a:t>
            </a:r>
            <a:r>
              <a:rPr lang="en-US" sz="1400" dirty="0" smtClean="0"/>
              <a:t>models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Clients </a:t>
            </a:r>
            <a:r>
              <a:rPr lang="en-US" sz="1400" dirty="0" smtClean="0"/>
              <a:t>– MVC, MVP, MVVM, business logic tiers, frameworks, OS, data centers, materials and exotic </a:t>
            </a:r>
            <a:r>
              <a:rPr lang="en-US" sz="1400" dirty="0" smtClean="0"/>
              <a:t>materials (technology), </a:t>
            </a:r>
            <a:r>
              <a:rPr lang="en-US" sz="1400" dirty="0" smtClean="0"/>
              <a:t>Clouds, </a:t>
            </a:r>
            <a:r>
              <a:rPr lang="en-US" sz="1400" dirty="0" smtClean="0"/>
              <a:t>Big </a:t>
            </a:r>
            <a:r>
              <a:rPr lang="en-US" sz="1400" dirty="0" smtClean="0"/>
              <a:t>Data, Object-Orientated </a:t>
            </a:r>
            <a:r>
              <a:rPr lang="en-US" sz="1400" dirty="0" smtClean="0"/>
              <a:t>databases, </a:t>
            </a:r>
            <a:r>
              <a:rPr lang="en-US" sz="1400" dirty="0" smtClean="0"/>
              <a:t>Unstructured data, </a:t>
            </a:r>
            <a:r>
              <a:rPr lang="en-US" sz="1400" dirty="0" smtClean="0"/>
              <a:t>Infrastructure and hardware.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Terms and Nomenclature, Over-engineering, Simplicity/Complexity models, prototypes, arguments </a:t>
            </a:r>
            <a:r>
              <a:rPr lang="en-US" sz="1400" dirty="0" smtClean="0"/>
              <a:t>(and references), </a:t>
            </a:r>
            <a:r>
              <a:rPr lang="en-US" sz="1400" dirty="0" smtClean="0"/>
              <a:t>platform uniformity, </a:t>
            </a:r>
            <a:r>
              <a:rPr lang="en-US" sz="1400" dirty="0" smtClean="0"/>
              <a:t>Standardization vs. </a:t>
            </a:r>
            <a:r>
              <a:rPr lang="en-US" sz="1400" dirty="0" smtClean="0"/>
              <a:t>unusual points of view,  Build IT Yourself, Code Ego, The client is always Right, </a:t>
            </a:r>
            <a:r>
              <a:rPr lang="en-US" sz="1400" dirty="0" smtClean="0"/>
              <a:t>Salespeople.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n-US" sz="1600" dirty="0" smtClean="0"/>
              <a:t>Working with management – What opinion to have?</a:t>
            </a:r>
            <a:endParaRPr lang="en-US" sz="1600" dirty="0" smtClean="0"/>
          </a:p>
          <a:p>
            <a:pPr lvl="1"/>
            <a:r>
              <a:rPr lang="en-US" sz="1400" dirty="0" smtClean="0"/>
              <a:t>Taking </a:t>
            </a:r>
            <a:r>
              <a:rPr lang="en-US" sz="1400" dirty="0" smtClean="0"/>
              <a:t>your car to the shop? – How do you know what is wrong?</a:t>
            </a:r>
          </a:p>
          <a:p>
            <a:pPr lvl="1"/>
            <a:r>
              <a:rPr lang="en-US" sz="1400" dirty="0" smtClean="0"/>
              <a:t>Building your own house? – What purpose is an architect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 smtClean="0"/>
              <a:t>When does a sub-contractor determine the design of a house?</a:t>
            </a:r>
          </a:p>
          <a:p>
            <a:pPr lvl="1"/>
            <a:r>
              <a:rPr lang="en-US" sz="1400" dirty="0" smtClean="0"/>
              <a:t>Who determines building codes?</a:t>
            </a:r>
          </a:p>
          <a:p>
            <a:pPr lvl="1"/>
            <a:endParaRPr lang="en-US" sz="1400" dirty="0" smtClean="0"/>
          </a:p>
          <a:p>
            <a:pPr lvl="1" algn="ctr"/>
            <a:r>
              <a:rPr lang="en-US" sz="1400" b="1" dirty="0" smtClean="0"/>
              <a:t>A good architect always has a reference </a:t>
            </a:r>
          </a:p>
          <a:p>
            <a:pPr lvl="1" algn="ctr"/>
            <a:r>
              <a:rPr lang="en-US" sz="1400" dirty="0" smtClean="0"/>
              <a:t>– A substantive </a:t>
            </a:r>
            <a:r>
              <a:rPr lang="en-US" sz="1400" dirty="0" smtClean="0"/>
              <a:t>list providing citations </a:t>
            </a:r>
            <a:r>
              <a:rPr lang="en-US" sz="1400" dirty="0" smtClean="0"/>
              <a:t>for the facts, opinions, </a:t>
            </a:r>
            <a:endParaRPr lang="en-US" sz="1400" dirty="0" smtClean="0"/>
          </a:p>
          <a:p>
            <a:pPr lvl="1" algn="ctr"/>
            <a:r>
              <a:rPr lang="en-US" sz="1400" dirty="0" smtClean="0"/>
              <a:t>or </a:t>
            </a:r>
            <a:r>
              <a:rPr lang="en-US" sz="1400" dirty="0" smtClean="0"/>
              <a:t>quotes that </a:t>
            </a:r>
            <a:r>
              <a:rPr lang="en-US" sz="1400" dirty="0" smtClean="0"/>
              <a:t>are presented.</a:t>
            </a:r>
            <a:endParaRPr lang="en-US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05800" cy="693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References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772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Further Study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85800" y="1371600"/>
            <a:ext cx="78486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" name="TextBox 41"/>
          <p:cNvSpPr txBox="1">
            <a:spLocks noChangeArrowheads="1"/>
          </p:cNvSpPr>
          <p:nvPr/>
        </p:nvSpPr>
        <p:spPr bwMode="auto">
          <a:xfrm>
            <a:off x="457200" y="1524000"/>
            <a:ext cx="85344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Wikipedia – Software Architecture</a:t>
            </a:r>
            <a:endParaRPr lang="en-US" dirty="0">
              <a:latin typeface="Verdana" pitchFamily="34" charset="0"/>
            </a:endParaRPr>
          </a:p>
          <a:p>
            <a:r>
              <a:rPr lang="en-US" sz="1200" dirty="0">
                <a:latin typeface="Verdana" pitchFamily="34" charset="0"/>
              </a:rPr>
              <a:t>	</a:t>
            </a:r>
            <a:r>
              <a:rPr lang="en-US" sz="1200" dirty="0" smtClean="0">
                <a:latin typeface="Verdana" pitchFamily="34" charset="0"/>
                <a:hlinkClick r:id="rId2"/>
              </a:rPr>
              <a:t>http://en.wikipedia.org/wiki/Software_architecture</a:t>
            </a:r>
            <a:r>
              <a:rPr lang="en-US" sz="1200" dirty="0" smtClean="0">
                <a:latin typeface="Verdana" pitchFamily="34" charset="0"/>
              </a:rPr>
              <a:t> </a:t>
            </a:r>
          </a:p>
          <a:p>
            <a:endParaRPr lang="en-US" dirty="0">
              <a:latin typeface="Verdana" pitchFamily="34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Wikipedia –</a:t>
            </a:r>
            <a:r>
              <a:rPr lang="en-US" dirty="0" err="1" smtClean="0">
                <a:latin typeface="Verdana" pitchFamily="34" charset="0"/>
              </a:rPr>
              <a:t>Applesoft</a:t>
            </a:r>
            <a:r>
              <a:rPr lang="en-US" dirty="0" smtClean="0">
                <a:latin typeface="Verdana" pitchFamily="34" charset="0"/>
              </a:rPr>
              <a:t> BASIC</a:t>
            </a:r>
            <a:endParaRPr lang="en-US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	</a:t>
            </a:r>
            <a:r>
              <a:rPr lang="en-US" sz="1200" dirty="0" smtClean="0">
                <a:latin typeface="Verdana" pitchFamily="34" charset="0"/>
                <a:hlinkClick r:id="rId3"/>
              </a:rPr>
              <a:t>http://en.wikipedia.org/wiki/Applesoft_BASIC</a:t>
            </a:r>
            <a:r>
              <a:rPr lang="en-US" sz="1200" dirty="0" smtClean="0">
                <a:latin typeface="Verdana" pitchFamily="34" charset="0"/>
              </a:rPr>
              <a:t> </a:t>
            </a:r>
          </a:p>
          <a:p>
            <a:endParaRPr lang="en-US" sz="1200" dirty="0">
              <a:latin typeface="Verdana" pitchFamily="34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Verdana" pitchFamily="34" charset="0"/>
              </a:rPr>
              <a:t> </a:t>
            </a:r>
            <a:r>
              <a:rPr lang="en-US" b="1" dirty="0" smtClean="0"/>
              <a:t>ISO/IEC/IEEE 42010</a:t>
            </a:r>
            <a:r>
              <a:rPr lang="en-US" dirty="0" smtClean="0"/>
              <a:t> </a:t>
            </a:r>
            <a:r>
              <a:rPr lang="en-US" i="1" dirty="0" smtClean="0"/>
              <a:t>Systems and software engineering </a:t>
            </a:r>
            <a:endParaRPr lang="en-US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	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smtClean="0">
                <a:latin typeface="Verdana" pitchFamily="34" charset="0"/>
                <a:hlinkClick r:id="rId4"/>
              </a:rPr>
              <a:t>http://en.wikipedia.org/wiki/ISO/IEC_42010</a:t>
            </a:r>
            <a:r>
              <a:rPr lang="en-US" sz="1200" dirty="0" smtClean="0">
                <a:latin typeface="Verdana" pitchFamily="34" charset="0"/>
              </a:rPr>
              <a:t> </a:t>
            </a:r>
          </a:p>
          <a:p>
            <a:endParaRPr lang="en-US" dirty="0">
              <a:latin typeface="Verdana" pitchFamily="34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Design Patterns</a:t>
            </a:r>
            <a:endParaRPr lang="en-US" dirty="0">
              <a:latin typeface="Verdana" pitchFamily="34" charset="0"/>
            </a:endParaRPr>
          </a:p>
          <a:p>
            <a:r>
              <a:rPr lang="en-US" dirty="0">
                <a:latin typeface="Verdana" pitchFamily="34" charset="0"/>
              </a:rPr>
              <a:t>	</a:t>
            </a:r>
            <a:r>
              <a:rPr lang="en-US" sz="1200" dirty="0" smtClean="0">
                <a:latin typeface="Verdana" pitchFamily="34" charset="0"/>
                <a:hlinkClick r:id="rId5"/>
              </a:rPr>
              <a:t>http://en.wikipedia.org/wiki/Design_Patterns</a:t>
            </a:r>
            <a:r>
              <a:rPr lang="en-US" sz="1200" dirty="0" smtClean="0">
                <a:latin typeface="Verdana" pitchFamily="34" charset="0"/>
              </a:rPr>
              <a:t> </a:t>
            </a:r>
          </a:p>
          <a:p>
            <a:endParaRPr lang="en-US" sz="1200" dirty="0" smtClean="0">
              <a:latin typeface="Verdana" pitchFamily="34" charset="0"/>
            </a:endParaRPr>
          </a:p>
          <a:p>
            <a:pPr lvl="0">
              <a:buFont typeface="Arial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Verdana" pitchFamily="34" charset="0"/>
              </a:rPr>
              <a:t> Wikipedia Solution Architecture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Verdana" pitchFamily="34" charset="0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Verdana" pitchFamily="34" charset="0"/>
                <a:hlinkClick r:id="rId6"/>
              </a:rPr>
              <a:t>http://en.wikipedia.org/wiki/Solution_architecture</a:t>
            </a:r>
            <a:r>
              <a:rPr lang="en-US" sz="1200" dirty="0" smtClean="0">
                <a:solidFill>
                  <a:prstClr val="black"/>
                </a:solidFill>
                <a:latin typeface="Verdana" pitchFamily="34" charset="0"/>
              </a:rPr>
              <a:t>  </a:t>
            </a:r>
          </a:p>
          <a:p>
            <a:endParaRPr lang="en-US" sz="1200" dirty="0" smtClean="0">
              <a:latin typeface="Verdana" pitchFamily="34" charset="0"/>
            </a:endParaRPr>
          </a:p>
          <a:p>
            <a:endParaRPr lang="en-US" sz="1200" dirty="0" smtClean="0">
              <a:latin typeface="Verdana" pitchFamily="34" charset="0"/>
            </a:endParaRPr>
          </a:p>
          <a:p>
            <a:endParaRPr lang="en-US" sz="1200" dirty="0" smtClean="0">
              <a:latin typeface="Verdana" pitchFamily="34" charset="0"/>
            </a:endParaRPr>
          </a:p>
          <a:p>
            <a:endParaRPr lang="en-US" sz="1200" dirty="0">
              <a:latin typeface="Verdana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3112</TotalTime>
  <Words>1095</Words>
  <Application>Microsoft Office PowerPoint</Application>
  <PresentationFormat>On-screen Show (4:3)</PresentationFormat>
  <Paragraphs>155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How to Interview a Software Architect</vt:lpstr>
      <vt:lpstr>Choosing Interview Strategy and Emphasis</vt:lpstr>
      <vt:lpstr>Bridging Architectural Concepts</vt:lpstr>
      <vt:lpstr>Architects</vt:lpstr>
      <vt:lpstr>‘Reading’ into an Interview Response</vt:lpstr>
      <vt:lpstr>The “Right” Questions to Ask</vt:lpstr>
      <vt:lpstr>What About “Implementation”?</vt:lpstr>
      <vt:lpstr>References</vt:lpstr>
    </vt:vector>
  </TitlesOfParts>
  <Company>CSC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TSE Billing Workflows</dc:title>
  <dc:creator>Matthew Burnett</dc:creator>
  <cp:lastModifiedBy>mburnett</cp:lastModifiedBy>
  <cp:revision>276</cp:revision>
  <dcterms:created xsi:type="dcterms:W3CDTF">2012-10-09T14:19:01Z</dcterms:created>
  <dcterms:modified xsi:type="dcterms:W3CDTF">2014-05-27T22:24:11Z</dcterms:modified>
</cp:coreProperties>
</file>