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455" r:id="rId4"/>
    <p:sldId id="294" r:id="rId5"/>
    <p:sldId id="258" r:id="rId6"/>
    <p:sldId id="329" r:id="rId7"/>
    <p:sldId id="331" r:id="rId8"/>
    <p:sldId id="332" r:id="rId9"/>
    <p:sldId id="320" r:id="rId10"/>
    <p:sldId id="458" r:id="rId11"/>
    <p:sldId id="459" r:id="rId12"/>
    <p:sldId id="464" r:id="rId13"/>
    <p:sldId id="460" r:id="rId14"/>
    <p:sldId id="461" r:id="rId15"/>
    <p:sldId id="462" r:id="rId16"/>
    <p:sldId id="463" r:id="rId17"/>
    <p:sldId id="333" r:id="rId18"/>
    <p:sldId id="334" r:id="rId19"/>
    <p:sldId id="456" r:id="rId20"/>
    <p:sldId id="339" r:id="rId21"/>
    <p:sldId id="338" r:id="rId22"/>
    <p:sldId id="343" r:id="rId23"/>
    <p:sldId id="457" r:id="rId24"/>
    <p:sldId id="324" r:id="rId25"/>
    <p:sldId id="465" r:id="rId26"/>
    <p:sldId id="291" r:id="rId27"/>
    <p:sldId id="453" r:id="rId28"/>
    <p:sldId id="315" r:id="rId29"/>
    <p:sldId id="392" r:id="rId30"/>
  </p:sldIdLst>
  <p:sldSz cx="9144000" cy="6858000" type="screen4x3"/>
  <p:notesSz cx="6858000" cy="9144000"/>
  <p:embeddedFontLst>
    <p:embeddedFont>
      <p:font typeface="Aharoni" panose="02010803020104030203" pitchFamily="2" charset="-79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Merriweather Sans" pitchFamily="2" charset="0"/>
      <p:regular r:id="rId37"/>
      <p:bold r:id="rId38"/>
      <p:italic r:id="rId39"/>
      <p:boldItalic r:id="rId40"/>
    </p:embeddedFont>
    <p:embeddedFont>
      <p:font typeface="Overlock" panose="020B0604020202020204" charset="0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4" roundtripDataSignature="AMtx7mjyM2GXuIwBlHKkYjZGNl/t813g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74" Type="http://customschemas.google.com/relationships/presentationmetadata" Target="metadata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6" descr="C:\Users\Mystogan\Downloads\Compressed\2917_internet_ppt\template_main.jpg"/>
          <p:cNvPicPr preferRelativeResize="0"/>
          <p:nvPr/>
        </p:nvPicPr>
        <p:blipFill rotWithShape="1">
          <a:blip r:embed="rId2">
            <a:alphaModFix/>
          </a:blip>
          <a:srcRect r="17784" b="11855"/>
          <a:stretch/>
        </p:blipFill>
        <p:spPr>
          <a:xfrm>
            <a:off x="43395" y="3251533"/>
            <a:ext cx="3848669" cy="30946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6"/>
          <p:cNvSpPr txBox="1">
            <a:spLocks noGrp="1"/>
          </p:cNvSpPr>
          <p:nvPr>
            <p:ph type="ctrTitle"/>
          </p:nvPr>
        </p:nvSpPr>
        <p:spPr>
          <a:xfrm>
            <a:off x="1234684" y="1269244"/>
            <a:ext cx="7909316" cy="7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6"/>
          <p:cNvSpPr txBox="1">
            <a:spLocks noGrp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  <a:defRPr sz="20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6"/>
          <p:cNvSpPr txBox="1">
            <a:spLocks noGrp="1"/>
          </p:cNvSpPr>
          <p:nvPr>
            <p:ph type="body" idx="2"/>
          </p:nvPr>
        </p:nvSpPr>
        <p:spPr>
          <a:xfrm>
            <a:off x="1234684" y="2875086"/>
            <a:ext cx="7918022" cy="37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Verdana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dt" idx="10"/>
          </p:nvPr>
        </p:nvSpPr>
        <p:spPr>
          <a:xfrm>
            <a:off x="810597" y="6451888"/>
            <a:ext cx="164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sldNum" idx="12"/>
          </p:nvPr>
        </p:nvSpPr>
        <p:spPr>
          <a:xfrm>
            <a:off x="389909" y="6451888"/>
            <a:ext cx="358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5" name="Google Shape;25;p66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66" descr="C:\Users\Mystogan\Pictures\Untitled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9706" y="216580"/>
            <a:ext cx="3264827" cy="64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>
            <a:spLocks noGrp="1"/>
          </p:cNvSpPr>
          <p:nvPr>
            <p:ph type="title"/>
          </p:nvPr>
        </p:nvSpPr>
        <p:spPr>
          <a:xfrm>
            <a:off x="365126" y="1336419"/>
            <a:ext cx="8326438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7"/>
          <p:cNvSpPr txBox="1">
            <a:spLocks noGrp="1"/>
          </p:cNvSpPr>
          <p:nvPr>
            <p:ph type="body" idx="1"/>
          </p:nvPr>
        </p:nvSpPr>
        <p:spPr>
          <a:xfrm>
            <a:off x="365126" y="1977656"/>
            <a:ext cx="8326438" cy="40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dt" idx="10"/>
          </p:nvPr>
        </p:nvSpPr>
        <p:spPr>
          <a:xfrm>
            <a:off x="810597" y="6451888"/>
            <a:ext cx="164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sldNum" idx="12"/>
          </p:nvPr>
        </p:nvSpPr>
        <p:spPr>
          <a:xfrm>
            <a:off x="389909" y="6451888"/>
            <a:ext cx="358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Blank Slide">
  <p:cSld name="Title Only 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1"/>
          <p:cNvSpPr txBox="1">
            <a:spLocks noGrp="1"/>
          </p:cNvSpPr>
          <p:nvPr>
            <p:ph type="sldNum" idx="12"/>
          </p:nvPr>
        </p:nvSpPr>
        <p:spPr>
          <a:xfrm>
            <a:off x="389909" y="6451888"/>
            <a:ext cx="358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53" name="Google Shape;53;p71"/>
          <p:cNvSpPr txBox="1">
            <a:spLocks noGrp="1"/>
          </p:cNvSpPr>
          <p:nvPr>
            <p:ph type="dt" idx="10"/>
          </p:nvPr>
        </p:nvSpPr>
        <p:spPr>
          <a:xfrm>
            <a:off x="810597" y="6451888"/>
            <a:ext cx="164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1"/>
          <p:cNvSpPr txBox="1">
            <a:spLocks noGrp="1"/>
          </p:cNvSpPr>
          <p:nvPr>
            <p:ph type="title"/>
          </p:nvPr>
        </p:nvSpPr>
        <p:spPr>
          <a:xfrm>
            <a:off x="365126" y="1336419"/>
            <a:ext cx="8326438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1"/>
          <p:cNvSpPr txBox="1">
            <a:spLocks noGrp="1"/>
          </p:cNvSpPr>
          <p:nvPr>
            <p:ph type="body" idx="1"/>
          </p:nvPr>
        </p:nvSpPr>
        <p:spPr>
          <a:xfrm>
            <a:off x="5418164" y="6451602"/>
            <a:ext cx="33157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18"/>
              <a:buFont typeface="Verdana"/>
              <a:buNone/>
              <a:defRPr sz="1050">
                <a:solidFill>
                  <a:schemeClr val="lt1"/>
                </a:solidFill>
              </a:defRPr>
            </a:lvl1pPr>
            <a:lvl2pPr marL="914400" lvl="1" indent="-295275" algn="l">
              <a:spcBef>
                <a:spcPts val="8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2pPr>
            <a:lvl3pPr marL="1371600" lvl="2" indent="-295275" algn="l">
              <a:spcBef>
                <a:spcPts val="7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3pPr>
            <a:lvl4pPr marL="1828800" lvl="3" indent="-295275" algn="l">
              <a:spcBef>
                <a:spcPts val="6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4pPr>
            <a:lvl5pPr marL="2286000" lvl="4" indent="-295275" algn="l">
              <a:spcBef>
                <a:spcPts val="6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 Slide">
  <p:cSld name="Content 2 Column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>
            <a:spLocks noGrp="1"/>
          </p:cNvSpPr>
          <p:nvPr>
            <p:ph type="body" idx="1"/>
          </p:nvPr>
        </p:nvSpPr>
        <p:spPr>
          <a:xfrm>
            <a:off x="374827" y="2009552"/>
            <a:ext cx="4035425" cy="40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body" idx="2"/>
          </p:nvPr>
        </p:nvSpPr>
        <p:spPr>
          <a:xfrm>
            <a:off x="4738864" y="2009552"/>
            <a:ext cx="4035425" cy="40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sldNum" idx="12"/>
          </p:nvPr>
        </p:nvSpPr>
        <p:spPr>
          <a:xfrm>
            <a:off x="389909" y="6451888"/>
            <a:ext cx="358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dt" idx="10"/>
          </p:nvPr>
        </p:nvSpPr>
        <p:spPr>
          <a:xfrm>
            <a:off x="810597" y="6451888"/>
            <a:ext cx="164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2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2"/>
          <p:cNvSpPr txBox="1">
            <a:spLocks noGrp="1"/>
          </p:cNvSpPr>
          <p:nvPr>
            <p:ph type="title"/>
          </p:nvPr>
        </p:nvSpPr>
        <p:spPr>
          <a:xfrm>
            <a:off x="365125" y="1336419"/>
            <a:ext cx="8409163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2"/>
          <p:cNvSpPr txBox="1">
            <a:spLocks noGrp="1"/>
          </p:cNvSpPr>
          <p:nvPr>
            <p:ph type="body" idx="3"/>
          </p:nvPr>
        </p:nvSpPr>
        <p:spPr>
          <a:xfrm>
            <a:off x="5418164" y="6451602"/>
            <a:ext cx="33157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18"/>
              <a:buFont typeface="Verdana"/>
              <a:buNone/>
              <a:defRPr sz="1050">
                <a:solidFill>
                  <a:schemeClr val="lt1"/>
                </a:solidFill>
              </a:defRPr>
            </a:lvl1pPr>
            <a:lvl2pPr marL="914400" lvl="1" indent="-295275" algn="l">
              <a:spcBef>
                <a:spcPts val="8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2pPr>
            <a:lvl3pPr marL="1371600" lvl="2" indent="-295275" algn="l">
              <a:spcBef>
                <a:spcPts val="7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3pPr>
            <a:lvl4pPr marL="1828800" lvl="3" indent="-295275" algn="l">
              <a:spcBef>
                <a:spcPts val="6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4pPr>
            <a:lvl5pPr marL="2286000" lvl="4" indent="-295275" algn="l">
              <a:spcBef>
                <a:spcPts val="6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3"/>
          <p:cNvSpPr txBox="1">
            <a:spLocks noGrp="1"/>
          </p:cNvSpPr>
          <p:nvPr>
            <p:ph type="body" idx="1"/>
          </p:nvPr>
        </p:nvSpPr>
        <p:spPr>
          <a:xfrm>
            <a:off x="366890" y="1645920"/>
            <a:ext cx="4035247" cy="78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Verdana"/>
              <a:buNone/>
              <a:defRPr sz="26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73"/>
          <p:cNvSpPr txBox="1">
            <a:spLocks noGrp="1"/>
          </p:cNvSpPr>
          <p:nvPr>
            <p:ph type="body" idx="2"/>
          </p:nvPr>
        </p:nvSpPr>
        <p:spPr>
          <a:xfrm>
            <a:off x="4703763" y="1645920"/>
            <a:ext cx="4045126" cy="78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Verdana"/>
              <a:buNone/>
              <a:defRPr sz="26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3"/>
          <p:cNvSpPr txBox="1">
            <a:spLocks noGrp="1"/>
          </p:cNvSpPr>
          <p:nvPr>
            <p:ph type="body" idx="3"/>
          </p:nvPr>
        </p:nvSpPr>
        <p:spPr>
          <a:xfrm>
            <a:off x="357187" y="2659063"/>
            <a:ext cx="404495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3"/>
          <p:cNvSpPr txBox="1">
            <a:spLocks noGrp="1"/>
          </p:cNvSpPr>
          <p:nvPr>
            <p:ph type="body" idx="4"/>
          </p:nvPr>
        </p:nvSpPr>
        <p:spPr>
          <a:xfrm>
            <a:off x="4703763" y="2659063"/>
            <a:ext cx="404495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73"/>
          <p:cNvSpPr txBox="1">
            <a:spLocks noGrp="1"/>
          </p:cNvSpPr>
          <p:nvPr>
            <p:ph type="sldNum" idx="12"/>
          </p:nvPr>
        </p:nvSpPr>
        <p:spPr>
          <a:xfrm>
            <a:off x="389909" y="6451888"/>
            <a:ext cx="358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71" name="Google Shape;71;p73"/>
          <p:cNvSpPr txBox="1">
            <a:spLocks noGrp="1"/>
          </p:cNvSpPr>
          <p:nvPr>
            <p:ph type="dt" idx="10"/>
          </p:nvPr>
        </p:nvSpPr>
        <p:spPr>
          <a:xfrm>
            <a:off x="810597" y="6451888"/>
            <a:ext cx="164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3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3"/>
          <p:cNvSpPr txBox="1">
            <a:spLocks noGrp="1"/>
          </p:cNvSpPr>
          <p:nvPr>
            <p:ph type="body" idx="5"/>
          </p:nvPr>
        </p:nvSpPr>
        <p:spPr>
          <a:xfrm>
            <a:off x="5418164" y="6451602"/>
            <a:ext cx="33157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18"/>
              <a:buFont typeface="Verdana"/>
              <a:buNone/>
              <a:defRPr sz="1050">
                <a:solidFill>
                  <a:schemeClr val="lt1"/>
                </a:solidFill>
              </a:defRPr>
            </a:lvl1pPr>
            <a:lvl2pPr marL="914400" lvl="1" indent="-295275" algn="l">
              <a:spcBef>
                <a:spcPts val="8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2pPr>
            <a:lvl3pPr marL="1371600" lvl="2" indent="-295275" algn="l">
              <a:spcBef>
                <a:spcPts val="7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3pPr>
            <a:lvl4pPr marL="1828800" lvl="3" indent="-295275" algn="l">
              <a:spcBef>
                <a:spcPts val="6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4pPr>
            <a:lvl5pPr marL="2286000" lvl="4" indent="-295275" algn="l">
              <a:spcBef>
                <a:spcPts val="6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1 Content Slide">
  <p:cSld name="Text, 1 Content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4"/>
          <p:cNvSpPr txBox="1">
            <a:spLocks noGrp="1"/>
          </p:cNvSpPr>
          <p:nvPr>
            <p:ph type="body" idx="1"/>
          </p:nvPr>
        </p:nvSpPr>
        <p:spPr>
          <a:xfrm>
            <a:off x="4678539" y="2009552"/>
            <a:ext cx="4035425" cy="400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2905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30"/>
              <a:buChar char="•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7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74"/>
          <p:cNvSpPr>
            <a:spLocks noGrp="1"/>
          </p:cNvSpPr>
          <p:nvPr>
            <p:ph type="pic" idx="2"/>
          </p:nvPr>
        </p:nvSpPr>
        <p:spPr>
          <a:xfrm>
            <a:off x="365126" y="2009552"/>
            <a:ext cx="3997325" cy="4002313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74"/>
          <p:cNvSpPr txBox="1">
            <a:spLocks noGrp="1"/>
          </p:cNvSpPr>
          <p:nvPr>
            <p:ph type="sldNum" idx="12"/>
          </p:nvPr>
        </p:nvSpPr>
        <p:spPr>
          <a:xfrm>
            <a:off x="389909" y="6451888"/>
            <a:ext cx="358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78" name="Google Shape;78;p74"/>
          <p:cNvSpPr txBox="1">
            <a:spLocks noGrp="1"/>
          </p:cNvSpPr>
          <p:nvPr>
            <p:ph type="dt" idx="10"/>
          </p:nvPr>
        </p:nvSpPr>
        <p:spPr>
          <a:xfrm>
            <a:off x="810597" y="6451888"/>
            <a:ext cx="164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4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4"/>
          <p:cNvSpPr txBox="1">
            <a:spLocks noGrp="1"/>
          </p:cNvSpPr>
          <p:nvPr>
            <p:ph type="title"/>
          </p:nvPr>
        </p:nvSpPr>
        <p:spPr>
          <a:xfrm>
            <a:off x="365126" y="1336419"/>
            <a:ext cx="8326438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4"/>
          <p:cNvSpPr txBox="1">
            <a:spLocks noGrp="1"/>
          </p:cNvSpPr>
          <p:nvPr>
            <p:ph type="body" idx="3"/>
          </p:nvPr>
        </p:nvSpPr>
        <p:spPr>
          <a:xfrm>
            <a:off x="5418164" y="6451602"/>
            <a:ext cx="33157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18"/>
              <a:buFont typeface="Verdana"/>
              <a:buNone/>
              <a:defRPr sz="1050">
                <a:solidFill>
                  <a:schemeClr val="lt1"/>
                </a:solidFill>
              </a:defRPr>
            </a:lvl1pPr>
            <a:lvl2pPr marL="914400" lvl="1" indent="-295275" algn="l">
              <a:spcBef>
                <a:spcPts val="8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2pPr>
            <a:lvl3pPr marL="1371600" lvl="2" indent="-295275" algn="l">
              <a:spcBef>
                <a:spcPts val="7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3pPr>
            <a:lvl4pPr marL="1828800" lvl="3" indent="-295275" algn="l">
              <a:spcBef>
                <a:spcPts val="600"/>
              </a:spcBef>
              <a:spcAft>
                <a:spcPts val="0"/>
              </a:spcAft>
              <a:buSzPts val="1050"/>
              <a:buChar char="–"/>
              <a:defRPr sz="1050">
                <a:solidFill>
                  <a:schemeClr val="lt1"/>
                </a:solidFill>
              </a:defRPr>
            </a:lvl4pPr>
            <a:lvl5pPr marL="2286000" lvl="4" indent="-295275" algn="l">
              <a:spcBef>
                <a:spcPts val="600"/>
              </a:spcBef>
              <a:spcAft>
                <a:spcPts val="0"/>
              </a:spcAft>
              <a:buSzPts val="1050"/>
              <a:buChar char="▪"/>
              <a:defRPr sz="105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3/21/2022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4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9" y="4489333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8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/>
          <p:nvPr/>
        </p:nvSpPr>
        <p:spPr>
          <a:xfrm>
            <a:off x="1" y="2"/>
            <a:ext cx="9143999" cy="685800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5"/>
          <p:cNvSpPr txBox="1">
            <a:spLocks noGrp="1"/>
          </p:cNvSpPr>
          <p:nvPr>
            <p:ph type="title"/>
          </p:nvPr>
        </p:nvSpPr>
        <p:spPr>
          <a:xfrm>
            <a:off x="365126" y="1336419"/>
            <a:ext cx="8326438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12" name="Google Shape;12;p65" descr="C:\Users\Mystogan\Pictures\75_big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" y="6248401"/>
            <a:ext cx="9143999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5"/>
          <p:cNvSpPr txBox="1">
            <a:spLocks noGrp="1"/>
          </p:cNvSpPr>
          <p:nvPr>
            <p:ph type="sldNum" idx="12"/>
          </p:nvPr>
        </p:nvSpPr>
        <p:spPr>
          <a:xfrm>
            <a:off x="389909" y="6451888"/>
            <a:ext cx="358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4" name="Google Shape;14;p65"/>
          <p:cNvSpPr txBox="1">
            <a:spLocks noGrp="1"/>
          </p:cNvSpPr>
          <p:nvPr>
            <p:ph type="dt" idx="10"/>
          </p:nvPr>
        </p:nvSpPr>
        <p:spPr>
          <a:xfrm>
            <a:off x="810597" y="6451888"/>
            <a:ext cx="164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5"/>
          <p:cNvSpPr/>
          <p:nvPr/>
        </p:nvSpPr>
        <p:spPr>
          <a:xfrm rot="-5400000">
            <a:off x="9449595" y="5910799"/>
            <a:ext cx="170973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12-CRS-0106 REVISED 8 FEB 2013</a:t>
            </a:r>
            <a:endParaRPr/>
          </a:p>
        </p:txBody>
      </p:sp>
      <p:sp>
        <p:nvSpPr>
          <p:cNvPr id="16" name="Google Shape;16;p65"/>
          <p:cNvSpPr txBox="1">
            <a:spLocks noGrp="1"/>
          </p:cNvSpPr>
          <p:nvPr>
            <p:ph type="body" idx="1"/>
          </p:nvPr>
        </p:nvSpPr>
        <p:spPr>
          <a:xfrm>
            <a:off x="365126" y="1977656"/>
            <a:ext cx="8326438" cy="40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434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17" name="Google Shape;17;p6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" y="0"/>
            <a:ext cx="9143993" cy="1247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widgets/materi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0"/>
              <a:t>C</a:t>
            </a:r>
            <a:r>
              <a:rPr lang="en-SG" b="0"/>
              <a:t>RI3I3</a:t>
            </a:r>
            <a:r>
              <a:rPr lang="id-ID"/>
              <a:t> </a:t>
            </a:r>
            <a:br>
              <a:rPr lang="en-US"/>
            </a:br>
            <a:r>
              <a:rPr lang="en-US"/>
              <a:t>Pemrograman Perangkat Bergerak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r>
              <a:rPr lang="en-US" sz="3200" b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User Interaction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8BB-E2E8-4D7D-A1A4-72058C1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FlatButton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B720-828D-469F-AFB7-CD48DF0E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6" y="1977656"/>
            <a:ext cx="5926492" cy="4054844"/>
          </a:xfrm>
        </p:spPr>
        <p:txBody>
          <a:bodyPr/>
          <a:lstStyle/>
          <a:p>
            <a:r>
              <a:rPr lang="en-US"/>
              <a:t>Standard rectangle button with text. Can use color</a:t>
            </a:r>
            <a:endParaRPr lang="en-ID"/>
          </a:p>
        </p:txBody>
      </p:sp>
      <p:pic>
        <p:nvPicPr>
          <p:cNvPr id="1026" name="Picture 2" descr="Flutter Buttons">
            <a:extLst>
              <a:ext uri="{FF2B5EF4-FFF2-40B4-BE49-F238E27FC236}">
                <a16:creationId xmlns:a16="http://schemas.microsoft.com/office/drawing/2014/main" id="{BE3A3524-CBCC-4D3E-8B8B-6B6074A2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50" y="1657038"/>
            <a:ext cx="2186614" cy="448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0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8BB-E2E8-4D7D-A1A4-72058C1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RaisedButton / ElevatedButton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B720-828D-469F-AFB7-CD48DF0E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6" y="1977656"/>
            <a:ext cx="4206874" cy="4054844"/>
          </a:xfrm>
        </p:spPr>
        <p:txBody>
          <a:bodyPr/>
          <a:lstStyle/>
          <a:p>
            <a:r>
              <a:rPr lang="en-US"/>
              <a:t>Like FlatButton, but has elevation (Z-axis change) when pressed. It has additional properties like shape, animation time, elevation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1B9E3-73B9-4301-9392-0041215DA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08" y="1977656"/>
            <a:ext cx="4109680" cy="419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2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8BB-E2E8-4D7D-A1A4-72058C1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OutlineButton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B720-828D-469F-AFB7-CD48DF0E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5" y="1977656"/>
            <a:ext cx="5653537" cy="4054844"/>
          </a:xfrm>
        </p:spPr>
        <p:txBody>
          <a:bodyPr/>
          <a:lstStyle/>
          <a:p>
            <a:r>
              <a:rPr lang="en-US"/>
              <a:t>Like FlatButton, but has a thin grey rounded rectangle border</a:t>
            </a:r>
            <a:endParaRPr lang="en-ID"/>
          </a:p>
        </p:txBody>
      </p:sp>
      <p:pic>
        <p:nvPicPr>
          <p:cNvPr id="3074" name="Picture 2" descr="Flutter Buttons">
            <a:extLst>
              <a:ext uri="{FF2B5EF4-FFF2-40B4-BE49-F238E27FC236}">
                <a16:creationId xmlns:a16="http://schemas.microsoft.com/office/drawing/2014/main" id="{BEEC9D29-0DE8-46D1-B594-EE069650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4" y="1451141"/>
            <a:ext cx="23431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02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8BB-E2E8-4D7D-A1A4-72058C1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FloatingActionButton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B720-828D-469F-AFB7-CD48DF0E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6" y="1977656"/>
            <a:ext cx="4206874" cy="4054844"/>
          </a:xfrm>
        </p:spPr>
        <p:txBody>
          <a:bodyPr/>
          <a:lstStyle/>
          <a:p>
            <a:r>
              <a:rPr lang="en-US"/>
              <a:t>Circular icon button that floated and stacked on top of layout, usually positioned at bottom right corner. Can use image or icon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F9BFA-B66F-4375-AB53-2D5FE593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80" y="1977656"/>
            <a:ext cx="4308073" cy="43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3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8BB-E2E8-4D7D-A1A4-72058C1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DropDownButton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B720-828D-469F-AFB7-CD48DF0E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6" y="1977656"/>
            <a:ext cx="3857835" cy="4054844"/>
          </a:xfrm>
        </p:spPr>
        <p:txBody>
          <a:bodyPr/>
          <a:lstStyle/>
          <a:p>
            <a:r>
              <a:rPr lang="en-US"/>
              <a:t>Button that contains overlay options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FE6C3-D2FA-49DE-8631-8B955384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737" y="1692322"/>
            <a:ext cx="4468603" cy="45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8BB-E2E8-4D7D-A1A4-72058C1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IconButton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B720-828D-469F-AFB7-CD48DF0E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6" y="1977656"/>
            <a:ext cx="5926492" cy="4054844"/>
          </a:xfrm>
        </p:spPr>
        <p:txBody>
          <a:bodyPr/>
          <a:lstStyle/>
          <a:p>
            <a:r>
              <a:rPr lang="en-US"/>
              <a:t>Button from Icon or Image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C3E98-DB32-41CE-A0C5-5CC31A2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985" y="1336419"/>
            <a:ext cx="23717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8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8BB-E2E8-4D7D-A1A4-72058C1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PopupMenuButton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B720-828D-469F-AFB7-CD48DF0E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6" y="1977656"/>
            <a:ext cx="3916024" cy="4054844"/>
          </a:xfrm>
        </p:spPr>
        <p:txBody>
          <a:bodyPr/>
          <a:lstStyle/>
          <a:p>
            <a:r>
              <a:rPr lang="en-US"/>
              <a:t>Button that displays menu when pressed. Usually used in AppBar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31D20-26D4-4CFA-A379-A8051EA5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05969"/>
            <a:ext cx="4410414" cy="45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8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1395-910E-4F44-BF80-7BACE880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SnackBar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0CE1-6588-4D60-8E15-A4FFF8663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" indent="0">
              <a:buNone/>
            </a:pPr>
            <a:r>
              <a:rPr lang="en-ID" err="1"/>
              <a:t>SnackBar</a:t>
            </a:r>
            <a:r>
              <a:rPr lang="en-ID"/>
              <a:t> is a floating rectangle widget that contains message and clickable text to do some action:</a:t>
            </a:r>
            <a:endParaRPr lang="en-ID" dirty="0"/>
          </a:p>
          <a:p>
            <a:r>
              <a:rPr lang="en-ID"/>
              <a:t>Scaffold</a:t>
            </a:r>
            <a:endParaRPr lang="en-ID" dirty="0"/>
          </a:p>
          <a:p>
            <a:pPr marL="74295" indent="0">
              <a:buNone/>
            </a:pPr>
            <a:endParaRPr lang="en-ID" dirty="0"/>
          </a:p>
          <a:p>
            <a:endParaRPr lang="en-ID" dirty="0"/>
          </a:p>
          <a:p>
            <a:pPr marL="74295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EC86E-B44A-489A-870C-7E846D9CE61F}"/>
              </a:ext>
            </a:extLst>
          </p:cNvPr>
          <p:cNvSpPr txBox="1"/>
          <p:nvPr/>
        </p:nvSpPr>
        <p:spPr>
          <a:xfrm>
            <a:off x="991624" y="4110283"/>
            <a:ext cx="5620521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/>
              <a:t>return </a:t>
            </a:r>
            <a:r>
              <a:rPr lang="en-ID" dirty="0" err="1"/>
              <a:t>MaterialApp</a:t>
            </a:r>
            <a:r>
              <a:rPr lang="en-ID" dirty="0"/>
              <a:t>(</a:t>
            </a:r>
          </a:p>
          <a:p>
            <a:r>
              <a:rPr lang="en-ID" dirty="0"/>
              <a:t>  title: '</a:t>
            </a:r>
            <a:r>
              <a:rPr lang="en-ID" dirty="0" err="1"/>
              <a:t>SnackBar</a:t>
            </a:r>
            <a:r>
              <a:rPr lang="en-ID" dirty="0"/>
              <a:t> Demo',</a:t>
            </a:r>
          </a:p>
          <a:p>
            <a:r>
              <a:rPr lang="en-ID" dirty="0"/>
              <a:t>  home: Scaffold(</a:t>
            </a:r>
          </a:p>
          <a:p>
            <a:r>
              <a:rPr lang="en-ID" dirty="0"/>
              <a:t>    </a:t>
            </a:r>
            <a:r>
              <a:rPr lang="en-ID" dirty="0" err="1"/>
              <a:t>appBar</a:t>
            </a:r>
            <a:r>
              <a:rPr lang="en-ID" dirty="0"/>
              <a:t>: </a:t>
            </a:r>
            <a:r>
              <a:rPr lang="en-ID" dirty="0" err="1"/>
              <a:t>AppBar</a:t>
            </a:r>
            <a:r>
              <a:rPr lang="en-ID" dirty="0"/>
              <a:t>(</a:t>
            </a:r>
          </a:p>
          <a:p>
            <a:r>
              <a:rPr lang="en-ID" dirty="0"/>
              <a:t>      title: </a:t>
            </a:r>
            <a:r>
              <a:rPr lang="en-ID" dirty="0" err="1"/>
              <a:t>const</a:t>
            </a:r>
            <a:r>
              <a:rPr lang="en-ID" dirty="0"/>
              <a:t> Text('</a:t>
            </a:r>
            <a:r>
              <a:rPr lang="en-ID" dirty="0" err="1"/>
              <a:t>SnackBar</a:t>
            </a:r>
            <a:r>
              <a:rPr lang="en-ID" dirty="0"/>
              <a:t> Demo'),</a:t>
            </a:r>
          </a:p>
          <a:p>
            <a:r>
              <a:rPr lang="en-ID" dirty="0"/>
              <a:t>    ),</a:t>
            </a:r>
          </a:p>
          <a:p>
            <a:r>
              <a:rPr lang="en-ID" dirty="0"/>
              <a:t>    body: </a:t>
            </a:r>
            <a:r>
              <a:rPr lang="en-ID" dirty="0" err="1"/>
              <a:t>const</a:t>
            </a:r>
            <a:r>
              <a:rPr lang="en-ID" dirty="0"/>
              <a:t> </a:t>
            </a:r>
            <a:r>
              <a:rPr lang="en-ID" dirty="0" err="1"/>
              <a:t>SnackBarPage</a:t>
            </a:r>
            <a:r>
              <a:rPr lang="en-ID" dirty="0"/>
              <a:t>(),</a:t>
            </a:r>
          </a:p>
          <a:p>
            <a:r>
              <a:rPr lang="en-ID" dirty="0"/>
              <a:t>  ),</a:t>
            </a:r>
          </a:p>
          <a:p>
            <a:r>
              <a:rPr lang="en-ID" dirty="0"/>
              <a:t>);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7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1395-910E-4F44-BF80-7BACE880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SnackBar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0CE1-6588-4D60-8E15-A4FFF8663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D"/>
              <a:t>Show the widget and call the action</a:t>
            </a:r>
            <a:endParaRPr lang="en-ID" dirty="0"/>
          </a:p>
          <a:p>
            <a:endParaRPr lang="en-ID" dirty="0"/>
          </a:p>
          <a:p>
            <a:pPr marL="74295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EC86E-B44A-489A-870C-7E846D9CE61F}"/>
              </a:ext>
            </a:extLst>
          </p:cNvPr>
          <p:cNvSpPr txBox="1"/>
          <p:nvPr/>
        </p:nvSpPr>
        <p:spPr>
          <a:xfrm>
            <a:off x="976221" y="2441569"/>
            <a:ext cx="5620521" cy="160043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err="1"/>
              <a:t>const</a:t>
            </a:r>
            <a:r>
              <a:rPr lang="en-ID" dirty="0"/>
              <a:t> </a:t>
            </a:r>
            <a:r>
              <a:rPr lang="en-ID" dirty="0" err="1"/>
              <a:t>snackBar</a:t>
            </a:r>
            <a:r>
              <a:rPr lang="en-ID" dirty="0"/>
              <a:t> = </a:t>
            </a:r>
            <a:r>
              <a:rPr lang="en-ID" dirty="0" err="1"/>
              <a:t>SnackBar</a:t>
            </a:r>
            <a:r>
              <a:rPr lang="en-ID" dirty="0"/>
              <a:t>(</a:t>
            </a:r>
          </a:p>
          <a:p>
            <a:r>
              <a:rPr lang="en-ID" dirty="0"/>
              <a:t>  content: Text('Yay! A </a:t>
            </a:r>
            <a:r>
              <a:rPr lang="en-ID" dirty="0" err="1"/>
              <a:t>SnackBar</a:t>
            </a:r>
            <a:r>
              <a:rPr lang="en-ID" dirty="0"/>
              <a:t>!'),</a:t>
            </a:r>
          </a:p>
          <a:p>
            <a:r>
              <a:rPr lang="en-ID" dirty="0"/>
              <a:t>);</a:t>
            </a:r>
          </a:p>
          <a:p>
            <a:endParaRPr lang="en-ID" dirty="0"/>
          </a:p>
          <a:p>
            <a:r>
              <a:rPr lang="en-ID" dirty="0"/>
              <a:t>// Find the </a:t>
            </a:r>
            <a:r>
              <a:rPr lang="en-ID" dirty="0" err="1"/>
              <a:t>ScaffoldMessenger</a:t>
            </a:r>
            <a:r>
              <a:rPr lang="en-ID" dirty="0"/>
              <a:t> in the widget tree</a:t>
            </a:r>
          </a:p>
          <a:p>
            <a:r>
              <a:rPr lang="en-ID" dirty="0"/>
              <a:t>// and use it to show a </a:t>
            </a:r>
            <a:r>
              <a:rPr lang="en-ID" dirty="0" err="1"/>
              <a:t>SnackBar</a:t>
            </a:r>
            <a:r>
              <a:rPr lang="en-ID" dirty="0"/>
              <a:t>.</a:t>
            </a:r>
          </a:p>
          <a:p>
            <a:r>
              <a:rPr lang="en-ID" dirty="0" err="1"/>
              <a:t>ScaffoldMessenger.of</a:t>
            </a:r>
            <a:r>
              <a:rPr lang="en-ID" dirty="0"/>
              <a:t>(context).</a:t>
            </a:r>
            <a:r>
              <a:rPr lang="en-ID" dirty="0" err="1"/>
              <a:t>showSnackBar</a:t>
            </a:r>
            <a:r>
              <a:rPr lang="en-ID" dirty="0"/>
              <a:t>(</a:t>
            </a:r>
            <a:r>
              <a:rPr lang="en-ID" dirty="0" err="1"/>
              <a:t>snackBar</a:t>
            </a:r>
            <a:r>
              <a:rPr lang="en-ID" dirty="0"/>
              <a:t>);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5A91E-E684-441E-88BA-529FDD28DA87}"/>
              </a:ext>
            </a:extLst>
          </p:cNvPr>
          <p:cNvSpPr txBox="1"/>
          <p:nvPr/>
        </p:nvSpPr>
        <p:spPr>
          <a:xfrm>
            <a:off x="976221" y="4179347"/>
            <a:ext cx="5620521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/>
              <a:t>final </a:t>
            </a:r>
            <a:r>
              <a:rPr lang="en-ID" dirty="0" err="1"/>
              <a:t>snackBar</a:t>
            </a:r>
            <a:r>
              <a:rPr lang="en-ID" dirty="0"/>
              <a:t> = </a:t>
            </a:r>
            <a:r>
              <a:rPr lang="en-ID" dirty="0" err="1"/>
              <a:t>SnackBar</a:t>
            </a:r>
            <a:r>
              <a:rPr lang="en-ID" dirty="0"/>
              <a:t>(</a:t>
            </a:r>
          </a:p>
          <a:p>
            <a:r>
              <a:rPr lang="en-ID" dirty="0"/>
              <a:t>  content: </a:t>
            </a:r>
            <a:r>
              <a:rPr lang="en-ID" dirty="0" err="1"/>
              <a:t>const</a:t>
            </a:r>
            <a:r>
              <a:rPr lang="en-ID" dirty="0"/>
              <a:t> Text('Yay! A </a:t>
            </a:r>
            <a:r>
              <a:rPr lang="en-ID" dirty="0" err="1"/>
              <a:t>SnackBar</a:t>
            </a:r>
            <a:r>
              <a:rPr lang="en-ID" dirty="0"/>
              <a:t>!'),</a:t>
            </a:r>
          </a:p>
          <a:p>
            <a:r>
              <a:rPr lang="en-ID" dirty="0"/>
              <a:t>  action: </a:t>
            </a:r>
            <a:r>
              <a:rPr lang="en-ID" dirty="0" err="1"/>
              <a:t>SnackBarAction</a:t>
            </a:r>
            <a:r>
              <a:rPr lang="en-ID" dirty="0"/>
              <a:t>(</a:t>
            </a:r>
          </a:p>
          <a:p>
            <a:r>
              <a:rPr lang="en-ID" dirty="0"/>
              <a:t>    label: 'Undo',</a:t>
            </a:r>
          </a:p>
          <a:p>
            <a:r>
              <a:rPr lang="en-ID" dirty="0"/>
              <a:t>    </a:t>
            </a:r>
            <a:r>
              <a:rPr lang="en-ID" dirty="0" err="1"/>
              <a:t>onPressed</a:t>
            </a:r>
            <a:r>
              <a:rPr lang="en-ID" dirty="0"/>
              <a:t>: () {</a:t>
            </a:r>
          </a:p>
          <a:p>
            <a:r>
              <a:rPr lang="en-ID" dirty="0"/>
              <a:t>      // Some code to undo the change.</a:t>
            </a:r>
          </a:p>
          <a:p>
            <a:r>
              <a:rPr lang="en-ID" dirty="0"/>
              <a:t>    },</a:t>
            </a:r>
          </a:p>
          <a:p>
            <a:r>
              <a:rPr lang="en-ID" dirty="0"/>
              <a:t>  ),</a:t>
            </a:r>
          </a:p>
          <a:p>
            <a:r>
              <a:rPr lang="en-ID" dirty="0"/>
              <a:t>);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7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232451"/>
            <a:ext cx="4876800" cy="824949"/>
          </a:xfrm>
        </p:spPr>
        <p:txBody>
          <a:bodyPr/>
          <a:lstStyle/>
          <a:p>
            <a:r>
              <a:rPr lang="id-ID"/>
              <a:t>Dialog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400"/>
            <a:ext cx="4526280" cy="4069080"/>
          </a:xfrm>
        </p:spPr>
        <p:txBody>
          <a:bodyPr/>
          <a:lstStyle/>
          <a:p>
            <a:r>
              <a:rPr lang="en-US" sz="2300" dirty="0"/>
              <a:t>A dialog is a small window that prompts the user to make a decision or enter additional information</a:t>
            </a:r>
          </a:p>
          <a:p>
            <a:pPr marL="0" indent="0">
              <a:buNone/>
            </a:pPr>
            <a:endParaRPr lang="id-ID" sz="2300" dirty="0"/>
          </a:p>
          <a:p>
            <a:r>
              <a:rPr lang="en-US" sz="2300" dirty="0"/>
              <a:t>A dialog does not fill the screen and is normally used for modal events that require users to take an action before they can proceed.</a:t>
            </a:r>
            <a:endParaRPr lang="id-ID" sz="2300" dirty="0"/>
          </a:p>
        </p:txBody>
      </p:sp>
      <p:pic>
        <p:nvPicPr>
          <p:cNvPr id="2050" name="Picture 2" descr="https://d17h27t6h515a5.cloudfront.net/topher/2016/September/57dc4d21_screen-shot-2016-09-16-at-12.20.27-pm/screen-shot-2016-09-16-at-12.20.27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60" y="764373"/>
            <a:ext cx="3078480" cy="5502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217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365126" y="1336419"/>
            <a:ext cx="8326438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Interaction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365126" y="1977656"/>
            <a:ext cx="8326438" cy="40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6075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Noto Sans Symbols"/>
              <a:buChar char="▪"/>
            </a:pPr>
            <a:r>
              <a:rPr lang="en-ID" dirty="0"/>
              <a:t>Stateful &amp; Stateless Widget</a:t>
            </a:r>
          </a:p>
          <a:p>
            <a:pPr marL="346075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Noto Sans Symbols"/>
              <a:buChar char="▪"/>
            </a:pPr>
            <a:r>
              <a:rPr lang="en-ID"/>
              <a:t>Button</a:t>
            </a:r>
            <a:endParaRPr lang="en-ID" dirty="0"/>
          </a:p>
          <a:p>
            <a:pPr marL="346075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Noto Sans Symbols"/>
              <a:buChar char="▪"/>
            </a:pPr>
            <a:r>
              <a:rPr lang="en-ID"/>
              <a:t>SnackBar</a:t>
            </a:r>
          </a:p>
          <a:p>
            <a:pPr marL="346075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Noto Sans Symbols"/>
              <a:buChar char="▪"/>
            </a:pPr>
            <a:r>
              <a:rPr lang="en-ID"/>
              <a:t>Dialog</a:t>
            </a:r>
          </a:p>
          <a:p>
            <a:pPr marL="346075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Noto Sans Symbols"/>
              <a:buChar char="▪"/>
            </a:pPr>
            <a:r>
              <a:rPr lang="en-ID"/>
              <a:t>Menu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1395-910E-4F44-BF80-7BACE880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Alert </a:t>
            </a:r>
            <a:r>
              <a:rPr lang="en-US" dirty="0"/>
              <a:t>Dialog &amp; Simple Dialog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9DDCC-A87D-4D50-B129-DE7CB15C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6" y="2030128"/>
            <a:ext cx="3492679" cy="3949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8E4B32-2C08-4C6A-B424-CB7E3559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16" y="1977658"/>
            <a:ext cx="3492679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94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1395-910E-4F44-BF80-7BACE880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Dialog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0CE1-6588-4D60-8E15-A4FFF8663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" indent="0">
              <a:buNone/>
            </a:pPr>
            <a:endParaRPr lang="en-ID" dirty="0"/>
          </a:p>
          <a:p>
            <a:pPr marL="74295" indent="0">
              <a:buNone/>
            </a:pPr>
            <a:endParaRPr lang="en-ID" dirty="0"/>
          </a:p>
          <a:p>
            <a:endParaRPr lang="en-ID" dirty="0"/>
          </a:p>
          <a:p>
            <a:pPr marL="74295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EC86E-B44A-489A-870C-7E846D9CE61F}"/>
              </a:ext>
            </a:extLst>
          </p:cNvPr>
          <p:cNvSpPr txBox="1"/>
          <p:nvPr/>
        </p:nvSpPr>
        <p:spPr>
          <a:xfrm>
            <a:off x="666206" y="2082159"/>
            <a:ext cx="5620521" cy="418576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/>
              <a:t>void </a:t>
            </a:r>
            <a:r>
              <a:rPr lang="en-ID" dirty="0" err="1"/>
              <a:t>tampilkanalert</a:t>
            </a:r>
            <a:r>
              <a:rPr lang="en-ID" dirty="0"/>
              <a:t>() {</a:t>
            </a:r>
          </a:p>
          <a:p>
            <a:r>
              <a:rPr lang="en-ID" dirty="0"/>
              <a:t>  </a:t>
            </a:r>
            <a:r>
              <a:rPr lang="en-ID" dirty="0" err="1"/>
              <a:t>AlertDialog</a:t>
            </a:r>
            <a:r>
              <a:rPr lang="en-ID" dirty="0"/>
              <a:t> </a:t>
            </a:r>
            <a:r>
              <a:rPr lang="en-ID" dirty="0" err="1"/>
              <a:t>alertDialog</a:t>
            </a:r>
            <a:r>
              <a:rPr lang="en-ID" dirty="0"/>
              <a:t> = new </a:t>
            </a:r>
            <a:r>
              <a:rPr lang="en-ID" dirty="0" err="1"/>
              <a:t>AlertDialog</a:t>
            </a:r>
            <a:r>
              <a:rPr lang="en-ID" dirty="0"/>
              <a:t>(</a:t>
            </a:r>
          </a:p>
          <a:p>
            <a:r>
              <a:rPr lang="en-ID" dirty="0"/>
              <a:t>    content: new Container(</a:t>
            </a:r>
          </a:p>
          <a:p>
            <a:r>
              <a:rPr lang="en-ID" dirty="0"/>
              <a:t>      height: 200.0,</a:t>
            </a:r>
          </a:p>
          <a:p>
            <a:r>
              <a:rPr lang="en-ID" dirty="0"/>
              <a:t>      child: new </a:t>
            </a:r>
            <a:r>
              <a:rPr lang="en-ID" dirty="0" err="1"/>
              <a:t>Center</a:t>
            </a:r>
            <a:r>
              <a:rPr lang="en-ID" dirty="0"/>
              <a:t>(</a:t>
            </a:r>
          </a:p>
          <a:p>
            <a:r>
              <a:rPr lang="en-ID" dirty="0"/>
              <a:t>        child: new Text("Hello </a:t>
            </a:r>
            <a:r>
              <a:rPr lang="en-ID" dirty="0" err="1"/>
              <a:t>Ini</a:t>
            </a:r>
            <a:r>
              <a:rPr lang="en-ID" dirty="0"/>
              <a:t> Alert"),</a:t>
            </a:r>
          </a:p>
          <a:p>
            <a:r>
              <a:rPr lang="en-ID" dirty="0"/>
              <a:t>      ),</a:t>
            </a:r>
          </a:p>
          <a:p>
            <a:r>
              <a:rPr lang="en-ID" dirty="0"/>
              <a:t>    ),</a:t>
            </a:r>
          </a:p>
          <a:p>
            <a:r>
              <a:rPr lang="en-ID" dirty="0"/>
              <a:t>    actions: [</a:t>
            </a:r>
          </a:p>
          <a:p>
            <a:r>
              <a:rPr lang="en-ID" dirty="0"/>
              <a:t>      </a:t>
            </a:r>
            <a:r>
              <a:rPr lang="en-ID" dirty="0" err="1"/>
              <a:t>FlatButton</a:t>
            </a:r>
            <a:r>
              <a:rPr lang="en-ID" dirty="0"/>
              <a:t>(</a:t>
            </a:r>
          </a:p>
          <a:p>
            <a:r>
              <a:rPr lang="en-ID" dirty="0"/>
              <a:t>        child: Text('</a:t>
            </a:r>
            <a:r>
              <a:rPr lang="en-ID" dirty="0" err="1"/>
              <a:t>Tutup</a:t>
            </a:r>
            <a:r>
              <a:rPr lang="en-ID" dirty="0"/>
              <a:t>'),</a:t>
            </a:r>
          </a:p>
          <a:p>
            <a:r>
              <a:rPr lang="en-ID" dirty="0"/>
              <a:t>        </a:t>
            </a:r>
            <a:r>
              <a:rPr lang="en-ID" dirty="0" err="1"/>
              <a:t>onPressed</a:t>
            </a:r>
            <a:r>
              <a:rPr lang="en-ID" dirty="0"/>
              <a:t>: () {</a:t>
            </a:r>
          </a:p>
          <a:p>
            <a:r>
              <a:rPr lang="en-ID" dirty="0"/>
              <a:t>          </a:t>
            </a:r>
            <a:r>
              <a:rPr lang="en-ID" dirty="0" err="1"/>
              <a:t>Navigator.of</a:t>
            </a:r>
            <a:r>
              <a:rPr lang="en-ID" dirty="0"/>
              <a:t>(context).pop();</a:t>
            </a:r>
          </a:p>
          <a:p>
            <a:r>
              <a:rPr lang="en-ID" dirty="0"/>
              <a:t>        },</a:t>
            </a:r>
          </a:p>
          <a:p>
            <a:r>
              <a:rPr lang="en-ID" dirty="0"/>
              <a:t>      ),</a:t>
            </a:r>
          </a:p>
          <a:p>
            <a:r>
              <a:rPr lang="en-ID" dirty="0"/>
              <a:t>    ],</a:t>
            </a:r>
          </a:p>
          <a:p>
            <a:r>
              <a:rPr lang="en-ID" dirty="0"/>
              <a:t>  );</a:t>
            </a:r>
          </a:p>
          <a:p>
            <a:r>
              <a:rPr lang="en-ID" dirty="0"/>
              <a:t>  </a:t>
            </a:r>
            <a:r>
              <a:rPr lang="en-ID" dirty="0" err="1"/>
              <a:t>showDialog</a:t>
            </a:r>
            <a:r>
              <a:rPr lang="en-ID" dirty="0"/>
              <a:t>(context: context, child: </a:t>
            </a:r>
            <a:r>
              <a:rPr lang="en-ID" dirty="0" err="1"/>
              <a:t>alertDialog</a:t>
            </a:r>
            <a:r>
              <a:rPr lang="en-ID" dirty="0"/>
              <a:t>);</a:t>
            </a:r>
          </a:p>
          <a:p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42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1395-910E-4F44-BF80-7BACE880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Dialog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0CE1-6588-4D60-8E15-A4FFF8663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" indent="0">
              <a:buNone/>
            </a:pPr>
            <a:endParaRPr lang="en-ID" dirty="0"/>
          </a:p>
          <a:p>
            <a:pPr marL="74295" indent="0">
              <a:buNone/>
            </a:pPr>
            <a:endParaRPr lang="en-ID" dirty="0"/>
          </a:p>
          <a:p>
            <a:endParaRPr lang="en-ID" dirty="0"/>
          </a:p>
          <a:p>
            <a:pPr marL="74295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EC86E-B44A-489A-870C-7E846D9CE61F}"/>
              </a:ext>
            </a:extLst>
          </p:cNvPr>
          <p:cNvSpPr txBox="1"/>
          <p:nvPr/>
        </p:nvSpPr>
        <p:spPr>
          <a:xfrm>
            <a:off x="780279" y="1977656"/>
            <a:ext cx="5620521" cy="3323987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err="1"/>
              <a:t>SimpleDialog</a:t>
            </a:r>
            <a:r>
              <a:rPr lang="en-ID" dirty="0"/>
              <a:t> simple = </a:t>
            </a:r>
            <a:r>
              <a:rPr lang="en-ID" dirty="0" err="1"/>
              <a:t>SimpleDialog</a:t>
            </a:r>
            <a:r>
              <a:rPr lang="en-ID" dirty="0"/>
              <a:t>(</a:t>
            </a:r>
          </a:p>
          <a:p>
            <a:r>
              <a:rPr lang="en-ID" dirty="0"/>
              <a:t>  title: </a:t>
            </a:r>
            <a:r>
              <a:rPr lang="en-ID" dirty="0" err="1"/>
              <a:t>const</a:t>
            </a:r>
            <a:r>
              <a:rPr lang="en-ID" dirty="0"/>
              <a:t> Text('Select assignment'),</a:t>
            </a:r>
          </a:p>
          <a:p>
            <a:r>
              <a:rPr lang="en-ID" dirty="0"/>
              <a:t>  children: &lt;Widget&gt;[</a:t>
            </a:r>
          </a:p>
          <a:p>
            <a:r>
              <a:rPr lang="en-ID" dirty="0"/>
              <a:t>    </a:t>
            </a:r>
            <a:r>
              <a:rPr lang="en-ID" dirty="0" err="1"/>
              <a:t>SimpleDialogOption</a:t>
            </a:r>
            <a:r>
              <a:rPr lang="en-ID" dirty="0"/>
              <a:t>(</a:t>
            </a:r>
          </a:p>
          <a:p>
            <a:r>
              <a:rPr lang="en-ID" dirty="0"/>
              <a:t>      </a:t>
            </a:r>
            <a:r>
              <a:rPr lang="en-ID" dirty="0" err="1"/>
              <a:t>onPressed</a:t>
            </a:r>
            <a:r>
              <a:rPr lang="en-ID" dirty="0"/>
              <a:t>: () { </a:t>
            </a:r>
            <a:r>
              <a:rPr lang="en-ID" dirty="0" err="1"/>
              <a:t>Navigator.pop</a:t>
            </a:r>
            <a:r>
              <a:rPr lang="en-ID" dirty="0"/>
              <a:t>(context, </a:t>
            </a:r>
            <a:r>
              <a:rPr lang="en-ID" dirty="0" err="1"/>
              <a:t>Department.treasury</a:t>
            </a:r>
            <a:r>
              <a:rPr lang="en-ID" dirty="0"/>
              <a:t>); },</a:t>
            </a:r>
          </a:p>
          <a:p>
            <a:r>
              <a:rPr lang="en-ID" dirty="0"/>
              <a:t>      child: </a:t>
            </a:r>
            <a:r>
              <a:rPr lang="en-ID" dirty="0" err="1"/>
              <a:t>const</a:t>
            </a:r>
            <a:r>
              <a:rPr lang="en-ID" dirty="0"/>
              <a:t> Text('Treasury department'),</a:t>
            </a:r>
          </a:p>
          <a:p>
            <a:r>
              <a:rPr lang="en-ID" dirty="0"/>
              <a:t>    ),</a:t>
            </a:r>
          </a:p>
          <a:p>
            <a:r>
              <a:rPr lang="en-ID" dirty="0"/>
              <a:t>    </a:t>
            </a:r>
            <a:r>
              <a:rPr lang="en-ID" dirty="0" err="1"/>
              <a:t>SimpleDialogOption</a:t>
            </a:r>
            <a:r>
              <a:rPr lang="en-ID" dirty="0"/>
              <a:t>(</a:t>
            </a:r>
          </a:p>
          <a:p>
            <a:r>
              <a:rPr lang="en-ID" dirty="0"/>
              <a:t>      </a:t>
            </a:r>
            <a:r>
              <a:rPr lang="en-ID" dirty="0" err="1"/>
              <a:t>onPressed</a:t>
            </a:r>
            <a:r>
              <a:rPr lang="en-ID" dirty="0"/>
              <a:t>: () { </a:t>
            </a:r>
            <a:r>
              <a:rPr lang="en-ID" dirty="0" err="1"/>
              <a:t>Navigator.pop</a:t>
            </a:r>
            <a:r>
              <a:rPr lang="en-ID" dirty="0"/>
              <a:t>(context, </a:t>
            </a:r>
            <a:r>
              <a:rPr lang="en-ID" dirty="0" err="1"/>
              <a:t>Department.state</a:t>
            </a:r>
            <a:r>
              <a:rPr lang="en-ID" dirty="0"/>
              <a:t>); },</a:t>
            </a:r>
          </a:p>
          <a:p>
            <a:r>
              <a:rPr lang="en-ID" dirty="0"/>
              <a:t>      child: </a:t>
            </a:r>
            <a:r>
              <a:rPr lang="en-ID" dirty="0" err="1"/>
              <a:t>const</a:t>
            </a:r>
            <a:r>
              <a:rPr lang="en-ID" dirty="0"/>
              <a:t> Text('State department'),</a:t>
            </a:r>
          </a:p>
          <a:p>
            <a:r>
              <a:rPr lang="en-ID" dirty="0"/>
              <a:t>    ),</a:t>
            </a:r>
          </a:p>
          <a:p>
            <a:r>
              <a:rPr lang="en-ID" dirty="0"/>
              <a:t>  ],</a:t>
            </a:r>
          </a:p>
          <a:p>
            <a:r>
              <a:rPr lang="en-ID" dirty="0"/>
              <a:t>);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87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8BB-E2E8-4D7D-A1A4-72058C1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B720-828D-469F-AFB7-CD48DF0E7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TabBar (see previous chapter)</a:t>
            </a:r>
            <a:endParaRPr lang="en-US" dirty="0"/>
          </a:p>
          <a:p>
            <a:r>
              <a:rPr lang="en-US"/>
              <a:t>BottomNavigationBar</a:t>
            </a:r>
          </a:p>
          <a:p>
            <a:pPr lvl="1"/>
            <a:r>
              <a:rPr lang="en-US"/>
              <a:t>Usually used for PageView</a:t>
            </a:r>
            <a:endParaRPr lang="en-ID"/>
          </a:p>
          <a:p>
            <a:r>
              <a:rPr lang="en-ID"/>
              <a:t>AppBar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426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1395-910E-4F44-BF80-7BACE880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BottomNavigationBar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0CE1-6588-4D60-8E15-A4FFF8663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  <a:p>
            <a:pPr marL="74295" indent="0">
              <a:buNone/>
            </a:pPr>
            <a:endParaRPr lang="en-ID" dirty="0"/>
          </a:p>
          <a:p>
            <a:pPr marL="74295" indent="0">
              <a:buNone/>
            </a:pPr>
            <a:endParaRPr lang="en-ID" dirty="0"/>
          </a:p>
          <a:p>
            <a:endParaRPr lang="en-ID" dirty="0"/>
          </a:p>
          <a:p>
            <a:pPr marL="74295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EC86E-B44A-489A-870C-7E846D9CE61F}"/>
              </a:ext>
            </a:extLst>
          </p:cNvPr>
          <p:cNvSpPr txBox="1"/>
          <p:nvPr/>
        </p:nvSpPr>
        <p:spPr>
          <a:xfrm>
            <a:off x="634841" y="3172293"/>
            <a:ext cx="5620521" cy="289310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bottomNavigationBar</a:t>
            </a:r>
            <a:r>
              <a:rPr lang="en-US" dirty="0"/>
              <a:t>: </a:t>
            </a:r>
            <a:r>
              <a:rPr lang="en-US" dirty="0" err="1"/>
              <a:t>BottomNavigationBar</a:t>
            </a:r>
            <a:r>
              <a:rPr lang="en-US" dirty="0"/>
              <a:t>(</a:t>
            </a:r>
          </a:p>
          <a:p>
            <a:r>
              <a:rPr lang="en-US" dirty="0"/>
              <a:t>  items: const &lt;</a:t>
            </a:r>
            <a:r>
              <a:rPr lang="en-US" dirty="0" err="1"/>
              <a:t>BottomNavigationBarItem</a:t>
            </a:r>
            <a:r>
              <a:rPr lang="en-US" dirty="0"/>
              <a:t>&gt;[</a:t>
            </a:r>
          </a:p>
          <a:p>
            <a:r>
              <a:rPr lang="en-US" dirty="0"/>
              <a:t>    </a:t>
            </a:r>
            <a:r>
              <a:rPr lang="en-US" dirty="0" err="1"/>
              <a:t>BottomNavigationBarItem</a:t>
            </a:r>
            <a:r>
              <a:rPr lang="en-US" dirty="0"/>
              <a:t>(</a:t>
            </a:r>
          </a:p>
          <a:p>
            <a:r>
              <a:rPr lang="en-US" dirty="0"/>
              <a:t>      icon: Icon(</a:t>
            </a:r>
            <a:r>
              <a:rPr lang="en-US" dirty="0" err="1"/>
              <a:t>Icons.home</a:t>
            </a:r>
            <a:r>
              <a:rPr lang="en-US" dirty="0"/>
              <a:t>),</a:t>
            </a:r>
          </a:p>
          <a:p>
            <a:r>
              <a:rPr lang="en-US" dirty="0"/>
              <a:t>      title: Text('</a:t>
            </a:r>
            <a:r>
              <a:rPr lang="en-US" dirty="0" err="1"/>
              <a:t>Beranda</a:t>
            </a:r>
            <a:r>
              <a:rPr lang="en-US" dirty="0"/>
              <a:t>'),</a:t>
            </a:r>
          </a:p>
          <a:p>
            <a:r>
              <a:rPr lang="en-US" dirty="0"/>
              <a:t>    ),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</a:t>
            </a:r>
            <a:r>
              <a:rPr lang="en-US" dirty="0" err="1"/>
              <a:t>currentIndex</a:t>
            </a:r>
            <a:r>
              <a:rPr lang="en-US" dirty="0"/>
              <a:t>: 0,</a:t>
            </a:r>
          </a:p>
          <a:p>
            <a:r>
              <a:rPr lang="en-US" dirty="0"/>
              <a:t>  </a:t>
            </a:r>
            <a:r>
              <a:rPr lang="en-US" dirty="0" err="1"/>
              <a:t>selectedItemColor</a:t>
            </a:r>
            <a:r>
              <a:rPr lang="en-US" dirty="0"/>
              <a:t>: </a:t>
            </a:r>
            <a:r>
              <a:rPr lang="en-US" dirty="0" err="1"/>
              <a:t>Colors.green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unselectedItemColor</a:t>
            </a:r>
            <a:r>
              <a:rPr lang="en-US" dirty="0"/>
              <a:t>: </a:t>
            </a:r>
            <a:r>
              <a:rPr lang="en-US" dirty="0" err="1"/>
              <a:t>Colors.grey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showUnselectedLabels</a:t>
            </a:r>
            <a:r>
              <a:rPr lang="en-US" dirty="0"/>
              <a:t>: true,</a:t>
            </a:r>
          </a:p>
          <a:p>
            <a:r>
              <a:rPr lang="en-US" dirty="0"/>
              <a:t>),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26D5E-1C9F-4257-9449-2E1038A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72" y="1977656"/>
            <a:ext cx="2800691" cy="9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7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190A-2817-4626-A915-7A9265FF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AppBar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B9C2C-C408-4EFE-966B-E67D0139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315920"/>
            <a:ext cx="4048125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29A73-9DC3-4E05-8C0C-5FCC68BB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34" y="1336419"/>
            <a:ext cx="2579827" cy="48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1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232451"/>
            <a:ext cx="7955280" cy="824949"/>
          </a:xfrm>
        </p:spPr>
        <p:txBody>
          <a:bodyPr/>
          <a:lstStyle/>
          <a:p>
            <a:r>
              <a:rPr lang="id-ID"/>
              <a:t>Contextual</a:t>
            </a:r>
            <a:r>
              <a:rPr lang="en-SG"/>
              <a:t> Menu:</a:t>
            </a:r>
            <a:r>
              <a:rPr lang="id-ID"/>
              <a:t> </a:t>
            </a:r>
            <a:r>
              <a:rPr lang="id-ID" dirty="0"/>
              <a:t>Action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371011" cy="40690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/>
              <a:t>D</a:t>
            </a:r>
            <a:r>
              <a:rPr lang="en-US" dirty="0" err="1"/>
              <a:t>isplays</a:t>
            </a:r>
            <a:r>
              <a:rPr lang="en-US" dirty="0"/>
              <a:t> action items that affect the selected content in a bar at the top of the screen and allows the user to select multiple items.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I</a:t>
            </a:r>
            <a:r>
              <a:rPr lang="en-US" dirty="0" err="1"/>
              <a:t>nvoke</a:t>
            </a:r>
            <a:r>
              <a:rPr lang="en-US" dirty="0"/>
              <a:t> the contextual action mode upon one of two events (or both):</a:t>
            </a:r>
          </a:p>
          <a:p>
            <a:r>
              <a:rPr lang="id-ID" dirty="0"/>
              <a:t>U</a:t>
            </a:r>
            <a:r>
              <a:rPr lang="en-US" dirty="0" err="1"/>
              <a:t>ser</a:t>
            </a:r>
            <a:r>
              <a:rPr lang="en-US" dirty="0"/>
              <a:t> performs a long-click on </a:t>
            </a:r>
            <a:r>
              <a:rPr lang="id-ID" dirty="0"/>
              <a:t>the </a:t>
            </a:r>
            <a:r>
              <a:rPr lang="en-US" dirty="0"/>
              <a:t>view.</a:t>
            </a:r>
          </a:p>
          <a:p>
            <a:r>
              <a:rPr lang="id-ID" dirty="0"/>
              <a:t>U</a:t>
            </a:r>
            <a:r>
              <a:rPr lang="en-US" dirty="0" err="1"/>
              <a:t>ser</a:t>
            </a:r>
            <a:r>
              <a:rPr lang="en-US" dirty="0"/>
              <a:t> selects a checkbox or similar UI component within the 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58363-1094-45E6-97E8-16755C5E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15" y="2057400"/>
            <a:ext cx="2295525" cy="40690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1908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Any question?</a:t>
            </a:r>
          </a:p>
        </p:txBody>
      </p:sp>
      <p:pic>
        <p:nvPicPr>
          <p:cNvPr id="1026" name="Picture 2" descr="E:\gambar\web\FB_IMG_157898002066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08" y="1419885"/>
            <a:ext cx="3047930" cy="456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3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>
            <a:spLocks noGrp="1"/>
          </p:cNvSpPr>
          <p:nvPr>
            <p:ph type="title"/>
          </p:nvPr>
        </p:nvSpPr>
        <p:spPr>
          <a:xfrm>
            <a:off x="365126" y="1336419"/>
            <a:ext cx="8326438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References</a:t>
            </a:r>
            <a:endParaRPr/>
          </a:p>
        </p:txBody>
      </p:sp>
      <p:sp>
        <p:nvSpPr>
          <p:cNvPr id="461" name="Google Shape;461;p60"/>
          <p:cNvSpPr txBox="1">
            <a:spLocks noGrp="1"/>
          </p:cNvSpPr>
          <p:nvPr>
            <p:ph type="body" idx="1"/>
          </p:nvPr>
        </p:nvSpPr>
        <p:spPr>
          <a:xfrm>
            <a:off x="365126" y="1977656"/>
            <a:ext cx="8326438" cy="40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075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Char char="•"/>
            </a:pPr>
            <a:r>
              <a:rPr lang="id-ID" u="sng" dirty="0">
                <a:solidFill>
                  <a:schemeClr val="hlink"/>
                </a:solidFill>
              </a:rPr>
              <a:t>https://docs.flutter.dev/development/ui/interactive</a:t>
            </a:r>
          </a:p>
          <a:p>
            <a:pPr marL="346075" lvl="0" indent="-346075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Char char="•"/>
            </a:pPr>
            <a:r>
              <a:rPr lang="id-ID" u="sng" dirty="0">
                <a:solidFill>
                  <a:schemeClr val="hlink"/>
                </a:solidFill>
                <a:hlinkClick r:id="rId3"/>
              </a:rPr>
              <a:t>https://docs.flutter.dev/development/ui/widgets</a:t>
            </a:r>
            <a:r>
              <a:rPr lang="id-ID" u="sng">
                <a:solidFill>
                  <a:schemeClr val="hlink"/>
                </a:solidFill>
                <a:hlinkClick r:id="rId3"/>
              </a:rPr>
              <a:t>/material</a:t>
            </a:r>
            <a:endParaRPr lang="en-SG" u="sng">
              <a:solidFill>
                <a:schemeClr val="hlink"/>
              </a:solidFill>
            </a:endParaRPr>
          </a:p>
          <a:p>
            <a:pPr marL="346075" lvl="0" indent="-346075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Char char="•"/>
            </a:pPr>
            <a:r>
              <a:rPr lang="en-US" u="sng">
                <a:solidFill>
                  <a:schemeClr val="hlink"/>
                </a:solidFill>
              </a:rPr>
              <a:t>https://www.javatpoint.com/flutter-buttons</a:t>
            </a:r>
            <a:endParaRPr lang="en-US" u="sng" dirty="0">
              <a:solidFill>
                <a:schemeClr val="hlink"/>
              </a:solidFill>
            </a:endParaRPr>
          </a:p>
          <a:p>
            <a:pPr marL="346075" lvl="0" indent="-346075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Char char="•"/>
            </a:pPr>
            <a:endParaRPr lang="en-US" dirty="0"/>
          </a:p>
          <a:p>
            <a:pPr marL="346075" lvl="0" indent="-346075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1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D3768-405C-4AB2-B934-2BB70EC2E1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826415"/>
          </a:xfrm>
        </p:spPr>
        <p:txBody>
          <a:bodyPr/>
          <a:lstStyle/>
          <a:p>
            <a:r>
              <a:rPr lang="en-SG"/>
              <a:t>Like Swing, you can set the listener to the Widget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324F9-413B-4E11-8D73-FFEA020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Event Listener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7143B-66D2-4FB7-A622-2516A7A6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5" y="2701577"/>
            <a:ext cx="7955280" cy="38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219199"/>
            <a:ext cx="7955280" cy="838201"/>
          </a:xfrm>
        </p:spPr>
        <p:txBody>
          <a:bodyPr/>
          <a:lstStyle/>
          <a:p>
            <a:r>
              <a:rPr lang="id-ID" dirty="0"/>
              <a:t>Why Use Event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</a:t>
            </a:r>
            <a:r>
              <a:rPr lang="en-US" dirty="0"/>
              <a:t>o change the behavior of your button while your app is running. You can point your button at another method entirely, or just disable the button by </a:t>
            </a:r>
            <a:r>
              <a:rPr lang="en-US"/>
              <a:t>setting it into doesn't do anything.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id-ID" dirty="0"/>
              <a:t>To</a:t>
            </a:r>
            <a:r>
              <a:rPr lang="en-US" dirty="0"/>
              <a:t> allows you to control a button's behavior from somewhere other than </a:t>
            </a:r>
            <a:r>
              <a:rPr lang="en-US"/>
              <a:t>its dart page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96483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65126" y="1336419"/>
            <a:ext cx="8326438" cy="64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Stateful </a:t>
            </a:r>
            <a:r>
              <a:rPr lang="en-US" dirty="0"/>
              <a:t>&amp; Stateless Widget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365126" y="1977656"/>
            <a:ext cx="8326438" cy="40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075" indent="-346075">
              <a:spcBef>
                <a:spcPts val="0"/>
              </a:spcBef>
              <a:buSzPts val="3240"/>
              <a:buFont typeface="Noto Sans Symbols"/>
              <a:buChar char="▪"/>
            </a:pPr>
            <a:r>
              <a:rPr lang="en-US"/>
              <a:t>Stateless Widget: or static </a:t>
            </a:r>
            <a:r>
              <a:rPr lang="en-ID" b="1" i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</a:t>
            </a:r>
            <a:r>
              <a:rPr lang="en-US"/>
              <a:t>, means the state of widget (layout and content) can’t change and can’t be changed</a:t>
            </a:r>
            <a:endParaRPr lang="en-ID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6075" lvl="0" indent="-635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None/>
            </a:pPr>
            <a:r>
              <a:rPr lang="en-ID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Icon, Text</a:t>
            </a:r>
          </a:p>
          <a:p>
            <a:pPr marL="0" indent="0">
              <a:spcBef>
                <a:spcPts val="0"/>
              </a:spcBef>
              <a:buSzPts val="3240"/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6075" indent="-346075">
              <a:spcBef>
                <a:spcPts val="0"/>
              </a:spcBef>
              <a:buSzPts val="3240"/>
              <a:buFont typeface="Noto Sans Symbols"/>
              <a:buChar char="▪"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Stateful Widget: or dynamic </a:t>
            </a:r>
            <a:r>
              <a:rPr lang="en-ID" b="1" i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</a:t>
            </a:r>
            <a:r>
              <a:rPr lang="en-ID" b="0" i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means the state of widget can change and can be changed</a:t>
            </a:r>
            <a:endParaRPr lang="en-ID" dirty="0">
              <a:solidFill>
                <a:srgbClr val="20212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6075" lvl="0" indent="-635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Verdana"/>
              <a:buNone/>
            </a:pPr>
            <a:r>
              <a:rPr lang="en-ID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  <a:r>
              <a:rPr lang="en-ID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Checkbox, Radio, Slider, </a:t>
            </a:r>
            <a:r>
              <a:rPr lang="en-ID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InkWell</a:t>
            </a:r>
            <a:r>
              <a:rPr lang="en-ID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Form, and </a:t>
            </a:r>
            <a:r>
              <a:rPr lang="en-ID" dirty="0" err="1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TextField</a:t>
            </a:r>
            <a:r>
              <a:rPr lang="en-ID" dirty="0">
                <a:solidFill>
                  <a:srgbClr val="2021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7231-B849-47CC-B873-4BBE6DBE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Stateless </a:t>
            </a:r>
            <a:r>
              <a:rPr lang="en-US" dirty="0"/>
              <a:t>Widget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37BA-C024-4215-84C6-7D5EB33FF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" indent="0">
              <a:buNone/>
            </a:pPr>
            <a:r>
              <a:rPr lang="en-ID" b="0" i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with</a:t>
            </a:r>
            <a:endParaRPr lang="en-ID" b="0" i="0" dirty="0">
              <a:solidFill>
                <a:srgbClr val="292929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" indent="0">
              <a:buNone/>
            </a:pPr>
            <a:r>
              <a:rPr lang="en-ID" b="0" i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number 10</a:t>
            </a:r>
            <a:endParaRPr lang="en-ID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17FC8-D4DE-4D42-9722-3D28686EB742}"/>
              </a:ext>
            </a:extLst>
          </p:cNvPr>
          <p:cNvSpPr txBox="1"/>
          <p:nvPr/>
        </p:nvSpPr>
        <p:spPr>
          <a:xfrm>
            <a:off x="4764451" y="2062182"/>
            <a:ext cx="3648029" cy="397031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extends </a:t>
            </a:r>
            <a:r>
              <a:rPr lang="en-US" dirty="0" err="1"/>
              <a:t>StatelessWidget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Widget build(</a:t>
            </a:r>
            <a:r>
              <a:rPr lang="en-US" dirty="0" err="1"/>
              <a:t>BuildContext</a:t>
            </a:r>
            <a:r>
              <a:rPr lang="en-US" dirty="0"/>
              <a:t> context) {</a:t>
            </a:r>
          </a:p>
          <a:p>
            <a:r>
              <a:rPr lang="en-US" dirty="0"/>
              <a:t>        return Scaffold(</a:t>
            </a:r>
          </a:p>
          <a:p>
            <a:r>
              <a:rPr lang="en-US" dirty="0"/>
              <a:t>            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</a:t>
            </a:r>
          </a:p>
          <a:p>
            <a:r>
              <a:rPr lang="en-US" dirty="0"/>
              <a:t>                title: Text('</a:t>
            </a:r>
            <a:r>
              <a:rPr lang="en-US" dirty="0" err="1"/>
              <a:t>ExampleApp</a:t>
            </a:r>
            <a:r>
              <a:rPr lang="en-US" dirty="0"/>
              <a:t>'),</a:t>
            </a:r>
          </a:p>
          <a:p>
            <a:r>
              <a:rPr lang="en-US" dirty="0"/>
              <a:t>            ),</a:t>
            </a:r>
          </a:p>
          <a:p>
            <a:r>
              <a:rPr lang="en-US" dirty="0"/>
              <a:t>            body: Center(</a:t>
            </a:r>
          </a:p>
          <a:p>
            <a:r>
              <a:rPr lang="en-US" dirty="0"/>
              <a:t>                child: Text(</a:t>
            </a:r>
          </a:p>
          <a:p>
            <a:r>
              <a:rPr lang="en-US" dirty="0"/>
              <a:t>                    '10',</a:t>
            </a:r>
          </a:p>
          <a:p>
            <a:r>
              <a:rPr lang="en-US" dirty="0"/>
              <a:t>                    style: </a:t>
            </a:r>
            <a:r>
              <a:rPr lang="en-US" dirty="0" err="1"/>
              <a:t>TextStyle</a:t>
            </a:r>
            <a:r>
              <a:rPr lang="en-US" dirty="0"/>
              <a:t>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: 30</a:t>
            </a:r>
          </a:p>
          <a:p>
            <a:r>
              <a:rPr lang="en-US" dirty="0"/>
              <a:t>                    ),</a:t>
            </a:r>
          </a:p>
          <a:p>
            <a:r>
              <a:rPr lang="en-US" dirty="0"/>
              <a:t>                ),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5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7231-B849-47CC-B873-4BBE6DBE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Stateful </a:t>
            </a:r>
            <a:r>
              <a:rPr lang="en-US" dirty="0"/>
              <a:t>Widget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37BA-C024-4215-84C6-7D5EB33FF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" indent="0">
              <a:spcBef>
                <a:spcPts val="0"/>
              </a:spcBef>
              <a:buNone/>
            </a:pPr>
            <a:r>
              <a:rPr lang="en-ID" b="0" i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the code when you create new project in Flutter. When we click the “+1” button, the number in the center will increment</a:t>
            </a:r>
            <a:endParaRPr lang="en-ID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17FC8-D4DE-4D42-9722-3D28686EB742}"/>
              </a:ext>
            </a:extLst>
          </p:cNvPr>
          <p:cNvSpPr txBox="1"/>
          <p:nvPr/>
        </p:nvSpPr>
        <p:spPr>
          <a:xfrm>
            <a:off x="1718084" y="3330468"/>
            <a:ext cx="5620521" cy="289310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extends </a:t>
            </a:r>
            <a:r>
              <a:rPr lang="en-US" dirty="0" err="1"/>
              <a:t>StatelessWidget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Widget build(</a:t>
            </a:r>
            <a:r>
              <a:rPr lang="en-US" dirty="0" err="1"/>
              <a:t>BuildContext</a:t>
            </a:r>
            <a:r>
              <a:rPr lang="en-US" dirty="0"/>
              <a:t> context) {</a:t>
            </a:r>
          </a:p>
          <a:p>
            <a:r>
              <a:rPr lang="en-US" dirty="0"/>
              <a:t>        return Scaffold(</a:t>
            </a:r>
          </a:p>
          <a:p>
            <a:r>
              <a:rPr lang="en-US" dirty="0"/>
              <a:t>            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</a:t>
            </a:r>
          </a:p>
          <a:p>
            <a:r>
              <a:rPr lang="en-US" dirty="0"/>
              <a:t>                title: Text('</a:t>
            </a:r>
            <a:r>
              <a:rPr lang="en-US" dirty="0" err="1"/>
              <a:t>ExampleApp</a:t>
            </a:r>
            <a:r>
              <a:rPr lang="en-US" dirty="0"/>
              <a:t>'),</a:t>
            </a:r>
          </a:p>
          <a:p>
            <a:r>
              <a:rPr lang="en-US" dirty="0"/>
              <a:t>            ),</a:t>
            </a:r>
          </a:p>
          <a:p>
            <a:r>
              <a:rPr lang="en-US" dirty="0"/>
              <a:t>            body: Container(</a:t>
            </a:r>
          </a:p>
          <a:p>
            <a:r>
              <a:rPr lang="en-US" dirty="0"/>
              <a:t>                child: </a:t>
            </a:r>
            <a:r>
              <a:rPr lang="en-US" dirty="0" err="1"/>
              <a:t>NumberScreen</a:t>
            </a:r>
            <a:r>
              <a:rPr lang="en-US" dirty="0"/>
              <a:t>(),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69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7231-B849-47CC-B873-4BBE6DBE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Stateful </a:t>
            </a:r>
            <a:r>
              <a:rPr lang="en-US" dirty="0"/>
              <a:t>Widget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17FC8-D4DE-4D42-9722-3D28686EB742}"/>
              </a:ext>
            </a:extLst>
          </p:cNvPr>
          <p:cNvSpPr txBox="1"/>
          <p:nvPr/>
        </p:nvSpPr>
        <p:spPr>
          <a:xfrm>
            <a:off x="571275" y="2062182"/>
            <a:ext cx="4000725" cy="397031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NumberScreen</a:t>
            </a:r>
            <a:r>
              <a:rPr lang="en-US" dirty="0"/>
              <a:t> extends </a:t>
            </a:r>
            <a:r>
              <a:rPr lang="en-US" dirty="0" err="1"/>
              <a:t>StatefulWidget</a:t>
            </a:r>
            <a:r>
              <a:rPr lang="en-US" dirty="0"/>
              <a:t> {</a:t>
            </a:r>
          </a:p>
          <a:p>
            <a:r>
              <a:rPr lang="en-US" dirty="0"/>
              <a:t>  @override</a:t>
            </a:r>
          </a:p>
          <a:p>
            <a:r>
              <a:rPr lang="en-US" dirty="0"/>
              <a:t>  _</a:t>
            </a:r>
            <a:r>
              <a:rPr lang="en-US" dirty="0" err="1"/>
              <a:t>NumberScreenState</a:t>
            </a:r>
            <a:r>
              <a:rPr lang="en-US" dirty="0"/>
              <a:t> </a:t>
            </a:r>
            <a:r>
              <a:rPr lang="en-US" dirty="0" err="1"/>
              <a:t>createState</a:t>
            </a:r>
            <a:r>
              <a:rPr lang="en-US" dirty="0"/>
              <a:t>() =&gt; </a:t>
            </a:r>
          </a:p>
          <a:p>
            <a:r>
              <a:rPr lang="en-US" dirty="0"/>
              <a:t>           _</a:t>
            </a:r>
            <a:r>
              <a:rPr lang="en-US" dirty="0" err="1"/>
              <a:t>NumberScreenState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_</a:t>
            </a:r>
            <a:r>
              <a:rPr lang="en-US" dirty="0" err="1"/>
              <a:t>NumberScreenState</a:t>
            </a:r>
            <a:r>
              <a:rPr lang="en-US" dirty="0"/>
              <a:t> extends</a:t>
            </a:r>
          </a:p>
          <a:p>
            <a:r>
              <a:rPr lang="en-US" dirty="0"/>
              <a:t>                                    State&lt;</a:t>
            </a:r>
            <a:r>
              <a:rPr lang="en-US" dirty="0" err="1"/>
              <a:t>NumberScreen</a:t>
            </a:r>
            <a:r>
              <a:rPr lang="en-US" dirty="0"/>
              <a:t>&gt; {</a:t>
            </a:r>
          </a:p>
          <a:p>
            <a:r>
              <a:rPr lang="en-US" dirty="0"/>
              <a:t>    int number = 10;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Widget build(</a:t>
            </a:r>
            <a:r>
              <a:rPr lang="en-US" dirty="0" err="1"/>
              <a:t>BuildContext</a:t>
            </a:r>
            <a:r>
              <a:rPr lang="en-US" dirty="0"/>
              <a:t> context) {</a:t>
            </a:r>
          </a:p>
          <a:p>
            <a:r>
              <a:rPr lang="en-US" dirty="0"/>
              <a:t>        return Stack(</a:t>
            </a:r>
          </a:p>
          <a:p>
            <a:r>
              <a:rPr lang="en-US" dirty="0"/>
              <a:t>            children: &lt;Widget&gt;[</a:t>
            </a:r>
          </a:p>
          <a:p>
            <a:r>
              <a:rPr lang="en-US" dirty="0"/>
              <a:t>                Center(</a:t>
            </a:r>
          </a:p>
          <a:p>
            <a:r>
              <a:rPr lang="en-US" dirty="0"/>
              <a:t>                    child: Text(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this.number.toString</a:t>
            </a:r>
            <a:r>
              <a:rPr lang="en-US" dirty="0"/>
              <a:t>(),</a:t>
            </a:r>
          </a:p>
          <a:p>
            <a:r>
              <a:rPr lang="en-US" dirty="0"/>
              <a:t>                        style: </a:t>
            </a:r>
            <a:r>
              <a:rPr lang="en-US" dirty="0" err="1"/>
              <a:t>TextStyle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fontSize</a:t>
            </a:r>
            <a:r>
              <a:rPr lang="en-US" dirty="0"/>
              <a:t>: 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79D45-8975-4157-AD05-7DBDE2CD1E9F}"/>
              </a:ext>
            </a:extLst>
          </p:cNvPr>
          <p:cNvSpPr txBox="1"/>
          <p:nvPr/>
        </p:nvSpPr>
        <p:spPr>
          <a:xfrm>
            <a:off x="5016772" y="1997250"/>
            <a:ext cx="3555953" cy="418576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),</a:t>
            </a:r>
          </a:p>
          <a:p>
            <a:r>
              <a:rPr lang="en-US" dirty="0"/>
              <a:t>                    ),</a:t>
            </a:r>
          </a:p>
          <a:p>
            <a:r>
              <a:rPr lang="en-US" dirty="0"/>
              <a:t>                ),</a:t>
            </a:r>
          </a:p>
          <a:p>
            <a:r>
              <a:rPr lang="en-US" dirty="0"/>
              <a:t>                Positioned(</a:t>
            </a:r>
          </a:p>
          <a:p>
            <a:r>
              <a:rPr lang="en-US" dirty="0"/>
              <a:t>                    bottom: 50,</a:t>
            </a:r>
          </a:p>
          <a:p>
            <a:r>
              <a:rPr lang="en-US" dirty="0"/>
              <a:t>                    right: 50,</a:t>
            </a:r>
          </a:p>
          <a:p>
            <a:r>
              <a:rPr lang="en-US" dirty="0"/>
              <a:t>                    child: </a:t>
            </a:r>
            <a:r>
              <a:rPr lang="en-US" dirty="0" err="1"/>
              <a:t>FloatingActionButton</a:t>
            </a:r>
            <a:r>
              <a:rPr lang="en-US" dirty="0"/>
              <a:t>(</a:t>
            </a:r>
          </a:p>
          <a:p>
            <a:r>
              <a:rPr lang="en-US" dirty="0"/>
              <a:t>                        child: Icon(</a:t>
            </a:r>
            <a:r>
              <a:rPr lang="en-US" dirty="0" err="1"/>
              <a:t>Icons.plus_one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onPressed</a:t>
            </a:r>
            <a:r>
              <a:rPr lang="en-US" dirty="0"/>
              <a:t>: () {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setState</a:t>
            </a:r>
            <a:r>
              <a:rPr lang="en-US" dirty="0"/>
              <a:t>(() {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this.number</a:t>
            </a:r>
            <a:r>
              <a:rPr lang="en-US" dirty="0"/>
              <a:t> += 1;</a:t>
            </a:r>
          </a:p>
          <a:p>
            <a:r>
              <a:rPr lang="en-US" dirty="0"/>
              <a:t>                            });</a:t>
            </a:r>
          </a:p>
          <a:p>
            <a:r>
              <a:rPr lang="en-US" dirty="0"/>
              <a:t>                        },</a:t>
            </a:r>
          </a:p>
          <a:p>
            <a:r>
              <a:rPr lang="en-US" dirty="0"/>
              <a:t>                    ),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],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90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8BB-E2E8-4D7D-A1A4-72058C1D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B720-828D-469F-AFB7-CD48DF0E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6" y="1868474"/>
            <a:ext cx="8326438" cy="4054844"/>
          </a:xfrm>
        </p:spPr>
        <p:txBody>
          <a:bodyPr/>
          <a:lstStyle/>
          <a:p>
            <a:r>
              <a:rPr lang="en-US"/>
              <a:t>Button is a widget that provides user to trigger an event</a:t>
            </a:r>
          </a:p>
          <a:p>
            <a:r>
              <a:rPr lang="en-US"/>
              <a:t>There are many types of Button:</a:t>
            </a:r>
            <a:endParaRPr lang="en-US" dirty="0"/>
          </a:p>
          <a:p>
            <a:pPr lvl="1"/>
            <a:r>
              <a:rPr lang="en-US"/>
              <a:t>FlatButton</a:t>
            </a:r>
          </a:p>
          <a:p>
            <a:pPr lvl="1"/>
            <a:r>
              <a:rPr lang="en-US"/>
              <a:t>RaisedButton or ElevatedButton</a:t>
            </a:r>
          </a:p>
          <a:p>
            <a:pPr lvl="1"/>
            <a:r>
              <a:rPr lang="en-US"/>
              <a:t>OutlineButton</a:t>
            </a:r>
            <a:endParaRPr lang="en-US" dirty="0"/>
          </a:p>
          <a:p>
            <a:pPr lvl="1"/>
            <a:r>
              <a:rPr lang="en-ID"/>
              <a:t>FloatingActionButton</a:t>
            </a:r>
            <a:endParaRPr lang="en-ID" dirty="0"/>
          </a:p>
          <a:p>
            <a:pPr lvl="1"/>
            <a:r>
              <a:rPr lang="en-ID"/>
              <a:t>DropdownButton</a:t>
            </a:r>
          </a:p>
          <a:p>
            <a:pPr lvl="1"/>
            <a:r>
              <a:rPr lang="en-ID"/>
              <a:t>IconButton</a:t>
            </a:r>
          </a:p>
          <a:p>
            <a:pPr lvl="1"/>
            <a:r>
              <a:rPr lang="en-ID"/>
              <a:t>PopupMenuButton</a:t>
            </a:r>
          </a:p>
        </p:txBody>
      </p:sp>
    </p:spTree>
    <p:extLst>
      <p:ext uri="{BB962C8B-B14F-4D97-AF65-F5344CB8AC3E}">
        <p14:creationId xmlns:p14="http://schemas.microsoft.com/office/powerpoint/2010/main" val="1614577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rgbClr val="000000"/>
      </a:dk1>
      <a:lt1>
        <a:srgbClr val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1BCDE1E190549AB3C67389D61D930" ma:contentTypeVersion="2" ma:contentTypeDescription="Create a new document." ma:contentTypeScope="" ma:versionID="800a49f5b9c517fafd0fd0791ced6ae4">
  <xsd:schema xmlns:xsd="http://www.w3.org/2001/XMLSchema" xmlns:xs="http://www.w3.org/2001/XMLSchema" xmlns:p="http://schemas.microsoft.com/office/2006/metadata/properties" xmlns:ns2="8d3fb581-dd20-417e-8b7b-3ac2a72d3573" targetNamespace="http://schemas.microsoft.com/office/2006/metadata/properties" ma:root="true" ma:fieldsID="1190c3a18b59f5c06dfbb0a426515b07" ns2:_="">
    <xsd:import namespace="8d3fb581-dd20-417e-8b7b-3ac2a72d35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fb581-dd20-417e-8b7b-3ac2a72d3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54D8E8-BBFE-4373-85D9-29ED36E0B942}"/>
</file>

<file path=customXml/itemProps2.xml><?xml version="1.0" encoding="utf-8"?>
<ds:datastoreItem xmlns:ds="http://schemas.openxmlformats.org/officeDocument/2006/customXml" ds:itemID="{8528E2B9-687F-4626-B288-90EF05FDFCE5}"/>
</file>

<file path=customXml/itemProps3.xml><?xml version="1.0" encoding="utf-8"?>
<ds:datastoreItem xmlns:ds="http://schemas.openxmlformats.org/officeDocument/2006/customXml" ds:itemID="{B7B2532A-C7FF-4818-BDF0-652B10434F72}"/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1148</Words>
  <Application>Microsoft Office PowerPoint</Application>
  <PresentationFormat>On-screen Show (4:3)</PresentationFormat>
  <Paragraphs>226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Consolas</vt:lpstr>
      <vt:lpstr>Aharoni</vt:lpstr>
      <vt:lpstr>Brush Script Std</vt:lpstr>
      <vt:lpstr>Overlock</vt:lpstr>
      <vt:lpstr>Verdana</vt:lpstr>
      <vt:lpstr>Merriweather Sans</vt:lpstr>
      <vt:lpstr>Noto Sans Symbols</vt:lpstr>
      <vt:lpstr>template_informatika_slide</vt:lpstr>
      <vt:lpstr>CRI3I3  Pemrograman Perangkat Bergerak</vt:lpstr>
      <vt:lpstr>User Interaction</vt:lpstr>
      <vt:lpstr>Event Listener</vt:lpstr>
      <vt:lpstr>Why Use Event Listener</vt:lpstr>
      <vt:lpstr>Stateful &amp; Stateless Widget</vt:lpstr>
      <vt:lpstr>Stateless Widget</vt:lpstr>
      <vt:lpstr>Stateful Widget</vt:lpstr>
      <vt:lpstr>Stateful Widget</vt:lpstr>
      <vt:lpstr>Button</vt:lpstr>
      <vt:lpstr>FlatButton</vt:lpstr>
      <vt:lpstr>RaisedButton / ElevatedButton</vt:lpstr>
      <vt:lpstr>OutlineButton</vt:lpstr>
      <vt:lpstr>FloatingActionButton</vt:lpstr>
      <vt:lpstr>DropDownButton</vt:lpstr>
      <vt:lpstr>IconButton</vt:lpstr>
      <vt:lpstr>PopupMenuButton</vt:lpstr>
      <vt:lpstr>SnackBar</vt:lpstr>
      <vt:lpstr>SnackBar</vt:lpstr>
      <vt:lpstr>Dialog</vt:lpstr>
      <vt:lpstr>Example: Alert Dialog &amp; Simple Dialog</vt:lpstr>
      <vt:lpstr>Alert Dialog</vt:lpstr>
      <vt:lpstr>Simple Dialog</vt:lpstr>
      <vt:lpstr>Menu</vt:lpstr>
      <vt:lpstr>BottomNavigationBar</vt:lpstr>
      <vt:lpstr>AppBar</vt:lpstr>
      <vt:lpstr>Contextual Menu: Action Mode</vt:lpstr>
      <vt:lpstr>Any question?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CII3H4  Aplikasi Berbasis Platform</dc:title>
  <dc:creator>MTD</dc:creator>
  <cp:lastModifiedBy>MONTERICO ADRIAN</cp:lastModifiedBy>
  <cp:revision>16</cp:revision>
  <dcterms:created xsi:type="dcterms:W3CDTF">2005-02-28T14:06:28Z</dcterms:created>
  <dcterms:modified xsi:type="dcterms:W3CDTF">2022-03-21T00:07:35Z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  <property fmtid="{D5CDD505-2E9C-101B-9397-08002B2CF9AE}" pid="3" name="ContentTypeId">
    <vt:lpwstr>0x010100C241BCDE1E190549AB3C67389D61D930</vt:lpwstr>
  </property>
</Properties>
</file>