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0B363E-0259-48A9-B271-2B0055D6AD44}"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0EA32D80-9BB7-4972-8E02-8CC34E906DA8}">
      <dgm:prSet/>
      <dgm:spPr/>
      <dgm:t>
        <a:bodyPr/>
        <a:lstStyle/>
        <a:p>
          <a:r>
            <a:rPr lang="en-US"/>
            <a:t>87681 Observation (Instances) and 20 features </a:t>
          </a:r>
        </a:p>
      </dgm:t>
    </dgm:pt>
    <dgm:pt modelId="{6C12DA1D-6B59-4AB4-92F9-0645CF23DAD7}" type="parTrans" cxnId="{F37A9B24-5D15-4D49-85F7-7BF3D95B9659}">
      <dgm:prSet/>
      <dgm:spPr/>
      <dgm:t>
        <a:bodyPr/>
        <a:lstStyle/>
        <a:p>
          <a:endParaRPr lang="en-US"/>
        </a:p>
      </dgm:t>
    </dgm:pt>
    <dgm:pt modelId="{002F2CB7-B70C-49CD-90F6-5B2BD4779880}" type="sibTrans" cxnId="{F37A9B24-5D15-4D49-85F7-7BF3D95B9659}">
      <dgm:prSet/>
      <dgm:spPr/>
      <dgm:t>
        <a:bodyPr/>
        <a:lstStyle/>
        <a:p>
          <a:endParaRPr lang="en-US"/>
        </a:p>
      </dgm:t>
    </dgm:pt>
    <dgm:pt modelId="{73989F49-0735-4574-8184-B91A850A1B5D}">
      <dgm:prSet/>
      <dgm:spPr/>
      <dgm:t>
        <a:bodyPr/>
        <a:lstStyle/>
        <a:p>
          <a:r>
            <a:rPr lang="en-US"/>
            <a:t>12 Products Sales Information ( RFM1 To RFM12)</a:t>
          </a:r>
        </a:p>
      </dgm:t>
    </dgm:pt>
    <dgm:pt modelId="{5E5919F6-DA0D-41A6-98CC-7CC40637D142}" type="parTrans" cxnId="{925D5C94-5724-4BD1-9732-AF3540BF7715}">
      <dgm:prSet/>
      <dgm:spPr/>
      <dgm:t>
        <a:bodyPr/>
        <a:lstStyle/>
        <a:p>
          <a:endParaRPr lang="en-US"/>
        </a:p>
      </dgm:t>
    </dgm:pt>
    <dgm:pt modelId="{8C5FD565-D996-4E67-B087-2DC59718CE92}" type="sibTrans" cxnId="{925D5C94-5724-4BD1-9732-AF3540BF7715}">
      <dgm:prSet/>
      <dgm:spPr/>
      <dgm:t>
        <a:bodyPr/>
        <a:lstStyle/>
        <a:p>
          <a:endParaRPr lang="en-US"/>
        </a:p>
      </dgm:t>
    </dgm:pt>
    <dgm:pt modelId="{FB303EF6-099B-4598-AC1F-8BAD84648BF2}">
      <dgm:prSet/>
      <dgm:spPr/>
      <dgm:t>
        <a:bodyPr/>
        <a:lstStyle/>
        <a:p>
          <a:r>
            <a:rPr lang="en-US"/>
            <a:t>7 Customer Information. </a:t>
          </a:r>
        </a:p>
      </dgm:t>
    </dgm:pt>
    <dgm:pt modelId="{889555EA-E2A8-41FF-B127-6258ABDC2ED1}" type="parTrans" cxnId="{6DE15EC3-941E-4A2C-AC69-E8F2669BDD09}">
      <dgm:prSet/>
      <dgm:spPr/>
      <dgm:t>
        <a:bodyPr/>
        <a:lstStyle/>
        <a:p>
          <a:endParaRPr lang="en-US"/>
        </a:p>
      </dgm:t>
    </dgm:pt>
    <dgm:pt modelId="{F68FE628-1B39-4B8C-8696-CD1E307A7A7B}" type="sibTrans" cxnId="{6DE15EC3-941E-4A2C-AC69-E8F2669BDD09}">
      <dgm:prSet/>
      <dgm:spPr/>
      <dgm:t>
        <a:bodyPr/>
        <a:lstStyle/>
        <a:p>
          <a:endParaRPr lang="en-US"/>
        </a:p>
      </dgm:t>
    </dgm:pt>
    <dgm:pt modelId="{BA316C0B-690C-461B-9D33-85BEACBA0DDF}">
      <dgm:prSet/>
      <dgm:spPr/>
      <dgm:t>
        <a:bodyPr/>
        <a:lstStyle/>
        <a:p>
          <a:r>
            <a:rPr lang="en-US"/>
            <a:t>Age, Gender, Homeowner, Home Value, Income and retirement in the area</a:t>
          </a:r>
        </a:p>
      </dgm:t>
    </dgm:pt>
    <dgm:pt modelId="{3409E5F5-09AA-4EBF-9CE6-08276E317C4B}" type="parTrans" cxnId="{E6439893-5591-4CDF-BB83-9CD6541E307A}">
      <dgm:prSet/>
      <dgm:spPr/>
      <dgm:t>
        <a:bodyPr/>
        <a:lstStyle/>
        <a:p>
          <a:endParaRPr lang="en-US"/>
        </a:p>
      </dgm:t>
    </dgm:pt>
    <dgm:pt modelId="{697F55AE-AEDC-47E6-B874-6B28412F9EFF}" type="sibTrans" cxnId="{E6439893-5591-4CDF-BB83-9CD6541E307A}">
      <dgm:prSet/>
      <dgm:spPr/>
      <dgm:t>
        <a:bodyPr/>
        <a:lstStyle/>
        <a:p>
          <a:endParaRPr lang="en-US"/>
        </a:p>
      </dgm:t>
    </dgm:pt>
    <dgm:pt modelId="{F2A7E403-C8A9-4F36-AE77-08754CEC531B}">
      <dgm:prSet/>
      <dgm:spPr/>
      <dgm:t>
        <a:bodyPr/>
        <a:lstStyle/>
        <a:p>
          <a:r>
            <a:rPr lang="en-US"/>
            <a:t>INT_TGT ( Target Variable) </a:t>
          </a:r>
        </a:p>
      </dgm:t>
    </dgm:pt>
    <dgm:pt modelId="{297486ED-29D4-4156-88A5-8F316AFBD453}" type="parTrans" cxnId="{F21BE193-1AC3-4BEF-830C-CEEB970B60B4}">
      <dgm:prSet/>
      <dgm:spPr/>
      <dgm:t>
        <a:bodyPr/>
        <a:lstStyle/>
        <a:p>
          <a:endParaRPr lang="en-US"/>
        </a:p>
      </dgm:t>
    </dgm:pt>
    <dgm:pt modelId="{5F6B9D53-F08C-4359-B8E9-A7E910BEF5B3}" type="sibTrans" cxnId="{F21BE193-1AC3-4BEF-830C-CEEB970B60B4}">
      <dgm:prSet/>
      <dgm:spPr/>
      <dgm:t>
        <a:bodyPr/>
        <a:lstStyle/>
        <a:p>
          <a:endParaRPr lang="en-US"/>
        </a:p>
      </dgm:t>
    </dgm:pt>
    <dgm:pt modelId="{F5495ED1-3943-4BDF-B78C-F548204F3D48}">
      <dgm:prSet/>
      <dgm:spPr/>
      <dgm:t>
        <a:bodyPr/>
        <a:lstStyle/>
        <a:p>
          <a:r>
            <a:rPr lang="en-US"/>
            <a:t>Reflecting the correlation between it and the input variable </a:t>
          </a:r>
        </a:p>
      </dgm:t>
    </dgm:pt>
    <dgm:pt modelId="{4F4F5023-71E0-4E6D-8491-5695AB22599A}" type="parTrans" cxnId="{5982920E-2D76-4C2D-8EF4-06A43DA5C3F2}">
      <dgm:prSet/>
      <dgm:spPr/>
      <dgm:t>
        <a:bodyPr/>
        <a:lstStyle/>
        <a:p>
          <a:endParaRPr lang="en-US"/>
        </a:p>
      </dgm:t>
    </dgm:pt>
    <dgm:pt modelId="{B9F5FB75-B334-4090-A4E6-0765CD8A2C66}" type="sibTrans" cxnId="{5982920E-2D76-4C2D-8EF4-06A43DA5C3F2}">
      <dgm:prSet/>
      <dgm:spPr/>
      <dgm:t>
        <a:bodyPr/>
        <a:lstStyle/>
        <a:p>
          <a:endParaRPr lang="en-US"/>
        </a:p>
      </dgm:t>
    </dgm:pt>
    <dgm:pt modelId="{975983A2-CD5B-4D39-A3BC-367BEAAB13AD}">
      <dgm:prSet/>
      <dgm:spPr/>
      <dgm:t>
        <a:bodyPr/>
        <a:lstStyle/>
        <a:p>
          <a:r>
            <a:rPr lang="en-US"/>
            <a:t>Reflecting the performance of input variables. </a:t>
          </a:r>
        </a:p>
      </dgm:t>
    </dgm:pt>
    <dgm:pt modelId="{90725B18-8850-4BF3-9B74-F5B0C87799DF}" type="parTrans" cxnId="{C7FE709B-69D1-465D-879A-311F0F8214F3}">
      <dgm:prSet/>
      <dgm:spPr/>
      <dgm:t>
        <a:bodyPr/>
        <a:lstStyle/>
        <a:p>
          <a:endParaRPr lang="en-US"/>
        </a:p>
      </dgm:t>
    </dgm:pt>
    <dgm:pt modelId="{BA361E05-BBB8-4138-A5A3-F90F127E44E2}" type="sibTrans" cxnId="{C7FE709B-69D1-465D-879A-311F0F8214F3}">
      <dgm:prSet/>
      <dgm:spPr/>
      <dgm:t>
        <a:bodyPr/>
        <a:lstStyle/>
        <a:p>
          <a:endParaRPr lang="en-US"/>
        </a:p>
      </dgm:t>
    </dgm:pt>
    <dgm:pt modelId="{7A0DA11E-56F7-4A31-B631-698DB705AD0E}" type="pres">
      <dgm:prSet presAssocID="{8A0B363E-0259-48A9-B271-2B0055D6AD44}" presName="Name0" presStyleCnt="0">
        <dgm:presLayoutVars>
          <dgm:dir/>
          <dgm:resizeHandles val="exact"/>
        </dgm:presLayoutVars>
      </dgm:prSet>
      <dgm:spPr/>
    </dgm:pt>
    <dgm:pt modelId="{2C2C58CB-3B18-43A5-A4C7-275F67A674FA}" type="pres">
      <dgm:prSet presAssocID="{0EA32D80-9BB7-4972-8E02-8CC34E906DA8}" presName="node" presStyleLbl="node1" presStyleIdx="0" presStyleCnt="7">
        <dgm:presLayoutVars>
          <dgm:bulletEnabled val="1"/>
        </dgm:presLayoutVars>
      </dgm:prSet>
      <dgm:spPr/>
    </dgm:pt>
    <dgm:pt modelId="{8FFAAD1E-6A33-47A5-9910-9A6C938EC7AF}" type="pres">
      <dgm:prSet presAssocID="{002F2CB7-B70C-49CD-90F6-5B2BD4779880}" presName="sibTrans" presStyleLbl="sibTrans1D1" presStyleIdx="0" presStyleCnt="6"/>
      <dgm:spPr/>
    </dgm:pt>
    <dgm:pt modelId="{C2E7B4C0-563E-4B51-89D3-6E12B2E7318E}" type="pres">
      <dgm:prSet presAssocID="{002F2CB7-B70C-49CD-90F6-5B2BD4779880}" presName="connectorText" presStyleLbl="sibTrans1D1" presStyleIdx="0" presStyleCnt="6"/>
      <dgm:spPr/>
    </dgm:pt>
    <dgm:pt modelId="{8DE10E38-1BF7-46B0-A614-D3CF94B17413}" type="pres">
      <dgm:prSet presAssocID="{73989F49-0735-4574-8184-B91A850A1B5D}" presName="node" presStyleLbl="node1" presStyleIdx="1" presStyleCnt="7">
        <dgm:presLayoutVars>
          <dgm:bulletEnabled val="1"/>
        </dgm:presLayoutVars>
      </dgm:prSet>
      <dgm:spPr/>
    </dgm:pt>
    <dgm:pt modelId="{A8688546-DBE7-439C-A389-3ED8A413E8D7}" type="pres">
      <dgm:prSet presAssocID="{8C5FD565-D996-4E67-B087-2DC59718CE92}" presName="sibTrans" presStyleLbl="sibTrans1D1" presStyleIdx="1" presStyleCnt="6"/>
      <dgm:spPr/>
    </dgm:pt>
    <dgm:pt modelId="{010B94E0-70EF-490A-A4E7-E34924D3F978}" type="pres">
      <dgm:prSet presAssocID="{8C5FD565-D996-4E67-B087-2DC59718CE92}" presName="connectorText" presStyleLbl="sibTrans1D1" presStyleIdx="1" presStyleCnt="6"/>
      <dgm:spPr/>
    </dgm:pt>
    <dgm:pt modelId="{1880E5A6-A62B-4B5F-A416-F589C10AD78E}" type="pres">
      <dgm:prSet presAssocID="{FB303EF6-099B-4598-AC1F-8BAD84648BF2}" presName="node" presStyleLbl="node1" presStyleIdx="2" presStyleCnt="7">
        <dgm:presLayoutVars>
          <dgm:bulletEnabled val="1"/>
        </dgm:presLayoutVars>
      </dgm:prSet>
      <dgm:spPr/>
    </dgm:pt>
    <dgm:pt modelId="{765028D4-429B-42AA-8B37-CADF0F2571CE}" type="pres">
      <dgm:prSet presAssocID="{F68FE628-1B39-4B8C-8696-CD1E307A7A7B}" presName="sibTrans" presStyleLbl="sibTrans1D1" presStyleIdx="2" presStyleCnt="6"/>
      <dgm:spPr/>
    </dgm:pt>
    <dgm:pt modelId="{0BE8DA23-5724-4C3E-8864-013583332825}" type="pres">
      <dgm:prSet presAssocID="{F68FE628-1B39-4B8C-8696-CD1E307A7A7B}" presName="connectorText" presStyleLbl="sibTrans1D1" presStyleIdx="2" presStyleCnt="6"/>
      <dgm:spPr/>
    </dgm:pt>
    <dgm:pt modelId="{84204B2F-FCC7-482E-AD7E-A9355255CDAD}" type="pres">
      <dgm:prSet presAssocID="{BA316C0B-690C-461B-9D33-85BEACBA0DDF}" presName="node" presStyleLbl="node1" presStyleIdx="3" presStyleCnt="7">
        <dgm:presLayoutVars>
          <dgm:bulletEnabled val="1"/>
        </dgm:presLayoutVars>
      </dgm:prSet>
      <dgm:spPr/>
    </dgm:pt>
    <dgm:pt modelId="{65579AF9-3325-4ACF-8789-A1BA63916128}" type="pres">
      <dgm:prSet presAssocID="{697F55AE-AEDC-47E6-B874-6B28412F9EFF}" presName="sibTrans" presStyleLbl="sibTrans1D1" presStyleIdx="3" presStyleCnt="6"/>
      <dgm:spPr/>
    </dgm:pt>
    <dgm:pt modelId="{15ED25D1-F0CD-49C9-BB43-572A0D51EF1E}" type="pres">
      <dgm:prSet presAssocID="{697F55AE-AEDC-47E6-B874-6B28412F9EFF}" presName="connectorText" presStyleLbl="sibTrans1D1" presStyleIdx="3" presStyleCnt="6"/>
      <dgm:spPr/>
    </dgm:pt>
    <dgm:pt modelId="{34329C17-3220-45C4-8CA0-F775CB313213}" type="pres">
      <dgm:prSet presAssocID="{F2A7E403-C8A9-4F36-AE77-08754CEC531B}" presName="node" presStyleLbl="node1" presStyleIdx="4" presStyleCnt="7">
        <dgm:presLayoutVars>
          <dgm:bulletEnabled val="1"/>
        </dgm:presLayoutVars>
      </dgm:prSet>
      <dgm:spPr/>
    </dgm:pt>
    <dgm:pt modelId="{0CFED214-1924-42D8-9B19-B7F9B097DFC1}" type="pres">
      <dgm:prSet presAssocID="{5F6B9D53-F08C-4359-B8E9-A7E910BEF5B3}" presName="sibTrans" presStyleLbl="sibTrans1D1" presStyleIdx="4" presStyleCnt="6"/>
      <dgm:spPr/>
    </dgm:pt>
    <dgm:pt modelId="{671845AD-2254-4080-AF3F-FFEE52339444}" type="pres">
      <dgm:prSet presAssocID="{5F6B9D53-F08C-4359-B8E9-A7E910BEF5B3}" presName="connectorText" presStyleLbl="sibTrans1D1" presStyleIdx="4" presStyleCnt="6"/>
      <dgm:spPr/>
    </dgm:pt>
    <dgm:pt modelId="{7F71BC82-3942-4D60-9BCD-962A792E7F9D}" type="pres">
      <dgm:prSet presAssocID="{F5495ED1-3943-4BDF-B78C-F548204F3D48}" presName="node" presStyleLbl="node1" presStyleIdx="5" presStyleCnt="7">
        <dgm:presLayoutVars>
          <dgm:bulletEnabled val="1"/>
        </dgm:presLayoutVars>
      </dgm:prSet>
      <dgm:spPr/>
    </dgm:pt>
    <dgm:pt modelId="{E8B5B5EE-1027-417D-A913-598E4B54659E}" type="pres">
      <dgm:prSet presAssocID="{B9F5FB75-B334-4090-A4E6-0765CD8A2C66}" presName="sibTrans" presStyleLbl="sibTrans1D1" presStyleIdx="5" presStyleCnt="6"/>
      <dgm:spPr/>
    </dgm:pt>
    <dgm:pt modelId="{CC521B50-03DB-4862-B816-A3B99BB48B91}" type="pres">
      <dgm:prSet presAssocID="{B9F5FB75-B334-4090-A4E6-0765CD8A2C66}" presName="connectorText" presStyleLbl="sibTrans1D1" presStyleIdx="5" presStyleCnt="6"/>
      <dgm:spPr/>
    </dgm:pt>
    <dgm:pt modelId="{43C85518-A5F4-46CF-AF8A-43D66B28CF06}" type="pres">
      <dgm:prSet presAssocID="{975983A2-CD5B-4D39-A3BC-367BEAAB13AD}" presName="node" presStyleLbl="node1" presStyleIdx="6" presStyleCnt="7">
        <dgm:presLayoutVars>
          <dgm:bulletEnabled val="1"/>
        </dgm:presLayoutVars>
      </dgm:prSet>
      <dgm:spPr/>
    </dgm:pt>
  </dgm:ptLst>
  <dgm:cxnLst>
    <dgm:cxn modelId="{5A6CDF08-6FCA-4807-A11C-C9DF792C456F}" type="presOf" srcId="{FB303EF6-099B-4598-AC1F-8BAD84648BF2}" destId="{1880E5A6-A62B-4B5F-A416-F589C10AD78E}" srcOrd="0" destOrd="0" presId="urn:microsoft.com/office/officeart/2016/7/layout/RepeatingBendingProcessNew"/>
    <dgm:cxn modelId="{5982920E-2D76-4C2D-8EF4-06A43DA5C3F2}" srcId="{8A0B363E-0259-48A9-B271-2B0055D6AD44}" destId="{F5495ED1-3943-4BDF-B78C-F548204F3D48}" srcOrd="5" destOrd="0" parTransId="{4F4F5023-71E0-4E6D-8491-5695AB22599A}" sibTransId="{B9F5FB75-B334-4090-A4E6-0765CD8A2C66}"/>
    <dgm:cxn modelId="{21692213-4200-4EF3-AC33-3A07AFBA074B}" type="presOf" srcId="{F68FE628-1B39-4B8C-8696-CD1E307A7A7B}" destId="{765028D4-429B-42AA-8B37-CADF0F2571CE}" srcOrd="0" destOrd="0" presId="urn:microsoft.com/office/officeart/2016/7/layout/RepeatingBendingProcessNew"/>
    <dgm:cxn modelId="{2A304B13-CE20-4F39-A179-DBB3480B71E0}" type="presOf" srcId="{5F6B9D53-F08C-4359-B8E9-A7E910BEF5B3}" destId="{0CFED214-1924-42D8-9B19-B7F9B097DFC1}" srcOrd="0" destOrd="0" presId="urn:microsoft.com/office/officeart/2016/7/layout/RepeatingBendingProcessNew"/>
    <dgm:cxn modelId="{EFBF2C17-20AB-4A1D-9556-629B4135D989}" type="presOf" srcId="{697F55AE-AEDC-47E6-B874-6B28412F9EFF}" destId="{65579AF9-3325-4ACF-8789-A1BA63916128}" srcOrd="0" destOrd="0" presId="urn:microsoft.com/office/officeart/2016/7/layout/RepeatingBendingProcessNew"/>
    <dgm:cxn modelId="{0E11F220-16F1-472D-A062-5C1DCA5067CA}" type="presOf" srcId="{975983A2-CD5B-4D39-A3BC-367BEAAB13AD}" destId="{43C85518-A5F4-46CF-AF8A-43D66B28CF06}" srcOrd="0" destOrd="0" presId="urn:microsoft.com/office/officeart/2016/7/layout/RepeatingBendingProcessNew"/>
    <dgm:cxn modelId="{8E284522-EF43-49FD-B103-3D97F07332E7}" type="presOf" srcId="{5F6B9D53-F08C-4359-B8E9-A7E910BEF5B3}" destId="{671845AD-2254-4080-AF3F-FFEE52339444}" srcOrd="1" destOrd="0" presId="urn:microsoft.com/office/officeart/2016/7/layout/RepeatingBendingProcessNew"/>
    <dgm:cxn modelId="{F37A9B24-5D15-4D49-85F7-7BF3D95B9659}" srcId="{8A0B363E-0259-48A9-B271-2B0055D6AD44}" destId="{0EA32D80-9BB7-4972-8E02-8CC34E906DA8}" srcOrd="0" destOrd="0" parTransId="{6C12DA1D-6B59-4AB4-92F9-0645CF23DAD7}" sibTransId="{002F2CB7-B70C-49CD-90F6-5B2BD4779880}"/>
    <dgm:cxn modelId="{0F1FA65C-953E-4600-92C8-FE024C4A68E5}" type="presOf" srcId="{B9F5FB75-B334-4090-A4E6-0765CD8A2C66}" destId="{E8B5B5EE-1027-417D-A913-598E4B54659E}" srcOrd="0" destOrd="0" presId="urn:microsoft.com/office/officeart/2016/7/layout/RepeatingBendingProcessNew"/>
    <dgm:cxn modelId="{BEC98347-367C-4197-9A1C-44D033CC7A0C}" type="presOf" srcId="{F2A7E403-C8A9-4F36-AE77-08754CEC531B}" destId="{34329C17-3220-45C4-8CA0-F775CB313213}" srcOrd="0" destOrd="0" presId="urn:microsoft.com/office/officeart/2016/7/layout/RepeatingBendingProcessNew"/>
    <dgm:cxn modelId="{03C94068-A3CB-4F63-BB45-8D2337A7133E}" type="presOf" srcId="{BA316C0B-690C-461B-9D33-85BEACBA0DDF}" destId="{84204B2F-FCC7-482E-AD7E-A9355255CDAD}" srcOrd="0" destOrd="0" presId="urn:microsoft.com/office/officeart/2016/7/layout/RepeatingBendingProcessNew"/>
    <dgm:cxn modelId="{751C3170-3DD3-46A9-BD6F-F27DFBEFB708}" type="presOf" srcId="{F5495ED1-3943-4BDF-B78C-F548204F3D48}" destId="{7F71BC82-3942-4D60-9BCD-962A792E7F9D}" srcOrd="0" destOrd="0" presId="urn:microsoft.com/office/officeart/2016/7/layout/RepeatingBendingProcessNew"/>
    <dgm:cxn modelId="{C9B0F052-16F0-4D62-A7C7-E77AB630DF56}" type="presOf" srcId="{0EA32D80-9BB7-4972-8E02-8CC34E906DA8}" destId="{2C2C58CB-3B18-43A5-A4C7-275F67A674FA}" srcOrd="0" destOrd="0" presId="urn:microsoft.com/office/officeart/2016/7/layout/RepeatingBendingProcessNew"/>
    <dgm:cxn modelId="{2993C074-7A12-48CE-8E58-A535CA09083B}" type="presOf" srcId="{8C5FD565-D996-4E67-B087-2DC59718CE92}" destId="{010B94E0-70EF-490A-A4E7-E34924D3F978}" srcOrd="1" destOrd="0" presId="urn:microsoft.com/office/officeart/2016/7/layout/RepeatingBendingProcessNew"/>
    <dgm:cxn modelId="{2CD0F156-A923-4F23-9E89-4E75758E0D8D}" type="presOf" srcId="{73989F49-0735-4574-8184-B91A850A1B5D}" destId="{8DE10E38-1BF7-46B0-A614-D3CF94B17413}" srcOrd="0" destOrd="0" presId="urn:microsoft.com/office/officeart/2016/7/layout/RepeatingBendingProcessNew"/>
    <dgm:cxn modelId="{1CE8A487-3D27-45B8-8915-4761122E5E96}" type="presOf" srcId="{002F2CB7-B70C-49CD-90F6-5B2BD4779880}" destId="{8FFAAD1E-6A33-47A5-9910-9A6C938EC7AF}" srcOrd="0" destOrd="0" presId="urn:microsoft.com/office/officeart/2016/7/layout/RepeatingBendingProcessNew"/>
    <dgm:cxn modelId="{428CE789-9262-4F38-9D0A-15A92E3A3A37}" type="presOf" srcId="{F68FE628-1B39-4B8C-8696-CD1E307A7A7B}" destId="{0BE8DA23-5724-4C3E-8864-013583332825}" srcOrd="1" destOrd="0" presId="urn:microsoft.com/office/officeart/2016/7/layout/RepeatingBendingProcessNew"/>
    <dgm:cxn modelId="{3D8E598E-2457-4573-A963-14410CDB416D}" type="presOf" srcId="{B9F5FB75-B334-4090-A4E6-0765CD8A2C66}" destId="{CC521B50-03DB-4862-B816-A3B99BB48B91}" srcOrd="1" destOrd="0" presId="urn:microsoft.com/office/officeart/2016/7/layout/RepeatingBendingProcessNew"/>
    <dgm:cxn modelId="{E6439893-5591-4CDF-BB83-9CD6541E307A}" srcId="{8A0B363E-0259-48A9-B271-2B0055D6AD44}" destId="{BA316C0B-690C-461B-9D33-85BEACBA0DDF}" srcOrd="3" destOrd="0" parTransId="{3409E5F5-09AA-4EBF-9CE6-08276E317C4B}" sibTransId="{697F55AE-AEDC-47E6-B874-6B28412F9EFF}"/>
    <dgm:cxn modelId="{F21BE193-1AC3-4BEF-830C-CEEB970B60B4}" srcId="{8A0B363E-0259-48A9-B271-2B0055D6AD44}" destId="{F2A7E403-C8A9-4F36-AE77-08754CEC531B}" srcOrd="4" destOrd="0" parTransId="{297486ED-29D4-4156-88A5-8F316AFBD453}" sibTransId="{5F6B9D53-F08C-4359-B8E9-A7E910BEF5B3}"/>
    <dgm:cxn modelId="{925D5C94-5724-4BD1-9732-AF3540BF7715}" srcId="{8A0B363E-0259-48A9-B271-2B0055D6AD44}" destId="{73989F49-0735-4574-8184-B91A850A1B5D}" srcOrd="1" destOrd="0" parTransId="{5E5919F6-DA0D-41A6-98CC-7CC40637D142}" sibTransId="{8C5FD565-D996-4E67-B087-2DC59718CE92}"/>
    <dgm:cxn modelId="{3A5A779A-012A-455E-86C6-0A9365BFF838}" type="presOf" srcId="{002F2CB7-B70C-49CD-90F6-5B2BD4779880}" destId="{C2E7B4C0-563E-4B51-89D3-6E12B2E7318E}" srcOrd="1" destOrd="0" presId="urn:microsoft.com/office/officeart/2016/7/layout/RepeatingBendingProcessNew"/>
    <dgm:cxn modelId="{C7FE709B-69D1-465D-879A-311F0F8214F3}" srcId="{8A0B363E-0259-48A9-B271-2B0055D6AD44}" destId="{975983A2-CD5B-4D39-A3BC-367BEAAB13AD}" srcOrd="6" destOrd="0" parTransId="{90725B18-8850-4BF3-9B74-F5B0C87799DF}" sibTransId="{BA361E05-BBB8-4138-A5A3-F90F127E44E2}"/>
    <dgm:cxn modelId="{7653FEC2-6021-490C-A75E-144D3D2C03A2}" type="presOf" srcId="{697F55AE-AEDC-47E6-B874-6B28412F9EFF}" destId="{15ED25D1-F0CD-49C9-BB43-572A0D51EF1E}" srcOrd="1" destOrd="0" presId="urn:microsoft.com/office/officeart/2016/7/layout/RepeatingBendingProcessNew"/>
    <dgm:cxn modelId="{6DE15EC3-941E-4A2C-AC69-E8F2669BDD09}" srcId="{8A0B363E-0259-48A9-B271-2B0055D6AD44}" destId="{FB303EF6-099B-4598-AC1F-8BAD84648BF2}" srcOrd="2" destOrd="0" parTransId="{889555EA-E2A8-41FF-B127-6258ABDC2ED1}" sibTransId="{F68FE628-1B39-4B8C-8696-CD1E307A7A7B}"/>
    <dgm:cxn modelId="{FF67A5EA-4849-4BFF-9493-8535B6142495}" type="presOf" srcId="{8C5FD565-D996-4E67-B087-2DC59718CE92}" destId="{A8688546-DBE7-439C-A389-3ED8A413E8D7}" srcOrd="0" destOrd="0" presId="urn:microsoft.com/office/officeart/2016/7/layout/RepeatingBendingProcessNew"/>
    <dgm:cxn modelId="{A0897BF6-8602-4459-8619-5B456FA63B0F}" type="presOf" srcId="{8A0B363E-0259-48A9-B271-2B0055D6AD44}" destId="{7A0DA11E-56F7-4A31-B631-698DB705AD0E}" srcOrd="0" destOrd="0" presId="urn:microsoft.com/office/officeart/2016/7/layout/RepeatingBendingProcessNew"/>
    <dgm:cxn modelId="{7056AC38-FA76-4B8E-8D35-65EAA65237CF}" type="presParOf" srcId="{7A0DA11E-56F7-4A31-B631-698DB705AD0E}" destId="{2C2C58CB-3B18-43A5-A4C7-275F67A674FA}" srcOrd="0" destOrd="0" presId="urn:microsoft.com/office/officeart/2016/7/layout/RepeatingBendingProcessNew"/>
    <dgm:cxn modelId="{27C81FAD-0AE5-4D4F-849B-54B27BD342BC}" type="presParOf" srcId="{7A0DA11E-56F7-4A31-B631-698DB705AD0E}" destId="{8FFAAD1E-6A33-47A5-9910-9A6C938EC7AF}" srcOrd="1" destOrd="0" presId="urn:microsoft.com/office/officeart/2016/7/layout/RepeatingBendingProcessNew"/>
    <dgm:cxn modelId="{C516A112-62C2-4FCE-A165-6B7D86E9CC39}" type="presParOf" srcId="{8FFAAD1E-6A33-47A5-9910-9A6C938EC7AF}" destId="{C2E7B4C0-563E-4B51-89D3-6E12B2E7318E}" srcOrd="0" destOrd="0" presId="urn:microsoft.com/office/officeart/2016/7/layout/RepeatingBendingProcessNew"/>
    <dgm:cxn modelId="{3A2A57F0-0D25-4E70-833B-93C86D9195A1}" type="presParOf" srcId="{7A0DA11E-56F7-4A31-B631-698DB705AD0E}" destId="{8DE10E38-1BF7-46B0-A614-D3CF94B17413}" srcOrd="2" destOrd="0" presId="urn:microsoft.com/office/officeart/2016/7/layout/RepeatingBendingProcessNew"/>
    <dgm:cxn modelId="{4F745ED0-4D93-4FC2-A248-636DA7C7730F}" type="presParOf" srcId="{7A0DA11E-56F7-4A31-B631-698DB705AD0E}" destId="{A8688546-DBE7-439C-A389-3ED8A413E8D7}" srcOrd="3" destOrd="0" presId="urn:microsoft.com/office/officeart/2016/7/layout/RepeatingBendingProcessNew"/>
    <dgm:cxn modelId="{F4951E55-09F2-4CE7-9220-A284DCBFB50A}" type="presParOf" srcId="{A8688546-DBE7-439C-A389-3ED8A413E8D7}" destId="{010B94E0-70EF-490A-A4E7-E34924D3F978}" srcOrd="0" destOrd="0" presId="urn:microsoft.com/office/officeart/2016/7/layout/RepeatingBendingProcessNew"/>
    <dgm:cxn modelId="{2541CDC4-D062-422D-9341-F9ECF10B3FD8}" type="presParOf" srcId="{7A0DA11E-56F7-4A31-B631-698DB705AD0E}" destId="{1880E5A6-A62B-4B5F-A416-F589C10AD78E}" srcOrd="4" destOrd="0" presId="urn:microsoft.com/office/officeart/2016/7/layout/RepeatingBendingProcessNew"/>
    <dgm:cxn modelId="{58EFE09A-BBE4-4B2F-B492-427CCA61E764}" type="presParOf" srcId="{7A0DA11E-56F7-4A31-B631-698DB705AD0E}" destId="{765028D4-429B-42AA-8B37-CADF0F2571CE}" srcOrd="5" destOrd="0" presId="urn:microsoft.com/office/officeart/2016/7/layout/RepeatingBendingProcessNew"/>
    <dgm:cxn modelId="{712048BC-045A-4447-BB59-31057D879B07}" type="presParOf" srcId="{765028D4-429B-42AA-8B37-CADF0F2571CE}" destId="{0BE8DA23-5724-4C3E-8864-013583332825}" srcOrd="0" destOrd="0" presId="urn:microsoft.com/office/officeart/2016/7/layout/RepeatingBendingProcessNew"/>
    <dgm:cxn modelId="{C945D791-6568-4E31-9787-BC775CED229E}" type="presParOf" srcId="{7A0DA11E-56F7-4A31-B631-698DB705AD0E}" destId="{84204B2F-FCC7-482E-AD7E-A9355255CDAD}" srcOrd="6" destOrd="0" presId="urn:microsoft.com/office/officeart/2016/7/layout/RepeatingBendingProcessNew"/>
    <dgm:cxn modelId="{3A9A2618-5A76-4A07-BE63-EDF4CBB89CDE}" type="presParOf" srcId="{7A0DA11E-56F7-4A31-B631-698DB705AD0E}" destId="{65579AF9-3325-4ACF-8789-A1BA63916128}" srcOrd="7" destOrd="0" presId="urn:microsoft.com/office/officeart/2016/7/layout/RepeatingBendingProcessNew"/>
    <dgm:cxn modelId="{193AF46C-0C10-4EC7-AD39-204ED21A9182}" type="presParOf" srcId="{65579AF9-3325-4ACF-8789-A1BA63916128}" destId="{15ED25D1-F0CD-49C9-BB43-572A0D51EF1E}" srcOrd="0" destOrd="0" presId="urn:microsoft.com/office/officeart/2016/7/layout/RepeatingBendingProcessNew"/>
    <dgm:cxn modelId="{E02E5C25-8C5A-414F-BB0B-FF57D205D10F}" type="presParOf" srcId="{7A0DA11E-56F7-4A31-B631-698DB705AD0E}" destId="{34329C17-3220-45C4-8CA0-F775CB313213}" srcOrd="8" destOrd="0" presId="urn:microsoft.com/office/officeart/2016/7/layout/RepeatingBendingProcessNew"/>
    <dgm:cxn modelId="{DE08A3FD-ED95-49A9-9559-F4902923B2A7}" type="presParOf" srcId="{7A0DA11E-56F7-4A31-B631-698DB705AD0E}" destId="{0CFED214-1924-42D8-9B19-B7F9B097DFC1}" srcOrd="9" destOrd="0" presId="urn:microsoft.com/office/officeart/2016/7/layout/RepeatingBendingProcessNew"/>
    <dgm:cxn modelId="{101CFD0C-C1DF-4DA9-8155-46CA9ED4915C}" type="presParOf" srcId="{0CFED214-1924-42D8-9B19-B7F9B097DFC1}" destId="{671845AD-2254-4080-AF3F-FFEE52339444}" srcOrd="0" destOrd="0" presId="urn:microsoft.com/office/officeart/2016/7/layout/RepeatingBendingProcessNew"/>
    <dgm:cxn modelId="{83C9B49A-D9B4-401E-91D1-5D3F0292D2E3}" type="presParOf" srcId="{7A0DA11E-56F7-4A31-B631-698DB705AD0E}" destId="{7F71BC82-3942-4D60-9BCD-962A792E7F9D}" srcOrd="10" destOrd="0" presId="urn:microsoft.com/office/officeart/2016/7/layout/RepeatingBendingProcessNew"/>
    <dgm:cxn modelId="{DA27B7A7-A25C-44CA-BB97-85967CF65BF7}" type="presParOf" srcId="{7A0DA11E-56F7-4A31-B631-698DB705AD0E}" destId="{E8B5B5EE-1027-417D-A913-598E4B54659E}" srcOrd="11" destOrd="0" presId="urn:microsoft.com/office/officeart/2016/7/layout/RepeatingBendingProcessNew"/>
    <dgm:cxn modelId="{15690EB9-9AF3-436D-9AE1-E80B31484CAC}" type="presParOf" srcId="{E8B5B5EE-1027-417D-A913-598E4B54659E}" destId="{CC521B50-03DB-4862-B816-A3B99BB48B91}" srcOrd="0" destOrd="0" presId="urn:microsoft.com/office/officeart/2016/7/layout/RepeatingBendingProcessNew"/>
    <dgm:cxn modelId="{F7721305-2AAD-41CB-AF70-25F9CA28E270}" type="presParOf" srcId="{7A0DA11E-56F7-4A31-B631-698DB705AD0E}" destId="{43C85518-A5F4-46CF-AF8A-43D66B28CF06}"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AAD1E-6A33-47A5-9910-9A6C938EC7AF}">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2C2C58CB-3B18-43A5-A4C7-275F67A674FA}">
      <dsp:nvSpPr>
        <dsp:cNvPr id="0" name=""/>
        <dsp:cNvSpPr/>
      </dsp:nvSpPr>
      <dsp:spPr>
        <a:xfrm>
          <a:off x="2092" y="573182"/>
          <a:ext cx="2241239" cy="13447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55650">
            <a:lnSpc>
              <a:spcPct val="90000"/>
            </a:lnSpc>
            <a:spcBef>
              <a:spcPct val="0"/>
            </a:spcBef>
            <a:spcAft>
              <a:spcPct val="35000"/>
            </a:spcAft>
            <a:buNone/>
          </a:pPr>
          <a:r>
            <a:rPr lang="en-US" sz="1700" kern="1200"/>
            <a:t>87681 Observation (Instances) and 20 features </a:t>
          </a:r>
        </a:p>
      </dsp:txBody>
      <dsp:txXfrm>
        <a:off x="2092" y="573182"/>
        <a:ext cx="2241239" cy="1344743"/>
      </dsp:txXfrm>
    </dsp:sp>
    <dsp:sp modelId="{A8688546-DBE7-439C-A389-3ED8A413E8D7}">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8DE10E38-1BF7-46B0-A614-D3CF94B17413}">
      <dsp:nvSpPr>
        <dsp:cNvPr id="0" name=""/>
        <dsp:cNvSpPr/>
      </dsp:nvSpPr>
      <dsp:spPr>
        <a:xfrm>
          <a:off x="2758817" y="573182"/>
          <a:ext cx="2241239" cy="13447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55650">
            <a:lnSpc>
              <a:spcPct val="90000"/>
            </a:lnSpc>
            <a:spcBef>
              <a:spcPct val="0"/>
            </a:spcBef>
            <a:spcAft>
              <a:spcPct val="35000"/>
            </a:spcAft>
            <a:buNone/>
          </a:pPr>
          <a:r>
            <a:rPr lang="en-US" sz="1700" kern="1200"/>
            <a:t>12 Products Sales Information ( RFM1 To RFM12)</a:t>
          </a:r>
        </a:p>
      </dsp:txBody>
      <dsp:txXfrm>
        <a:off x="2758817" y="573182"/>
        <a:ext cx="2241239" cy="1344743"/>
      </dsp:txXfrm>
    </dsp:sp>
    <dsp:sp modelId="{765028D4-429B-42AA-8B37-CADF0F2571CE}">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1880E5A6-A62B-4B5F-A416-F589C10AD78E}">
      <dsp:nvSpPr>
        <dsp:cNvPr id="0" name=""/>
        <dsp:cNvSpPr/>
      </dsp:nvSpPr>
      <dsp:spPr>
        <a:xfrm>
          <a:off x="5515542" y="573182"/>
          <a:ext cx="2241239" cy="13447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55650">
            <a:lnSpc>
              <a:spcPct val="90000"/>
            </a:lnSpc>
            <a:spcBef>
              <a:spcPct val="0"/>
            </a:spcBef>
            <a:spcAft>
              <a:spcPct val="35000"/>
            </a:spcAft>
            <a:buNone/>
          </a:pPr>
          <a:r>
            <a:rPr lang="en-US" sz="1700" kern="1200"/>
            <a:t>7 Customer Information. </a:t>
          </a:r>
        </a:p>
      </dsp:txBody>
      <dsp:txXfrm>
        <a:off x="5515542" y="573182"/>
        <a:ext cx="2241239" cy="1344743"/>
      </dsp:txXfrm>
    </dsp:sp>
    <dsp:sp modelId="{65579AF9-3325-4ACF-8789-A1BA63916128}">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84204B2F-FCC7-482E-AD7E-A9355255CDAD}">
      <dsp:nvSpPr>
        <dsp:cNvPr id="0" name=""/>
        <dsp:cNvSpPr/>
      </dsp:nvSpPr>
      <dsp:spPr>
        <a:xfrm>
          <a:off x="8272267" y="573182"/>
          <a:ext cx="2241239" cy="13447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55650">
            <a:lnSpc>
              <a:spcPct val="90000"/>
            </a:lnSpc>
            <a:spcBef>
              <a:spcPct val="0"/>
            </a:spcBef>
            <a:spcAft>
              <a:spcPct val="35000"/>
            </a:spcAft>
            <a:buNone/>
          </a:pPr>
          <a:r>
            <a:rPr lang="en-US" sz="1700" kern="1200"/>
            <a:t>Age, Gender, Homeowner, Home Value, Income and retirement in the area</a:t>
          </a:r>
        </a:p>
      </dsp:txBody>
      <dsp:txXfrm>
        <a:off x="8272267" y="573182"/>
        <a:ext cx="2241239" cy="1344743"/>
      </dsp:txXfrm>
    </dsp:sp>
    <dsp:sp modelId="{0CFED214-1924-42D8-9B19-B7F9B097DFC1}">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34329C17-3220-45C4-8CA0-F775CB313213}">
      <dsp:nvSpPr>
        <dsp:cNvPr id="0" name=""/>
        <dsp:cNvSpPr/>
      </dsp:nvSpPr>
      <dsp:spPr>
        <a:xfrm>
          <a:off x="2092" y="2433411"/>
          <a:ext cx="2241239" cy="13447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55650">
            <a:lnSpc>
              <a:spcPct val="90000"/>
            </a:lnSpc>
            <a:spcBef>
              <a:spcPct val="0"/>
            </a:spcBef>
            <a:spcAft>
              <a:spcPct val="35000"/>
            </a:spcAft>
            <a:buNone/>
          </a:pPr>
          <a:r>
            <a:rPr lang="en-US" sz="1700" kern="1200"/>
            <a:t>INT_TGT ( Target Variable) </a:t>
          </a:r>
        </a:p>
      </dsp:txBody>
      <dsp:txXfrm>
        <a:off x="2092" y="2433411"/>
        <a:ext cx="2241239" cy="1344743"/>
      </dsp:txXfrm>
    </dsp:sp>
    <dsp:sp modelId="{E8B5B5EE-1027-417D-A913-598E4B54659E}">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7F71BC82-3942-4D60-9BCD-962A792E7F9D}">
      <dsp:nvSpPr>
        <dsp:cNvPr id="0" name=""/>
        <dsp:cNvSpPr/>
      </dsp:nvSpPr>
      <dsp:spPr>
        <a:xfrm>
          <a:off x="2758817" y="2433411"/>
          <a:ext cx="2241239" cy="13447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55650">
            <a:lnSpc>
              <a:spcPct val="90000"/>
            </a:lnSpc>
            <a:spcBef>
              <a:spcPct val="0"/>
            </a:spcBef>
            <a:spcAft>
              <a:spcPct val="35000"/>
            </a:spcAft>
            <a:buNone/>
          </a:pPr>
          <a:r>
            <a:rPr lang="en-US" sz="1700" kern="1200"/>
            <a:t>Reflecting the correlation between it and the input variable </a:t>
          </a:r>
        </a:p>
      </dsp:txBody>
      <dsp:txXfrm>
        <a:off x="2758817" y="2433411"/>
        <a:ext cx="2241239" cy="1344743"/>
      </dsp:txXfrm>
    </dsp:sp>
    <dsp:sp modelId="{43C85518-A5F4-46CF-AF8A-43D66B28CF06}">
      <dsp:nvSpPr>
        <dsp:cNvPr id="0" name=""/>
        <dsp:cNvSpPr/>
      </dsp:nvSpPr>
      <dsp:spPr>
        <a:xfrm>
          <a:off x="5515542" y="2433411"/>
          <a:ext cx="2241239" cy="13447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55650">
            <a:lnSpc>
              <a:spcPct val="90000"/>
            </a:lnSpc>
            <a:spcBef>
              <a:spcPct val="0"/>
            </a:spcBef>
            <a:spcAft>
              <a:spcPct val="35000"/>
            </a:spcAft>
            <a:buNone/>
          </a:pPr>
          <a:r>
            <a:rPr lang="en-US" sz="1700" kern="1200"/>
            <a:t>Reflecting the performance of input variables. </a:t>
          </a:r>
        </a:p>
      </dsp:txBody>
      <dsp:txXfrm>
        <a:off x="5515542" y="2433411"/>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8129-66F0-D9C1-F8A8-DCCF700A1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8931FC-EE2E-7DAC-BBC9-46EEA33D7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ED2E03-6246-A096-664B-53A8A5888B82}"/>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5" name="Footer Placeholder 4">
            <a:extLst>
              <a:ext uri="{FF2B5EF4-FFF2-40B4-BE49-F238E27FC236}">
                <a16:creationId xmlns:a16="http://schemas.microsoft.com/office/drawing/2014/main" id="{B889B7B5-6366-611C-1D7B-2B035637D1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8F18F0-5D49-FDA5-2692-646DCEA8E55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1743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0FE5-E51B-3C98-E158-750D66027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A84B8A-64E5-8CCC-7D79-6714F91C6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60FC0-7A5B-43A5-5CD5-22BC8E5EDD3E}"/>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5" name="Footer Placeholder 4">
            <a:extLst>
              <a:ext uri="{FF2B5EF4-FFF2-40B4-BE49-F238E27FC236}">
                <a16:creationId xmlns:a16="http://schemas.microsoft.com/office/drawing/2014/main" id="{B0615FB2-6480-5CD6-E707-4A08582A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1E8C1-CBA8-89FC-5FA3-0D6387053AB5}"/>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4960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2DA5E-6BA4-FFEC-BEBC-8EC05774A3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11E84F-F5CA-CE1B-9D9D-BBA6D227EA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6F94B-0044-D065-611C-DF7C6543C7C0}"/>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5" name="Footer Placeholder 4">
            <a:extLst>
              <a:ext uri="{FF2B5EF4-FFF2-40B4-BE49-F238E27FC236}">
                <a16:creationId xmlns:a16="http://schemas.microsoft.com/office/drawing/2014/main" id="{9CF6D2A1-0BCF-F013-C41B-E6B6531ED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2CE5F-BFF9-D369-5880-B02368E61C9D}"/>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8856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6411-F059-3BF0-49ED-715BF44B7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FC57B-C1C6-744A-6398-3201FD7AB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3F2DC-518F-4D72-1105-929668804B5F}"/>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5" name="Footer Placeholder 4">
            <a:extLst>
              <a:ext uri="{FF2B5EF4-FFF2-40B4-BE49-F238E27FC236}">
                <a16:creationId xmlns:a16="http://schemas.microsoft.com/office/drawing/2014/main" id="{8D86BBC1-37E6-B67E-E179-9D211E3F7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E4A47-3C11-1E13-E968-B85423AFD09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090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24FD-58EA-F9DE-C0DC-4B013278E7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80CF9E-EA9E-1C57-A017-F55A063C0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04BEB9-FEAF-DBD9-55AE-066D486128E0}"/>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5" name="Footer Placeholder 4">
            <a:extLst>
              <a:ext uri="{FF2B5EF4-FFF2-40B4-BE49-F238E27FC236}">
                <a16:creationId xmlns:a16="http://schemas.microsoft.com/office/drawing/2014/main" id="{171AFDD0-8F68-EE71-995D-76F099F86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DF679-3C20-C290-4B2C-2966679C41B2}"/>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7375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A25F-9664-74C2-4FCF-AC26A65AE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C8836-CFEF-112B-3607-24E7446885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EBA0E9-4EFC-B8E3-B483-48D17CE301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3E2510-D6E2-6DE3-15C1-BDC8E5F6EF51}"/>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6" name="Footer Placeholder 5">
            <a:extLst>
              <a:ext uri="{FF2B5EF4-FFF2-40B4-BE49-F238E27FC236}">
                <a16:creationId xmlns:a16="http://schemas.microsoft.com/office/drawing/2014/main" id="{5A72D866-F461-414C-55B7-0AD77AFCB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B0CD4-EF8A-C736-0E23-302231C832F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2202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95C0-ADDE-9E10-B7A8-517398626A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F97F2-3F07-3391-69AA-116DD7AF9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02386-007B-6CFA-41AD-7B897857FE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9962C5-790B-4D52-59F6-7BA818F1D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1AE17-F0E8-C3D3-34DF-F5C5BF92D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522723-10EC-E1D8-49FE-89FE70421C16}"/>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8" name="Footer Placeholder 7">
            <a:extLst>
              <a:ext uri="{FF2B5EF4-FFF2-40B4-BE49-F238E27FC236}">
                <a16:creationId xmlns:a16="http://schemas.microsoft.com/office/drawing/2014/main" id="{529DD9BA-A959-CB4C-2C34-36A7D54E533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173E829-1B68-C92E-9645-A24513360D5A}"/>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4656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BC3B-E07D-AB5C-BC75-5B2744B3EB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665336-AB00-8B9F-5EB6-E1246CC00CDC}"/>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4" name="Footer Placeholder 3">
            <a:extLst>
              <a:ext uri="{FF2B5EF4-FFF2-40B4-BE49-F238E27FC236}">
                <a16:creationId xmlns:a16="http://schemas.microsoft.com/office/drawing/2014/main" id="{347EDAC0-968A-500A-E1A6-0EF238E218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CA08FD-2440-1E54-EC0A-462FFB54960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4082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C0B70-4F68-05AE-AEAA-F78DFEAAC8F4}"/>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3" name="Footer Placeholder 2">
            <a:extLst>
              <a:ext uri="{FF2B5EF4-FFF2-40B4-BE49-F238E27FC236}">
                <a16:creationId xmlns:a16="http://schemas.microsoft.com/office/drawing/2014/main" id="{D5153B83-8435-F542-FDC5-3BA971F4F6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55319-171C-BFD4-0A0B-695F368D856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9247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0B68-B739-DEF8-3FDA-CA6EF64A3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D9C75B-C037-17FB-9C68-A67CDAAEB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67B4F8-686A-FA9A-695D-C3BD5822D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4978E-AE3E-842C-8412-E1A971F8B8A2}"/>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6" name="Footer Placeholder 5">
            <a:extLst>
              <a:ext uri="{FF2B5EF4-FFF2-40B4-BE49-F238E27FC236}">
                <a16:creationId xmlns:a16="http://schemas.microsoft.com/office/drawing/2014/main" id="{E817A359-5DF9-6AA9-7E42-0C72D757E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FAB24-387F-C227-D4EA-8BF47E82CFB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0371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896B-2040-AEB1-82B1-8782E968F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23029B-9038-CB3C-6191-923714FCD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DA62BE-7BF6-412D-6DC4-5137C19E3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939E2-24C0-1CA9-54A0-452A793C740D}"/>
              </a:ext>
            </a:extLst>
          </p:cNvPr>
          <p:cNvSpPr>
            <a:spLocks noGrp="1"/>
          </p:cNvSpPr>
          <p:nvPr>
            <p:ph type="dt" sz="half" idx="10"/>
          </p:nvPr>
        </p:nvSpPr>
        <p:spPr/>
        <p:txBody>
          <a:bodyPr/>
          <a:lstStyle/>
          <a:p>
            <a:fld id="{8F72BA41-EC5B-4197-BCC8-0FD2E523CD7A}" type="datetimeFigureOut">
              <a:rPr lang="en-US" smtClean="0"/>
              <a:t>2/26/2024</a:t>
            </a:fld>
            <a:endParaRPr lang="en-US"/>
          </a:p>
        </p:txBody>
      </p:sp>
      <p:sp>
        <p:nvSpPr>
          <p:cNvPr id="6" name="Footer Placeholder 5">
            <a:extLst>
              <a:ext uri="{FF2B5EF4-FFF2-40B4-BE49-F238E27FC236}">
                <a16:creationId xmlns:a16="http://schemas.microsoft.com/office/drawing/2014/main" id="{A6297DC8-F058-9CE7-1D0C-BA064BE53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26901-60DF-519F-8955-47CEB03FD36A}"/>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0082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78D168-326A-CDB9-8E82-400F8B5DE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6B779-4B49-E121-1CAA-EC0B0C577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E12E8-3D76-72EC-8F0F-51A33937C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2BA41-EC5B-4197-BCC8-0FD2E523CD7A}" type="datetimeFigureOut">
              <a:rPr lang="en-US" smtClean="0"/>
              <a:pPr/>
              <a:t>2/26/2024</a:t>
            </a:fld>
            <a:endParaRPr lang="en-US" dirty="0"/>
          </a:p>
        </p:txBody>
      </p:sp>
      <p:sp>
        <p:nvSpPr>
          <p:cNvPr id="5" name="Footer Placeholder 4">
            <a:extLst>
              <a:ext uri="{FF2B5EF4-FFF2-40B4-BE49-F238E27FC236}">
                <a16:creationId xmlns:a16="http://schemas.microsoft.com/office/drawing/2014/main" id="{EFFDBBDD-AA55-D653-473C-DE07C9E48D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6F0F59-9BBA-D863-E511-910D357F0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54057563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11C2-2B47-91D2-73A0-EF1AF3FEE8CC}"/>
              </a:ext>
            </a:extLst>
          </p:cNvPr>
          <p:cNvSpPr>
            <a:spLocks noGrp="1"/>
          </p:cNvSpPr>
          <p:nvPr>
            <p:ph type="ctrTitle"/>
          </p:nvPr>
        </p:nvSpPr>
        <p:spPr>
          <a:xfrm>
            <a:off x="684225" y="746840"/>
            <a:ext cx="5402454" cy="4914127"/>
          </a:xfrm>
        </p:spPr>
        <p:txBody>
          <a:bodyPr vert="horz" lIns="91440" tIns="45720" rIns="91440" bIns="45720" rtlCol="0">
            <a:normAutofit fontScale="90000"/>
          </a:bodyPr>
          <a:lstStyle/>
          <a:p>
            <a:pPr>
              <a:lnSpc>
                <a:spcPct val="90000"/>
              </a:lnSpc>
            </a:pPr>
            <a:r>
              <a:rPr lang="en-US" kern="1200" dirty="0">
                <a:latin typeface="+mj-lt"/>
                <a:ea typeface="+mj-ea"/>
                <a:cs typeface="+mj-cs"/>
              </a:rPr>
              <a:t>Exploratory Data Analysis of Bank01</a:t>
            </a:r>
            <a:br>
              <a:rPr lang="en-US" kern="1200" dirty="0">
                <a:latin typeface="+mj-lt"/>
                <a:ea typeface="+mj-ea"/>
                <a:cs typeface="+mj-cs"/>
              </a:rPr>
            </a:br>
            <a:br>
              <a:rPr lang="en-US" kern="1200" dirty="0">
                <a:latin typeface="+mj-lt"/>
                <a:ea typeface="+mj-ea"/>
                <a:cs typeface="+mj-cs"/>
              </a:rPr>
            </a:br>
            <a:r>
              <a:rPr lang="en-US" dirty="0"/>
              <a:t>Yog Chaudhary</a:t>
            </a:r>
            <a:br>
              <a:rPr lang="en-US" dirty="0"/>
            </a:br>
            <a:r>
              <a:rPr lang="en-US" dirty="0"/>
              <a:t>ADTA 5410</a:t>
            </a:r>
            <a:br>
              <a:rPr lang="en-US" dirty="0"/>
            </a:br>
            <a:endParaRPr lang="en-US" kern="1200" dirty="0">
              <a:latin typeface="+mj-lt"/>
              <a:ea typeface="+mj-ea"/>
              <a:cs typeface="+mj-cs"/>
            </a:endParaRPr>
          </a:p>
        </p:txBody>
      </p:sp>
      <p:pic>
        <p:nvPicPr>
          <p:cNvPr id="17" name="Picture 4" descr="3.417.308 Bank Bilder und Fotos - Getty Images">
            <a:extLst>
              <a:ext uri="{FF2B5EF4-FFF2-40B4-BE49-F238E27FC236}">
                <a16:creationId xmlns:a16="http://schemas.microsoft.com/office/drawing/2014/main" id="{9A8338DD-AD83-FB4A-6099-945F133999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48" r="4305"/>
          <a:stretch/>
        </p:blipFill>
        <p:spPr bwMode="auto">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9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AF2E-B6B9-BB87-C4EB-D2EF5F224139}"/>
              </a:ext>
            </a:extLst>
          </p:cNvPr>
          <p:cNvSpPr>
            <a:spLocks noGrp="1"/>
          </p:cNvSpPr>
          <p:nvPr>
            <p:ph type="title"/>
          </p:nvPr>
        </p:nvSpPr>
        <p:spPr>
          <a:xfrm>
            <a:off x="691079" y="725951"/>
            <a:ext cx="4927425" cy="1938525"/>
          </a:xfrm>
        </p:spPr>
        <p:txBody>
          <a:bodyPr>
            <a:normAutofit/>
          </a:bodyPr>
          <a:lstStyle/>
          <a:p>
            <a:r>
              <a:rPr lang="en-US" dirty="0"/>
              <a:t>Agenda </a:t>
            </a:r>
          </a:p>
        </p:txBody>
      </p:sp>
      <p:sp>
        <p:nvSpPr>
          <p:cNvPr id="3" name="Content Placeholder 2">
            <a:extLst>
              <a:ext uri="{FF2B5EF4-FFF2-40B4-BE49-F238E27FC236}">
                <a16:creationId xmlns:a16="http://schemas.microsoft.com/office/drawing/2014/main" id="{2235CEB6-0409-A599-47F4-DB1463C16947}"/>
              </a:ext>
            </a:extLst>
          </p:cNvPr>
          <p:cNvSpPr>
            <a:spLocks noGrp="1"/>
          </p:cNvSpPr>
          <p:nvPr>
            <p:ph idx="1"/>
          </p:nvPr>
        </p:nvSpPr>
        <p:spPr>
          <a:xfrm>
            <a:off x="691079" y="2886116"/>
            <a:ext cx="4927425" cy="3245931"/>
          </a:xfrm>
        </p:spPr>
        <p:txBody>
          <a:bodyPr>
            <a:normAutofit/>
          </a:bodyPr>
          <a:lstStyle/>
          <a:p>
            <a:r>
              <a:rPr lang="en-US" dirty="0"/>
              <a:t>Introduction</a:t>
            </a:r>
          </a:p>
          <a:p>
            <a:r>
              <a:rPr lang="en-US" dirty="0"/>
              <a:t>EDA Highlights</a:t>
            </a:r>
          </a:p>
          <a:p>
            <a:r>
              <a:rPr lang="en-US" dirty="0"/>
              <a:t>Recommendations</a:t>
            </a:r>
          </a:p>
          <a:p>
            <a:r>
              <a:rPr lang="en-US" dirty="0"/>
              <a:t>Concussion  </a:t>
            </a:r>
          </a:p>
        </p:txBody>
      </p:sp>
      <p:pic>
        <p:nvPicPr>
          <p:cNvPr id="6" name="Picture 4" descr="3.417.308 Bank Bilder und Fotos - Getty Images">
            <a:extLst>
              <a:ext uri="{FF2B5EF4-FFF2-40B4-BE49-F238E27FC236}">
                <a16:creationId xmlns:a16="http://schemas.microsoft.com/office/drawing/2014/main" id="{92644D04-D8A3-BF10-6F7B-46A71C18AA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87" r="5947" b="2"/>
          <a:stretch/>
        </p:blipFill>
        <p:spPr bwMode="auto">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87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18205F2A-06F4-ECA9-F008-36C941C60898}"/>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CF266A-A003-C8F7-0CC9-26C6C41F5450}"/>
              </a:ext>
            </a:extLst>
          </p:cNvPr>
          <p:cNvSpPr>
            <a:spLocks noGrp="1"/>
          </p:cNvSpPr>
          <p:nvPr>
            <p:ph type="title"/>
          </p:nvPr>
        </p:nvSpPr>
        <p:spPr/>
        <p:txBody>
          <a:bodyPr>
            <a:normAutofit/>
          </a:bodyPr>
          <a:lstStyle/>
          <a:p>
            <a:r>
              <a:rPr lang="en-US"/>
              <a:t>Overview of Bank01 </a:t>
            </a:r>
          </a:p>
        </p:txBody>
      </p:sp>
      <p:graphicFrame>
        <p:nvGraphicFramePr>
          <p:cNvPr id="24" name="Content Placeholder 2">
            <a:extLst>
              <a:ext uri="{FF2B5EF4-FFF2-40B4-BE49-F238E27FC236}">
                <a16:creationId xmlns:a16="http://schemas.microsoft.com/office/drawing/2014/main" id="{0AA1861E-0407-8E69-AAD4-26A5430212BB}"/>
              </a:ext>
            </a:extLst>
          </p:cNvPr>
          <p:cNvGraphicFramePr>
            <a:graphicFrameLocks noGrp="1"/>
          </p:cNvGraphicFramePr>
          <p:nvPr>
            <p:ph idx="1"/>
            <p:extLst>
              <p:ext uri="{D42A27DB-BD31-4B8C-83A1-F6EECF244321}">
                <p14:modId xmlns:p14="http://schemas.microsoft.com/office/powerpoint/2010/main" val="21358247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75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571D-77C0-DBAE-7FEB-63D7BEA0B64F}"/>
              </a:ext>
            </a:extLst>
          </p:cNvPr>
          <p:cNvSpPr>
            <a:spLocks noGrp="1"/>
          </p:cNvSpPr>
          <p:nvPr>
            <p:ph type="title"/>
          </p:nvPr>
        </p:nvSpPr>
        <p:spPr>
          <a:xfrm>
            <a:off x="876693" y="396241"/>
            <a:ext cx="6631547" cy="660400"/>
          </a:xfrm>
        </p:spPr>
        <p:txBody>
          <a:bodyPr anchor="b">
            <a:normAutofit/>
          </a:bodyPr>
          <a:lstStyle/>
          <a:p>
            <a:r>
              <a:rPr lang="en-US" sz="3200" dirty="0"/>
              <a:t>Target Variables New Sales </a:t>
            </a:r>
            <a:r>
              <a:rPr lang="en-US" sz="3200" dirty="0" err="1"/>
              <a:t>int_tgt</a:t>
            </a:r>
            <a:endParaRPr lang="en-US" sz="3200" dirty="0"/>
          </a:p>
        </p:txBody>
      </p:sp>
      <p:sp>
        <p:nvSpPr>
          <p:cNvPr id="3" name="Content Placeholder 2">
            <a:extLst>
              <a:ext uri="{FF2B5EF4-FFF2-40B4-BE49-F238E27FC236}">
                <a16:creationId xmlns:a16="http://schemas.microsoft.com/office/drawing/2014/main" id="{A05735BF-C863-8C31-AC6E-9337A3B784F4}"/>
              </a:ext>
            </a:extLst>
          </p:cNvPr>
          <p:cNvSpPr>
            <a:spLocks noGrp="1"/>
          </p:cNvSpPr>
          <p:nvPr>
            <p:ph idx="1"/>
          </p:nvPr>
        </p:nvSpPr>
        <p:spPr>
          <a:xfrm>
            <a:off x="876693" y="1371600"/>
            <a:ext cx="5451545" cy="4609708"/>
          </a:xfrm>
        </p:spPr>
        <p:txBody>
          <a:bodyPr anchor="t">
            <a:normAutofit/>
          </a:bodyPr>
          <a:lstStyle/>
          <a:p>
            <a:pPr marL="0" indent="0">
              <a:buNone/>
            </a:pPr>
            <a:r>
              <a:rPr lang="en-US" sz="1400" b="1" dirty="0"/>
              <a:t>Insight:</a:t>
            </a:r>
          </a:p>
          <a:p>
            <a:r>
              <a:rPr lang="en-US" sz="1400" b="1" dirty="0" err="1"/>
              <a:t>Int_tgt</a:t>
            </a:r>
            <a:r>
              <a:rPr lang="en-US" sz="1400" b="1" dirty="0"/>
              <a:t>  leans heavily towards smaller amounts.</a:t>
            </a:r>
          </a:p>
          <a:p>
            <a:r>
              <a:rPr lang="en-US" sz="1400" dirty="0"/>
              <a:t>High sales targets are common, very high targets are rare. Focus on boosting low-target interactions and explore the potential of the few high-target accounts.</a:t>
            </a:r>
            <a:endParaRPr lang="en-US" sz="1400" b="1" dirty="0"/>
          </a:p>
          <a:p>
            <a:pPr marL="0" indent="0">
              <a:buNone/>
            </a:pPr>
            <a:r>
              <a:rPr lang="en-US" sz="1400" b="1" dirty="0"/>
              <a:t>Strategic Recommendations:</a:t>
            </a:r>
          </a:p>
          <a:p>
            <a:r>
              <a:rPr lang="en-US" sz="1400" dirty="0"/>
              <a:t>To engage customers with low interactions, use personalized messages, special deals, and rewards programs to boost their activity and sales. For customers with high interactions, find out why they're active and use that knowledge to sell more to them and to increase other customers' activity, aiming to grow sales overall</a:t>
            </a:r>
          </a:p>
          <a:p>
            <a:pPr marL="0" indent="0">
              <a:buNone/>
            </a:pPr>
            <a:endParaRPr lang="en-US" sz="1400" b="1" dirty="0"/>
          </a:p>
          <a:p>
            <a:pPr marL="0" indent="0">
              <a:buNone/>
            </a:pPr>
            <a:r>
              <a:rPr lang="en-US" sz="1400" dirty="0"/>
              <a:t>These recommendations  based on the assumption that </a:t>
            </a:r>
            <a:r>
              <a:rPr lang="en-US" sz="1400" dirty="0" err="1"/>
              <a:t>int_tgt</a:t>
            </a:r>
            <a:r>
              <a:rPr lang="en-US" sz="1400" dirty="0"/>
              <a:t> reflects some measure of customer sales targets. Increasing engagement with the largest segment and capitalizing on the high engagement of the smaller segment could be key strategies for sales growth.</a:t>
            </a:r>
          </a:p>
        </p:txBody>
      </p:sp>
      <p:pic>
        <p:nvPicPr>
          <p:cNvPr id="2050" name="Picture 2">
            <a:extLst>
              <a:ext uri="{FF2B5EF4-FFF2-40B4-BE49-F238E27FC236}">
                <a16:creationId xmlns:a16="http://schemas.microsoft.com/office/drawing/2014/main" id="{159769D9-7C89-D17A-1D71-7A2A1E267E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8238" y="2225039"/>
            <a:ext cx="5294802" cy="3756269"/>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Group 205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60" name="Rectangle 205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E55A218-C312-2860-DFA8-2F3444A1CC69}"/>
              </a:ext>
            </a:extLst>
          </p:cNvPr>
          <p:cNvPicPr>
            <a:picLocks noChangeAspect="1"/>
          </p:cNvPicPr>
          <p:nvPr/>
        </p:nvPicPr>
        <p:blipFill>
          <a:blip r:embed="rId3"/>
          <a:stretch>
            <a:fillRect/>
          </a:stretch>
        </p:blipFill>
        <p:spPr>
          <a:xfrm>
            <a:off x="6929120" y="396241"/>
            <a:ext cx="4693920" cy="1717038"/>
          </a:xfrm>
          <a:prstGeom prst="rect">
            <a:avLst/>
          </a:prstGeom>
        </p:spPr>
      </p:pic>
    </p:spTree>
    <p:extLst>
      <p:ext uri="{BB962C8B-B14F-4D97-AF65-F5344CB8AC3E}">
        <p14:creationId xmlns:p14="http://schemas.microsoft.com/office/powerpoint/2010/main" val="32298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FCD6-99B8-00E6-8CFE-343848E7E6EB}"/>
              </a:ext>
            </a:extLst>
          </p:cNvPr>
          <p:cNvSpPr>
            <a:spLocks noGrp="1"/>
          </p:cNvSpPr>
          <p:nvPr>
            <p:ph type="title"/>
          </p:nvPr>
        </p:nvSpPr>
        <p:spPr>
          <a:xfrm>
            <a:off x="876693" y="243841"/>
            <a:ext cx="5097387" cy="1300479"/>
          </a:xfrm>
        </p:spPr>
        <p:txBody>
          <a:bodyPr anchor="b">
            <a:normAutofit fontScale="90000"/>
          </a:bodyPr>
          <a:lstStyle/>
          <a:p>
            <a:r>
              <a:rPr lang="en-US" sz="3200" b="0" dirty="0">
                <a:effectLst/>
                <a:latin typeface="+mn-lt"/>
              </a:rPr>
              <a:t>The Relation between Age and Income </a:t>
            </a:r>
            <a:br>
              <a:rPr lang="en-US" sz="3200" b="0" dirty="0">
                <a:effectLst/>
                <a:latin typeface="Courier New" panose="02070309020205020404" pitchFamily="49" charset="0"/>
              </a:rPr>
            </a:br>
            <a:endParaRPr lang="en-US" sz="3200" dirty="0"/>
          </a:p>
        </p:txBody>
      </p:sp>
      <p:sp>
        <p:nvSpPr>
          <p:cNvPr id="4" name="Content Placeholder 3">
            <a:extLst>
              <a:ext uri="{FF2B5EF4-FFF2-40B4-BE49-F238E27FC236}">
                <a16:creationId xmlns:a16="http://schemas.microsoft.com/office/drawing/2014/main" id="{27E25C8E-73A1-70BC-538A-739D20AD5897}"/>
              </a:ext>
            </a:extLst>
          </p:cNvPr>
          <p:cNvSpPr>
            <a:spLocks noGrp="1"/>
          </p:cNvSpPr>
          <p:nvPr>
            <p:ph idx="1"/>
          </p:nvPr>
        </p:nvSpPr>
        <p:spPr>
          <a:xfrm>
            <a:off x="876692" y="1363566"/>
            <a:ext cx="4975468" cy="4617742"/>
          </a:xfrm>
        </p:spPr>
        <p:txBody>
          <a:bodyPr anchor="t">
            <a:normAutofit/>
          </a:bodyPr>
          <a:lstStyle/>
          <a:p>
            <a:pPr marL="0" indent="0">
              <a:buNone/>
            </a:pPr>
            <a:r>
              <a:rPr lang="en-US" sz="1600" b="1" dirty="0"/>
              <a:t>Insights: </a:t>
            </a:r>
          </a:p>
          <a:p>
            <a:r>
              <a:rPr lang="en-US" sz="1600" dirty="0"/>
              <a:t>The scatter plot with a regression line is a slight negative correlation between age and income, as indicated by the downward slope of the line.</a:t>
            </a:r>
          </a:p>
          <a:p>
            <a:r>
              <a:rPr lang="en-US" sz="1600" dirty="0"/>
              <a:t>The data points are densely clustered at the lower age range with varying incomes, showing that a wider range of incomes is present among the younger demographic.</a:t>
            </a:r>
          </a:p>
          <a:p>
            <a:r>
              <a:rPr lang="en-US" sz="1600" dirty="0"/>
              <a:t>Some outliers are present, especially high incomes that do not follow the general trend.</a:t>
            </a:r>
          </a:p>
          <a:p>
            <a:pPr marL="0" indent="0">
              <a:buNone/>
            </a:pPr>
            <a:r>
              <a:rPr lang="en-US" sz="1600" b="1" dirty="0"/>
              <a:t>Strategic Recommendations:</a:t>
            </a:r>
          </a:p>
          <a:p>
            <a:r>
              <a:rPr lang="en-US" sz="1600" dirty="0"/>
              <a:t>Further analysis might be needed to identify other demographic factors that more strongly correlate with income.</a:t>
            </a:r>
          </a:p>
          <a:p>
            <a:r>
              <a:rPr lang="en-US" sz="1600" dirty="0"/>
              <a:t>The presence of high-income outliers suggests there could be a niche market segment that could be targeted with premium services or products.</a:t>
            </a:r>
          </a:p>
          <a:p>
            <a:endParaRPr lang="en-US" sz="1100" dirty="0"/>
          </a:p>
        </p:txBody>
      </p:sp>
      <p:pic>
        <p:nvPicPr>
          <p:cNvPr id="5124" name="Picture 4">
            <a:extLst>
              <a:ext uri="{FF2B5EF4-FFF2-40B4-BE49-F238E27FC236}">
                <a16:creationId xmlns:a16="http://schemas.microsoft.com/office/drawing/2014/main" id="{ADE092BD-2A22-F3B7-5202-9EBCBE0B56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950720"/>
            <a:ext cx="5913120" cy="4175760"/>
          </a:xfrm>
          <a:prstGeom prst="rect">
            <a:avLst/>
          </a:prstGeom>
          <a:noFill/>
          <a:extLst>
            <a:ext uri="{909E8E84-426E-40DD-AFC4-6F175D3DCCD1}">
              <a14:hiddenFill xmlns:a14="http://schemas.microsoft.com/office/drawing/2010/main">
                <a:solidFill>
                  <a:srgbClr val="FFFFFF"/>
                </a:solidFill>
              </a14:hiddenFill>
            </a:ext>
          </a:extLst>
        </p:spPr>
      </p:pic>
      <p:grpSp>
        <p:nvGrpSpPr>
          <p:cNvPr id="5129" name="Group 512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5130" name="Rectangle 512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3BEB0521-2868-9694-BDEE-8BE7DD7518EF}"/>
              </a:ext>
            </a:extLst>
          </p:cNvPr>
          <p:cNvPicPr>
            <a:picLocks noChangeAspect="1"/>
          </p:cNvPicPr>
          <p:nvPr/>
        </p:nvPicPr>
        <p:blipFill>
          <a:blip r:embed="rId3"/>
          <a:stretch>
            <a:fillRect/>
          </a:stretch>
        </p:blipFill>
        <p:spPr>
          <a:xfrm>
            <a:off x="6096000" y="243842"/>
            <a:ext cx="5913120" cy="1605278"/>
          </a:xfrm>
          <a:prstGeom prst="rect">
            <a:avLst/>
          </a:prstGeom>
        </p:spPr>
      </p:pic>
    </p:spTree>
    <p:extLst>
      <p:ext uri="{BB962C8B-B14F-4D97-AF65-F5344CB8AC3E}">
        <p14:creationId xmlns:p14="http://schemas.microsoft.com/office/powerpoint/2010/main" val="380340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06C0-7016-B7AC-6C5C-2ADA55173E9F}"/>
              </a:ext>
            </a:extLst>
          </p:cNvPr>
          <p:cNvSpPr>
            <a:spLocks noGrp="1"/>
          </p:cNvSpPr>
          <p:nvPr>
            <p:ph type="title"/>
          </p:nvPr>
        </p:nvSpPr>
        <p:spPr>
          <a:xfrm>
            <a:off x="876693" y="203201"/>
            <a:ext cx="4958842" cy="569883"/>
          </a:xfrm>
        </p:spPr>
        <p:txBody>
          <a:bodyPr anchor="b">
            <a:normAutofit/>
          </a:bodyPr>
          <a:lstStyle/>
          <a:p>
            <a:r>
              <a:rPr lang="en-US" sz="3200" dirty="0"/>
              <a:t>Correlation Matrix heatmap </a:t>
            </a:r>
          </a:p>
        </p:txBody>
      </p:sp>
      <p:sp>
        <p:nvSpPr>
          <p:cNvPr id="3" name="Content Placeholder 2">
            <a:extLst>
              <a:ext uri="{FF2B5EF4-FFF2-40B4-BE49-F238E27FC236}">
                <a16:creationId xmlns:a16="http://schemas.microsoft.com/office/drawing/2014/main" id="{F11FE5F9-6CF5-B81D-48AC-A8DCC67FA2AB}"/>
              </a:ext>
            </a:extLst>
          </p:cNvPr>
          <p:cNvSpPr>
            <a:spLocks noGrp="1"/>
          </p:cNvSpPr>
          <p:nvPr>
            <p:ph idx="1"/>
          </p:nvPr>
        </p:nvSpPr>
        <p:spPr>
          <a:xfrm>
            <a:off x="876692" y="876692"/>
            <a:ext cx="5219307" cy="5482543"/>
          </a:xfrm>
        </p:spPr>
        <p:txBody>
          <a:bodyPr anchor="t">
            <a:noAutofit/>
          </a:bodyPr>
          <a:lstStyle/>
          <a:p>
            <a:pPr marL="0" indent="0">
              <a:buNone/>
            </a:pPr>
            <a:r>
              <a:rPr lang="en-US" sz="1200" b="1" dirty="0"/>
              <a:t>Insights: </a:t>
            </a:r>
          </a:p>
          <a:p>
            <a:r>
              <a:rPr lang="en-US" sz="1200" dirty="0"/>
              <a:t>The target variable </a:t>
            </a:r>
            <a:r>
              <a:rPr lang="en-US" sz="1200" dirty="0" err="1"/>
              <a:t>int_tgt</a:t>
            </a:r>
            <a:r>
              <a:rPr lang="en-US" sz="1200" dirty="0"/>
              <a:t> seems to have the strongest positive correlation with rfm3, rfm6, rfm8, and rfm12. These particular RFM metrics could be indicators of customer behaviors that are aligned with the bank's interests.</a:t>
            </a:r>
          </a:p>
          <a:p>
            <a:r>
              <a:rPr lang="en-US" sz="1200" b="0" dirty="0">
                <a:effectLst/>
              </a:rPr>
              <a:t>There are strong positive correlations amongst certain RFM variables, such as between rfm2 and rfm3, rfm6 and rfm8, and others. This inter-correlation suggests that these RFM metrics may be influenced by similar customer behaviors or characteristics.</a:t>
            </a:r>
          </a:p>
          <a:p>
            <a:r>
              <a:rPr lang="en-US" sz="1200" b="0" dirty="0">
                <a:effectLst/>
              </a:rPr>
              <a:t>Demographic variables like </a:t>
            </a:r>
            <a:r>
              <a:rPr lang="en-US" sz="1200" b="0" dirty="0" err="1">
                <a:effectLst/>
              </a:rPr>
              <a:t>demog_age</a:t>
            </a:r>
            <a:r>
              <a:rPr lang="en-US" sz="1200" b="0" dirty="0">
                <a:effectLst/>
              </a:rPr>
              <a:t> and </a:t>
            </a:r>
            <a:r>
              <a:rPr lang="en-US" sz="1200" b="0" dirty="0" err="1">
                <a:effectLst/>
              </a:rPr>
              <a:t>demog_inc</a:t>
            </a:r>
            <a:r>
              <a:rPr lang="en-US" sz="1200" b="0" dirty="0">
                <a:effectLst/>
              </a:rPr>
              <a:t> show weak correlations with the target variable </a:t>
            </a:r>
            <a:r>
              <a:rPr lang="en-US" sz="1200" b="0" dirty="0" err="1">
                <a:effectLst/>
              </a:rPr>
              <a:t>int_tgt</a:t>
            </a:r>
            <a:r>
              <a:rPr lang="en-US" sz="1200" b="0" dirty="0">
                <a:effectLst/>
              </a:rPr>
              <a:t>, suggesting that age and income alone may not be strong predictors of the target variable.</a:t>
            </a:r>
          </a:p>
          <a:p>
            <a:pPr marL="0" indent="0">
              <a:buNone/>
            </a:pPr>
            <a:endParaRPr lang="en-US" sz="1200" b="1" dirty="0">
              <a:effectLst/>
            </a:endParaRPr>
          </a:p>
          <a:p>
            <a:pPr marL="0" indent="0">
              <a:buNone/>
            </a:pPr>
            <a:r>
              <a:rPr lang="en-US" sz="1200" b="1" dirty="0">
                <a:effectLst/>
              </a:rPr>
              <a:t>Strategic Recommendations:</a:t>
            </a:r>
          </a:p>
          <a:p>
            <a:r>
              <a:rPr lang="en-US" sz="1200" b="0" dirty="0">
                <a:effectLst/>
              </a:rPr>
              <a:t>Since rfm3, rfm6, rfm8, and rfm12 show the strongest correlations with </a:t>
            </a:r>
            <a:r>
              <a:rPr lang="en-US" sz="1200" b="0" dirty="0" err="1">
                <a:effectLst/>
              </a:rPr>
              <a:t>int_tgt</a:t>
            </a:r>
            <a:r>
              <a:rPr lang="en-US" sz="1200" b="0" dirty="0">
                <a:effectLst/>
              </a:rPr>
              <a:t>, the bank should analyze these metrics further to understand the behaviors they represent. Marketing initiatives could then be designed to enhance these behaviors.</a:t>
            </a:r>
          </a:p>
          <a:p>
            <a:r>
              <a:rPr lang="en-US" sz="1200" b="0" dirty="0">
                <a:effectLst/>
              </a:rPr>
              <a:t>For customers with high rfm3, rfm6, rfm8, or rfm12 scores, the bank could develop targeted offers that encourage the continuation or increase of the behaviors these scores represent.</a:t>
            </a:r>
          </a:p>
          <a:p>
            <a:r>
              <a:rPr lang="en-US" sz="1200" b="0" dirty="0">
                <a:effectLst/>
              </a:rPr>
              <a:t>It is important to conduct further analysis to understand the nature of the RFM metrics that correlate with </a:t>
            </a:r>
            <a:r>
              <a:rPr lang="en-US" sz="1200" b="0" dirty="0" err="1">
                <a:effectLst/>
              </a:rPr>
              <a:t>int_tgt</a:t>
            </a:r>
            <a:r>
              <a:rPr lang="en-US" sz="1200" b="0" dirty="0">
                <a:effectLst/>
              </a:rPr>
              <a:t>. For instance, if rfm3 represents recent interactions with the bank, strategies could be developed to keep customers engaged regularly.</a:t>
            </a:r>
          </a:p>
        </p:txBody>
      </p:sp>
      <p:pic>
        <p:nvPicPr>
          <p:cNvPr id="6146" name="Picture 2">
            <a:extLst>
              <a:ext uri="{FF2B5EF4-FFF2-40B4-BE49-F238E27FC236}">
                <a16:creationId xmlns:a16="http://schemas.microsoft.com/office/drawing/2014/main" id="{1371C61B-7A4E-A9FD-1255-5951566F90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3999" y="1757840"/>
            <a:ext cx="5671390" cy="4692836"/>
          </a:xfrm>
          <a:prstGeom prst="rect">
            <a:avLst/>
          </a:prstGeom>
          <a:noFill/>
          <a:extLst>
            <a:ext uri="{909E8E84-426E-40DD-AFC4-6F175D3DCCD1}">
              <a14:hiddenFill xmlns:a14="http://schemas.microsoft.com/office/drawing/2010/main">
                <a:solidFill>
                  <a:srgbClr val="FFFFFF"/>
                </a:solidFill>
              </a14:hiddenFill>
            </a:ext>
          </a:extLst>
        </p:spPr>
      </p:pic>
      <p:grpSp>
        <p:nvGrpSpPr>
          <p:cNvPr id="6151" name="Group 615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6152" name="Rectangle 615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3DFF2E9D-0603-4F44-8E15-27BBF8100A48}"/>
              </a:ext>
            </a:extLst>
          </p:cNvPr>
          <p:cNvPicPr>
            <a:picLocks noChangeAspect="1"/>
          </p:cNvPicPr>
          <p:nvPr/>
        </p:nvPicPr>
        <p:blipFill>
          <a:blip r:embed="rId3"/>
          <a:stretch>
            <a:fillRect/>
          </a:stretch>
        </p:blipFill>
        <p:spPr>
          <a:xfrm>
            <a:off x="6273999" y="203201"/>
            <a:ext cx="5542080" cy="1361440"/>
          </a:xfrm>
          <a:prstGeom prst="rect">
            <a:avLst/>
          </a:prstGeom>
        </p:spPr>
      </p:pic>
    </p:spTree>
    <p:extLst>
      <p:ext uri="{BB962C8B-B14F-4D97-AF65-F5344CB8AC3E}">
        <p14:creationId xmlns:p14="http://schemas.microsoft.com/office/powerpoint/2010/main" val="273122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6087-FDE3-E292-A1DA-235FC9E6B3C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217337F-3109-6900-050A-8B5896154E75}"/>
              </a:ext>
            </a:extLst>
          </p:cNvPr>
          <p:cNvSpPr>
            <a:spLocks noGrp="1"/>
          </p:cNvSpPr>
          <p:nvPr>
            <p:ph idx="1"/>
          </p:nvPr>
        </p:nvSpPr>
        <p:spPr/>
        <p:txBody>
          <a:bodyPr/>
          <a:lstStyle/>
          <a:p>
            <a:r>
              <a:rPr lang="en-US" sz="2400" dirty="0"/>
              <a:t>All are these strategies are built in the findings from the exploratory data analysis </a:t>
            </a:r>
          </a:p>
          <a:p>
            <a:r>
              <a:rPr lang="en-US" sz="2400" dirty="0"/>
              <a:t>By correlating these insights with the INT_TGT variable, which measures the intensity of sales interactions, we can derive meaningful strategies. The data suggests an untapped potential in nurturing low-interaction customers to deepen their engagement, possibly through personalized outreach and bespoke financial solutions.</a:t>
            </a:r>
          </a:p>
          <a:p>
            <a:r>
              <a:rPr lang="en-US" sz="2400" dirty="0"/>
              <a:t>Our business strategies with the data-driven insights from the dataset, position ourselves to foster stronger customer relationships and drive new sales. Our analysis not only illuminates the current state of customer interactions but also paves the way for innovative approaches to enhance the banking experience and grow our financial services.</a:t>
            </a:r>
          </a:p>
          <a:p>
            <a:endParaRPr lang="en-US" dirty="0"/>
          </a:p>
        </p:txBody>
      </p:sp>
    </p:spTree>
    <p:extLst>
      <p:ext uri="{BB962C8B-B14F-4D97-AF65-F5344CB8AC3E}">
        <p14:creationId xmlns:p14="http://schemas.microsoft.com/office/powerpoint/2010/main" val="345501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9" name="Group 7178">
            <a:extLst>
              <a:ext uri="{FF2B5EF4-FFF2-40B4-BE49-F238E27FC236}">
                <a16:creationId xmlns:a16="http://schemas.microsoft.com/office/drawing/2014/main" id="{1A0A9671-5B92-26A2-799A-51ADF0E39F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202174" cy="1519356"/>
            <a:chOff x="0" y="-29768"/>
            <a:chExt cx="12202174" cy="1519356"/>
          </a:xfrm>
        </p:grpSpPr>
        <p:sp>
          <p:nvSpPr>
            <p:cNvPr id="7180" name="Rectangle 7179">
              <a:extLst>
                <a:ext uri="{FF2B5EF4-FFF2-40B4-BE49-F238E27FC236}">
                  <a16:creationId xmlns:a16="http://schemas.microsoft.com/office/drawing/2014/main" id="{71CC6B4C-401C-575A-AE8E-2739C2374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DEFFA9F-9B89-18D4-F35B-F234DBA67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8" name="Rectangle 7177">
              <a:extLst>
                <a:ext uri="{FF2B5EF4-FFF2-40B4-BE49-F238E27FC236}">
                  <a16:creationId xmlns:a16="http://schemas.microsoft.com/office/drawing/2014/main" id="{A7AAAC44-71DE-C03C-8778-4B46866A1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232C80-53BE-E1BE-8EA8-3D2DA8BFB6E1}"/>
              </a:ext>
            </a:extLst>
          </p:cNvPr>
          <p:cNvSpPr>
            <a:spLocks noGrp="1"/>
          </p:cNvSpPr>
          <p:nvPr>
            <p:ph type="title"/>
          </p:nvPr>
        </p:nvSpPr>
        <p:spPr>
          <a:xfrm>
            <a:off x="838200" y="5595614"/>
            <a:ext cx="6869906" cy="913975"/>
          </a:xfrm>
        </p:spPr>
        <p:txBody>
          <a:bodyPr vert="horz" lIns="91440" tIns="45720" rIns="91440" bIns="45720" rtlCol="0" anchor="ctr">
            <a:normAutofit/>
          </a:bodyPr>
          <a:lstStyle/>
          <a:p>
            <a:r>
              <a:rPr lang="en-US" sz="3200" kern="1200">
                <a:solidFill>
                  <a:srgbClr val="FFFFFF"/>
                </a:solidFill>
                <a:latin typeface="+mj-lt"/>
                <a:ea typeface="+mj-ea"/>
                <a:cs typeface="+mj-cs"/>
              </a:rPr>
              <a:t> </a:t>
            </a:r>
          </a:p>
        </p:txBody>
      </p:sp>
      <p:pic>
        <p:nvPicPr>
          <p:cNvPr id="7170" name="Picture 2" descr="81,200+ Thank You Stock Photos, Pictures &amp; Royalty-Free ...">
            <a:extLst>
              <a:ext uri="{FF2B5EF4-FFF2-40B4-BE49-F238E27FC236}">
                <a16:creationId xmlns:a16="http://schemas.microsoft.com/office/drawing/2014/main" id="{97A52F23-0DB5-89CE-3F4A-B2F4D3532B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50892" y="617081"/>
            <a:ext cx="8490214" cy="403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599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717</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Exploratory Data Analysis of Bank01  Yog Chaudhary ADTA 5410 </vt:lpstr>
      <vt:lpstr>Agenda </vt:lpstr>
      <vt:lpstr>Overview of Bank01 </vt:lpstr>
      <vt:lpstr>Target Variables New Sales int_tgt</vt:lpstr>
      <vt:lpstr>The Relation between Age and Income  </vt:lpstr>
      <vt:lpstr>Correlation Matrix heatmap </vt:lpstr>
      <vt:lpstr>CONCLUSION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Bank01</dc:title>
  <dc:creator>Chaudhary, Yog</dc:creator>
  <cp:lastModifiedBy>Chaudhary, Yog</cp:lastModifiedBy>
  <cp:revision>5</cp:revision>
  <dcterms:created xsi:type="dcterms:W3CDTF">2024-02-26T04:04:53Z</dcterms:created>
  <dcterms:modified xsi:type="dcterms:W3CDTF">2024-02-26T17:55:06Z</dcterms:modified>
</cp:coreProperties>
</file>