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79" r:id="rId3"/>
    <p:sldId id="281" r:id="rId4"/>
    <p:sldId id="280" r:id="rId5"/>
    <p:sldId id="283" r:id="rId6"/>
    <p:sldId id="266" r:id="rId7"/>
    <p:sldId id="267" r:id="rId8"/>
    <p:sldId id="268" r:id="rId9"/>
    <p:sldId id="284" r:id="rId10"/>
    <p:sldId id="275" r:id="rId11"/>
    <p:sldId id="257" r:id="rId12"/>
    <p:sldId id="277" r:id="rId13"/>
    <p:sldId id="27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0T15:46:24.44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1 406,'2'21,"1"1,1-1,1 0,1 0,1-1,0 1,13 22,19 55,40 291,-57-259,-11-67,-4-11,3 0,2-1,2 0,23 53,-24-74,-5-10,1-1,1 0,15 22,95 113,15 20,-103-118,-23-40,0 1,22 27,-17-29,1-1,0 0,0-2,2 1,-1-2,2 0,19 9,138 52,-102-44,-7-1,-17-6,86 24,-93-38,0-2,0-2,0-1,58-7,5 2,41 4,139-3,-273 2,-1-1,1-1,0 0,-1 0,0-1,0-1,0 0,15-8,-21 10,-1-1,0 0,0 0,0 0,0 0,-1-1,1 0,-1 0,0 0,0 0,0 0,-1 0,1-1,-1 1,0-1,0 0,-1 0,1 0,-1 0,0 0,0-9,1-49,-3 0,-2 0,-3 0,-21-88,12 67,10 49,-2-1,-15-42,3 25,3 0,-19-103,11 41,15 81,2-1,-5-49,13-120,-2-28,-2 210,-1 1,0-1,-2 1,-1 0,0 0,-2 1,0 0,-13-19,0 3,-1 2,-2 0,-40-40,56 64,-2 1,1-1,-2 2,1 0,-1 0,0 1,-19-8,2 4,-1 1,-39-7,-21-9,-22-3,12 9,51 9,-1 2,0 2,-1 2,-99 3,83 15,50-8,0-2,-33 3,-13 0,-104 21,152-24,-12 4,0 2,1 0,0 2,0 1,-35 22,57-32,-12 5,1-1,-1-1,-1 0,1-1,-1-1,1 0,-1-2,-30 0,27-1,0 1,-1 1,1 1,0 1,-29 9,46-12,0 1,-1 0,1 0,0 0,0 0,0 1,1-1,-1 1,0 0,1-1,0 1,0 0,0 1,0-1,0 0,0 1,1-1,0 0,-1 1,1 0,1-1,-1 1,0 6,0 10,0 0,2 0,3 28,0-1,23 205,-14-115,1 17,-15 629,14-632,-1-4,-13-97,0-34,0 1,2-1,0 1,4 23,-4-35,1 0,0 1,0-1,0 0,1 0,-1 0,1-1,0 1,1 0,-1-1,1 0,0 0,0 0,0-1,0 1,1-1,6 4,4 0,0 0,0-1,1 0,0-1,0-1,0-1,0 0,20 0,141-2,-107-4,769 0,-553 4,-282-1,0 0,0 0,0 0,0 0,0-1,0 0,0 0,-1 0,1 0,0 0,-1-1,1 0,-1 1,4-4,-5 3,0 0,0-1,0 0,0 1,0-1,-1 0,1 0,-1 0,0 0,0 0,0 0,0 0,-1 0,1-1,-1 1,0 0,0-5,0-46,0 28,0 1,5-31,20-137,-9 0,-16-343,-8 453,-28-130,26 165,3 8,-3 1,0-1,-3 2,-1 0,-2 1,-27-47,43 84,0 0,0 0,0-1,0 1,0 0,0 0,0 0,-1 0,1-1,0 1,0 0,0 0,0 0,0 0,0 0,0-1,0 1,-1 0,1 0,0 0,0 0,0 0,0 0,0 0,0 0,-1 0,1-1,0 1,0 0,0 0,0 0,-1 0,1 0,0 0,0 0,0 0,0 0,-1 0,1 0,0 0,0 0,0 0,0 0,-1 1,1-1,0 0,0 0,0 0,0 0,0 0,-1 0,1 0,0 0,0 0,0 1,0-1,0 0,-1 0,-3 16,2 21,5 755,-2-928,-3-157,1 279,-1 0,0 0,-1 0,0 0,-1 1,-1 0,0 0,-1 0,0 0,-1 1,-1 0,0 1,0-1,-1 1,0 1,-1 0,-1 0,1 1,-1 1,-1-1,1 2,-2 0,1 0,-1 1,0 0,0 1,0 1,-1 0,1 1,-1 0,0 1,-24 0,-22 3,-1 2,1 3,0 3,1 2,0 3,1 3,1 2,0 2,2 3,-64 37,100-51,1 1,1 1,0 0,1 1,0 1,1 0,0 2,-14 18,21-21,-1 0,2 1,0 0,1 0,0 0,1 1,0 0,2 0,-1 0,2 0,-1 27,1-19,2-1,1 0,0 0,2 0,0 0,2-1,0 1,2-1,12 30,-18-49,0 1,0-1,1 0,-1 0,0 0,1 0,-1 0,1 0,0 0,-1 0,1-1,0 1,0-1,0 1,0-1,1 0,-1 0,0 0,0 0,1 0,-1 0,0-1,1 1,3-1,-2 0,-1-1,1 0,0 0,-1 0,0-1,1 1,-1-1,0 0,0 0,1 0,-2 0,1-1,0 1,4-5,6-9,0 0,-1-1,0-1,14-29,26-59,38-112,-77 180,-1-1,-2 0,-2-1,-2 0,-1 0,-1-72,-5 99,0-1,0 1,-1-1,-1 1,0 0,-1 0,0 0,-9-16,13 28,0 1,0 0,0 0,0-1,0 1,0 0,0 0,0-1,-1 1,1 0,0 0,0 0,0-1,0 1,-1 0,1 0,0 0,0-1,0 1,-1 0,1 0,0 0,0 0,-1 0,1 0,0 0,0-1,-1 1,1 0,0 0,0 0,-1 0,1 0,0 0,0 0,-1 0,1 0,0 0,0 0,-1 1,1-1,0 0,0 0,-1 0,1 0,0 0,-7 16,1 23,2 44,3 0,5 1,2-1,5 0,3-1,3 0,5-2,2 0,4-1,4-2,51 92,-76-155,-5-10,0 0,0 0,0 0,1-1,-1 1,1 0,0-1,5 6,-7-9,-1 0,1 0,-1 0,1 0,-1 0,1 0,-1 0,1-1,-1 1,0 0,1 0,-1 0,1 0,-1 0,1-1,-1 1,0 0,1 0,-1-1,0 1,1 0,-1-1,0 1,1 0,-1-1,0 1,0-1,1 1,-1 0,0-1,0 1,0-1,1 1,-1-1,0 1,0 0,0-1,0 1,0-1,0 1,0-1,0 1,0-1,0 1,0-1,-1 1,1-1,2-29,-2 29,-16-313,11 249,5 40,0 25,0 0,0 0,0 0,0 0,0 0,0-1,0 1,0 0,0 0,0 0,0 0,0-1,0 1,0 0,0 0,0 0,1 0,-1 0,0-1,0 1,0 0,0 0,0 0,0 0,0 0,1 0,-1 0,0 0,0-1,0 1,0 0,0 0,1 0,-1 0,0 0,0 0,0 0,0 0,0 0,1 0,-1 0,0 0,0 0,0 0,0 0,1 0,-1 0,0 0,0 0,0 0,0 1,20 31,42 104,282 562,-335-682,18 30,-26-45,0 1,1 0,-1-1,0 1,1 0,-1-1,1 0,-1 1,1-1,0 0,0 0,0 0,-1 0,1 0,0 0,0-1,0 1,4 0,-5-1,0-1,0 1,0 0,0-1,0 1,0-1,0 0,0 1,0-1,0 0,0 0,0 1,0-1,0 0,-1 0,1 0,0 0,-1 0,1 0,0 0,-1 0,0-1,1 1,-1 0,0 0,1 0,-1 0,0-2,5-41,-6-19,-2 1,-16-85,-39-130,51 247,-24-112,-79-303,97 406,-23-48,36 85,0 1,-1-1,0 1,1-1,-1 1,0-1,0 1,0 0,0-1,0 1,0 0,0 0,0 0,0 0,-1 0,1 0,0 0,-3-1,3 2,1 1,-1-1,0 1,1-1,-1 0,0 1,1 0,-1-1,1 1,-1-1,1 1,-1 0,1-1,-1 1,1 0,0-1,-1 1,1 0,0 0,0-1,0 1,-1 0,1 0,0 0,0 0,-6 73,6-67,2 425,1-240,-4-271,-2 1,-23-124,19 179,7 23,0 0,0 0,0 0,0 0,0 0,0-1,0 1,-1 0,1 0,0 0,0 0,0 0,0-1,0 1,0 0,0 0,0 0,-1 0,1 0,0 0,0 0,0-1,0 1,0 0,0 0,-1 0,1 0,0 0,0 0,0 0,0 0,-1 0,1 0,0 0,0 0,0 0,0 0,-1 0,1 0,0 0,0 0,0 0,0 0,0 0,-1 1,1-1,0 0,0 0,0 0,0 0,0 0,-11 37,-9 201,16-159,-3 1,-25 115,29-181,-1-1,-1 1,0-1,0 0,-1 0,-1-1,-12 17,16-25,0 0,0-1,0 0,-1 0,1 0,-1 0,0 0,0-1,0 0,0 0,0 0,-1 0,1-1,-1 1,1-1,-1 0,1-1,-1 1,1-1,-1 0,0 0,1 0,-1 0,0-1,1 0,-6-2,-5-2,0 0,1-1,0-1,0 0,1-1,0 0,0-1,1-1,-20-19,-7-11,-44-62,-61-97,10-7,-111-228,230 407,-41-88,52 105,1 0,0 0,0 0,1-1,0 1,1-1,0 1,0-1,2-14,8 100,-4-45,7 95,-4 159,-6-259,0 0,7 30,4 37,-13 23,-16 125,12-201,0 53,3-55,-1-1,-12 58,-12 55,23-138,0 1,1-1,1 1,-1-1,2 1,0 0,0 0,1-1,4 22,-4-31,0 0,1 0,-1 0,0 0,1 0,-1 0,1-1,0 1,-1-1,1 1,0-1,0 0,0 1,0-1,0 0,0 0,0-1,4 2,47 7,-37-7,105 9,166-4,119-27,-387 18,142-14,-102 7,1 3,-1 3,87 6,-131 0,-1 0,0 2,-1-1,1 1,14 9,-16-8,0-1,0 0,0 0,0-2,22 5,-29-8,-1 0,1 0,0 0,-1-1,1 1,0-1,-1 0,1-1,-1 1,0-1,1 0,-1 0,0 0,0 0,0-1,0 0,-1 0,1 0,-1 0,4-4,3-5,0-1,-1 0,0 0,-1-1,-1 0,0 0,-1 0,0-1,-1 0,-1 0,-1-1,3-21,-1-21,-2 1,-6-64,0 20,1-26,5-147,1 235,3-1,20-70,-17 77,-1 0,-2 0,-1-1,2-55,-8 83,0-1,1 1,0-1,0 1,1-1,-1 1,2 0,-1-1,1 1,-1 0,2 1,6-11,4-1,0 1,27-24,-26 27,-2 0,1 0,-2-2,12-16,-11 6,0 0,-2-1,12-42,3-6,-17 49,-1 0,-1 0,-1 0,-1-1,-1 0,-1 0,-2 0,0 0,-5-36,3 58,0-1,-1 1,1 0,-1-1,0 1,0 0,0 0,0 0,-1 1,0-1,1 0,-2 1,1 0,0-1,0 1,-1 1,0-1,0 0,0 1,0 0,-8-3,-10-4,0 1,0 1,-27-4,13 3,-122-19,122 23,0-1,1-2,0-1,0-2,-47-21,63 23,1 1,-2 1,1 0,-1 1,1 1,-35-2,-125 7,77 2,-242-22,307 16,0 1,0 3,0 0,0 3,1 1,-68 18,29-7,53-12,0 0,-36 14,-46 15,-4 1,104-32,1 0,0 0,0 0,0 0,1 1,-1-1,0 1,1 0,0 0,-1 0,1 0,0 0,1 0,-1 0,1 1,-1-1,1 1,0-1,0 1,1-1,-1 1,0 5,0 13,0 0,4 38,0-20,14 322,-7-199,-6-83,24 142,-19-171,2 53,4 31,-7-69,-3 1,-6 117,-2-62,1 6,5 140,-2-261,0 1,1 0,0-1,1 1,-1-1,1 0,1 0,-1 0,1 0,1 0,-1-1,1 0,0 0,0 0,1-1,0 1,0-1,0-1,0 1,1-1,11 5,12 6,1-2,1-2,53 14,-60-19,15 5,1-1,1-2,-1-2,49 1,-50-7,97-2,-134 2,-1-1,0 1,0 0,0-1,0 1,0-1,0 0,0 0,0 0,0 0,0 0,0 0,0 0,0-1,-1 1,1 0,0-1,-1 0,0 1,1-1,-1 0,0 0,2-3,2-11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5F8463-2053-4376-B730-64A0F412D246}" type="datetimeFigureOut">
              <a:rPr lang="en-US" smtClean="0"/>
              <a:t>5/10/2024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633A46-647F-4760-8DD6-D9E24B5A4562}" type="slidenum">
              <a:rPr lang="en-US" smtClean="0"/>
              <a:t>‹#›</a:t>
            </a:fld>
            <a:endParaRPr lang="en-US"/>
          </a:p>
        </p:txBody>
      </p:sp>
    </p:spTree>
    <p:extLst>
      <p:ext uri="{BB962C8B-B14F-4D97-AF65-F5344CB8AC3E}">
        <p14:creationId xmlns:p14="http://schemas.microsoft.com/office/powerpoint/2010/main" val="4151111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633A46-647F-4760-8DD6-D9E24B5A4562}" type="slidenum">
              <a:rPr lang="en-US" smtClean="0"/>
              <a:t>3</a:t>
            </a:fld>
            <a:endParaRPr lang="en-US"/>
          </a:p>
        </p:txBody>
      </p:sp>
    </p:spTree>
    <p:extLst>
      <p:ext uri="{BB962C8B-B14F-4D97-AF65-F5344CB8AC3E}">
        <p14:creationId xmlns:p14="http://schemas.microsoft.com/office/powerpoint/2010/main" val="3435444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3E6767-8DAC-4D8B-8C33-CCEF196458FA}" type="slidenum">
              <a:rPr lang="en-US" smtClean="0"/>
              <a:t>4</a:t>
            </a:fld>
            <a:endParaRPr lang="en-US"/>
          </a:p>
        </p:txBody>
      </p:sp>
    </p:spTree>
    <p:extLst>
      <p:ext uri="{BB962C8B-B14F-4D97-AF65-F5344CB8AC3E}">
        <p14:creationId xmlns:p14="http://schemas.microsoft.com/office/powerpoint/2010/main" val="1654198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3E6767-8DAC-4D8B-8C33-CCEF196458FA}" type="slidenum">
              <a:rPr lang="en-US" smtClean="0"/>
              <a:t>8</a:t>
            </a:fld>
            <a:endParaRPr lang="en-US"/>
          </a:p>
        </p:txBody>
      </p:sp>
    </p:spTree>
    <p:extLst>
      <p:ext uri="{BB962C8B-B14F-4D97-AF65-F5344CB8AC3E}">
        <p14:creationId xmlns:p14="http://schemas.microsoft.com/office/powerpoint/2010/main" val="2683081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3C8E8-BCEA-3C31-F39F-B63C8D80E9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0A35F9-20E3-EC64-44BC-6791E5D03F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28CCAF-C325-4A30-1760-00BA4BEA4AD2}"/>
              </a:ext>
            </a:extLst>
          </p:cNvPr>
          <p:cNvSpPr>
            <a:spLocks noGrp="1"/>
          </p:cNvSpPr>
          <p:nvPr>
            <p:ph type="dt" sz="half" idx="10"/>
          </p:nvPr>
        </p:nvSpPr>
        <p:spPr/>
        <p:txBody>
          <a:bodyPr/>
          <a:lstStyle/>
          <a:p>
            <a:fld id="{860DE5DC-1DCD-4B10-8EA2-FB9CA66D28AE}" type="datetimeFigureOut">
              <a:rPr lang="en-US" smtClean="0"/>
              <a:t>5/10/2024</a:t>
            </a:fld>
            <a:endParaRPr lang="en-US"/>
          </a:p>
        </p:txBody>
      </p:sp>
      <p:sp>
        <p:nvSpPr>
          <p:cNvPr id="5" name="Footer Placeholder 4">
            <a:extLst>
              <a:ext uri="{FF2B5EF4-FFF2-40B4-BE49-F238E27FC236}">
                <a16:creationId xmlns:a16="http://schemas.microsoft.com/office/drawing/2014/main" id="{8097271C-2D0D-1F3E-AF8D-F3E522C65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2E6310-2BD2-CA92-F2C1-22413E1A4C33}"/>
              </a:ext>
            </a:extLst>
          </p:cNvPr>
          <p:cNvSpPr>
            <a:spLocks noGrp="1"/>
          </p:cNvSpPr>
          <p:nvPr>
            <p:ph type="sldNum" sz="quarter" idx="12"/>
          </p:nvPr>
        </p:nvSpPr>
        <p:spPr/>
        <p:txBody>
          <a:bodyPr/>
          <a:lstStyle/>
          <a:p>
            <a:fld id="{9669D9C9-39D3-4FF2-8674-8966B46BE2ED}" type="slidenum">
              <a:rPr lang="en-US" smtClean="0"/>
              <a:t>‹#›</a:t>
            </a:fld>
            <a:endParaRPr lang="en-US"/>
          </a:p>
        </p:txBody>
      </p:sp>
    </p:spTree>
    <p:extLst>
      <p:ext uri="{BB962C8B-B14F-4D97-AF65-F5344CB8AC3E}">
        <p14:creationId xmlns:p14="http://schemas.microsoft.com/office/powerpoint/2010/main" val="342984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EA2E-6B4E-D631-D364-1663EEF4F1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2D011D-5192-8716-45F5-EE7202DECC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D4C371-C306-B65B-68B9-1F35918EEEF1}"/>
              </a:ext>
            </a:extLst>
          </p:cNvPr>
          <p:cNvSpPr>
            <a:spLocks noGrp="1"/>
          </p:cNvSpPr>
          <p:nvPr>
            <p:ph type="dt" sz="half" idx="10"/>
          </p:nvPr>
        </p:nvSpPr>
        <p:spPr/>
        <p:txBody>
          <a:bodyPr/>
          <a:lstStyle/>
          <a:p>
            <a:fld id="{860DE5DC-1DCD-4B10-8EA2-FB9CA66D28AE}" type="datetimeFigureOut">
              <a:rPr lang="en-US" smtClean="0"/>
              <a:t>5/10/2024</a:t>
            </a:fld>
            <a:endParaRPr lang="en-US"/>
          </a:p>
        </p:txBody>
      </p:sp>
      <p:sp>
        <p:nvSpPr>
          <p:cNvPr id="5" name="Footer Placeholder 4">
            <a:extLst>
              <a:ext uri="{FF2B5EF4-FFF2-40B4-BE49-F238E27FC236}">
                <a16:creationId xmlns:a16="http://schemas.microsoft.com/office/drawing/2014/main" id="{8929A544-8E6F-8951-7C05-25664B1D5A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3CC0B9-175E-EFDF-E2B6-47FFA56F35DC}"/>
              </a:ext>
            </a:extLst>
          </p:cNvPr>
          <p:cNvSpPr>
            <a:spLocks noGrp="1"/>
          </p:cNvSpPr>
          <p:nvPr>
            <p:ph type="sldNum" sz="quarter" idx="12"/>
          </p:nvPr>
        </p:nvSpPr>
        <p:spPr/>
        <p:txBody>
          <a:bodyPr/>
          <a:lstStyle/>
          <a:p>
            <a:fld id="{9669D9C9-39D3-4FF2-8674-8966B46BE2ED}" type="slidenum">
              <a:rPr lang="en-US" smtClean="0"/>
              <a:t>‹#›</a:t>
            </a:fld>
            <a:endParaRPr lang="en-US"/>
          </a:p>
        </p:txBody>
      </p:sp>
    </p:spTree>
    <p:extLst>
      <p:ext uri="{BB962C8B-B14F-4D97-AF65-F5344CB8AC3E}">
        <p14:creationId xmlns:p14="http://schemas.microsoft.com/office/powerpoint/2010/main" val="22443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C0EF35-C3C1-1726-94ED-0847825D7B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CDC4F0-847B-667F-B8DB-8B465FADD9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877507-FB49-5446-68BD-B6E0889C4425}"/>
              </a:ext>
            </a:extLst>
          </p:cNvPr>
          <p:cNvSpPr>
            <a:spLocks noGrp="1"/>
          </p:cNvSpPr>
          <p:nvPr>
            <p:ph type="dt" sz="half" idx="10"/>
          </p:nvPr>
        </p:nvSpPr>
        <p:spPr/>
        <p:txBody>
          <a:bodyPr/>
          <a:lstStyle/>
          <a:p>
            <a:fld id="{860DE5DC-1DCD-4B10-8EA2-FB9CA66D28AE}" type="datetimeFigureOut">
              <a:rPr lang="en-US" smtClean="0"/>
              <a:t>5/10/2024</a:t>
            </a:fld>
            <a:endParaRPr lang="en-US"/>
          </a:p>
        </p:txBody>
      </p:sp>
      <p:sp>
        <p:nvSpPr>
          <p:cNvPr id="5" name="Footer Placeholder 4">
            <a:extLst>
              <a:ext uri="{FF2B5EF4-FFF2-40B4-BE49-F238E27FC236}">
                <a16:creationId xmlns:a16="http://schemas.microsoft.com/office/drawing/2014/main" id="{549B2F6C-9248-91CE-E88A-CC6F411479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778396-1672-86A2-9E10-223A1809964F}"/>
              </a:ext>
            </a:extLst>
          </p:cNvPr>
          <p:cNvSpPr>
            <a:spLocks noGrp="1"/>
          </p:cNvSpPr>
          <p:nvPr>
            <p:ph type="sldNum" sz="quarter" idx="12"/>
          </p:nvPr>
        </p:nvSpPr>
        <p:spPr/>
        <p:txBody>
          <a:bodyPr/>
          <a:lstStyle/>
          <a:p>
            <a:fld id="{9669D9C9-39D3-4FF2-8674-8966B46BE2ED}" type="slidenum">
              <a:rPr lang="en-US" smtClean="0"/>
              <a:t>‹#›</a:t>
            </a:fld>
            <a:endParaRPr lang="en-US"/>
          </a:p>
        </p:txBody>
      </p:sp>
    </p:spTree>
    <p:extLst>
      <p:ext uri="{BB962C8B-B14F-4D97-AF65-F5344CB8AC3E}">
        <p14:creationId xmlns:p14="http://schemas.microsoft.com/office/powerpoint/2010/main" val="2460089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70BA-F59A-E9F8-20F9-CD693E5F78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39AF84-D716-AEC4-FEF2-4F5E4C62AA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B26C7B-7487-AAD3-DD6D-7A068A5B125F}"/>
              </a:ext>
            </a:extLst>
          </p:cNvPr>
          <p:cNvSpPr>
            <a:spLocks noGrp="1"/>
          </p:cNvSpPr>
          <p:nvPr>
            <p:ph type="dt" sz="half" idx="10"/>
          </p:nvPr>
        </p:nvSpPr>
        <p:spPr/>
        <p:txBody>
          <a:bodyPr/>
          <a:lstStyle/>
          <a:p>
            <a:fld id="{860DE5DC-1DCD-4B10-8EA2-FB9CA66D28AE}" type="datetimeFigureOut">
              <a:rPr lang="en-US" smtClean="0"/>
              <a:t>5/10/2024</a:t>
            </a:fld>
            <a:endParaRPr lang="en-US"/>
          </a:p>
        </p:txBody>
      </p:sp>
      <p:sp>
        <p:nvSpPr>
          <p:cNvPr id="5" name="Footer Placeholder 4">
            <a:extLst>
              <a:ext uri="{FF2B5EF4-FFF2-40B4-BE49-F238E27FC236}">
                <a16:creationId xmlns:a16="http://schemas.microsoft.com/office/drawing/2014/main" id="{068F5992-BF3C-F9D4-3306-F7A92C297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3C6C21-B94A-2D0C-B5CD-3BEC21B3D20B}"/>
              </a:ext>
            </a:extLst>
          </p:cNvPr>
          <p:cNvSpPr>
            <a:spLocks noGrp="1"/>
          </p:cNvSpPr>
          <p:nvPr>
            <p:ph type="sldNum" sz="quarter" idx="12"/>
          </p:nvPr>
        </p:nvSpPr>
        <p:spPr/>
        <p:txBody>
          <a:bodyPr/>
          <a:lstStyle/>
          <a:p>
            <a:fld id="{9669D9C9-39D3-4FF2-8674-8966B46BE2ED}" type="slidenum">
              <a:rPr lang="en-US" smtClean="0"/>
              <a:t>‹#›</a:t>
            </a:fld>
            <a:endParaRPr lang="en-US"/>
          </a:p>
        </p:txBody>
      </p:sp>
    </p:spTree>
    <p:extLst>
      <p:ext uri="{BB962C8B-B14F-4D97-AF65-F5344CB8AC3E}">
        <p14:creationId xmlns:p14="http://schemas.microsoft.com/office/powerpoint/2010/main" val="1552746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5A3DE-40EF-E345-7528-ACA7960BC2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43B433-75C3-2F08-DD5A-61903EA51A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4AAF0D-2D23-AC96-6C1B-ECBCF4699432}"/>
              </a:ext>
            </a:extLst>
          </p:cNvPr>
          <p:cNvSpPr>
            <a:spLocks noGrp="1"/>
          </p:cNvSpPr>
          <p:nvPr>
            <p:ph type="dt" sz="half" idx="10"/>
          </p:nvPr>
        </p:nvSpPr>
        <p:spPr/>
        <p:txBody>
          <a:bodyPr/>
          <a:lstStyle/>
          <a:p>
            <a:fld id="{860DE5DC-1DCD-4B10-8EA2-FB9CA66D28AE}" type="datetimeFigureOut">
              <a:rPr lang="en-US" smtClean="0"/>
              <a:t>5/10/2024</a:t>
            </a:fld>
            <a:endParaRPr lang="en-US"/>
          </a:p>
        </p:txBody>
      </p:sp>
      <p:sp>
        <p:nvSpPr>
          <p:cNvPr id="5" name="Footer Placeholder 4">
            <a:extLst>
              <a:ext uri="{FF2B5EF4-FFF2-40B4-BE49-F238E27FC236}">
                <a16:creationId xmlns:a16="http://schemas.microsoft.com/office/drawing/2014/main" id="{55C02E50-B4F1-7C2C-1089-281801FBED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AEF7FA-1ED8-BCAF-1A20-90B8CDA1530E}"/>
              </a:ext>
            </a:extLst>
          </p:cNvPr>
          <p:cNvSpPr>
            <a:spLocks noGrp="1"/>
          </p:cNvSpPr>
          <p:nvPr>
            <p:ph type="sldNum" sz="quarter" idx="12"/>
          </p:nvPr>
        </p:nvSpPr>
        <p:spPr/>
        <p:txBody>
          <a:bodyPr/>
          <a:lstStyle/>
          <a:p>
            <a:fld id="{9669D9C9-39D3-4FF2-8674-8966B46BE2ED}" type="slidenum">
              <a:rPr lang="en-US" smtClean="0"/>
              <a:t>‹#›</a:t>
            </a:fld>
            <a:endParaRPr lang="en-US"/>
          </a:p>
        </p:txBody>
      </p:sp>
    </p:spTree>
    <p:extLst>
      <p:ext uri="{BB962C8B-B14F-4D97-AF65-F5344CB8AC3E}">
        <p14:creationId xmlns:p14="http://schemas.microsoft.com/office/powerpoint/2010/main" val="3556798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28EB-799F-07A6-5811-92A45516A0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77FB38-811A-0B97-1D7A-70EFBF6AC5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965570-B0A1-C99E-AE7A-E1B53702AD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EEDC36-29C4-FDEC-0ED6-E6E8FF91E43E}"/>
              </a:ext>
            </a:extLst>
          </p:cNvPr>
          <p:cNvSpPr>
            <a:spLocks noGrp="1"/>
          </p:cNvSpPr>
          <p:nvPr>
            <p:ph type="dt" sz="half" idx="10"/>
          </p:nvPr>
        </p:nvSpPr>
        <p:spPr/>
        <p:txBody>
          <a:bodyPr/>
          <a:lstStyle/>
          <a:p>
            <a:fld id="{860DE5DC-1DCD-4B10-8EA2-FB9CA66D28AE}" type="datetimeFigureOut">
              <a:rPr lang="en-US" smtClean="0"/>
              <a:t>5/10/2024</a:t>
            </a:fld>
            <a:endParaRPr lang="en-US"/>
          </a:p>
        </p:txBody>
      </p:sp>
      <p:sp>
        <p:nvSpPr>
          <p:cNvPr id="6" name="Footer Placeholder 5">
            <a:extLst>
              <a:ext uri="{FF2B5EF4-FFF2-40B4-BE49-F238E27FC236}">
                <a16:creationId xmlns:a16="http://schemas.microsoft.com/office/drawing/2014/main" id="{2093747D-9021-B4FE-1060-3E6DF10825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7D9706-8D6D-83A2-528D-B4ABE84C3493}"/>
              </a:ext>
            </a:extLst>
          </p:cNvPr>
          <p:cNvSpPr>
            <a:spLocks noGrp="1"/>
          </p:cNvSpPr>
          <p:nvPr>
            <p:ph type="sldNum" sz="quarter" idx="12"/>
          </p:nvPr>
        </p:nvSpPr>
        <p:spPr/>
        <p:txBody>
          <a:bodyPr/>
          <a:lstStyle/>
          <a:p>
            <a:fld id="{9669D9C9-39D3-4FF2-8674-8966B46BE2ED}" type="slidenum">
              <a:rPr lang="en-US" smtClean="0"/>
              <a:t>‹#›</a:t>
            </a:fld>
            <a:endParaRPr lang="en-US"/>
          </a:p>
        </p:txBody>
      </p:sp>
    </p:spTree>
    <p:extLst>
      <p:ext uri="{BB962C8B-B14F-4D97-AF65-F5344CB8AC3E}">
        <p14:creationId xmlns:p14="http://schemas.microsoft.com/office/powerpoint/2010/main" val="1777402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924F3-B2C5-2872-29C1-88E2348E35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F37CE8-F7A5-8FD7-0052-F62027BBB9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F8CADB-81C7-EFB6-AE07-C5F5E202F5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BC52B3-5456-0A4C-26E9-9933BA4F5E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773DEC-16A3-25C8-58B9-7B08B2E701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4FDE3E-3429-0EB6-2036-E9A6BD27714F}"/>
              </a:ext>
            </a:extLst>
          </p:cNvPr>
          <p:cNvSpPr>
            <a:spLocks noGrp="1"/>
          </p:cNvSpPr>
          <p:nvPr>
            <p:ph type="dt" sz="half" idx="10"/>
          </p:nvPr>
        </p:nvSpPr>
        <p:spPr/>
        <p:txBody>
          <a:bodyPr/>
          <a:lstStyle/>
          <a:p>
            <a:fld id="{860DE5DC-1DCD-4B10-8EA2-FB9CA66D28AE}" type="datetimeFigureOut">
              <a:rPr lang="en-US" smtClean="0"/>
              <a:t>5/10/2024</a:t>
            </a:fld>
            <a:endParaRPr lang="en-US"/>
          </a:p>
        </p:txBody>
      </p:sp>
      <p:sp>
        <p:nvSpPr>
          <p:cNvPr id="8" name="Footer Placeholder 7">
            <a:extLst>
              <a:ext uri="{FF2B5EF4-FFF2-40B4-BE49-F238E27FC236}">
                <a16:creationId xmlns:a16="http://schemas.microsoft.com/office/drawing/2014/main" id="{B59C6E1D-64EA-737A-80D6-EAE1002E5C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7B791-1445-B0A7-FA87-D5DCE5080EA6}"/>
              </a:ext>
            </a:extLst>
          </p:cNvPr>
          <p:cNvSpPr>
            <a:spLocks noGrp="1"/>
          </p:cNvSpPr>
          <p:nvPr>
            <p:ph type="sldNum" sz="quarter" idx="12"/>
          </p:nvPr>
        </p:nvSpPr>
        <p:spPr/>
        <p:txBody>
          <a:bodyPr/>
          <a:lstStyle/>
          <a:p>
            <a:fld id="{9669D9C9-39D3-4FF2-8674-8966B46BE2ED}" type="slidenum">
              <a:rPr lang="en-US" smtClean="0"/>
              <a:t>‹#›</a:t>
            </a:fld>
            <a:endParaRPr lang="en-US"/>
          </a:p>
        </p:txBody>
      </p:sp>
    </p:spTree>
    <p:extLst>
      <p:ext uri="{BB962C8B-B14F-4D97-AF65-F5344CB8AC3E}">
        <p14:creationId xmlns:p14="http://schemas.microsoft.com/office/powerpoint/2010/main" val="1784885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8938F-B632-6C8C-19F8-7FF5418C88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63348D-204C-2A91-DEF8-BF698F22C298}"/>
              </a:ext>
            </a:extLst>
          </p:cNvPr>
          <p:cNvSpPr>
            <a:spLocks noGrp="1"/>
          </p:cNvSpPr>
          <p:nvPr>
            <p:ph type="dt" sz="half" idx="10"/>
          </p:nvPr>
        </p:nvSpPr>
        <p:spPr/>
        <p:txBody>
          <a:bodyPr/>
          <a:lstStyle/>
          <a:p>
            <a:fld id="{860DE5DC-1DCD-4B10-8EA2-FB9CA66D28AE}" type="datetimeFigureOut">
              <a:rPr lang="en-US" smtClean="0"/>
              <a:t>5/10/2024</a:t>
            </a:fld>
            <a:endParaRPr lang="en-US"/>
          </a:p>
        </p:txBody>
      </p:sp>
      <p:sp>
        <p:nvSpPr>
          <p:cNvPr id="4" name="Footer Placeholder 3">
            <a:extLst>
              <a:ext uri="{FF2B5EF4-FFF2-40B4-BE49-F238E27FC236}">
                <a16:creationId xmlns:a16="http://schemas.microsoft.com/office/drawing/2014/main" id="{8008A4E6-A510-CCF1-2E48-93359F8B46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091108-AB61-AD94-5F0A-A0C85A5D3931}"/>
              </a:ext>
            </a:extLst>
          </p:cNvPr>
          <p:cNvSpPr>
            <a:spLocks noGrp="1"/>
          </p:cNvSpPr>
          <p:nvPr>
            <p:ph type="sldNum" sz="quarter" idx="12"/>
          </p:nvPr>
        </p:nvSpPr>
        <p:spPr/>
        <p:txBody>
          <a:bodyPr/>
          <a:lstStyle/>
          <a:p>
            <a:fld id="{9669D9C9-39D3-4FF2-8674-8966B46BE2ED}" type="slidenum">
              <a:rPr lang="en-US" smtClean="0"/>
              <a:t>‹#›</a:t>
            </a:fld>
            <a:endParaRPr lang="en-US"/>
          </a:p>
        </p:txBody>
      </p:sp>
    </p:spTree>
    <p:extLst>
      <p:ext uri="{BB962C8B-B14F-4D97-AF65-F5344CB8AC3E}">
        <p14:creationId xmlns:p14="http://schemas.microsoft.com/office/powerpoint/2010/main" val="1583809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2DAADC-1F85-E287-2F26-FC7875DFB7EE}"/>
              </a:ext>
            </a:extLst>
          </p:cNvPr>
          <p:cNvSpPr>
            <a:spLocks noGrp="1"/>
          </p:cNvSpPr>
          <p:nvPr>
            <p:ph type="dt" sz="half" idx="10"/>
          </p:nvPr>
        </p:nvSpPr>
        <p:spPr/>
        <p:txBody>
          <a:bodyPr/>
          <a:lstStyle/>
          <a:p>
            <a:fld id="{860DE5DC-1DCD-4B10-8EA2-FB9CA66D28AE}" type="datetimeFigureOut">
              <a:rPr lang="en-US" smtClean="0"/>
              <a:t>5/10/2024</a:t>
            </a:fld>
            <a:endParaRPr lang="en-US"/>
          </a:p>
        </p:txBody>
      </p:sp>
      <p:sp>
        <p:nvSpPr>
          <p:cNvPr id="3" name="Footer Placeholder 2">
            <a:extLst>
              <a:ext uri="{FF2B5EF4-FFF2-40B4-BE49-F238E27FC236}">
                <a16:creationId xmlns:a16="http://schemas.microsoft.com/office/drawing/2014/main" id="{7ED477D0-80E5-D2D6-64B1-88B2F96855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5721F9-0737-2225-59F3-0E430A621C81}"/>
              </a:ext>
            </a:extLst>
          </p:cNvPr>
          <p:cNvSpPr>
            <a:spLocks noGrp="1"/>
          </p:cNvSpPr>
          <p:nvPr>
            <p:ph type="sldNum" sz="quarter" idx="12"/>
          </p:nvPr>
        </p:nvSpPr>
        <p:spPr/>
        <p:txBody>
          <a:bodyPr/>
          <a:lstStyle/>
          <a:p>
            <a:fld id="{9669D9C9-39D3-4FF2-8674-8966B46BE2ED}" type="slidenum">
              <a:rPr lang="en-US" smtClean="0"/>
              <a:t>‹#›</a:t>
            </a:fld>
            <a:endParaRPr lang="en-US"/>
          </a:p>
        </p:txBody>
      </p:sp>
    </p:spTree>
    <p:extLst>
      <p:ext uri="{BB962C8B-B14F-4D97-AF65-F5344CB8AC3E}">
        <p14:creationId xmlns:p14="http://schemas.microsoft.com/office/powerpoint/2010/main" val="4283793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B56DB-9761-C53A-CF3A-8C681FD0E4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3B268B-7756-B142-093F-CEA64E5094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1C5C32-D5EB-38FB-3CF7-C64368609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E62BD4-12BA-F784-904F-41123332B04A}"/>
              </a:ext>
            </a:extLst>
          </p:cNvPr>
          <p:cNvSpPr>
            <a:spLocks noGrp="1"/>
          </p:cNvSpPr>
          <p:nvPr>
            <p:ph type="dt" sz="half" idx="10"/>
          </p:nvPr>
        </p:nvSpPr>
        <p:spPr/>
        <p:txBody>
          <a:bodyPr/>
          <a:lstStyle/>
          <a:p>
            <a:fld id="{860DE5DC-1DCD-4B10-8EA2-FB9CA66D28AE}" type="datetimeFigureOut">
              <a:rPr lang="en-US" smtClean="0"/>
              <a:t>5/10/2024</a:t>
            </a:fld>
            <a:endParaRPr lang="en-US"/>
          </a:p>
        </p:txBody>
      </p:sp>
      <p:sp>
        <p:nvSpPr>
          <p:cNvPr id="6" name="Footer Placeholder 5">
            <a:extLst>
              <a:ext uri="{FF2B5EF4-FFF2-40B4-BE49-F238E27FC236}">
                <a16:creationId xmlns:a16="http://schemas.microsoft.com/office/drawing/2014/main" id="{31BC3CA7-9285-A59E-28DC-025D7E33B7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D6517C-C0DD-21FC-C379-8C59CC61B73D}"/>
              </a:ext>
            </a:extLst>
          </p:cNvPr>
          <p:cNvSpPr>
            <a:spLocks noGrp="1"/>
          </p:cNvSpPr>
          <p:nvPr>
            <p:ph type="sldNum" sz="quarter" idx="12"/>
          </p:nvPr>
        </p:nvSpPr>
        <p:spPr/>
        <p:txBody>
          <a:bodyPr/>
          <a:lstStyle/>
          <a:p>
            <a:fld id="{9669D9C9-39D3-4FF2-8674-8966B46BE2ED}" type="slidenum">
              <a:rPr lang="en-US" smtClean="0"/>
              <a:t>‹#›</a:t>
            </a:fld>
            <a:endParaRPr lang="en-US"/>
          </a:p>
        </p:txBody>
      </p:sp>
    </p:spTree>
    <p:extLst>
      <p:ext uri="{BB962C8B-B14F-4D97-AF65-F5344CB8AC3E}">
        <p14:creationId xmlns:p14="http://schemas.microsoft.com/office/powerpoint/2010/main" val="666887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B476F-ED07-47AB-FA17-F416A62EB4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4EEED3-C08A-AC59-4A67-CE19D1E417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775F52-0134-B6D8-E4F0-799E98530C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977660-C93A-AE8A-DBB0-D7D9729E438E}"/>
              </a:ext>
            </a:extLst>
          </p:cNvPr>
          <p:cNvSpPr>
            <a:spLocks noGrp="1"/>
          </p:cNvSpPr>
          <p:nvPr>
            <p:ph type="dt" sz="half" idx="10"/>
          </p:nvPr>
        </p:nvSpPr>
        <p:spPr/>
        <p:txBody>
          <a:bodyPr/>
          <a:lstStyle/>
          <a:p>
            <a:fld id="{860DE5DC-1DCD-4B10-8EA2-FB9CA66D28AE}" type="datetimeFigureOut">
              <a:rPr lang="en-US" smtClean="0"/>
              <a:t>5/10/2024</a:t>
            </a:fld>
            <a:endParaRPr lang="en-US"/>
          </a:p>
        </p:txBody>
      </p:sp>
      <p:sp>
        <p:nvSpPr>
          <p:cNvPr id="6" name="Footer Placeholder 5">
            <a:extLst>
              <a:ext uri="{FF2B5EF4-FFF2-40B4-BE49-F238E27FC236}">
                <a16:creationId xmlns:a16="http://schemas.microsoft.com/office/drawing/2014/main" id="{8DAE0A76-C71E-B61A-4866-E5DC79E728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C54D0-02D4-3679-7A95-6400895FABDB}"/>
              </a:ext>
            </a:extLst>
          </p:cNvPr>
          <p:cNvSpPr>
            <a:spLocks noGrp="1"/>
          </p:cNvSpPr>
          <p:nvPr>
            <p:ph type="sldNum" sz="quarter" idx="12"/>
          </p:nvPr>
        </p:nvSpPr>
        <p:spPr/>
        <p:txBody>
          <a:bodyPr/>
          <a:lstStyle/>
          <a:p>
            <a:fld id="{9669D9C9-39D3-4FF2-8674-8966B46BE2ED}" type="slidenum">
              <a:rPr lang="en-US" smtClean="0"/>
              <a:t>‹#›</a:t>
            </a:fld>
            <a:endParaRPr lang="en-US"/>
          </a:p>
        </p:txBody>
      </p:sp>
    </p:spTree>
    <p:extLst>
      <p:ext uri="{BB962C8B-B14F-4D97-AF65-F5344CB8AC3E}">
        <p14:creationId xmlns:p14="http://schemas.microsoft.com/office/powerpoint/2010/main" val="3376717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4CC82E-DF4C-8EC2-0020-1BB2820D32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72383B-975E-770B-29DC-E860A9AA38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393992-15EB-C6D2-D8E7-E352D60FEB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60DE5DC-1DCD-4B10-8EA2-FB9CA66D28AE}" type="datetimeFigureOut">
              <a:rPr lang="en-US" smtClean="0"/>
              <a:t>5/10/2024</a:t>
            </a:fld>
            <a:endParaRPr lang="en-US"/>
          </a:p>
        </p:txBody>
      </p:sp>
      <p:sp>
        <p:nvSpPr>
          <p:cNvPr id="5" name="Footer Placeholder 4">
            <a:extLst>
              <a:ext uri="{FF2B5EF4-FFF2-40B4-BE49-F238E27FC236}">
                <a16:creationId xmlns:a16="http://schemas.microsoft.com/office/drawing/2014/main" id="{75B36AAE-7F0A-13A6-60EA-A5C5B4D0CF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3822B88-A274-A451-F430-E2A6916F7D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669D9C9-39D3-4FF2-8674-8966B46BE2ED}" type="slidenum">
              <a:rPr lang="en-US" smtClean="0"/>
              <a:t>‹#›</a:t>
            </a:fld>
            <a:endParaRPr lang="en-US"/>
          </a:p>
        </p:txBody>
      </p:sp>
    </p:spTree>
    <p:extLst>
      <p:ext uri="{BB962C8B-B14F-4D97-AF65-F5344CB8AC3E}">
        <p14:creationId xmlns:p14="http://schemas.microsoft.com/office/powerpoint/2010/main" val="3616972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fastercapital.com/content/Forecasting-EPS--Predicting-Future-Earnings-with-Accuracy.html#Making-Informed-Investment-Decision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0DB5A-30AB-3E4E-E7CF-D80B6BE0B2BB}"/>
              </a:ext>
            </a:extLst>
          </p:cNvPr>
          <p:cNvSpPr>
            <a:spLocks noGrp="1"/>
          </p:cNvSpPr>
          <p:nvPr>
            <p:ph type="ctrTitle"/>
          </p:nvPr>
        </p:nvSpPr>
        <p:spPr>
          <a:xfrm>
            <a:off x="890338" y="640080"/>
            <a:ext cx="3734014" cy="3566160"/>
          </a:xfrm>
        </p:spPr>
        <p:txBody>
          <a:bodyPr anchor="b">
            <a:normAutofit/>
          </a:bodyPr>
          <a:lstStyle/>
          <a:p>
            <a:pPr algn="l"/>
            <a:r>
              <a:rPr lang="en-US" sz="4200" dirty="0"/>
              <a:t>EPS PREDICTION MODEL DEVELOPMENT</a:t>
            </a:r>
            <a:br>
              <a:rPr lang="en-US" sz="4200" dirty="0"/>
            </a:br>
            <a:endParaRPr lang="en-US" sz="4200" dirty="0"/>
          </a:p>
        </p:txBody>
      </p:sp>
      <p:sp>
        <p:nvSpPr>
          <p:cNvPr id="3" name="Subtitle 2">
            <a:extLst>
              <a:ext uri="{FF2B5EF4-FFF2-40B4-BE49-F238E27FC236}">
                <a16:creationId xmlns:a16="http://schemas.microsoft.com/office/drawing/2014/main" id="{68C1651A-CF20-A802-BB20-C6386731DDD8}"/>
              </a:ext>
            </a:extLst>
          </p:cNvPr>
          <p:cNvSpPr>
            <a:spLocks noGrp="1"/>
          </p:cNvSpPr>
          <p:nvPr>
            <p:ph type="subTitle" idx="1"/>
          </p:nvPr>
        </p:nvSpPr>
        <p:spPr>
          <a:xfrm>
            <a:off x="890339" y="4636008"/>
            <a:ext cx="3734014" cy="1572768"/>
          </a:xfrm>
        </p:spPr>
        <p:txBody>
          <a:bodyPr>
            <a:normAutofit/>
          </a:bodyPr>
          <a:lstStyle/>
          <a:p>
            <a:pPr algn="l"/>
            <a:r>
              <a:rPr lang="en-US" sz="2400" dirty="0"/>
              <a:t>     ADTA - 5410</a:t>
            </a:r>
            <a:endParaRPr lang="en-US" dirty="0"/>
          </a:p>
          <a:p>
            <a:pPr algn="l"/>
            <a:r>
              <a:rPr lang="en-US" dirty="0"/>
              <a:t>Yog Chaudhary </a:t>
            </a:r>
          </a:p>
          <a:p>
            <a:pPr algn="l"/>
            <a:endParaRPr lang="en-US" dirty="0"/>
          </a:p>
        </p:txBody>
      </p:sp>
      <p:pic>
        <p:nvPicPr>
          <p:cNvPr id="4" name="Picture Placeholder 6" descr="Looking up view of a city with skyscrapers">
            <a:extLst>
              <a:ext uri="{FF2B5EF4-FFF2-40B4-BE49-F238E27FC236}">
                <a16:creationId xmlns:a16="http://schemas.microsoft.com/office/drawing/2014/main" id="{F32D4E01-D936-D7C0-60C3-998E86BD9564}"/>
              </a:ext>
            </a:extLst>
          </p:cNvPr>
          <p:cNvPicPr>
            <a:picLocks noChangeAspect="1"/>
          </p:cNvPicPr>
          <p:nvPr/>
        </p:nvPicPr>
        <p:blipFill rotWithShape="1">
          <a:blip r:embed="rId2">
            <a:extLst>
              <a:ext uri="{28A0092B-C50C-407E-A947-70E740481C1C}">
                <a14:useLocalDpi xmlns:a14="http://schemas.microsoft.com/office/drawing/2010/main" val="0"/>
              </a:ext>
            </a:extLst>
          </a:blip>
          <a:srcRect t="2394" r="-1" b="2393"/>
          <a:stretch/>
        </p:blipFill>
        <p:spPr>
          <a:xfrm>
            <a:off x="5736771" y="10"/>
            <a:ext cx="6453706"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186846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EB192-6248-6EB8-9CE1-8426339312F3}"/>
              </a:ext>
            </a:extLst>
          </p:cNvPr>
          <p:cNvSpPr>
            <a:spLocks noGrp="1"/>
          </p:cNvSpPr>
          <p:nvPr>
            <p:ph type="title"/>
          </p:nvPr>
        </p:nvSpPr>
        <p:spPr>
          <a:xfrm>
            <a:off x="653144" y="133927"/>
            <a:ext cx="5848240" cy="625025"/>
          </a:xfrm>
        </p:spPr>
        <p:txBody>
          <a:bodyPr>
            <a:normAutofit fontScale="90000"/>
          </a:bodyPr>
          <a:lstStyle/>
          <a:p>
            <a:r>
              <a:rPr lang="en-US" sz="2000" b="1" dirty="0"/>
              <a:t>Evaluation Performance Model With MSPE, RMSE, MSE, </a:t>
            </a:r>
            <a:r>
              <a:rPr lang="en-US" sz="2000" b="1" dirty="0">
                <a:effectLst/>
                <a:latin typeface="Times New Roman" panose="02020603050405020304" pitchFamily="18" charset="0"/>
                <a:ea typeface="Aptos" panose="020B0004020202020204" pitchFamily="34" charset="0"/>
              </a:rPr>
              <a:t>R</a:t>
            </a:r>
            <a:r>
              <a:rPr lang="en-US" sz="2000" b="1" baseline="30000" dirty="0">
                <a:effectLst/>
                <a:latin typeface="Times New Roman" panose="02020603050405020304" pitchFamily="18" charset="0"/>
                <a:ea typeface="Aptos" panose="020B0004020202020204" pitchFamily="34" charset="0"/>
              </a:rPr>
              <a:t>2</a:t>
            </a:r>
            <a:endParaRPr lang="en-US" sz="2000" b="1" dirty="0"/>
          </a:p>
        </p:txBody>
      </p:sp>
      <p:sp>
        <p:nvSpPr>
          <p:cNvPr id="3" name="Content Placeholder 2">
            <a:extLst>
              <a:ext uri="{FF2B5EF4-FFF2-40B4-BE49-F238E27FC236}">
                <a16:creationId xmlns:a16="http://schemas.microsoft.com/office/drawing/2014/main" id="{926C5D06-6B50-70A7-9E1E-68397D17ABE9}"/>
              </a:ext>
            </a:extLst>
          </p:cNvPr>
          <p:cNvSpPr>
            <a:spLocks noGrp="1"/>
          </p:cNvSpPr>
          <p:nvPr>
            <p:ph idx="1"/>
          </p:nvPr>
        </p:nvSpPr>
        <p:spPr>
          <a:xfrm>
            <a:off x="653144" y="758951"/>
            <a:ext cx="6256373" cy="4288537"/>
          </a:xfrm>
        </p:spPr>
        <p:txBody>
          <a:bodyPr>
            <a:noAutofit/>
          </a:bodyPr>
          <a:lstStyle/>
          <a:p>
            <a:pPr marL="0" indent="0">
              <a:buNone/>
            </a:pPr>
            <a:r>
              <a:rPr lang="en-US" sz="1200" b="1" dirty="0">
                <a:latin typeface="Calibri" panose="020F0502020204030204" pitchFamily="34" charset="0"/>
                <a:ea typeface="Calibri" panose="020F0502020204030204" pitchFamily="34" charset="0"/>
                <a:cs typeface="Calibri" panose="020F0502020204030204" pitchFamily="34" charset="0"/>
              </a:rPr>
              <a:t>Mean Squared Prediction Error (MSPE): </a:t>
            </a:r>
            <a:r>
              <a:rPr lang="en-US" sz="1200" dirty="0">
                <a:latin typeface="Calibri" panose="020F0502020204030204" pitchFamily="34" charset="0"/>
                <a:ea typeface="Calibri" panose="020F0502020204030204" pitchFamily="34" charset="0"/>
                <a:cs typeface="Calibri" panose="020F0502020204030204" pitchFamily="34" charset="0"/>
              </a:rPr>
              <a:t>captures the average error between actual EPS values and prediction made by the mode. </a:t>
            </a:r>
          </a:p>
          <a:p>
            <a:pPr marL="0" indent="0">
              <a:buNone/>
            </a:pPr>
            <a:r>
              <a:rPr lang="en-US" sz="1200" b="1" dirty="0">
                <a:latin typeface="Calibri" panose="020F0502020204030204" pitchFamily="34" charset="0"/>
                <a:ea typeface="Calibri" panose="020F0502020204030204" pitchFamily="34" charset="0"/>
                <a:cs typeface="Calibri" panose="020F0502020204030204" pitchFamily="34" charset="0"/>
              </a:rPr>
              <a:t>Root Mean Squared Error (RMSE</a:t>
            </a:r>
            <a:r>
              <a:rPr lang="en-US" sz="1200" dirty="0">
                <a:latin typeface="Calibri" panose="020F0502020204030204" pitchFamily="34" charset="0"/>
                <a:ea typeface="Calibri" panose="020F0502020204030204" pitchFamily="34" charset="0"/>
                <a:cs typeface="Calibri" panose="020F0502020204030204" pitchFamily="34" charset="0"/>
              </a:rPr>
              <a:t>): Indicates the model accuracy in EPS prediction by measuring the magnitude of the error. </a:t>
            </a:r>
          </a:p>
          <a:p>
            <a:pPr marL="0" indent="0">
              <a:buNone/>
            </a:pPr>
            <a:r>
              <a:rPr lang="en-US" sz="1200" b="1" dirty="0">
                <a:latin typeface="Calibri" panose="020F0502020204030204" pitchFamily="34" charset="0"/>
                <a:ea typeface="Calibri" panose="020F0502020204030204" pitchFamily="34" charset="0"/>
                <a:cs typeface="Calibri" panose="020F0502020204030204" pitchFamily="34" charset="0"/>
              </a:rPr>
              <a:t>Mean Absolute Error (MAE): </a:t>
            </a:r>
            <a:r>
              <a:rPr lang="en-US" sz="1200" dirty="0">
                <a:latin typeface="Calibri" panose="020F0502020204030204" pitchFamily="34" charset="0"/>
                <a:ea typeface="Calibri" panose="020F0502020204030204" pitchFamily="34" charset="0"/>
                <a:cs typeface="Calibri" panose="020F0502020204030204" pitchFamily="34" charset="0"/>
              </a:rPr>
              <a:t>It measures the average error in the assets of prediction, without considering their decisions. </a:t>
            </a:r>
          </a:p>
          <a:p>
            <a:pPr marL="0" indent="0">
              <a:buNone/>
            </a:pPr>
            <a:r>
              <a:rPr lang="en-US" sz="1200" b="1" dirty="0">
                <a:latin typeface="Calibri" panose="020F0502020204030204" pitchFamily="34" charset="0"/>
                <a:ea typeface="Calibri" panose="020F0502020204030204" pitchFamily="34" charset="0"/>
                <a:cs typeface="Calibri" panose="020F0502020204030204" pitchFamily="34" charset="0"/>
              </a:rPr>
              <a:t>R-squared(</a:t>
            </a:r>
            <a:r>
              <a:rPr lang="en-US" sz="1200" b="1" dirty="0">
                <a:effectLst/>
                <a:latin typeface="Calibri" panose="020F0502020204030204" pitchFamily="34" charset="0"/>
                <a:ea typeface="Calibri" panose="020F0502020204030204" pitchFamily="34" charset="0"/>
                <a:cs typeface="Calibri" panose="020F0502020204030204" pitchFamily="34" charset="0"/>
              </a:rPr>
              <a:t>R</a:t>
            </a:r>
            <a:r>
              <a:rPr lang="en-US" sz="1200" b="1" baseline="30000" dirty="0">
                <a:effectLst/>
                <a:latin typeface="Calibri" panose="020F0502020204030204" pitchFamily="34" charset="0"/>
                <a:ea typeface="Calibri" panose="020F0502020204030204" pitchFamily="34" charset="0"/>
                <a:cs typeface="Calibri" panose="020F0502020204030204" pitchFamily="34" charset="0"/>
              </a:rPr>
              <a:t>2</a:t>
            </a:r>
            <a:r>
              <a:rPr lang="en-US" sz="1200" b="1" dirty="0">
                <a:latin typeface="Calibri" panose="020F0502020204030204" pitchFamily="34" charset="0"/>
                <a:ea typeface="Calibri" panose="020F0502020204030204" pitchFamily="34" charset="0"/>
                <a:cs typeface="Calibri" panose="020F0502020204030204" pitchFamily="34" charset="0"/>
              </a:rPr>
              <a:t>): </a:t>
            </a:r>
            <a:r>
              <a:rPr lang="en-US" sz="1200" dirty="0">
                <a:latin typeface="Calibri" panose="020F0502020204030204" pitchFamily="34" charset="0"/>
                <a:ea typeface="Calibri" panose="020F0502020204030204" pitchFamily="34" charset="0"/>
                <a:cs typeface="Calibri" panose="020F0502020204030204" pitchFamily="34" charset="0"/>
              </a:rPr>
              <a:t>It is a statistical measure that represents the proportion of the variances for depending variables in the regression model the better fit data. </a:t>
            </a:r>
          </a:p>
          <a:p>
            <a:pPr marL="0" indent="0">
              <a:buNone/>
            </a:pPr>
            <a:r>
              <a:rPr lang="en-US" sz="1200" dirty="0">
                <a:latin typeface="Calibri" panose="020F0502020204030204" pitchFamily="34" charset="0"/>
                <a:ea typeface="Calibri" panose="020F0502020204030204" pitchFamily="34" charset="0"/>
                <a:cs typeface="Calibri" panose="020F0502020204030204" pitchFamily="34" charset="0"/>
              </a:rPr>
              <a:t>Finally, Linear regression model. The evaluations involved testing these model performances in each dataset. Using multiple statistical matrices for prediction accuracy and model effectiveness measurements for printing the matrix. </a:t>
            </a:r>
          </a:p>
          <a:p>
            <a:pPr marL="0" marR="0" indent="0" algn="just">
              <a:lnSpc>
                <a:spcPct val="107000"/>
              </a:lnSpc>
              <a:spcBef>
                <a:spcPts val="0"/>
              </a:spcBef>
              <a:spcAft>
                <a:spcPts val="800"/>
              </a:spcAft>
              <a:buNone/>
            </a:pPr>
            <a:endParaRPr lang="en-US" sz="1200" b="1" kern="100" dirty="0">
              <a:latin typeface="Calibri" panose="020F0502020204030204" pitchFamily="34" charset="0"/>
              <a:ea typeface="Calibri" panose="020F0502020204030204" pitchFamily="34" charset="0"/>
              <a:cs typeface="Calibri" panose="020F0502020204030204" pitchFamily="34" charset="0"/>
            </a:endParaRPr>
          </a:p>
          <a:p>
            <a:pPr marL="0" marR="0" indent="0" algn="just">
              <a:lnSpc>
                <a:spcPct val="107000"/>
              </a:lnSpc>
              <a:spcBef>
                <a:spcPts val="0"/>
              </a:spcBef>
              <a:spcAft>
                <a:spcPts val="800"/>
              </a:spcAft>
              <a:buNone/>
            </a:pPr>
            <a:r>
              <a:rPr lang="en-US" sz="1200" b="1" kern="100" dirty="0">
                <a:effectLst/>
                <a:latin typeface="Calibri" panose="020F0502020204030204" pitchFamily="34" charset="0"/>
                <a:ea typeface="Calibri" panose="020F0502020204030204" pitchFamily="34" charset="0"/>
                <a:cs typeface="Calibri" panose="020F0502020204030204" pitchFamily="34" charset="0"/>
              </a:rPr>
              <a:t>Consensus Forecast Calculation and MSPE</a:t>
            </a:r>
            <a:endParaRPr lang="en-US" sz="1200" kern="100" dirty="0">
              <a:effectLst/>
              <a:latin typeface="Calibri" panose="020F0502020204030204" pitchFamily="34" charset="0"/>
              <a:ea typeface="Calibri" panose="020F0502020204030204" pitchFamily="34" charset="0"/>
              <a:cs typeface="Calibri" panose="020F0502020204030204" pitchFamily="34" charset="0"/>
            </a:endParaRPr>
          </a:p>
          <a:p>
            <a:pPr marL="0" marR="0" indent="0" algn="just">
              <a:lnSpc>
                <a:spcPct val="107000"/>
              </a:lnSpc>
              <a:spcBef>
                <a:spcPts val="0"/>
              </a:spcBef>
              <a:spcAft>
                <a:spcPts val="800"/>
              </a:spcAft>
              <a:buNone/>
            </a:pPr>
            <a:r>
              <a:rPr lang="en-US" sz="1200" kern="100" dirty="0">
                <a:effectLst/>
                <a:latin typeface="Calibri" panose="020F0502020204030204" pitchFamily="34" charset="0"/>
                <a:ea typeface="Calibri" panose="020F0502020204030204" pitchFamily="34" charset="0"/>
                <a:cs typeface="Calibri" panose="020F0502020204030204" pitchFamily="34" charset="0"/>
              </a:rPr>
              <a:t>We calculated </a:t>
            </a:r>
            <a:r>
              <a:rPr lang="en-US" sz="1200" b="1" kern="100" dirty="0">
                <a:effectLst/>
                <a:latin typeface="Calibri" panose="020F0502020204030204" pitchFamily="34" charset="0"/>
                <a:ea typeface="Calibri" panose="020F0502020204030204" pitchFamily="34" charset="0"/>
                <a:cs typeface="Calibri" panose="020F0502020204030204" pitchFamily="34" charset="0"/>
              </a:rPr>
              <a:t>a </a:t>
            </a:r>
            <a:r>
              <a:rPr lang="en-US" sz="1200" b="1" kern="100" dirty="0" err="1">
                <a:effectLst/>
                <a:latin typeface="Calibri" panose="020F0502020204030204" pitchFamily="34" charset="0"/>
                <a:ea typeface="Calibri" panose="020F0502020204030204" pitchFamily="34" charset="0"/>
                <a:cs typeface="Calibri" panose="020F0502020204030204" pitchFamily="34" charset="0"/>
              </a:rPr>
              <a:t>mspe_consensus</a:t>
            </a:r>
            <a:r>
              <a:rPr lang="en-US" sz="1200" b="1" kern="100" dirty="0">
                <a:effectLst/>
                <a:latin typeface="Calibri" panose="020F0502020204030204" pitchFamily="34" charset="0"/>
                <a:ea typeface="Calibri" panose="020F0502020204030204" pitchFamily="34" charset="0"/>
                <a:cs typeface="Calibri" panose="020F0502020204030204" pitchFamily="34" charset="0"/>
              </a:rPr>
              <a:t> </a:t>
            </a:r>
            <a:r>
              <a:rPr lang="en-US" sz="1200" kern="100" dirty="0">
                <a:effectLst/>
                <a:latin typeface="Calibri" panose="020F0502020204030204" pitchFamily="34" charset="0"/>
                <a:ea typeface="Calibri" panose="020F0502020204030204" pitchFamily="34" charset="0"/>
                <a:cs typeface="Calibri" panose="020F0502020204030204" pitchFamily="34" charset="0"/>
              </a:rPr>
              <a:t>Consensus Forecast and MSPE for each analyst to evaluate from the actual values in the dataset </a:t>
            </a:r>
            <a:r>
              <a:rPr lang="en-US" sz="1200" b="1" kern="100" dirty="0" err="1">
                <a:effectLst/>
                <a:latin typeface="Calibri" panose="020F0502020204030204" pitchFamily="34" charset="0"/>
                <a:ea typeface="Calibri" panose="020F0502020204030204" pitchFamily="34" charset="0"/>
                <a:cs typeface="Calibri" panose="020F0502020204030204" pitchFamily="34" charset="0"/>
              </a:rPr>
              <a:t>test_data_with_consensus</a:t>
            </a:r>
            <a:r>
              <a:rPr lang="en-US" sz="1200" b="1" kern="100" dirty="0">
                <a:effectLst/>
                <a:latin typeface="Calibri" panose="020F0502020204030204" pitchFamily="34" charset="0"/>
                <a:ea typeface="Calibri" panose="020F0502020204030204" pitchFamily="34" charset="0"/>
                <a:cs typeface="Calibri" panose="020F0502020204030204" pitchFamily="34" charset="0"/>
              </a:rPr>
              <a:t>.</a:t>
            </a:r>
            <a:r>
              <a:rPr lang="en-US" sz="1200" kern="100" dirty="0">
                <a:effectLst/>
                <a:latin typeface="Calibri" panose="020F0502020204030204" pitchFamily="34" charset="0"/>
                <a:ea typeface="Calibri" panose="020F0502020204030204" pitchFamily="34" charset="0"/>
                <a:cs typeface="Calibri" panose="020F0502020204030204" pitchFamily="34" charset="0"/>
              </a:rPr>
              <a:t>  The Consensus Forecast has an MSPE </a:t>
            </a:r>
            <a:r>
              <a:rPr lang="en-US" sz="1200" b="1" kern="100" dirty="0">
                <a:effectLst/>
                <a:latin typeface="Calibri" panose="020F0502020204030204" pitchFamily="34" charset="0"/>
                <a:ea typeface="Calibri" panose="020F0502020204030204" pitchFamily="34" charset="0"/>
                <a:cs typeface="Calibri" panose="020F0502020204030204" pitchFamily="34" charset="0"/>
              </a:rPr>
              <a:t>of values 0.247</a:t>
            </a:r>
            <a:r>
              <a:rPr lang="en-US" sz="1200" kern="100" dirty="0">
                <a:effectLst/>
                <a:latin typeface="Calibri" panose="020F0502020204030204" pitchFamily="34" charset="0"/>
                <a:ea typeface="Calibri" panose="020F0502020204030204" pitchFamily="34" charset="0"/>
                <a:cs typeface="Calibri" panose="020F0502020204030204" pitchFamily="34" charset="0"/>
              </a:rPr>
              <a:t>, which was higher than all individual forecasting models maintain the Lasso Regression. The MSPE measures the accuracy of the forecast, which indicates a lower value and more accurate EPS</a:t>
            </a:r>
            <a:r>
              <a:rPr lang="en-US" sz="1400" kern="100" dirty="0">
                <a:effectLst/>
                <a:latin typeface="Calibri" panose="020F0502020204030204" pitchFamily="34" charset="0"/>
                <a:ea typeface="Calibri" panose="020F0502020204030204" pitchFamily="34" charset="0"/>
                <a:cs typeface="Calibri" panose="020F0502020204030204" pitchFamily="34" charset="0"/>
              </a:rPr>
              <a:t> predicate</a:t>
            </a:r>
            <a:r>
              <a:rPr lang="en-US" sz="1200" kern="100" dirty="0">
                <a:effectLst/>
                <a:latin typeface="Calibri" panose="020F0502020204030204" pitchFamily="34" charset="0"/>
                <a:ea typeface="Calibri" panose="020F0502020204030204" pitchFamily="34" charset="0"/>
                <a:cs typeface="Calibri" panose="020F0502020204030204" pitchFamily="34" charset="0"/>
              </a:rPr>
              <a:t>.  </a:t>
            </a:r>
          </a:p>
          <a:p>
            <a:pPr marL="0"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76B3CFAF-AF89-26DD-2DAD-21F19213178E}"/>
              </a:ext>
            </a:extLst>
          </p:cNvPr>
          <p:cNvPicPr>
            <a:picLocks noChangeAspect="1"/>
          </p:cNvPicPr>
          <p:nvPr/>
        </p:nvPicPr>
        <p:blipFill>
          <a:blip r:embed="rId2"/>
          <a:stretch>
            <a:fillRect/>
          </a:stretch>
        </p:blipFill>
        <p:spPr>
          <a:xfrm>
            <a:off x="7004877" y="256586"/>
            <a:ext cx="4928285" cy="6467487"/>
          </a:xfrm>
          <a:prstGeom prst="rect">
            <a:avLst/>
          </a:prstGeom>
        </p:spPr>
      </p:pic>
      <p:pic>
        <p:nvPicPr>
          <p:cNvPr id="4" name="Picture 3" descr="A screen shot of a computer code&#10;&#10;Description automatically generated">
            <a:extLst>
              <a:ext uri="{FF2B5EF4-FFF2-40B4-BE49-F238E27FC236}">
                <a16:creationId xmlns:a16="http://schemas.microsoft.com/office/drawing/2014/main" id="{683D3CFD-AB4D-CD16-E9CB-2A953BCD805F}"/>
              </a:ext>
            </a:extLst>
          </p:cNvPr>
          <p:cNvPicPr>
            <a:picLocks noChangeAspect="1"/>
          </p:cNvPicPr>
          <p:nvPr/>
        </p:nvPicPr>
        <p:blipFill>
          <a:blip r:embed="rId3"/>
          <a:stretch>
            <a:fillRect/>
          </a:stretch>
        </p:blipFill>
        <p:spPr>
          <a:xfrm>
            <a:off x="557784" y="5184647"/>
            <a:ext cx="5943600" cy="1102049"/>
          </a:xfrm>
          <a:prstGeom prst="rect">
            <a:avLst/>
          </a:prstGeom>
        </p:spPr>
      </p:pic>
      <p:pic>
        <p:nvPicPr>
          <p:cNvPr id="10" name="Picture 9">
            <a:extLst>
              <a:ext uri="{FF2B5EF4-FFF2-40B4-BE49-F238E27FC236}">
                <a16:creationId xmlns:a16="http://schemas.microsoft.com/office/drawing/2014/main" id="{3DC95DC0-9FD2-E2DA-F1EC-7B1FC7378E6F}"/>
              </a:ext>
            </a:extLst>
          </p:cNvPr>
          <p:cNvPicPr>
            <a:picLocks noChangeAspect="1"/>
          </p:cNvPicPr>
          <p:nvPr/>
        </p:nvPicPr>
        <p:blipFill>
          <a:blip r:embed="rId4"/>
          <a:stretch>
            <a:fillRect/>
          </a:stretch>
        </p:blipFill>
        <p:spPr>
          <a:xfrm>
            <a:off x="8728861" y="626233"/>
            <a:ext cx="3204301" cy="3625727"/>
          </a:xfrm>
          <a:prstGeom prst="rect">
            <a:avLst/>
          </a:prstGeom>
        </p:spPr>
      </p:pic>
      <p:pic>
        <p:nvPicPr>
          <p:cNvPr id="12" name="Picture 11">
            <a:extLst>
              <a:ext uri="{FF2B5EF4-FFF2-40B4-BE49-F238E27FC236}">
                <a16:creationId xmlns:a16="http://schemas.microsoft.com/office/drawing/2014/main" id="{8C87AFF2-8C3F-35CD-83FA-02817B7417A8}"/>
              </a:ext>
            </a:extLst>
          </p:cNvPr>
          <p:cNvPicPr>
            <a:picLocks noChangeAspect="1"/>
          </p:cNvPicPr>
          <p:nvPr/>
        </p:nvPicPr>
        <p:blipFill>
          <a:blip r:embed="rId5"/>
          <a:stretch>
            <a:fillRect/>
          </a:stretch>
        </p:blipFill>
        <p:spPr>
          <a:xfrm>
            <a:off x="8775042" y="4502773"/>
            <a:ext cx="3111938" cy="2098641"/>
          </a:xfrm>
          <a:prstGeom prst="rect">
            <a:avLst/>
          </a:prstGeom>
        </p:spPr>
      </p:pic>
    </p:spTree>
    <p:extLst>
      <p:ext uri="{BB962C8B-B14F-4D97-AF65-F5344CB8AC3E}">
        <p14:creationId xmlns:p14="http://schemas.microsoft.com/office/powerpoint/2010/main" val="567364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07483-AF16-765C-1BB5-562D65F2E645}"/>
              </a:ext>
            </a:extLst>
          </p:cNvPr>
          <p:cNvSpPr>
            <a:spLocks noGrp="1"/>
          </p:cNvSpPr>
          <p:nvPr>
            <p:ph type="ctrTitle"/>
          </p:nvPr>
        </p:nvSpPr>
        <p:spPr>
          <a:xfrm>
            <a:off x="477981" y="152402"/>
            <a:ext cx="8491848" cy="473282"/>
          </a:xfrm>
        </p:spPr>
        <p:txBody>
          <a:bodyPr anchor="b">
            <a:normAutofit fontScale="90000"/>
          </a:bodyPr>
          <a:lstStyle/>
          <a:p>
            <a:pPr algn="l"/>
            <a:r>
              <a:rPr lang="en-US" sz="3600" dirty="0"/>
              <a:t>Application of the Best Model Performance </a:t>
            </a:r>
          </a:p>
        </p:txBody>
      </p:sp>
      <p:sp>
        <p:nvSpPr>
          <p:cNvPr id="3" name="Subtitle 2">
            <a:extLst>
              <a:ext uri="{FF2B5EF4-FFF2-40B4-BE49-F238E27FC236}">
                <a16:creationId xmlns:a16="http://schemas.microsoft.com/office/drawing/2014/main" id="{0DB1224F-0A1F-21F4-7F7C-E2E0022BEEF0}"/>
              </a:ext>
            </a:extLst>
          </p:cNvPr>
          <p:cNvSpPr>
            <a:spLocks noGrp="1"/>
          </p:cNvSpPr>
          <p:nvPr>
            <p:ph type="subTitle" idx="1"/>
          </p:nvPr>
        </p:nvSpPr>
        <p:spPr>
          <a:xfrm>
            <a:off x="477980" y="844960"/>
            <a:ext cx="5618020" cy="5236103"/>
          </a:xfrm>
        </p:spPr>
        <p:txBody>
          <a:bodyPr>
            <a:normAutofit/>
          </a:bodyPr>
          <a:lstStyle/>
          <a:p>
            <a:pPr marL="342900" indent="-342900" algn="l">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We have collected data, and all model </a:t>
            </a:r>
            <a:r>
              <a:rPr lang="en-US" sz="2000" b="1" kern="100" dirty="0">
                <a:effectLst/>
                <a:latin typeface="Calibri" panose="020F0502020204030204" pitchFamily="34" charset="0"/>
                <a:ea typeface="Calibri" panose="020F0502020204030204" pitchFamily="34" charset="0"/>
                <a:cs typeface="Calibri" panose="020F0502020204030204" pitchFamily="34" charset="0"/>
              </a:rPr>
              <a:t>Linear Regression, KNN, Lasso, and Random Forest</a:t>
            </a:r>
            <a:r>
              <a:rPr lang="en-US" sz="2000" kern="100" dirty="0">
                <a:effectLst/>
                <a:latin typeface="Calibri" panose="020F0502020204030204" pitchFamily="34" charset="0"/>
                <a:ea typeface="Calibri" panose="020F0502020204030204" pitchFamily="34" charset="0"/>
                <a:cs typeface="Calibri" panose="020F0502020204030204" pitchFamily="34" charset="0"/>
              </a:rPr>
              <a:t> have been trained with the training datasets. </a:t>
            </a:r>
          </a:p>
          <a:p>
            <a:pPr marL="342900" indent="-342900" algn="l">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Calibri" panose="020F0502020204030204" pitchFamily="34" charset="0"/>
              </a:rPr>
              <a:t>All the models for computing the MSPE. The MSPE will be the squares of the differences between the actual EPS Values and the prediction from each model calculated in the values. </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models are evaluated based on metrics like RMSE, MAE, R-squared, MSE, and MSPE. Linear Regression is identified as the best model, determined by the lowest Mean Squared Prediction Error (MSPE).</a:t>
            </a:r>
          </a:p>
          <a:p>
            <a:pPr marL="342900" indent="-342900" algn="l">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We use Model columns for best printing Linear Regression Model </a:t>
            </a:r>
          </a:p>
          <a:p>
            <a:pPr algn="l"/>
            <a:endParaRPr lang="en-US" sz="2000" dirty="0">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D7960EC6-BB98-0EE0-3AC5-855A77AB66FD}"/>
              </a:ext>
            </a:extLst>
          </p:cNvPr>
          <p:cNvPicPr>
            <a:picLocks noChangeAspect="1"/>
          </p:cNvPicPr>
          <p:nvPr/>
        </p:nvPicPr>
        <p:blipFill>
          <a:blip r:embed="rId2"/>
          <a:stretch>
            <a:fillRect/>
          </a:stretch>
        </p:blipFill>
        <p:spPr>
          <a:xfrm>
            <a:off x="6096000" y="625684"/>
            <a:ext cx="5953956" cy="6011114"/>
          </a:xfrm>
          <a:prstGeom prst="rect">
            <a:avLst/>
          </a:prstGeom>
        </p:spPr>
      </p:pic>
    </p:spTree>
    <p:extLst>
      <p:ext uri="{BB962C8B-B14F-4D97-AF65-F5344CB8AC3E}">
        <p14:creationId xmlns:p14="http://schemas.microsoft.com/office/powerpoint/2010/main" val="3911105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0B31-CD0C-0BC1-1540-1E8AB67F25A4}"/>
              </a:ext>
            </a:extLst>
          </p:cNvPr>
          <p:cNvSpPr>
            <a:spLocks noGrp="1"/>
          </p:cNvSpPr>
          <p:nvPr>
            <p:ph type="title"/>
          </p:nvPr>
        </p:nvSpPr>
        <p:spPr>
          <a:xfrm>
            <a:off x="838200" y="365126"/>
            <a:ext cx="10515600" cy="962932"/>
          </a:xfrm>
        </p:spPr>
        <p:txBody>
          <a:bodyPr/>
          <a:lstStyle/>
          <a:p>
            <a:r>
              <a:rPr lang="en-US" dirty="0"/>
              <a:t>Conclusion and Recommendation </a:t>
            </a:r>
          </a:p>
        </p:txBody>
      </p:sp>
      <p:sp>
        <p:nvSpPr>
          <p:cNvPr id="3" name="Content Placeholder 2">
            <a:extLst>
              <a:ext uri="{FF2B5EF4-FFF2-40B4-BE49-F238E27FC236}">
                <a16:creationId xmlns:a16="http://schemas.microsoft.com/office/drawing/2014/main" id="{EA1C33D0-9A2D-CDBA-36B9-323509ACACF3}"/>
              </a:ext>
            </a:extLst>
          </p:cNvPr>
          <p:cNvSpPr>
            <a:spLocks noGrp="1"/>
          </p:cNvSpPr>
          <p:nvPr>
            <p:ph idx="1"/>
          </p:nvPr>
        </p:nvSpPr>
        <p:spPr>
          <a:xfrm>
            <a:off x="838200" y="1513114"/>
            <a:ext cx="10657114" cy="4979761"/>
          </a:xfrm>
        </p:spPr>
        <p:txBody>
          <a:bodyPr>
            <a:normAutofit/>
          </a:bodyPr>
          <a:lstStyle/>
          <a:p>
            <a:pPr marL="0" marR="0" indent="0" algn="just">
              <a:lnSpc>
                <a:spcPct val="107000"/>
              </a:lnSpc>
              <a:spcBef>
                <a:spcPts val="0"/>
              </a:spcBef>
              <a:spcAft>
                <a:spcPts val="800"/>
              </a:spcAft>
              <a:buNone/>
            </a:pPr>
            <a:r>
              <a:rPr lang="en-US" sz="1500" kern="100" dirty="0">
                <a:effectLst/>
                <a:latin typeface="Calibri" panose="020F0502020204030204" pitchFamily="34" charset="0"/>
                <a:ea typeface="Calibri" panose="020F0502020204030204" pitchFamily="34" charset="0"/>
                <a:cs typeface="Calibri" panose="020F0502020204030204" pitchFamily="34" charset="0"/>
              </a:rPr>
              <a:t>The </a:t>
            </a:r>
            <a:r>
              <a:rPr lang="en-US" sz="1500" b="1" kern="100" dirty="0">
                <a:effectLst/>
                <a:latin typeface="Calibri" panose="020F0502020204030204" pitchFamily="34" charset="0"/>
                <a:ea typeface="Calibri" panose="020F0502020204030204" pitchFamily="34" charset="0"/>
                <a:cs typeface="Calibri" panose="020F0502020204030204" pitchFamily="34" charset="0"/>
              </a:rPr>
              <a:t>Linear Regression Model </a:t>
            </a:r>
            <a:r>
              <a:rPr lang="en-US" sz="1500" kern="100" dirty="0">
                <a:effectLst/>
                <a:latin typeface="Calibri" panose="020F0502020204030204" pitchFamily="34" charset="0"/>
                <a:ea typeface="Calibri" panose="020F0502020204030204" pitchFamily="34" charset="0"/>
                <a:cs typeface="Calibri" panose="020F0502020204030204" pitchFamily="34" charset="0"/>
              </a:rPr>
              <a:t>has exceptional performance with the lowest MSPE of </a:t>
            </a:r>
            <a:r>
              <a:rPr lang="en-US" sz="1500" b="1" kern="100" dirty="0">
                <a:effectLst/>
                <a:latin typeface="Calibri" panose="020F0502020204030204" pitchFamily="34" charset="0"/>
                <a:ea typeface="Calibri" panose="020F0502020204030204" pitchFamily="34" charset="0"/>
                <a:cs typeface="Calibri" panose="020F0502020204030204" pitchFamily="34" charset="0"/>
              </a:rPr>
              <a:t>0</a:t>
            </a:r>
            <a:r>
              <a:rPr lang="en-US" sz="1500" b="1" kern="100" dirty="0">
                <a:latin typeface="Calibri" panose="020F0502020204030204" pitchFamily="34" charset="0"/>
                <a:ea typeface="Calibri" panose="020F0502020204030204" pitchFamily="34" charset="0"/>
                <a:cs typeface="Calibri" panose="020F0502020204030204" pitchFamily="34" charset="0"/>
              </a:rPr>
              <a:t>.0356</a:t>
            </a:r>
            <a:r>
              <a:rPr lang="en-US" sz="1500" b="1" kern="100" dirty="0">
                <a:effectLst/>
                <a:latin typeface="Calibri" panose="020F0502020204030204" pitchFamily="34" charset="0"/>
                <a:ea typeface="Calibri" panose="020F0502020204030204" pitchFamily="34" charset="0"/>
                <a:cs typeface="Calibri" panose="020F0502020204030204" pitchFamily="34" charset="0"/>
              </a:rPr>
              <a:t>,</a:t>
            </a:r>
            <a:r>
              <a:rPr lang="en-US" sz="1500" kern="100" dirty="0">
                <a:effectLst/>
                <a:latin typeface="Calibri" panose="020F0502020204030204" pitchFamily="34" charset="0"/>
                <a:ea typeface="Calibri" panose="020F0502020204030204" pitchFamily="34" charset="0"/>
                <a:cs typeface="Calibri" panose="020F0502020204030204" pitchFamily="34" charset="0"/>
              </a:rPr>
              <a:t> which indicates its outstanding ability to identify patterns in EPS predictions. The consensus forecast. Which has a mean squared prediction error MSE of </a:t>
            </a:r>
            <a:r>
              <a:rPr lang="en-US" sz="1500" b="1" kern="100" dirty="0">
                <a:effectLst/>
                <a:latin typeface="Calibri" panose="020F0502020204030204" pitchFamily="34" charset="0"/>
                <a:ea typeface="Calibri" panose="020F0502020204030204" pitchFamily="34" charset="0"/>
                <a:cs typeface="Calibri" panose="020F0502020204030204" pitchFamily="34" charset="0"/>
              </a:rPr>
              <a:t>0.051</a:t>
            </a:r>
            <a:r>
              <a:rPr lang="en-US" sz="1500" kern="100" dirty="0">
                <a:effectLst/>
                <a:latin typeface="Calibri" panose="020F0502020204030204" pitchFamily="34" charset="0"/>
                <a:ea typeface="Calibri" panose="020F0502020204030204" pitchFamily="34" charset="0"/>
                <a:cs typeface="Calibri" panose="020F0502020204030204" pitchFamily="34" charset="0"/>
              </a:rPr>
              <a:t> Indicates a strong performance higher than all models except for Lasso Regression. </a:t>
            </a:r>
          </a:p>
          <a:p>
            <a:pPr marL="0" marR="0" indent="0" algn="just">
              <a:lnSpc>
                <a:spcPct val="107000"/>
              </a:lnSpc>
              <a:spcBef>
                <a:spcPts val="0"/>
              </a:spcBef>
              <a:spcAft>
                <a:spcPts val="800"/>
              </a:spcAft>
              <a:buNone/>
            </a:pPr>
            <a:r>
              <a:rPr lang="en-US" sz="1500" kern="100" dirty="0">
                <a:effectLst/>
                <a:latin typeface="Calibri" panose="020F0502020204030204" pitchFamily="34" charset="0"/>
                <a:ea typeface="Calibri" panose="020F0502020204030204" pitchFamily="34" charset="0"/>
                <a:cs typeface="Calibri" panose="020F0502020204030204" pitchFamily="34" charset="0"/>
              </a:rPr>
              <a:t>The Linear Regression Model should be further enhanced by altering weights and </a:t>
            </a:r>
            <a:r>
              <a:rPr lang="en-US" sz="1500" b="1" kern="100" dirty="0">
                <a:effectLst/>
                <a:latin typeface="Calibri" panose="020F0502020204030204" pitchFamily="34" charset="0"/>
                <a:ea typeface="Calibri" panose="020F0502020204030204" pitchFamily="34" charset="0"/>
                <a:cs typeface="Calibri" panose="020F0502020204030204" pitchFamily="34" charset="0"/>
              </a:rPr>
              <a:t>'k’</a:t>
            </a:r>
            <a:r>
              <a:rPr lang="en-US" sz="1500" b="1" kern="100" dirty="0">
                <a:latin typeface="Calibri" panose="020F0502020204030204" pitchFamily="34" charset="0"/>
                <a:ea typeface="Calibri" panose="020F0502020204030204" pitchFamily="34" charset="0"/>
                <a:cs typeface="Calibri" panose="020F0502020204030204" pitchFamily="34" charset="0"/>
              </a:rPr>
              <a:t> </a:t>
            </a:r>
            <a:r>
              <a:rPr lang="en-US" sz="1500" kern="100" dirty="0">
                <a:effectLst/>
                <a:latin typeface="Calibri" panose="020F0502020204030204" pitchFamily="34" charset="0"/>
                <a:ea typeface="Calibri" panose="020F0502020204030204" pitchFamily="34" charset="0"/>
                <a:cs typeface="Calibri" panose="020F0502020204030204" pitchFamily="34" charset="0"/>
              </a:rPr>
              <a:t>values, Using the k-fold validation. The consensus forecast should be commonly utilized as a valid benchmark. To increase model accuracy, other data sources or features could be investigated.</a:t>
            </a:r>
          </a:p>
          <a:p>
            <a:pPr marL="0" marR="0" indent="0" algn="just">
              <a:lnSpc>
                <a:spcPct val="107000"/>
              </a:lnSpc>
              <a:spcBef>
                <a:spcPts val="0"/>
              </a:spcBef>
              <a:spcAft>
                <a:spcPts val="800"/>
              </a:spcAft>
              <a:buNone/>
            </a:pPr>
            <a:r>
              <a:rPr lang="en-US" sz="15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Finally, the benchmarking process involved evaluating the performance of the consensus forecast using the Mean Squared Prediction Error (MSPE), a metric that quantifies the average squared differences between the actual and forecasted EPS."</a:t>
            </a:r>
            <a:endParaRPr lang="en-US" sz="1500" kern="100" dirty="0">
              <a:effectLst/>
              <a:latin typeface="Calibri" panose="020F0502020204030204" pitchFamily="34" charset="0"/>
              <a:ea typeface="Calibri" panose="020F0502020204030204" pitchFamily="34" charset="0"/>
              <a:cs typeface="Calibri" panose="020F0502020204030204" pitchFamily="34" charset="0"/>
            </a:endParaRPr>
          </a:p>
          <a:p>
            <a:pPr marL="0" marR="0" indent="0" algn="just">
              <a:lnSpc>
                <a:spcPct val="107000"/>
              </a:lnSpc>
              <a:spcBef>
                <a:spcPts val="0"/>
              </a:spcBef>
              <a:spcAft>
                <a:spcPts val="800"/>
              </a:spcAft>
              <a:buNone/>
            </a:pPr>
            <a:endParaRPr lang="en-US" sz="1500" kern="100" dirty="0">
              <a:effectLst/>
              <a:latin typeface="Calibri" panose="020F0502020204030204" pitchFamily="34" charset="0"/>
              <a:ea typeface="Calibri" panose="020F0502020204030204" pitchFamily="34" charset="0"/>
              <a:cs typeface="Calibri" panose="020F0502020204030204" pitchFamily="34" charset="0"/>
            </a:endParaRPr>
          </a:p>
          <a:p>
            <a:pPr marL="0" indent="0" algn="just">
              <a:lnSpc>
                <a:spcPct val="107000"/>
              </a:lnSpc>
              <a:spcBef>
                <a:spcPts val="0"/>
              </a:spcBef>
              <a:spcAft>
                <a:spcPts val="800"/>
              </a:spcAft>
              <a:buNone/>
            </a:pPr>
            <a:r>
              <a:rPr lang="en-US" sz="1500" kern="100" dirty="0">
                <a:effectLst/>
                <a:latin typeface="Calibri" panose="020F0502020204030204" pitchFamily="34" charset="0"/>
                <a:ea typeface="Calibri" panose="020F0502020204030204" pitchFamily="34" charset="0"/>
                <a:cs typeface="Calibri" panose="020F0502020204030204" pitchFamily="34" charset="0"/>
              </a:rPr>
              <a:t>The MSPE value of </a:t>
            </a:r>
            <a:r>
              <a:rPr lang="en-US" sz="1500" kern="100" dirty="0">
                <a:latin typeface="Calibri" panose="020F0502020204030204" pitchFamily="34" charset="0"/>
                <a:ea typeface="Calibri" panose="020F0502020204030204" pitchFamily="34" charset="0"/>
                <a:cs typeface="Calibri" panose="020F0502020204030204" pitchFamily="34" charset="0"/>
              </a:rPr>
              <a:t>0.0356</a:t>
            </a:r>
            <a:r>
              <a:rPr lang="en-US" sz="1500" kern="100" dirty="0">
                <a:effectLst/>
                <a:latin typeface="Calibri" panose="020F0502020204030204" pitchFamily="34" charset="0"/>
                <a:ea typeface="Calibri" panose="020F0502020204030204" pitchFamily="34" charset="0"/>
                <a:cs typeface="Calibri" panose="020F0502020204030204" pitchFamily="34" charset="0"/>
              </a:rPr>
              <a:t> indicates the average squared deviation between the forecasted and actual EPS values. Our models help people like the CEO, plan to predict a company’s future finances and decide whether it’s a better idea to invest in the company’s stock. </a:t>
            </a:r>
          </a:p>
          <a:p>
            <a:pPr marL="0" marR="0" indent="0" algn="just">
              <a:lnSpc>
                <a:spcPct val="107000"/>
              </a:lnSpc>
              <a:spcBef>
                <a:spcPts val="0"/>
              </a:spcBef>
              <a:spcAft>
                <a:spcPts val="800"/>
              </a:spcAft>
              <a:buNone/>
            </a:pPr>
            <a:endParaRPr lang="en-US" sz="1800" b="1"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References </a:t>
            </a:r>
            <a:endParaRPr lang="en-US"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18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2"/>
              </a:rPr>
              <a:t>https://fastercapital.com/content/Forecasting-EPS--Predicting-Future-Earnings-with-Accuracy.html#Making-Informed-Investment-Decisions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gn="just">
              <a:lnSpc>
                <a:spcPct val="107000"/>
              </a:lnSpc>
              <a:spcBef>
                <a:spcPts val="0"/>
              </a:spcBef>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gn="just">
              <a:lnSpc>
                <a:spcPct val="107000"/>
              </a:lnSpc>
              <a:spcBef>
                <a:spcPts val="0"/>
              </a:spcBef>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79564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81,200+ Thank You Stock Photos, Pictures &amp; Royalty-Free ...">
            <a:extLst>
              <a:ext uri="{FF2B5EF4-FFF2-40B4-BE49-F238E27FC236}">
                <a16:creationId xmlns:a16="http://schemas.microsoft.com/office/drawing/2014/main" id="{AAEF802B-52E3-D7B7-7E2E-6BF72046105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592" r="2" b="2"/>
          <a:stretch/>
        </p:blipFill>
        <p:spPr bwMode="auto">
          <a:xfrm>
            <a:off x="865141" y="871147"/>
            <a:ext cx="10488660" cy="5114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28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D0233-0124-8AFB-4372-A46B22469656}"/>
              </a:ext>
            </a:extLst>
          </p:cNvPr>
          <p:cNvSpPr>
            <a:spLocks noGrp="1"/>
          </p:cNvSpPr>
          <p:nvPr>
            <p:ph type="title"/>
          </p:nvPr>
        </p:nvSpPr>
        <p:spPr>
          <a:xfrm>
            <a:off x="640080" y="325369"/>
            <a:ext cx="4368602" cy="1956841"/>
          </a:xfrm>
        </p:spPr>
        <p:txBody>
          <a:bodyPr anchor="b">
            <a:normAutofit/>
          </a:bodyPr>
          <a:lstStyle/>
          <a:p>
            <a:r>
              <a:rPr lang="en-US" sz="5400" dirty="0"/>
              <a:t>AGENDA</a:t>
            </a:r>
          </a:p>
        </p:txBody>
      </p:sp>
      <p:sp>
        <p:nvSpPr>
          <p:cNvPr id="3" name="Content Placeholder 2">
            <a:extLst>
              <a:ext uri="{FF2B5EF4-FFF2-40B4-BE49-F238E27FC236}">
                <a16:creationId xmlns:a16="http://schemas.microsoft.com/office/drawing/2014/main" id="{EF295321-2337-C327-C7DA-CAC08A7B9BD9}"/>
              </a:ext>
            </a:extLst>
          </p:cNvPr>
          <p:cNvSpPr>
            <a:spLocks noGrp="1"/>
          </p:cNvSpPr>
          <p:nvPr>
            <p:ph idx="1"/>
          </p:nvPr>
        </p:nvSpPr>
        <p:spPr>
          <a:xfrm>
            <a:off x="640080" y="2872899"/>
            <a:ext cx="4243589" cy="3320668"/>
          </a:xfrm>
        </p:spPr>
        <p:txBody>
          <a:bodyPr>
            <a:normAutofit/>
          </a:bodyPr>
          <a:lstStyle/>
          <a:p>
            <a:r>
              <a:rPr lang="en-US" sz="2200" dirty="0">
                <a:latin typeface="Calibri" panose="020F0502020204030204" pitchFamily="34" charset="0"/>
                <a:ea typeface="Calibri" panose="020F0502020204030204" pitchFamily="34" charset="0"/>
                <a:cs typeface="Calibri" panose="020F0502020204030204" pitchFamily="34" charset="0"/>
              </a:rPr>
              <a:t>Introduction</a:t>
            </a:r>
          </a:p>
          <a:p>
            <a:r>
              <a:rPr lang="en-US" sz="2200" dirty="0">
                <a:latin typeface="Calibri" panose="020F0502020204030204" pitchFamily="34" charset="0"/>
                <a:ea typeface="Calibri" panose="020F0502020204030204" pitchFamily="34" charset="0"/>
                <a:cs typeface="Calibri" panose="020F0502020204030204" pitchFamily="34" charset="0"/>
              </a:rPr>
              <a:t>Data Cleaning &amp; Feature Engineering </a:t>
            </a:r>
          </a:p>
          <a:p>
            <a:r>
              <a:rPr lang="en-US" sz="2200" dirty="0">
                <a:latin typeface="Calibri" panose="020F0502020204030204" pitchFamily="34" charset="0"/>
                <a:ea typeface="Calibri" panose="020F0502020204030204" pitchFamily="34" charset="0"/>
                <a:cs typeface="Calibri" panose="020F0502020204030204" pitchFamily="34" charset="0"/>
              </a:rPr>
              <a:t>EDA Highlights  </a:t>
            </a:r>
          </a:p>
          <a:p>
            <a:r>
              <a:rPr lang="en-US" sz="2200" dirty="0">
                <a:latin typeface="Calibri" panose="020F0502020204030204" pitchFamily="34" charset="0"/>
                <a:ea typeface="Calibri" panose="020F0502020204030204" pitchFamily="34" charset="0"/>
                <a:cs typeface="Calibri" panose="020F0502020204030204" pitchFamily="34" charset="0"/>
              </a:rPr>
              <a:t>Model Selection &amp; Performance</a:t>
            </a:r>
          </a:p>
          <a:p>
            <a:r>
              <a:rPr lang="en-US" sz="2200" dirty="0">
                <a:latin typeface="Calibri" panose="020F0502020204030204" pitchFamily="34" charset="0"/>
                <a:ea typeface="Calibri" panose="020F0502020204030204" pitchFamily="34" charset="0"/>
                <a:cs typeface="Calibri" panose="020F0502020204030204" pitchFamily="34" charset="0"/>
              </a:rPr>
              <a:t>Recommendations Best Model   </a:t>
            </a:r>
          </a:p>
          <a:p>
            <a:r>
              <a:rPr lang="en-US" sz="2200" dirty="0">
                <a:latin typeface="Calibri" panose="020F0502020204030204" pitchFamily="34" charset="0"/>
                <a:ea typeface="Calibri" panose="020F0502020204030204" pitchFamily="34" charset="0"/>
                <a:cs typeface="Calibri" panose="020F0502020204030204" pitchFamily="34" charset="0"/>
              </a:rPr>
              <a:t>Concussion </a:t>
            </a:r>
          </a:p>
        </p:txBody>
      </p:sp>
      <p:pic>
        <p:nvPicPr>
          <p:cNvPr id="4" name="Picture Placeholder 6" descr="Looking up view of a city with skyscrapers">
            <a:extLst>
              <a:ext uri="{FF2B5EF4-FFF2-40B4-BE49-F238E27FC236}">
                <a16:creationId xmlns:a16="http://schemas.microsoft.com/office/drawing/2014/main" id="{E9371CFA-A333-C277-25E2-B5DC76E63364}"/>
              </a:ext>
            </a:extLst>
          </p:cNvPr>
          <p:cNvPicPr>
            <a:picLocks noChangeAspect="1"/>
          </p:cNvPicPr>
          <p:nvPr/>
        </p:nvPicPr>
        <p:blipFill rotWithShape="1">
          <a:blip r:embed="rId2">
            <a:extLst>
              <a:ext uri="{28A0092B-C50C-407E-A947-70E740481C1C}">
                <a14:useLocalDpi xmlns:a14="http://schemas.microsoft.com/office/drawing/2010/main" val="0"/>
              </a:ext>
            </a:extLst>
          </a:blip>
          <a:srcRect t="2394" r="-1" b="2393"/>
          <a:stretch/>
        </p:blipFill>
        <p:spPr>
          <a:xfrm>
            <a:off x="5987143" y="10"/>
            <a:ext cx="6203334"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589843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1D8E9-6D69-C1B0-9C6B-74123BA495E6}"/>
              </a:ext>
            </a:extLst>
          </p:cNvPr>
          <p:cNvSpPr>
            <a:spLocks noGrp="1"/>
          </p:cNvSpPr>
          <p:nvPr>
            <p:ph type="title"/>
          </p:nvPr>
        </p:nvSpPr>
        <p:spPr>
          <a:xfrm>
            <a:off x="838200" y="365125"/>
            <a:ext cx="10515600" cy="595457"/>
          </a:xfrm>
        </p:spPr>
        <p:txBody>
          <a:bodyPr>
            <a:normAutofit fontScale="90000"/>
          </a:bodyPr>
          <a:lstStyle/>
          <a:p>
            <a:r>
              <a:rPr lang="en-US" dirty="0"/>
              <a:t>INTRODUCTION </a:t>
            </a:r>
          </a:p>
        </p:txBody>
      </p:sp>
      <p:sp>
        <p:nvSpPr>
          <p:cNvPr id="3" name="Content Placeholder 2">
            <a:extLst>
              <a:ext uri="{FF2B5EF4-FFF2-40B4-BE49-F238E27FC236}">
                <a16:creationId xmlns:a16="http://schemas.microsoft.com/office/drawing/2014/main" id="{8908C8DE-C59A-196A-2C5B-F85E3785DC2D}"/>
              </a:ext>
            </a:extLst>
          </p:cNvPr>
          <p:cNvSpPr>
            <a:spLocks noGrp="1"/>
          </p:cNvSpPr>
          <p:nvPr>
            <p:ph idx="1"/>
          </p:nvPr>
        </p:nvSpPr>
        <p:spPr>
          <a:xfrm>
            <a:off x="838200" y="1399437"/>
            <a:ext cx="7114309" cy="2495908"/>
          </a:xfrm>
        </p:spPr>
        <p:txBody>
          <a:bodyPr>
            <a:normAutofit fontScale="92500" lnSpcReduction="20000"/>
          </a:bodyPr>
          <a:lstStyle/>
          <a:p>
            <a:r>
              <a:rPr lang="en-US" sz="1700" dirty="0">
                <a:latin typeface="Calibri" panose="020F0502020204030204" pitchFamily="34" charset="0"/>
                <a:ea typeface="Calibri" panose="020F0502020204030204" pitchFamily="34" charset="0"/>
                <a:cs typeface="Calibri" panose="020F0502020204030204" pitchFamily="34" charset="0"/>
              </a:rPr>
              <a:t>EPS project developments of a predicated model for Earning Per Share for the client, </a:t>
            </a:r>
            <a:r>
              <a:rPr lang="en-US" sz="1700" kern="100" dirty="0">
                <a:effectLst/>
                <a:latin typeface="Calibri" panose="020F0502020204030204" pitchFamily="34" charset="0"/>
                <a:ea typeface="Calibri" panose="020F0502020204030204" pitchFamily="34" charset="0"/>
                <a:cs typeface="Calibri" panose="020F0502020204030204" pitchFamily="34" charset="0"/>
              </a:rPr>
              <a:t>Sink or Swim (SOS). Earnings Per Share (EPS) is used </a:t>
            </a:r>
            <a:r>
              <a:rPr lang="en-US" sz="1700" kern="100" dirty="0">
                <a:latin typeface="Calibri" panose="020F0502020204030204" pitchFamily="34" charset="0"/>
                <a:ea typeface="Calibri" panose="020F0502020204030204" pitchFamily="34" charset="0"/>
                <a:cs typeface="Calibri" panose="020F0502020204030204" pitchFamily="34" charset="0"/>
              </a:rPr>
              <a:t>for the WRDS for the projects. </a:t>
            </a:r>
          </a:p>
          <a:p>
            <a:endParaRPr lang="en-US" sz="1700" kern="100" dirty="0">
              <a:effectLst/>
              <a:latin typeface="Calibri" panose="020F0502020204030204" pitchFamily="34" charset="0"/>
              <a:ea typeface="Calibri" panose="020F0502020204030204" pitchFamily="34" charset="0"/>
              <a:cs typeface="Calibri" panose="020F0502020204030204" pitchFamily="34" charset="0"/>
            </a:endParaRPr>
          </a:p>
          <a:p>
            <a:r>
              <a:rPr lang="en-US" sz="1700" kern="100" dirty="0">
                <a:effectLst/>
                <a:latin typeface="Calibri" panose="020F0502020204030204" pitchFamily="34" charset="0"/>
                <a:ea typeface="Calibri" panose="020F0502020204030204" pitchFamily="34" charset="0"/>
                <a:cs typeface="Calibri" panose="020F0502020204030204" pitchFamily="34" charset="0"/>
              </a:rPr>
              <a:t>This dataset is crucial for forecasting future EPS values based on detailed analyst forecasts, helping SOS make informed financial decisions. </a:t>
            </a:r>
          </a:p>
          <a:p>
            <a:pPr marL="0" indent="0">
              <a:buNone/>
            </a:pPr>
            <a:endParaRPr lang="en-US" sz="1700" kern="100" dirty="0">
              <a:effectLst/>
              <a:latin typeface="Calibri" panose="020F0502020204030204" pitchFamily="34" charset="0"/>
              <a:ea typeface="Calibri" panose="020F0502020204030204" pitchFamily="34" charset="0"/>
              <a:cs typeface="Calibri" panose="020F0502020204030204" pitchFamily="34" charset="0"/>
            </a:endParaRPr>
          </a:p>
          <a:p>
            <a:r>
              <a:rPr lang="en-US" sz="1700" kern="100" dirty="0">
                <a:effectLst/>
                <a:latin typeface="Calibri" panose="020F0502020204030204" pitchFamily="34" charset="0"/>
                <a:ea typeface="Calibri" panose="020F0502020204030204" pitchFamily="34" charset="0"/>
                <a:cs typeface="Calibri" panose="020F0502020204030204" pitchFamily="34" charset="0"/>
              </a:rPr>
              <a:t>We provided </a:t>
            </a:r>
            <a:r>
              <a:rPr lang="en-US" sz="1700" kern="100" dirty="0">
                <a:latin typeface="Calibri" panose="020F0502020204030204" pitchFamily="34" charset="0"/>
                <a:ea typeface="Calibri" panose="020F0502020204030204" pitchFamily="34" charset="0"/>
                <a:cs typeface="Calibri" panose="020F0502020204030204" pitchFamily="34" charset="0"/>
              </a:rPr>
              <a:t>b</a:t>
            </a:r>
            <a:r>
              <a:rPr lang="en-US" sz="1700" kern="100" dirty="0">
                <a:effectLst/>
                <a:latin typeface="Calibri" panose="020F0502020204030204" pitchFamily="34" charset="0"/>
                <a:ea typeface="Calibri" panose="020F0502020204030204" pitchFamily="34" charset="0"/>
                <a:cs typeface="Calibri" panose="020F0502020204030204" pitchFamily="34" charset="0"/>
              </a:rPr>
              <a:t>y cleaning, processing, and applying statistical methods to this data, your goal is to develop a highly accurate tool for predicting EPS, enhancing the financial decision-making process at SOS.</a:t>
            </a:r>
            <a:endParaRPr lang="en-US" sz="1700" kern="10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36E578EC-16E6-CC5D-4373-7D4428BE4D3D}"/>
              </a:ext>
            </a:extLst>
          </p:cNvPr>
          <p:cNvPicPr>
            <a:picLocks noChangeAspect="1"/>
          </p:cNvPicPr>
          <p:nvPr/>
        </p:nvPicPr>
        <p:blipFill>
          <a:blip r:embed="rId3"/>
          <a:stretch>
            <a:fillRect/>
          </a:stretch>
        </p:blipFill>
        <p:spPr>
          <a:xfrm>
            <a:off x="8349672" y="1399436"/>
            <a:ext cx="3574473" cy="4391638"/>
          </a:xfrm>
          <a:prstGeom prst="rect">
            <a:avLst/>
          </a:prstGeom>
        </p:spPr>
      </p:pic>
    </p:spTree>
    <p:extLst>
      <p:ext uri="{BB962C8B-B14F-4D97-AF65-F5344CB8AC3E}">
        <p14:creationId xmlns:p14="http://schemas.microsoft.com/office/powerpoint/2010/main" val="1589049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7295B-2567-FBE0-EAF4-0D75D893CE36}"/>
              </a:ext>
            </a:extLst>
          </p:cNvPr>
          <p:cNvSpPr>
            <a:spLocks noGrp="1"/>
          </p:cNvSpPr>
          <p:nvPr>
            <p:ph type="title"/>
          </p:nvPr>
        </p:nvSpPr>
        <p:spPr>
          <a:xfrm>
            <a:off x="838200" y="283030"/>
            <a:ext cx="10515600" cy="762000"/>
          </a:xfrm>
        </p:spPr>
        <p:txBody>
          <a:bodyPr>
            <a:normAutofit/>
          </a:bodyPr>
          <a:lstStyle/>
          <a:p>
            <a:r>
              <a:rPr lang="en-US" sz="4000" dirty="0"/>
              <a:t>Data cleaning and Preprocessing </a:t>
            </a:r>
          </a:p>
        </p:txBody>
      </p:sp>
      <p:sp>
        <p:nvSpPr>
          <p:cNvPr id="3" name="Content Placeholder 2">
            <a:extLst>
              <a:ext uri="{FF2B5EF4-FFF2-40B4-BE49-F238E27FC236}">
                <a16:creationId xmlns:a16="http://schemas.microsoft.com/office/drawing/2014/main" id="{B0B5201D-719B-E6AF-8050-D723211AEB14}"/>
              </a:ext>
            </a:extLst>
          </p:cNvPr>
          <p:cNvSpPr>
            <a:spLocks noGrp="1"/>
          </p:cNvSpPr>
          <p:nvPr>
            <p:ph idx="1"/>
          </p:nvPr>
        </p:nvSpPr>
        <p:spPr>
          <a:xfrm>
            <a:off x="838200" y="1545771"/>
            <a:ext cx="5083629" cy="4550660"/>
          </a:xfrm>
        </p:spPr>
        <p:txBody>
          <a:bodyPr>
            <a:normAutofit/>
          </a:bodyPr>
          <a:lstStyle/>
          <a:p>
            <a:r>
              <a:rPr lang="en-US" sz="2000" b="1" dirty="0">
                <a:effectLst/>
                <a:latin typeface="Calibri" panose="020F0502020204030204" pitchFamily="34" charset="0"/>
                <a:ea typeface="Calibri" panose="020F0502020204030204" pitchFamily="34" charset="0"/>
                <a:cs typeface="Calibri" panose="020F0502020204030204" pitchFamily="34" charset="0"/>
              </a:rPr>
              <a:t>Handling Missing Values: ACTUAL, ANNDATS_ACT, and ANNTIMS_ACT </a:t>
            </a:r>
            <a:r>
              <a:rPr lang="en-US" sz="2000" dirty="0">
                <a:effectLst/>
                <a:latin typeface="Calibri" panose="020F0502020204030204" pitchFamily="34" charset="0"/>
                <a:ea typeface="Calibri" panose="020F0502020204030204" pitchFamily="34" charset="0"/>
                <a:cs typeface="Calibri" panose="020F0502020204030204" pitchFamily="34" charset="0"/>
              </a:rPr>
              <a:t>columns had 44 missing values, Which were removed from the dataset. </a:t>
            </a:r>
          </a:p>
          <a:p>
            <a:r>
              <a:rPr lang="en-US" sz="2000" b="1" dirty="0">
                <a:effectLst/>
                <a:latin typeface="Calibri" panose="020F0502020204030204" pitchFamily="34" charset="0"/>
                <a:ea typeface="Calibri" panose="020F0502020204030204" pitchFamily="34" charset="0"/>
                <a:cs typeface="Calibri" panose="020F0502020204030204" pitchFamily="34" charset="0"/>
              </a:rPr>
              <a:t>Filtering Forecasts: </a:t>
            </a:r>
            <a:r>
              <a:rPr lang="en-US" sz="2000" dirty="0">
                <a:effectLst/>
                <a:latin typeface="Calibri" panose="020F0502020204030204" pitchFamily="34" charset="0"/>
                <a:ea typeface="Calibri" panose="020F0502020204030204" pitchFamily="34" charset="0"/>
                <a:cs typeface="Calibri" panose="020F0502020204030204" pitchFamily="34" charset="0"/>
              </a:rPr>
              <a:t>Each financial year, utilizing “FPEDATS”,  Only one most recent prediction from analysis from all forecasts.  </a:t>
            </a:r>
          </a:p>
          <a:p>
            <a:r>
              <a:rPr lang="en-US" sz="2000" dirty="0">
                <a:latin typeface="Calibri" panose="020F0502020204030204" pitchFamily="34" charset="0"/>
                <a:ea typeface="Calibri" panose="020F0502020204030204" pitchFamily="34" charset="0"/>
                <a:cs typeface="Calibri" panose="020F0502020204030204" pitchFamily="34" charset="0"/>
              </a:rPr>
              <a:t>Covert the </a:t>
            </a:r>
            <a:r>
              <a:rPr lang="en-US" sz="2000" b="1" dirty="0">
                <a:latin typeface="Calibri" panose="020F0502020204030204" pitchFamily="34" charset="0"/>
                <a:ea typeface="Calibri" panose="020F0502020204030204" pitchFamily="34" charset="0"/>
                <a:cs typeface="Calibri" panose="020F0502020204030204" pitchFamily="34" charset="0"/>
              </a:rPr>
              <a:t>‘REVDATS’ </a:t>
            </a:r>
            <a:r>
              <a:rPr lang="en-US" sz="2000" dirty="0">
                <a:latin typeface="Calibri" panose="020F0502020204030204" pitchFamily="34" charset="0"/>
                <a:ea typeface="Calibri" panose="020F0502020204030204" pitchFamily="34" charset="0"/>
                <a:cs typeface="Calibri" panose="020F0502020204030204" pitchFamily="34" charset="0"/>
              </a:rPr>
              <a:t>columns to Date Time format for accurate sorting. After that taking </a:t>
            </a:r>
            <a:r>
              <a:rPr lang="en-US" sz="2000" dirty="0" err="1">
                <a:latin typeface="Calibri" panose="020F0502020204030204" pitchFamily="34" charset="0"/>
                <a:ea typeface="Calibri" panose="020F0502020204030204" pitchFamily="34" charset="0"/>
                <a:cs typeface="Calibri" panose="020F0502020204030204" pitchFamily="34" charset="0"/>
              </a:rPr>
              <a:t>clean_data</a:t>
            </a:r>
            <a:r>
              <a:rPr lang="en-US" sz="2000" dirty="0">
                <a:latin typeface="Calibri" panose="020F0502020204030204" pitchFamily="34" charset="0"/>
                <a:ea typeface="Calibri" panose="020F0502020204030204" pitchFamily="34" charset="0"/>
                <a:cs typeface="Calibri" panose="020F0502020204030204" pitchFamily="34" charset="0"/>
              </a:rPr>
              <a:t> </a:t>
            </a:r>
          </a:p>
        </p:txBody>
      </p:sp>
      <p:pic>
        <p:nvPicPr>
          <p:cNvPr id="6" name="Picture 5">
            <a:extLst>
              <a:ext uri="{FF2B5EF4-FFF2-40B4-BE49-F238E27FC236}">
                <a16:creationId xmlns:a16="http://schemas.microsoft.com/office/drawing/2014/main" id="{CE962871-D22D-9E38-4D44-D910ED3D203E}"/>
              </a:ext>
            </a:extLst>
          </p:cNvPr>
          <p:cNvPicPr>
            <a:picLocks noChangeAspect="1"/>
          </p:cNvPicPr>
          <p:nvPr/>
        </p:nvPicPr>
        <p:blipFill>
          <a:blip r:embed="rId3"/>
          <a:stretch>
            <a:fillRect/>
          </a:stretch>
        </p:blipFill>
        <p:spPr>
          <a:xfrm>
            <a:off x="5817309" y="2329543"/>
            <a:ext cx="6087325" cy="4050484"/>
          </a:xfrm>
          <a:prstGeom prst="rect">
            <a:avLst/>
          </a:prstGeom>
        </p:spPr>
      </p:pic>
      <p:pic>
        <p:nvPicPr>
          <p:cNvPr id="11" name="Picture 10">
            <a:extLst>
              <a:ext uri="{FF2B5EF4-FFF2-40B4-BE49-F238E27FC236}">
                <a16:creationId xmlns:a16="http://schemas.microsoft.com/office/drawing/2014/main" id="{AFC50C4C-C10C-E589-4573-3F832555946B}"/>
              </a:ext>
            </a:extLst>
          </p:cNvPr>
          <p:cNvPicPr>
            <a:picLocks noChangeAspect="1"/>
          </p:cNvPicPr>
          <p:nvPr/>
        </p:nvPicPr>
        <p:blipFill>
          <a:blip r:embed="rId4"/>
          <a:stretch>
            <a:fillRect/>
          </a:stretch>
        </p:blipFill>
        <p:spPr>
          <a:xfrm>
            <a:off x="5921829" y="957943"/>
            <a:ext cx="5982805" cy="1132114"/>
          </a:xfrm>
          <a:prstGeom prst="rect">
            <a:avLst/>
          </a:prstGeom>
        </p:spPr>
      </p:pic>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36466800-8EDC-204C-1BEB-251BC4DFE561}"/>
                  </a:ext>
                </a:extLst>
              </p14:cNvPr>
              <p14:cNvContentPartPr/>
              <p14:nvPr/>
            </p14:nvContentPartPr>
            <p14:xfrm>
              <a:off x="6565104" y="3987216"/>
              <a:ext cx="833760" cy="924120"/>
            </p14:xfrm>
          </p:contentPart>
        </mc:Choice>
        <mc:Fallback xmlns="">
          <p:pic>
            <p:nvPicPr>
              <p:cNvPr id="4" name="Ink 3">
                <a:extLst>
                  <a:ext uri="{FF2B5EF4-FFF2-40B4-BE49-F238E27FC236}">
                    <a16:creationId xmlns:a16="http://schemas.microsoft.com/office/drawing/2014/main" id="{36466800-8EDC-204C-1BEB-251BC4DFE561}"/>
                  </a:ext>
                </a:extLst>
              </p:cNvPr>
              <p:cNvPicPr/>
              <p:nvPr/>
            </p:nvPicPr>
            <p:blipFill>
              <a:blip r:embed="rId6"/>
              <a:stretch>
                <a:fillRect/>
              </a:stretch>
            </p:blipFill>
            <p:spPr>
              <a:xfrm>
                <a:off x="6511464" y="3879216"/>
                <a:ext cx="941400" cy="1139760"/>
              </a:xfrm>
              <a:prstGeom prst="rect">
                <a:avLst/>
              </a:prstGeom>
            </p:spPr>
          </p:pic>
        </mc:Fallback>
      </mc:AlternateContent>
    </p:spTree>
    <p:extLst>
      <p:ext uri="{BB962C8B-B14F-4D97-AF65-F5344CB8AC3E}">
        <p14:creationId xmlns:p14="http://schemas.microsoft.com/office/powerpoint/2010/main" val="1838326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EDAC3-7DC6-0443-E539-EF27C680DEDF}"/>
              </a:ext>
            </a:extLst>
          </p:cNvPr>
          <p:cNvSpPr>
            <a:spLocks noGrp="1"/>
          </p:cNvSpPr>
          <p:nvPr>
            <p:ph type="title"/>
          </p:nvPr>
        </p:nvSpPr>
        <p:spPr>
          <a:xfrm>
            <a:off x="838200" y="365125"/>
            <a:ext cx="10515600" cy="649859"/>
          </a:xfrm>
        </p:spPr>
        <p:txBody>
          <a:bodyPr>
            <a:normAutofit fontScale="90000"/>
          </a:bodyPr>
          <a:lstStyle/>
          <a:p>
            <a:r>
              <a:rPr lang="en-US" dirty="0"/>
              <a:t>Featuring Engineering </a:t>
            </a:r>
          </a:p>
        </p:txBody>
      </p:sp>
      <p:sp>
        <p:nvSpPr>
          <p:cNvPr id="3" name="Content Placeholder 2">
            <a:extLst>
              <a:ext uri="{FF2B5EF4-FFF2-40B4-BE49-F238E27FC236}">
                <a16:creationId xmlns:a16="http://schemas.microsoft.com/office/drawing/2014/main" id="{7186D7FC-B990-4500-97E2-84729171450D}"/>
              </a:ext>
            </a:extLst>
          </p:cNvPr>
          <p:cNvSpPr>
            <a:spLocks noGrp="1"/>
          </p:cNvSpPr>
          <p:nvPr>
            <p:ph idx="1"/>
          </p:nvPr>
        </p:nvSpPr>
        <p:spPr>
          <a:xfrm>
            <a:off x="838199" y="1143001"/>
            <a:ext cx="5581074" cy="2985654"/>
          </a:xfrm>
        </p:spPr>
        <p:txBody>
          <a:bodyPr>
            <a:normAutofit/>
          </a:bodyPr>
          <a:lstStyle/>
          <a:p>
            <a:pPr algn="just">
              <a:lnSpc>
                <a:spcPct val="107000"/>
              </a:lnSpc>
              <a:spcBef>
                <a:spcPts val="0"/>
              </a:spcBef>
            </a:pPr>
            <a:r>
              <a:rPr lang="en-US" sz="1400" b="1" kern="100" dirty="0">
                <a:effectLst/>
                <a:latin typeface="Calibri" panose="020F0502020204030204" pitchFamily="34" charset="0"/>
                <a:ea typeface="Calibri" panose="020F0502020204030204" pitchFamily="34" charset="0"/>
                <a:cs typeface="Calibri" panose="020F0502020204030204" pitchFamily="34" charset="0"/>
              </a:rPr>
              <a:t>Past Accuracy Calculation: </a:t>
            </a:r>
            <a:r>
              <a:rPr lang="en-US" sz="1400" kern="100" dirty="0">
                <a:effectLst/>
                <a:latin typeface="Calibri" panose="020F0502020204030204" pitchFamily="34" charset="0"/>
                <a:ea typeface="Calibri" panose="020F0502020204030204" pitchFamily="34" charset="0"/>
                <a:cs typeface="Calibri" panose="020F0502020204030204" pitchFamily="34" charset="0"/>
              </a:rPr>
              <a:t>We calculated a </a:t>
            </a:r>
            <a:r>
              <a:rPr lang="en-US" sz="1400" b="1" kern="100" dirty="0" err="1">
                <a:effectLst/>
                <a:latin typeface="Calibri" panose="020F0502020204030204" pitchFamily="34" charset="0"/>
                <a:ea typeface="Calibri" panose="020F0502020204030204" pitchFamily="34" charset="0"/>
                <a:cs typeface="Calibri" panose="020F0502020204030204" pitchFamily="34" charset="0"/>
              </a:rPr>
              <a:t>past_accuracy</a:t>
            </a:r>
            <a:r>
              <a:rPr lang="en-US" sz="1400" kern="100" dirty="0">
                <a:effectLst/>
                <a:latin typeface="Calibri" panose="020F0502020204030204" pitchFamily="34" charset="0"/>
                <a:ea typeface="Calibri" panose="020F0502020204030204" pitchFamily="34" charset="0"/>
                <a:cs typeface="Calibri" panose="020F0502020204030204" pitchFamily="34" charset="0"/>
              </a:rPr>
              <a:t> metric for each analyst individual’s forecasting effectiveness by </a:t>
            </a:r>
            <a:r>
              <a:rPr lang="en-US" sz="1400" kern="100" dirty="0">
                <a:latin typeface="Calibri" panose="020F0502020204030204" pitchFamily="34" charset="0"/>
                <a:ea typeface="Calibri" panose="020F0502020204030204" pitchFamily="34" charset="0"/>
                <a:cs typeface="Calibri" panose="020F0502020204030204" pitchFamily="34" charset="0"/>
              </a:rPr>
              <a:t>comparing their last year’s prediction against actual EPS Results. It helps predict future performance as accuracy and null values appear for analytics company prior year data. Using instance for data constancy </a:t>
            </a:r>
          </a:p>
          <a:p>
            <a:r>
              <a:rPr lang="en-US" sz="1400" b="1" kern="100" dirty="0">
                <a:effectLst/>
                <a:latin typeface="Calibri" panose="020F0502020204030204" pitchFamily="34" charset="0"/>
                <a:ea typeface="Calibri" panose="020F0502020204030204" pitchFamily="34" charset="0"/>
                <a:cs typeface="Calibri" panose="020F0502020204030204" pitchFamily="34" charset="0"/>
              </a:rPr>
              <a:t>Forecast Horizon: </a:t>
            </a:r>
            <a:r>
              <a:rPr lang="en-US" sz="1400" kern="100" dirty="0">
                <a:effectLst/>
                <a:latin typeface="Calibri" panose="020F0502020204030204" pitchFamily="34" charset="0"/>
                <a:ea typeface="Calibri" panose="020F0502020204030204" pitchFamily="34" charset="0"/>
                <a:cs typeface="Calibri" panose="020F0502020204030204" pitchFamily="34" charset="0"/>
              </a:rPr>
              <a:t>The horizon feature calculates the difference (ANNDATS_ACT - ANNDATS) between the forecast announcement and end dates, indicating prediction length."</a:t>
            </a:r>
          </a:p>
          <a:p>
            <a:r>
              <a:rPr lang="en-US" sz="1400" b="1" kern="100" dirty="0">
                <a:effectLst/>
                <a:latin typeface="Calibri" panose="020F0502020204030204" pitchFamily="34" charset="0"/>
                <a:ea typeface="Calibri" panose="020F0502020204030204" pitchFamily="34" charset="0"/>
                <a:cs typeface="Calibri" panose="020F0502020204030204" pitchFamily="34" charset="0"/>
              </a:rPr>
              <a:t>Analyst Experience: </a:t>
            </a:r>
            <a:r>
              <a:rPr lang="en-US" sz="1400" kern="100" dirty="0">
                <a:effectLst/>
                <a:latin typeface="Calibri" panose="020F0502020204030204" pitchFamily="34" charset="0"/>
                <a:ea typeface="Calibri" panose="020F0502020204030204" pitchFamily="34" charset="0"/>
                <a:cs typeface="Calibri" panose="020F0502020204030204" pitchFamily="34" charset="0"/>
              </a:rPr>
              <a:t>The matrix clean data analysts have forecasted for EPS company of the financial statements. </a:t>
            </a:r>
          </a:p>
          <a:p>
            <a:r>
              <a:rPr lang="en-US" sz="1400" b="1" kern="100" dirty="0">
                <a:effectLst/>
                <a:latin typeface="Calibri" panose="020F0502020204030204" pitchFamily="34" charset="0"/>
                <a:ea typeface="Calibri" panose="020F0502020204030204" pitchFamily="34" charset="0"/>
                <a:cs typeface="Calibri" panose="020F0502020204030204" pitchFamily="34" charset="0"/>
              </a:rPr>
              <a:t>Brokerage House Size</a:t>
            </a:r>
            <a:r>
              <a:rPr lang="en-US" sz="1400" b="1" kern="100" dirty="0">
                <a:latin typeface="Calibri" panose="020F0502020204030204" pitchFamily="34" charset="0"/>
                <a:ea typeface="Calibri" panose="020F0502020204030204" pitchFamily="34" charset="0"/>
                <a:cs typeface="Calibri" panose="020F0502020204030204" pitchFamily="34" charset="0"/>
              </a:rPr>
              <a:t>: </a:t>
            </a:r>
            <a:r>
              <a:rPr lang="en-US" sz="1400" kern="100" dirty="0">
                <a:latin typeface="Calibri" panose="020F0502020204030204" pitchFamily="34" charset="0"/>
                <a:ea typeface="Calibri" panose="020F0502020204030204" pitchFamily="34" charset="0"/>
                <a:cs typeface="Calibri" panose="020F0502020204030204" pitchFamily="34" charset="0"/>
              </a:rPr>
              <a:t>we calculated a matrix data analysis from some brokerage who forecasted for the same company in the same years. </a:t>
            </a:r>
            <a:endParaRPr lang="en-US" sz="1400" kern="100" dirty="0">
              <a:effectLst/>
              <a:latin typeface="Calibri" panose="020F0502020204030204" pitchFamily="34" charset="0"/>
              <a:ea typeface="Calibri" panose="020F0502020204030204" pitchFamily="34" charset="0"/>
              <a:cs typeface="Calibri" panose="020F0502020204030204" pitchFamily="34" charset="0"/>
            </a:endParaRPr>
          </a:p>
          <a:p>
            <a:endParaRPr lang="en-US" dirty="0"/>
          </a:p>
        </p:txBody>
      </p:sp>
      <p:pic>
        <p:nvPicPr>
          <p:cNvPr id="4" name="Picture 3">
            <a:extLst>
              <a:ext uri="{FF2B5EF4-FFF2-40B4-BE49-F238E27FC236}">
                <a16:creationId xmlns:a16="http://schemas.microsoft.com/office/drawing/2014/main" id="{F2FD7C7A-E580-390E-A4A1-45EA03910DF0}"/>
              </a:ext>
            </a:extLst>
          </p:cNvPr>
          <p:cNvPicPr>
            <a:picLocks noChangeAspect="1"/>
          </p:cNvPicPr>
          <p:nvPr/>
        </p:nvPicPr>
        <p:blipFill>
          <a:blip r:embed="rId2"/>
          <a:stretch>
            <a:fillRect/>
          </a:stretch>
        </p:blipFill>
        <p:spPr>
          <a:xfrm>
            <a:off x="6742545" y="689450"/>
            <a:ext cx="5163128" cy="2254918"/>
          </a:xfrm>
          <a:prstGeom prst="rect">
            <a:avLst/>
          </a:prstGeom>
        </p:spPr>
      </p:pic>
      <p:pic>
        <p:nvPicPr>
          <p:cNvPr id="5" name="Picture 4" descr="A screen shot of a computer&#10;&#10;Description automatically generated">
            <a:extLst>
              <a:ext uri="{FF2B5EF4-FFF2-40B4-BE49-F238E27FC236}">
                <a16:creationId xmlns:a16="http://schemas.microsoft.com/office/drawing/2014/main" id="{88070954-17B0-E3A3-2903-03876DF85C16}"/>
              </a:ext>
            </a:extLst>
          </p:cNvPr>
          <p:cNvPicPr>
            <a:picLocks noChangeAspect="1"/>
          </p:cNvPicPr>
          <p:nvPr/>
        </p:nvPicPr>
        <p:blipFill rotWithShape="1">
          <a:blip r:embed="rId3"/>
          <a:srcRect l="249" r="66890" b="-1"/>
          <a:stretch/>
        </p:blipFill>
        <p:spPr>
          <a:xfrm>
            <a:off x="6742543" y="3460082"/>
            <a:ext cx="5163129" cy="2254918"/>
          </a:xfrm>
          <a:prstGeom prst="rect">
            <a:avLst/>
          </a:prstGeom>
        </p:spPr>
      </p:pic>
      <p:pic>
        <p:nvPicPr>
          <p:cNvPr id="7" name="Picture 6">
            <a:extLst>
              <a:ext uri="{FF2B5EF4-FFF2-40B4-BE49-F238E27FC236}">
                <a16:creationId xmlns:a16="http://schemas.microsoft.com/office/drawing/2014/main" id="{24D17EA0-739E-FE61-3F8B-5F1E9F863609}"/>
              </a:ext>
            </a:extLst>
          </p:cNvPr>
          <p:cNvPicPr>
            <a:picLocks noChangeAspect="1"/>
          </p:cNvPicPr>
          <p:nvPr/>
        </p:nvPicPr>
        <p:blipFill>
          <a:blip r:embed="rId4"/>
          <a:stretch>
            <a:fillRect/>
          </a:stretch>
        </p:blipFill>
        <p:spPr>
          <a:xfrm>
            <a:off x="838199" y="4473009"/>
            <a:ext cx="5373584" cy="1804740"/>
          </a:xfrm>
          <a:prstGeom prst="rect">
            <a:avLst/>
          </a:prstGeom>
        </p:spPr>
      </p:pic>
    </p:spTree>
    <p:extLst>
      <p:ext uri="{BB962C8B-B14F-4D97-AF65-F5344CB8AC3E}">
        <p14:creationId xmlns:p14="http://schemas.microsoft.com/office/powerpoint/2010/main" val="880195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09397-7A9B-97DE-E01A-E320D9B9136C}"/>
              </a:ext>
            </a:extLst>
          </p:cNvPr>
          <p:cNvSpPr>
            <a:spLocks noGrp="1"/>
          </p:cNvSpPr>
          <p:nvPr>
            <p:ph type="title"/>
          </p:nvPr>
        </p:nvSpPr>
        <p:spPr>
          <a:xfrm>
            <a:off x="838200" y="239487"/>
            <a:ext cx="10515600" cy="816427"/>
          </a:xfrm>
        </p:spPr>
        <p:txBody>
          <a:bodyPr/>
          <a:lstStyle/>
          <a:p>
            <a:r>
              <a:rPr lang="en-US" dirty="0"/>
              <a:t>           Descriptive Statistics</a:t>
            </a:r>
          </a:p>
        </p:txBody>
      </p:sp>
      <p:sp>
        <p:nvSpPr>
          <p:cNvPr id="3" name="Content Placeholder 2">
            <a:extLst>
              <a:ext uri="{FF2B5EF4-FFF2-40B4-BE49-F238E27FC236}">
                <a16:creationId xmlns:a16="http://schemas.microsoft.com/office/drawing/2014/main" id="{8C512716-1F70-D46C-D883-C3E26D146627}"/>
              </a:ext>
            </a:extLst>
          </p:cNvPr>
          <p:cNvSpPr>
            <a:spLocks noGrp="1"/>
          </p:cNvSpPr>
          <p:nvPr>
            <p:ph idx="1"/>
          </p:nvPr>
        </p:nvSpPr>
        <p:spPr>
          <a:xfrm>
            <a:off x="838199" y="1200726"/>
            <a:ext cx="11224492" cy="2383721"/>
          </a:xfrm>
        </p:spPr>
        <p:txBody>
          <a:bodyPr>
            <a:norm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The metrics: ACTUAL, </a:t>
            </a:r>
            <a:r>
              <a:rPr lang="en-US" sz="1600" dirty="0" err="1">
                <a:latin typeface="Calibri" panose="020F0502020204030204" pitchFamily="34" charset="0"/>
                <a:ea typeface="Calibri" panose="020F0502020204030204" pitchFamily="34" charset="0"/>
                <a:cs typeface="Calibri" panose="020F0502020204030204" pitchFamily="34" charset="0"/>
              </a:rPr>
              <a:t>past_accuracy</a:t>
            </a:r>
            <a:r>
              <a:rPr lang="en-US" sz="1600" dirty="0">
                <a:latin typeface="Calibri" panose="020F0502020204030204" pitchFamily="34" charset="0"/>
                <a:ea typeface="Calibri" panose="020F0502020204030204" pitchFamily="34" charset="0"/>
                <a:cs typeface="Calibri" panose="020F0502020204030204" pitchFamily="34" charset="0"/>
              </a:rPr>
              <a:t>, horizon, experience, and size. The 'ACTUAL' values range from -2.4 to 8.88 with a mean of 3.4 and a standard deviation of 2.45, indicating variability in actual performances. </a:t>
            </a:r>
          </a:p>
          <a:p>
            <a:r>
              <a:rPr lang="en-US" sz="1600" dirty="0">
                <a:latin typeface="Calibri" panose="020F0502020204030204" pitchFamily="34" charset="0"/>
                <a:ea typeface="Calibri" panose="020F0502020204030204" pitchFamily="34" charset="0"/>
                <a:cs typeface="Calibri" panose="020F0502020204030204" pitchFamily="34" charset="0"/>
              </a:rPr>
              <a:t>The '</a:t>
            </a:r>
            <a:r>
              <a:rPr lang="en-US" sz="1600" dirty="0" err="1">
                <a:latin typeface="Calibri" panose="020F0502020204030204" pitchFamily="34" charset="0"/>
                <a:ea typeface="Calibri" panose="020F0502020204030204" pitchFamily="34" charset="0"/>
                <a:cs typeface="Calibri" panose="020F0502020204030204" pitchFamily="34" charset="0"/>
              </a:rPr>
              <a:t>past_accuracy</a:t>
            </a:r>
            <a:r>
              <a:rPr lang="en-US" sz="1600" dirty="0">
                <a:latin typeface="Calibri" panose="020F0502020204030204" pitchFamily="34" charset="0"/>
                <a:ea typeface="Calibri" panose="020F0502020204030204" pitchFamily="34" charset="0"/>
                <a:cs typeface="Calibri" panose="020F0502020204030204" pitchFamily="34" charset="0"/>
              </a:rPr>
              <a:t>' shows analysts' historical accuracy, with values spanning from -4.77 to 7.45 and a very low mean, suggesting mixed forecasting success. </a:t>
            </a:r>
          </a:p>
          <a:p>
            <a:r>
              <a:rPr lang="en-US" sz="1600" dirty="0">
                <a:latin typeface="Calibri" panose="020F0502020204030204" pitchFamily="34" charset="0"/>
                <a:ea typeface="Calibri" panose="020F0502020204030204" pitchFamily="34" charset="0"/>
                <a:cs typeface="Calibri" panose="020F0502020204030204" pitchFamily="34" charset="0"/>
              </a:rPr>
              <a:t>The 'horizon' feature, measuring forecast timelines, averages around 93 days. </a:t>
            </a:r>
          </a:p>
          <a:p>
            <a:r>
              <a:rPr lang="en-US" sz="1600" dirty="0">
                <a:latin typeface="Calibri" panose="020F0502020204030204" pitchFamily="34" charset="0"/>
                <a:ea typeface="Calibri" panose="020F0502020204030204" pitchFamily="34" charset="0"/>
                <a:cs typeface="Calibri" panose="020F0502020204030204" pitchFamily="34" charset="0"/>
              </a:rPr>
              <a:t>The 'experience' variable shows an average analyst experience of about 3 years. The 'size' variable, likely denoting firm or data size, averages at 1.03, suggesting minimal variation in this sample.</a:t>
            </a:r>
          </a:p>
        </p:txBody>
      </p:sp>
      <p:pic>
        <p:nvPicPr>
          <p:cNvPr id="5" name="Picture 4">
            <a:extLst>
              <a:ext uri="{FF2B5EF4-FFF2-40B4-BE49-F238E27FC236}">
                <a16:creationId xmlns:a16="http://schemas.microsoft.com/office/drawing/2014/main" id="{C207C087-EF8C-81FE-8D16-1C3AC8D29F5A}"/>
              </a:ext>
            </a:extLst>
          </p:cNvPr>
          <p:cNvPicPr>
            <a:picLocks noChangeAspect="1"/>
          </p:cNvPicPr>
          <p:nvPr/>
        </p:nvPicPr>
        <p:blipFill>
          <a:blip r:embed="rId2"/>
          <a:stretch>
            <a:fillRect/>
          </a:stretch>
        </p:blipFill>
        <p:spPr>
          <a:xfrm>
            <a:off x="838199" y="3429000"/>
            <a:ext cx="10171546" cy="3044953"/>
          </a:xfrm>
          <a:prstGeom prst="rect">
            <a:avLst/>
          </a:prstGeom>
        </p:spPr>
      </p:pic>
    </p:spTree>
    <p:extLst>
      <p:ext uri="{BB962C8B-B14F-4D97-AF65-F5344CB8AC3E}">
        <p14:creationId xmlns:p14="http://schemas.microsoft.com/office/powerpoint/2010/main" val="3915656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C740-B07E-C33D-EE9E-5DD7690DD6CF}"/>
              </a:ext>
            </a:extLst>
          </p:cNvPr>
          <p:cNvSpPr>
            <a:spLocks noGrp="1"/>
          </p:cNvSpPr>
          <p:nvPr>
            <p:ph type="title"/>
          </p:nvPr>
        </p:nvSpPr>
        <p:spPr>
          <a:xfrm>
            <a:off x="630936" y="393192"/>
            <a:ext cx="4764024" cy="475488"/>
          </a:xfrm>
        </p:spPr>
        <p:txBody>
          <a:bodyPr anchor="b">
            <a:normAutofit/>
          </a:bodyPr>
          <a:lstStyle/>
          <a:p>
            <a:r>
              <a:rPr lang="en-US" sz="2400" b="1" dirty="0"/>
              <a:t>Exploratory Data Analysis (EDA)</a:t>
            </a:r>
          </a:p>
        </p:txBody>
      </p:sp>
      <p:sp>
        <p:nvSpPr>
          <p:cNvPr id="3" name="Content Placeholder 2">
            <a:extLst>
              <a:ext uri="{FF2B5EF4-FFF2-40B4-BE49-F238E27FC236}">
                <a16:creationId xmlns:a16="http://schemas.microsoft.com/office/drawing/2014/main" id="{07A20AB2-7C2E-0DD1-F9F3-DC297BE58D53}"/>
              </a:ext>
            </a:extLst>
          </p:cNvPr>
          <p:cNvSpPr>
            <a:spLocks noGrp="1"/>
          </p:cNvSpPr>
          <p:nvPr>
            <p:ph idx="1"/>
          </p:nvPr>
        </p:nvSpPr>
        <p:spPr>
          <a:xfrm>
            <a:off x="630936" y="969264"/>
            <a:ext cx="5306569" cy="4037122"/>
          </a:xfrm>
        </p:spPr>
        <p:txBody>
          <a:bodyPr anchor="t">
            <a:normAutofit lnSpcReduction="10000"/>
          </a:bodyPr>
          <a:lstStyle/>
          <a:p>
            <a:r>
              <a:rPr lang="en-US" sz="1400" dirty="0">
                <a:latin typeface="Calibri" panose="020F0502020204030204" pitchFamily="34" charset="0"/>
                <a:ea typeface="Calibri" panose="020F0502020204030204" pitchFamily="34" charset="0"/>
                <a:cs typeface="Calibri" panose="020F0502020204030204" pitchFamily="34" charset="0"/>
              </a:rPr>
              <a:t>The Histogram </a:t>
            </a:r>
            <a:r>
              <a:rPr lang="en-US" sz="1400" b="1" dirty="0">
                <a:latin typeface="Calibri" panose="020F0502020204030204" pitchFamily="34" charset="0"/>
                <a:ea typeface="Calibri" panose="020F0502020204030204" pitchFamily="34" charset="0"/>
                <a:cs typeface="Calibri" panose="020F0502020204030204" pitchFamily="34" charset="0"/>
              </a:rPr>
              <a:t>distribution of analytics </a:t>
            </a:r>
            <a:r>
              <a:rPr lang="en-US" sz="1400" dirty="0">
                <a:latin typeface="Calibri" panose="020F0502020204030204" pitchFamily="34" charset="0"/>
                <a:ea typeface="Calibri" panose="020F0502020204030204" pitchFamily="34" charset="0"/>
                <a:cs typeface="Calibri" panose="020F0502020204030204" pitchFamily="34" charset="0"/>
              </a:rPr>
              <a:t>between 0 to 2 years. Indicating a steep decrease in frequency with increasing expertise levels.</a:t>
            </a:r>
          </a:p>
          <a:p>
            <a:r>
              <a:rPr lang="en-US" sz="1400" dirty="0">
                <a:latin typeface="Calibri" panose="020F0502020204030204" pitchFamily="34" charset="0"/>
                <a:ea typeface="Calibri" panose="020F0502020204030204" pitchFamily="34" charset="0"/>
                <a:cs typeface="Calibri" panose="020F0502020204030204" pitchFamily="34" charset="0"/>
              </a:rPr>
              <a:t>Using a kernel density estimate to a smoothed treated, there are a few analysts with more than 6 years of appearances with significantly fewer compared to those less experienced for long-term tenure in this field.     </a:t>
            </a:r>
          </a:p>
          <a:p>
            <a:endParaRPr lang="en-US" sz="14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400" b="1" dirty="0">
                <a:latin typeface="Calibri" panose="020F0502020204030204" pitchFamily="34" charset="0"/>
                <a:ea typeface="Calibri" panose="020F0502020204030204" pitchFamily="34" charset="0"/>
                <a:cs typeface="Calibri" panose="020F0502020204030204" pitchFamily="34" charset="0"/>
              </a:rPr>
              <a:t>Distribution of Current Accuracy: </a:t>
            </a:r>
          </a:p>
          <a:p>
            <a:r>
              <a:rPr lang="en-US" sz="1400" dirty="0">
                <a:latin typeface="Calibri" panose="020F0502020204030204" pitchFamily="34" charset="0"/>
                <a:ea typeface="Calibri" panose="020F0502020204030204" pitchFamily="34" charset="0"/>
                <a:cs typeface="Calibri" panose="020F0502020204030204" pitchFamily="34" charset="0"/>
              </a:rPr>
              <a:t>The distribution of accuracy values calculation by subtracting actual EPS from forecasted EPS.</a:t>
            </a:r>
          </a:p>
          <a:p>
            <a:r>
              <a:rPr lang="en-US" sz="1400" dirty="0">
                <a:latin typeface="Calibri" panose="020F0502020204030204" pitchFamily="34" charset="0"/>
                <a:ea typeface="Calibri" panose="020F0502020204030204" pitchFamily="34" charset="0"/>
                <a:cs typeface="Calibri" panose="020F0502020204030204" pitchFamily="34" charset="0"/>
              </a:rPr>
              <a:t>most data points cluster near zero, indicating more accurate prediction, with a peak at zero.  </a:t>
            </a:r>
          </a:p>
          <a:p>
            <a:r>
              <a:rPr lang="en-US" sz="1400" dirty="0">
                <a:latin typeface="Calibri" panose="020F0502020204030204" pitchFamily="34" charset="0"/>
                <a:ea typeface="Calibri" panose="020F0502020204030204" pitchFamily="34" charset="0"/>
                <a:cs typeface="Calibri" panose="020F0502020204030204" pitchFamily="34" charset="0"/>
              </a:rPr>
              <a:t>Hances, this distribution </a:t>
            </a:r>
            <a:r>
              <a:rPr lang="en-US" sz="14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exhibits slight right skewness, suggesting some forecasts tend to slightly overestimate EPS. </a:t>
            </a:r>
          </a:p>
          <a:p>
            <a:r>
              <a:rPr lang="en-US" sz="1400" dirty="0">
                <a:solidFill>
                  <a:srgbClr val="0D0D0D"/>
                </a:solidFill>
                <a:highlight>
                  <a:srgbClr val="FFFFFF"/>
                </a:highlight>
                <a:latin typeface="Calibri" panose="020F0502020204030204" pitchFamily="34" charset="0"/>
                <a:ea typeface="Calibri" panose="020F0502020204030204" pitchFamily="34" charset="0"/>
                <a:cs typeface="Calibri" panose="020F0502020204030204" pitchFamily="34" charset="0"/>
              </a:rPr>
              <a:t>This skewness is visible through a longer to the right indicating the presence of several overestimates' </a:t>
            </a:r>
            <a:endParaRPr lang="en-US" sz="14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descr="A graph of a number of people&#10;&#10;Description automatically generated with medium confidence">
            <a:extLst>
              <a:ext uri="{FF2B5EF4-FFF2-40B4-BE49-F238E27FC236}">
                <a16:creationId xmlns:a16="http://schemas.microsoft.com/office/drawing/2014/main" id="{4398E7AB-F255-1D76-DCD2-BD4D477B5473}"/>
              </a:ext>
            </a:extLst>
          </p:cNvPr>
          <p:cNvPicPr>
            <a:picLocks noChangeAspect="1"/>
          </p:cNvPicPr>
          <p:nvPr/>
        </p:nvPicPr>
        <p:blipFill>
          <a:blip r:embed="rId2"/>
          <a:stretch>
            <a:fillRect/>
          </a:stretch>
        </p:blipFill>
        <p:spPr>
          <a:xfrm>
            <a:off x="6382327" y="148819"/>
            <a:ext cx="5568881" cy="2905277"/>
          </a:xfrm>
          <a:prstGeom prst="rect">
            <a:avLst/>
          </a:prstGeom>
        </p:spPr>
      </p:pic>
      <p:pic>
        <p:nvPicPr>
          <p:cNvPr id="6" name="Picture 2">
            <a:extLst>
              <a:ext uri="{FF2B5EF4-FFF2-40B4-BE49-F238E27FC236}">
                <a16:creationId xmlns:a16="http://schemas.microsoft.com/office/drawing/2014/main" id="{95CF9F1B-17C0-7E7A-0742-74064E6DBA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1646" y="3337560"/>
            <a:ext cx="5604027" cy="30567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F46500D-7FA2-790E-BB51-E53D9BA4348F}"/>
              </a:ext>
            </a:extLst>
          </p:cNvPr>
          <p:cNvPicPr>
            <a:picLocks noChangeAspect="1"/>
          </p:cNvPicPr>
          <p:nvPr/>
        </p:nvPicPr>
        <p:blipFill>
          <a:blip r:embed="rId4"/>
          <a:stretch>
            <a:fillRect/>
          </a:stretch>
        </p:blipFill>
        <p:spPr>
          <a:xfrm>
            <a:off x="723230" y="5310909"/>
            <a:ext cx="5372770" cy="1025883"/>
          </a:xfrm>
          <a:prstGeom prst="rect">
            <a:avLst/>
          </a:prstGeom>
        </p:spPr>
      </p:pic>
    </p:spTree>
    <p:extLst>
      <p:ext uri="{BB962C8B-B14F-4D97-AF65-F5344CB8AC3E}">
        <p14:creationId xmlns:p14="http://schemas.microsoft.com/office/powerpoint/2010/main" val="1789606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5618F-5BFE-CB8B-FC3D-DA651AFA9CDF}"/>
              </a:ext>
            </a:extLst>
          </p:cNvPr>
          <p:cNvSpPr>
            <a:spLocks noGrp="1"/>
          </p:cNvSpPr>
          <p:nvPr>
            <p:ph type="title"/>
          </p:nvPr>
        </p:nvSpPr>
        <p:spPr>
          <a:xfrm>
            <a:off x="630936" y="141514"/>
            <a:ext cx="11114750" cy="708123"/>
          </a:xfrm>
        </p:spPr>
        <p:txBody>
          <a:bodyPr anchor="b">
            <a:normAutofit fontScale="90000"/>
          </a:bodyPr>
          <a:lstStyle/>
          <a:p>
            <a:r>
              <a:rPr lang="en-US" sz="5000" dirty="0"/>
              <a:t>Correlation Matrix Analysis</a:t>
            </a:r>
          </a:p>
        </p:txBody>
      </p:sp>
      <p:sp>
        <p:nvSpPr>
          <p:cNvPr id="3" name="Content Placeholder 2">
            <a:extLst>
              <a:ext uri="{FF2B5EF4-FFF2-40B4-BE49-F238E27FC236}">
                <a16:creationId xmlns:a16="http://schemas.microsoft.com/office/drawing/2014/main" id="{65FB10D4-37A2-BAF4-2634-344AE2CDBE7B}"/>
              </a:ext>
            </a:extLst>
          </p:cNvPr>
          <p:cNvSpPr>
            <a:spLocks noGrp="1"/>
          </p:cNvSpPr>
          <p:nvPr>
            <p:ph idx="1"/>
          </p:nvPr>
        </p:nvSpPr>
        <p:spPr>
          <a:xfrm>
            <a:off x="630936" y="3063240"/>
            <a:ext cx="5458968" cy="3145536"/>
          </a:xfrm>
        </p:spPr>
        <p:txBody>
          <a:bodyPr anchor="t">
            <a:normAutofit/>
          </a:bodyPr>
          <a:lstStyle/>
          <a:p>
            <a:r>
              <a:rPr lang="en-US" sz="1400" dirty="0">
                <a:latin typeface="Calibri" panose="020F0502020204030204" pitchFamily="34" charset="0"/>
                <a:ea typeface="Calibri" panose="020F0502020204030204" pitchFamily="34" charset="0"/>
                <a:cs typeface="Calibri" panose="020F0502020204030204" pitchFamily="34" charset="0"/>
              </a:rPr>
              <a:t>We created a heatmap to visualize the correlation matrix, where each cell represents the correlation coefficient between numerical features."</a:t>
            </a:r>
          </a:p>
          <a:p>
            <a:r>
              <a:rPr lang="en-US" sz="14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 terms 'VALUE' and 'ACTUAL’ have a high positive and negative relationship correlation, we suggest that they directly measure EPS, making them highly predictive and crucial for modeling.</a:t>
            </a:r>
            <a:br>
              <a:rPr lang="en-US" sz="140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br>
            <a:endParaRPr lang="en-US" sz="1400" dirty="0">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r>
              <a:rPr lang="en-US" sz="1400" dirty="0">
                <a:latin typeface="Calibri" panose="020F0502020204030204" pitchFamily="34" charset="0"/>
                <a:ea typeface="Calibri" panose="020F0502020204030204" pitchFamily="34" charset="0"/>
                <a:cs typeface="Calibri" panose="020F0502020204030204" pitchFamily="34" charset="0"/>
              </a:rPr>
              <a:t> All associated with variables like </a:t>
            </a:r>
            <a:r>
              <a:rPr lang="en-US" sz="1400" b="1" dirty="0">
                <a:latin typeface="Calibri" panose="020F0502020204030204" pitchFamily="34" charset="0"/>
                <a:ea typeface="Calibri" panose="020F0502020204030204" pitchFamily="34" charset="0"/>
                <a:cs typeface="Calibri" panose="020F0502020204030204" pitchFamily="34" charset="0"/>
              </a:rPr>
              <a:t>‘size</a:t>
            </a:r>
            <a:r>
              <a:rPr lang="en-US" sz="1400" dirty="0">
                <a:latin typeface="Calibri" panose="020F0502020204030204" pitchFamily="34" charset="0"/>
                <a:ea typeface="Calibri" panose="020F0502020204030204" pitchFamily="34" charset="0"/>
                <a:cs typeface="Calibri" panose="020F0502020204030204" pitchFamily="34" charset="0"/>
              </a:rPr>
              <a:t>’ or </a:t>
            </a:r>
            <a:r>
              <a:rPr lang="en-US" sz="1400" b="1" dirty="0">
                <a:latin typeface="Calibri" panose="020F0502020204030204" pitchFamily="34" charset="0"/>
                <a:ea typeface="Calibri" panose="020F0502020204030204" pitchFamily="34" charset="0"/>
                <a:cs typeface="Calibri" panose="020F0502020204030204" pitchFamily="34" charset="0"/>
              </a:rPr>
              <a:t>‘experiences’ </a:t>
            </a:r>
            <a:r>
              <a:rPr lang="en-US" sz="1400" dirty="0">
                <a:latin typeface="Calibri" panose="020F0502020204030204" pitchFamily="34" charset="0"/>
                <a:ea typeface="Calibri" panose="020F0502020204030204" pitchFamily="34" charset="0"/>
                <a:cs typeface="Calibri" panose="020F0502020204030204" pitchFamily="34" charset="0"/>
              </a:rPr>
              <a:t>as well predicted for  ‘</a:t>
            </a:r>
            <a:r>
              <a:rPr lang="en-US" sz="1400" b="1" dirty="0">
                <a:latin typeface="Calibri" panose="020F0502020204030204" pitchFamily="34" charset="0"/>
                <a:ea typeface="Calibri" panose="020F0502020204030204" pitchFamily="34" charset="0"/>
                <a:cs typeface="Calibri" panose="020F0502020204030204" pitchFamily="34" charset="0"/>
              </a:rPr>
              <a:t>ACTUAL’. </a:t>
            </a:r>
            <a:r>
              <a:rPr lang="en-US" sz="1400" dirty="0">
                <a:latin typeface="Calibri" panose="020F0502020204030204" pitchFamily="34" charset="0"/>
                <a:ea typeface="Calibri" panose="020F0502020204030204" pitchFamily="34" charset="0"/>
                <a:cs typeface="Calibri" panose="020F0502020204030204" pitchFamily="34" charset="0"/>
              </a:rPr>
              <a:t>This could be attributed to predicated models with the features. </a:t>
            </a:r>
          </a:p>
        </p:txBody>
      </p:sp>
      <p:pic>
        <p:nvPicPr>
          <p:cNvPr id="6" name="Picture 5">
            <a:extLst>
              <a:ext uri="{FF2B5EF4-FFF2-40B4-BE49-F238E27FC236}">
                <a16:creationId xmlns:a16="http://schemas.microsoft.com/office/drawing/2014/main" id="{7200B2C1-F6B5-DDDC-94F2-C80B687A59D2}"/>
              </a:ext>
            </a:extLst>
          </p:cNvPr>
          <p:cNvPicPr>
            <a:picLocks noChangeAspect="1"/>
          </p:cNvPicPr>
          <p:nvPr/>
        </p:nvPicPr>
        <p:blipFill>
          <a:blip r:embed="rId3"/>
          <a:stretch>
            <a:fillRect/>
          </a:stretch>
        </p:blipFill>
        <p:spPr>
          <a:xfrm>
            <a:off x="630936" y="944483"/>
            <a:ext cx="7823259" cy="1823943"/>
          </a:xfrm>
          <a:prstGeom prst="rect">
            <a:avLst/>
          </a:prstGeom>
        </p:spPr>
      </p:pic>
      <p:pic>
        <p:nvPicPr>
          <p:cNvPr id="7" name="Picture 6" descr="A screenshot of a graph&#10;&#10;Description automatically generated">
            <a:extLst>
              <a:ext uri="{FF2B5EF4-FFF2-40B4-BE49-F238E27FC236}">
                <a16:creationId xmlns:a16="http://schemas.microsoft.com/office/drawing/2014/main" id="{DA325ED1-A3DF-88C6-9798-08799271FF8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6409944" y="849638"/>
            <a:ext cx="5335742" cy="5258310"/>
          </a:xfrm>
          <a:prstGeom prst="rect">
            <a:avLst/>
          </a:prstGeom>
          <a:noFill/>
        </p:spPr>
      </p:pic>
    </p:spTree>
    <p:extLst>
      <p:ext uri="{BB962C8B-B14F-4D97-AF65-F5344CB8AC3E}">
        <p14:creationId xmlns:p14="http://schemas.microsoft.com/office/powerpoint/2010/main" val="1028990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07483-AF16-765C-1BB5-562D65F2E645}"/>
              </a:ext>
            </a:extLst>
          </p:cNvPr>
          <p:cNvSpPr>
            <a:spLocks noGrp="1"/>
          </p:cNvSpPr>
          <p:nvPr>
            <p:ph type="ctrTitle"/>
          </p:nvPr>
        </p:nvSpPr>
        <p:spPr>
          <a:xfrm>
            <a:off x="477981" y="152402"/>
            <a:ext cx="8491848" cy="473282"/>
          </a:xfrm>
        </p:spPr>
        <p:txBody>
          <a:bodyPr anchor="b">
            <a:normAutofit fontScale="90000"/>
          </a:bodyPr>
          <a:lstStyle/>
          <a:p>
            <a:pPr algn="l"/>
            <a:r>
              <a:rPr lang="en-US" sz="3600" dirty="0"/>
              <a:t>Model Selection and  Performance </a:t>
            </a:r>
          </a:p>
        </p:txBody>
      </p:sp>
      <p:sp>
        <p:nvSpPr>
          <p:cNvPr id="3" name="Subtitle 2">
            <a:extLst>
              <a:ext uri="{FF2B5EF4-FFF2-40B4-BE49-F238E27FC236}">
                <a16:creationId xmlns:a16="http://schemas.microsoft.com/office/drawing/2014/main" id="{0DB1224F-0A1F-21F4-7F7C-E2E0022BEEF0}"/>
              </a:ext>
            </a:extLst>
          </p:cNvPr>
          <p:cNvSpPr>
            <a:spLocks noGrp="1"/>
          </p:cNvSpPr>
          <p:nvPr>
            <p:ph type="subTitle" idx="1"/>
          </p:nvPr>
        </p:nvSpPr>
        <p:spPr>
          <a:xfrm>
            <a:off x="477979" y="1173018"/>
            <a:ext cx="7068129" cy="4908045"/>
          </a:xfrm>
        </p:spPr>
        <p:txBody>
          <a:bodyPr>
            <a:normAutofit/>
          </a:bodyPr>
          <a:lstStyle/>
          <a:p>
            <a:pPr algn="l"/>
            <a:r>
              <a:rPr lang="en-US" sz="1100" dirty="0">
                <a:latin typeface="Calibri" panose="020F0502020204030204" pitchFamily="34" charset="0"/>
                <a:ea typeface="Calibri" panose="020F0502020204030204" pitchFamily="34" charset="0"/>
                <a:cs typeface="Calibri" panose="020F0502020204030204" pitchFamily="34" charset="0"/>
              </a:rPr>
              <a:t>We have collected data, and all model </a:t>
            </a:r>
            <a:r>
              <a:rPr lang="en-US" sz="1100" b="1" kern="100" dirty="0">
                <a:effectLst/>
                <a:latin typeface="Calibri" panose="020F0502020204030204" pitchFamily="34" charset="0"/>
                <a:ea typeface="Calibri" panose="020F0502020204030204" pitchFamily="34" charset="0"/>
                <a:cs typeface="Calibri" panose="020F0502020204030204" pitchFamily="34" charset="0"/>
              </a:rPr>
              <a:t>Linear Regression, KNN, Lasso, and Random Forest</a:t>
            </a:r>
            <a:r>
              <a:rPr lang="en-US" sz="1100" kern="100" dirty="0">
                <a:effectLst/>
                <a:latin typeface="Calibri" panose="020F0502020204030204" pitchFamily="34" charset="0"/>
                <a:ea typeface="Calibri" panose="020F0502020204030204" pitchFamily="34" charset="0"/>
                <a:cs typeface="Calibri" panose="020F0502020204030204" pitchFamily="34" charset="0"/>
              </a:rPr>
              <a:t> have been trained with the training datasets. All the models for computing the MSPE. The MSPE will be the squares of the differences between the actual EPS Values and the prediction from each model calculated in the below screen showing the accuracy of forecasting EPS. </a:t>
            </a:r>
          </a:p>
          <a:p>
            <a:pPr algn="l"/>
            <a:r>
              <a:rPr lang="en-US" sz="1100" b="1" dirty="0"/>
              <a:t>Linear Regression Model: </a:t>
            </a:r>
            <a:r>
              <a:rPr lang="en-US" sz="1100" dirty="0">
                <a:effectLst/>
                <a:latin typeface="Calibri" panose="020F0502020204030204" pitchFamily="34" charset="0"/>
                <a:ea typeface="Calibri" panose="020F0502020204030204" pitchFamily="34" charset="0"/>
              </a:rPr>
              <a:t>Linear Regression Model a better than more complicated models like Lasso and Random Forest but a little higher than the KNN Model, linear regression provides an unusually low MSPE. This indicates respectable performances in which the linear correlation between the dependent variable (EPS) and the independent variables factors. </a:t>
            </a:r>
          </a:p>
          <a:p>
            <a:pPr algn="l"/>
            <a:r>
              <a:rPr lang="en-US" sz="1100" dirty="0">
                <a:effectLst/>
                <a:latin typeface="Calibri" panose="020F0502020204030204" pitchFamily="34" charset="0"/>
                <a:ea typeface="Calibri" panose="020F0502020204030204" pitchFamily="34" charset="0"/>
              </a:rPr>
              <a:t>The validity of the model suggests that linear predictors have a significant correlation with EPS results. However, there may be non-linear or external variables that the basic linear model can adjust well values of </a:t>
            </a:r>
            <a:r>
              <a:rPr lang="en-US" sz="1100" b="1" dirty="0">
                <a:latin typeface="Calibri" panose="020F0502020204030204" pitchFamily="34" charset="0"/>
                <a:ea typeface="Calibri" panose="020F0502020204030204" pitchFamily="34" charset="0"/>
              </a:rPr>
              <a:t>MSPE 0.0356</a:t>
            </a:r>
            <a:endParaRPr lang="en-US" sz="1100" b="1" dirty="0">
              <a:effectLst/>
              <a:latin typeface="Calibri" panose="020F0502020204030204" pitchFamily="34" charset="0"/>
              <a:ea typeface="Calibri" panose="020F0502020204030204" pitchFamily="34" charset="0"/>
            </a:endParaRPr>
          </a:p>
          <a:p>
            <a:pPr algn="l"/>
            <a:r>
              <a:rPr lang="en-US" sz="1100" b="1" dirty="0">
                <a:latin typeface="Calibri" panose="020F0502020204030204" pitchFamily="34" charset="0"/>
                <a:ea typeface="Calibri" panose="020F0502020204030204" pitchFamily="34" charset="0"/>
              </a:rPr>
              <a:t>KNN Model: RMSE </a:t>
            </a:r>
            <a:r>
              <a:rPr lang="en-US" sz="1100" dirty="0">
                <a:latin typeface="Calibri" panose="020F0502020204030204" pitchFamily="34" charset="0"/>
                <a:ea typeface="Calibri" panose="020F0502020204030204" pitchFamily="34" charset="0"/>
              </a:rPr>
              <a:t>was lower for the KNN model when compared to all of the models evaluated a low MSPE shows that the model forecast approximates the true EPS value of 0.1555</a:t>
            </a:r>
          </a:p>
          <a:p>
            <a:pPr algn="l"/>
            <a:r>
              <a:rPr lang="en-US" sz="1100" dirty="0">
                <a:latin typeface="Calibri" panose="020F0502020204030204" pitchFamily="34" charset="0"/>
                <a:ea typeface="Calibri" panose="020F0502020204030204" pitchFamily="34" charset="0"/>
              </a:rPr>
              <a:t>The idea behind KNN is that business profiles result in similar outcomes. Thus, the model performs well in the relationship in the feature spaces and has strong predicate outcomes. </a:t>
            </a:r>
          </a:p>
          <a:p>
            <a:pPr algn="l"/>
            <a:r>
              <a:rPr lang="en-US" sz="1100" b="1" dirty="0"/>
              <a:t>Lasso Model: </a:t>
            </a:r>
            <a:r>
              <a:rPr lang="en-US" sz="1100" kern="100" dirty="0">
                <a:effectLst/>
                <a:latin typeface="Calibri" panose="020F0502020204030204" pitchFamily="34" charset="0"/>
                <a:ea typeface="Calibri" panose="020F0502020204030204" pitchFamily="34" charset="0"/>
                <a:cs typeface="Calibri" panose="020F0502020204030204" pitchFamily="34" charset="0"/>
              </a:rPr>
              <a:t>Lasso Regression, which includes an adjustment mechanism to reduce the impact of less significant characteristics, had a greater Means Squared Prediction Error MSPE, value of </a:t>
            </a:r>
            <a:r>
              <a:rPr lang="en-US" sz="1100" b="1" kern="100" dirty="0">
                <a:effectLst/>
                <a:latin typeface="Calibri" panose="020F0502020204030204" pitchFamily="34" charset="0"/>
                <a:ea typeface="Calibri" panose="020F0502020204030204" pitchFamily="34" charset="0"/>
                <a:cs typeface="Calibri" panose="020F0502020204030204" pitchFamily="34" charset="0"/>
              </a:rPr>
              <a:t>0.0386</a:t>
            </a:r>
            <a:r>
              <a:rPr lang="en-US" sz="1100" kern="100" dirty="0">
                <a:effectLst/>
                <a:latin typeface="Calibri" panose="020F0502020204030204" pitchFamily="34" charset="0"/>
                <a:ea typeface="Calibri" panose="020F0502020204030204" pitchFamily="34" charset="0"/>
                <a:cs typeface="Calibri" panose="020F0502020204030204" pitchFamily="34" charset="0"/>
              </a:rPr>
              <a:t>, indicating less accurate prediction. </a:t>
            </a:r>
          </a:p>
          <a:p>
            <a:pPr algn="l"/>
            <a:r>
              <a:rPr lang="en-US" sz="1100" b="1" kern="100" dirty="0">
                <a:latin typeface="Calibri" panose="020F0502020204030204" pitchFamily="34" charset="0"/>
                <a:ea typeface="Calibri" panose="020F0502020204030204" pitchFamily="34" charset="0"/>
                <a:cs typeface="Calibri" panose="020F0502020204030204" pitchFamily="34" charset="0"/>
              </a:rPr>
              <a:t>Random Forest Model: </a:t>
            </a:r>
            <a:r>
              <a:rPr lang="en-US" sz="1200" dirty="0">
                <a:effectLst/>
                <a:latin typeface="Calibri" panose="020F0502020204030204" pitchFamily="34" charset="0"/>
                <a:ea typeface="Calibri" panose="020F0502020204030204" pitchFamily="34" charset="0"/>
              </a:rPr>
              <a:t>Random Forest, a team method that combines many decision trees to provide more accurate and reliable predictions, achieved the greatest MSPE of all the models tested. This high MSPE shows that the model is overfitting the training data, collecting both noise and signals in its predictions EPS, both Model Lasso and Random Forest indicated higher values between 0.0386 and 0.0888 respectively, predictions compared to the similar models. </a:t>
            </a:r>
          </a:p>
          <a:p>
            <a:pPr algn="l"/>
            <a:endParaRPr lang="en-US" sz="1100" dirty="0"/>
          </a:p>
        </p:txBody>
      </p:sp>
      <p:pic>
        <p:nvPicPr>
          <p:cNvPr id="5" name="Picture 4">
            <a:extLst>
              <a:ext uri="{FF2B5EF4-FFF2-40B4-BE49-F238E27FC236}">
                <a16:creationId xmlns:a16="http://schemas.microsoft.com/office/drawing/2014/main" id="{7D43AA83-F3E2-B5DD-70E8-C0267855A8E3}"/>
              </a:ext>
            </a:extLst>
          </p:cNvPr>
          <p:cNvPicPr>
            <a:picLocks noChangeAspect="1"/>
          </p:cNvPicPr>
          <p:nvPr/>
        </p:nvPicPr>
        <p:blipFill>
          <a:blip r:embed="rId2"/>
          <a:stretch>
            <a:fillRect/>
          </a:stretch>
        </p:blipFill>
        <p:spPr>
          <a:xfrm>
            <a:off x="7620463" y="1092520"/>
            <a:ext cx="4338978" cy="2775392"/>
          </a:xfrm>
          <a:prstGeom prst="rect">
            <a:avLst/>
          </a:prstGeom>
        </p:spPr>
      </p:pic>
    </p:spTree>
    <p:extLst>
      <p:ext uri="{BB962C8B-B14F-4D97-AF65-F5344CB8AC3E}">
        <p14:creationId xmlns:p14="http://schemas.microsoft.com/office/powerpoint/2010/main" val="1196270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830</TotalTime>
  <Words>1555</Words>
  <Application>Microsoft Office PowerPoint</Application>
  <PresentationFormat>Widescreen</PresentationFormat>
  <Paragraphs>78</Paragraphs>
  <Slides>13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Arial</vt:lpstr>
      <vt:lpstr>Calibri</vt:lpstr>
      <vt:lpstr>Times New Roman</vt:lpstr>
      <vt:lpstr>Office Theme</vt:lpstr>
      <vt:lpstr>EPS PREDICTION MODEL DEVELOPMENT </vt:lpstr>
      <vt:lpstr>AGENDA</vt:lpstr>
      <vt:lpstr>INTRODUCTION </vt:lpstr>
      <vt:lpstr>Data cleaning and Preprocessing </vt:lpstr>
      <vt:lpstr>Featuring Engineering </vt:lpstr>
      <vt:lpstr>           Descriptive Statistics</vt:lpstr>
      <vt:lpstr>Exploratory Data Analysis (EDA)</vt:lpstr>
      <vt:lpstr>Correlation Matrix Analysis</vt:lpstr>
      <vt:lpstr>Model Selection and  Performance </vt:lpstr>
      <vt:lpstr>Evaluation Performance Model With MSPE, RMSE, MSE, R2</vt:lpstr>
      <vt:lpstr>Application of the Best Model Performance </vt:lpstr>
      <vt:lpstr>Conclusion and Recommendation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the Best Model Performance</dc:title>
  <dc:creator>Chaudhary, Yog</dc:creator>
  <cp:lastModifiedBy>Chaudhary, Yog</cp:lastModifiedBy>
  <cp:revision>67</cp:revision>
  <dcterms:created xsi:type="dcterms:W3CDTF">2024-05-10T13:27:18Z</dcterms:created>
  <dcterms:modified xsi:type="dcterms:W3CDTF">2024-05-11T03:25:07Z</dcterms:modified>
</cp:coreProperties>
</file>