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15" r:id="rId1"/>
  </p:sldMasterIdLst>
  <p:sldIdLst>
    <p:sldId id="256" r:id="rId2"/>
    <p:sldId id="257" r:id="rId3"/>
    <p:sldId id="258" r:id="rId4"/>
    <p:sldId id="259" r:id="rId5"/>
    <p:sldId id="260" r:id="rId6"/>
    <p:sldId id="263" r:id="rId7"/>
    <p:sldId id="261" r:id="rId8"/>
    <p:sldId id="282" r:id="rId9"/>
    <p:sldId id="264" r:id="rId10"/>
    <p:sldId id="265" r:id="rId11"/>
    <p:sldId id="266" r:id="rId12"/>
    <p:sldId id="267" r:id="rId13"/>
    <p:sldId id="268" r:id="rId14"/>
    <p:sldId id="269" r:id="rId15"/>
    <p:sldId id="280" r:id="rId16"/>
    <p:sldId id="281" r:id="rId17"/>
    <p:sldId id="273" r:id="rId18"/>
    <p:sldId id="277"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2" d="100"/>
          <a:sy n="122" d="100"/>
        </p:scale>
        <p:origin x="9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D57B-B7CC-BF18-085B-E586757EB9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00FD38-F37B-B1A2-C786-3D4F76E418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4D5703-2121-3DA9-8CBD-DA00E4F2A2F7}"/>
              </a:ext>
            </a:extLst>
          </p:cNvPr>
          <p:cNvSpPr>
            <a:spLocks noGrp="1"/>
          </p:cNvSpPr>
          <p:nvPr>
            <p:ph type="dt" sz="half" idx="10"/>
          </p:nvPr>
        </p:nvSpPr>
        <p:spPr/>
        <p:txBody>
          <a:bodyPr/>
          <a:lstStyle/>
          <a:p>
            <a:fld id="{3341EE12-F28E-4B03-A404-A8FCAE0F6316}" type="datetime1">
              <a:rPr lang="en-US" smtClean="0"/>
              <a:t>12/14/2023</a:t>
            </a:fld>
            <a:endParaRPr lang="en-US" dirty="0"/>
          </a:p>
        </p:txBody>
      </p:sp>
      <p:sp>
        <p:nvSpPr>
          <p:cNvPr id="5" name="Footer Placeholder 4">
            <a:extLst>
              <a:ext uri="{FF2B5EF4-FFF2-40B4-BE49-F238E27FC236}">
                <a16:creationId xmlns:a16="http://schemas.microsoft.com/office/drawing/2014/main" id="{C9CF7D6C-1ED1-E24B-BB07-C427B9579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0F0E95-E2B2-9CED-6147-F9F64EA91C4F}"/>
              </a:ext>
            </a:extLst>
          </p:cNvPr>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2820873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FB323-574B-609C-042D-17B2D24663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2B3296-B9CC-65D8-A5E6-3DD7E4C80F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3A64EC-FE69-95B2-BA05-E2CB259824CF}"/>
              </a:ext>
            </a:extLst>
          </p:cNvPr>
          <p:cNvSpPr>
            <a:spLocks noGrp="1"/>
          </p:cNvSpPr>
          <p:nvPr>
            <p:ph type="dt" sz="half" idx="10"/>
          </p:nvPr>
        </p:nvSpPr>
        <p:spPr/>
        <p:txBody>
          <a:bodyPr/>
          <a:lstStyle/>
          <a:p>
            <a:fld id="{B68B8189-0D9C-48A6-9FA3-862227B094CE}" type="datetime1">
              <a:rPr lang="en-US" smtClean="0"/>
              <a:t>12/14/2023</a:t>
            </a:fld>
            <a:endParaRPr lang="en-US"/>
          </a:p>
        </p:txBody>
      </p:sp>
      <p:sp>
        <p:nvSpPr>
          <p:cNvPr id="5" name="Footer Placeholder 4">
            <a:extLst>
              <a:ext uri="{FF2B5EF4-FFF2-40B4-BE49-F238E27FC236}">
                <a16:creationId xmlns:a16="http://schemas.microsoft.com/office/drawing/2014/main" id="{61254335-3562-ABC5-5A74-AA403DE1B2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C652E-B605-CD5A-974D-63224152873B}"/>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721429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E89B56-A613-4CE2-2BC8-9B5B36AAD2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D8CC0A-1251-8926-242B-2FE502A62A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89295-F36A-1273-2D83-43378E08CF1F}"/>
              </a:ext>
            </a:extLst>
          </p:cNvPr>
          <p:cNvSpPr>
            <a:spLocks noGrp="1"/>
          </p:cNvSpPr>
          <p:nvPr>
            <p:ph type="dt" sz="half" idx="10"/>
          </p:nvPr>
        </p:nvSpPr>
        <p:spPr/>
        <p:txBody>
          <a:bodyPr/>
          <a:lstStyle/>
          <a:p>
            <a:fld id="{26ADDCAE-6443-42C3-9C19-F95985500186}" type="datetime1">
              <a:rPr lang="en-US" smtClean="0"/>
              <a:t>12/14/2023</a:t>
            </a:fld>
            <a:endParaRPr lang="en-US" dirty="0"/>
          </a:p>
        </p:txBody>
      </p:sp>
      <p:sp>
        <p:nvSpPr>
          <p:cNvPr id="5" name="Footer Placeholder 4">
            <a:extLst>
              <a:ext uri="{FF2B5EF4-FFF2-40B4-BE49-F238E27FC236}">
                <a16:creationId xmlns:a16="http://schemas.microsoft.com/office/drawing/2014/main" id="{130B8986-7E68-1548-A01D-B7CD77A9B7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3A8747E-EBE2-1CCA-6DD0-842D5A24B405}"/>
              </a:ext>
            </a:extLst>
          </p:cNvPr>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3553746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49E78-DDC6-7DA3-D850-6FD935C9F0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2A82EF-7F10-599C-837D-382D0EB0F9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65C08F-F278-8ADF-8325-F932B5F95C93}"/>
              </a:ext>
            </a:extLst>
          </p:cNvPr>
          <p:cNvSpPr>
            <a:spLocks noGrp="1"/>
          </p:cNvSpPr>
          <p:nvPr>
            <p:ph type="dt" sz="half" idx="10"/>
          </p:nvPr>
        </p:nvSpPr>
        <p:spPr/>
        <p:txBody>
          <a:bodyPr/>
          <a:lstStyle/>
          <a:p>
            <a:fld id="{1962799E-EB8E-4038-8063-81BB57C732D4}" type="datetime1">
              <a:rPr lang="en-US" smtClean="0"/>
              <a:t>12/14/2023</a:t>
            </a:fld>
            <a:endParaRPr lang="en-US"/>
          </a:p>
        </p:txBody>
      </p:sp>
      <p:sp>
        <p:nvSpPr>
          <p:cNvPr id="5" name="Footer Placeholder 4">
            <a:extLst>
              <a:ext uri="{FF2B5EF4-FFF2-40B4-BE49-F238E27FC236}">
                <a16:creationId xmlns:a16="http://schemas.microsoft.com/office/drawing/2014/main" id="{A865FD5C-2071-035A-BD73-D5BB9C39AB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4EC99B-95C7-7B20-96BC-7EB8EBC0BCB4}"/>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4874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1744-A86A-6B6E-11DC-B8F792932F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0013AE-55C9-9A23-1E17-96F8B9E412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0BB5F5-72C7-4AC0-50B0-FD58E139BDD4}"/>
              </a:ext>
            </a:extLst>
          </p:cNvPr>
          <p:cNvSpPr>
            <a:spLocks noGrp="1"/>
          </p:cNvSpPr>
          <p:nvPr>
            <p:ph type="dt" sz="half" idx="10"/>
          </p:nvPr>
        </p:nvSpPr>
        <p:spPr/>
        <p:txBody>
          <a:bodyPr/>
          <a:lstStyle/>
          <a:p>
            <a:fld id="{217A73C3-B243-44D3-809D-EF8FDFBD85D4}" type="datetime1">
              <a:rPr lang="en-US" smtClean="0"/>
              <a:t>12/14/2023</a:t>
            </a:fld>
            <a:endParaRPr lang="en-US" dirty="0"/>
          </a:p>
        </p:txBody>
      </p:sp>
      <p:sp>
        <p:nvSpPr>
          <p:cNvPr id="5" name="Footer Placeholder 4">
            <a:extLst>
              <a:ext uri="{FF2B5EF4-FFF2-40B4-BE49-F238E27FC236}">
                <a16:creationId xmlns:a16="http://schemas.microsoft.com/office/drawing/2014/main" id="{1D68EA3B-20F3-BCF6-6B66-5130894A8C0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58024EF-CDD5-432B-37CF-E6F608A13B63}"/>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191711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01C2B-3196-A05B-3820-35387AD172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4FF80-3E12-4782-90C8-11ED7DD795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385CBE-774D-683A-04FB-922A150AF9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FFFF34-5E6C-4505-1FE9-B2B474EAF852}"/>
              </a:ext>
            </a:extLst>
          </p:cNvPr>
          <p:cNvSpPr>
            <a:spLocks noGrp="1"/>
          </p:cNvSpPr>
          <p:nvPr>
            <p:ph type="dt" sz="half" idx="10"/>
          </p:nvPr>
        </p:nvSpPr>
        <p:spPr/>
        <p:txBody>
          <a:bodyPr/>
          <a:lstStyle/>
          <a:p>
            <a:fld id="{C9B6D3E3-28E2-4380-A113-67698215C5F8}" type="datetime1">
              <a:rPr lang="en-US" smtClean="0"/>
              <a:t>12/14/2023</a:t>
            </a:fld>
            <a:endParaRPr lang="en-US" dirty="0"/>
          </a:p>
        </p:txBody>
      </p:sp>
      <p:sp>
        <p:nvSpPr>
          <p:cNvPr id="6" name="Footer Placeholder 5">
            <a:extLst>
              <a:ext uri="{FF2B5EF4-FFF2-40B4-BE49-F238E27FC236}">
                <a16:creationId xmlns:a16="http://schemas.microsoft.com/office/drawing/2014/main" id="{76170560-FA19-9803-A75F-3265AAAF1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45A564C-2147-6F70-8A20-C7B8DC98749B}"/>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418653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397C9-685A-38DD-D23B-51E207D4C3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1CB864-153B-FB85-CD80-CCB4503F98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AB0D79-AC6F-97B8-94DC-8486B29627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523372-5CF1-60C4-32B6-C8E7D303E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9A14A-2707-09EF-58F1-0BDADD5149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8ECFE2-20DC-51D6-5425-8947E6E00C92}"/>
              </a:ext>
            </a:extLst>
          </p:cNvPr>
          <p:cNvSpPr>
            <a:spLocks noGrp="1"/>
          </p:cNvSpPr>
          <p:nvPr>
            <p:ph type="dt" sz="half" idx="10"/>
          </p:nvPr>
        </p:nvSpPr>
        <p:spPr/>
        <p:txBody>
          <a:bodyPr/>
          <a:lstStyle/>
          <a:p>
            <a:fld id="{A9EFCB61-04AD-47C9-BF79-2BD8B9CEC07A}" type="datetime1">
              <a:rPr lang="en-US" smtClean="0"/>
              <a:t>12/14/2023</a:t>
            </a:fld>
            <a:endParaRPr lang="en-US" dirty="0"/>
          </a:p>
        </p:txBody>
      </p:sp>
      <p:sp>
        <p:nvSpPr>
          <p:cNvPr id="8" name="Footer Placeholder 7">
            <a:extLst>
              <a:ext uri="{FF2B5EF4-FFF2-40B4-BE49-F238E27FC236}">
                <a16:creationId xmlns:a16="http://schemas.microsoft.com/office/drawing/2014/main" id="{8C60106E-C1F0-BF27-A6EC-95A0325732D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5134F4C-C0CF-D1E6-E476-9CD54D52BB4C}"/>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571985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4C049-AD72-17A6-664E-84890B87F0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A55493-CE90-C205-EADD-2219296DAA57}"/>
              </a:ext>
            </a:extLst>
          </p:cNvPr>
          <p:cNvSpPr>
            <a:spLocks noGrp="1"/>
          </p:cNvSpPr>
          <p:nvPr>
            <p:ph type="dt" sz="half" idx="10"/>
          </p:nvPr>
        </p:nvSpPr>
        <p:spPr/>
        <p:txBody>
          <a:bodyPr/>
          <a:lstStyle/>
          <a:p>
            <a:fld id="{A4535E0C-D585-492F-8146-7493F4086301}" type="datetime1">
              <a:rPr lang="en-US" smtClean="0"/>
              <a:t>12/14/2023</a:t>
            </a:fld>
            <a:endParaRPr lang="en-US"/>
          </a:p>
        </p:txBody>
      </p:sp>
      <p:sp>
        <p:nvSpPr>
          <p:cNvPr id="4" name="Footer Placeholder 3">
            <a:extLst>
              <a:ext uri="{FF2B5EF4-FFF2-40B4-BE49-F238E27FC236}">
                <a16:creationId xmlns:a16="http://schemas.microsoft.com/office/drawing/2014/main" id="{57BD4DA3-A8D7-68D1-9E07-16AC821235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9061EC-807E-4F90-E1F4-ED6B51750003}"/>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115715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43AEEE-F794-55C8-B726-FC2D2DF97588}"/>
              </a:ext>
            </a:extLst>
          </p:cNvPr>
          <p:cNvSpPr>
            <a:spLocks noGrp="1"/>
          </p:cNvSpPr>
          <p:nvPr>
            <p:ph type="dt" sz="half" idx="10"/>
          </p:nvPr>
        </p:nvSpPr>
        <p:spPr/>
        <p:txBody>
          <a:bodyPr/>
          <a:lstStyle/>
          <a:p>
            <a:fld id="{8CE48390-48B5-49AB-B019-A7C8FB8C31F6}" type="datetime1">
              <a:rPr lang="en-US" smtClean="0"/>
              <a:t>12/14/2023</a:t>
            </a:fld>
            <a:endParaRPr lang="en-US"/>
          </a:p>
        </p:txBody>
      </p:sp>
      <p:sp>
        <p:nvSpPr>
          <p:cNvPr id="3" name="Footer Placeholder 2">
            <a:extLst>
              <a:ext uri="{FF2B5EF4-FFF2-40B4-BE49-F238E27FC236}">
                <a16:creationId xmlns:a16="http://schemas.microsoft.com/office/drawing/2014/main" id="{F147A6CB-45A5-B2EB-D32E-8D23D293E34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DABF99E-6CB7-79DC-3159-F345924AEBFC}"/>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403492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ED3E-2AF6-002F-71C4-06F228AFEC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B130D6-C84F-8B1A-A577-B6DE395288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FE147F-0C0D-C1A6-240E-0275C3C90E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C76506-68CC-0D5B-6BBD-5D462426EEDB}"/>
              </a:ext>
            </a:extLst>
          </p:cNvPr>
          <p:cNvSpPr>
            <a:spLocks noGrp="1"/>
          </p:cNvSpPr>
          <p:nvPr>
            <p:ph type="dt" sz="half" idx="10"/>
          </p:nvPr>
        </p:nvSpPr>
        <p:spPr/>
        <p:txBody>
          <a:bodyPr/>
          <a:lstStyle/>
          <a:p>
            <a:fld id="{962E767E-8A14-4E70-91B9-2101CBC4D7BD}" type="datetime1">
              <a:rPr lang="en-US" smtClean="0"/>
              <a:t>12/14/2023</a:t>
            </a:fld>
            <a:endParaRPr lang="en-US" dirty="0"/>
          </a:p>
        </p:txBody>
      </p:sp>
      <p:sp>
        <p:nvSpPr>
          <p:cNvPr id="6" name="Footer Placeholder 5">
            <a:extLst>
              <a:ext uri="{FF2B5EF4-FFF2-40B4-BE49-F238E27FC236}">
                <a16:creationId xmlns:a16="http://schemas.microsoft.com/office/drawing/2014/main" id="{9DB357EF-6FFD-E778-2692-2955CB1C2FC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B918BAE-DDC2-11CD-9637-86A6716C22E3}"/>
              </a:ext>
            </a:extLst>
          </p:cNvPr>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2696463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1130-CC24-9A65-821C-EF3380579C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BC4263-5AFF-2946-FEC8-92631D2FF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026089-D746-265F-936E-B4B9AC8E0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CD2B19-49EF-EAA8-2CE1-BEE938AF2217}"/>
              </a:ext>
            </a:extLst>
          </p:cNvPr>
          <p:cNvSpPr>
            <a:spLocks noGrp="1"/>
          </p:cNvSpPr>
          <p:nvPr>
            <p:ph type="dt" sz="half" idx="10"/>
          </p:nvPr>
        </p:nvSpPr>
        <p:spPr/>
        <p:txBody>
          <a:bodyPr/>
          <a:lstStyle/>
          <a:p>
            <a:fld id="{01AF0C4B-5A4A-45CA-ABEC-10F107160D33}" type="datetime1">
              <a:rPr lang="en-US" smtClean="0"/>
              <a:t>12/14/2023</a:t>
            </a:fld>
            <a:endParaRPr lang="en-US" dirty="0"/>
          </a:p>
        </p:txBody>
      </p:sp>
      <p:sp>
        <p:nvSpPr>
          <p:cNvPr id="6" name="Footer Placeholder 5">
            <a:extLst>
              <a:ext uri="{FF2B5EF4-FFF2-40B4-BE49-F238E27FC236}">
                <a16:creationId xmlns:a16="http://schemas.microsoft.com/office/drawing/2014/main" id="{5ACBC973-5D48-671A-714D-8F1159AF95E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EC44456-BF92-4CBE-965B-1EE195152EA6}"/>
              </a:ext>
            </a:extLst>
          </p:cNvPr>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734965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4B42B9-4287-4926-B0DB-9753529E08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91F444-A993-063A-9182-BF8B484DE4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EF8C6-13A4-C773-BB6E-7DCE2E766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9806E-8E94-473C-AEE7-BE6F15F85533}" type="datetime1">
              <a:rPr lang="en-US" smtClean="0"/>
              <a:t>12/14/2023</a:t>
            </a:fld>
            <a:endParaRPr lang="en-US" dirty="0"/>
          </a:p>
        </p:txBody>
      </p:sp>
      <p:sp>
        <p:nvSpPr>
          <p:cNvPr id="5" name="Footer Placeholder 4">
            <a:extLst>
              <a:ext uri="{FF2B5EF4-FFF2-40B4-BE49-F238E27FC236}">
                <a16:creationId xmlns:a16="http://schemas.microsoft.com/office/drawing/2014/main" id="{A47E2C37-C33D-FCDB-C092-06EDC17970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022EBFD-71C2-0C6C-3DE3-EC6AD55F3E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1510919331"/>
      </p:ext>
    </p:extLst>
  </p:cSld>
  <p:clrMap bg1="lt1" tx1="dk1" bg2="lt2" tx2="dk2" accent1="accent1" accent2="accent2" accent3="accent3" accent4="accent4" accent5="accent5" accent6="accent6" hlink="hlink" folHlink="folHlink"/>
  <p:sldLayoutIdLst>
    <p:sldLayoutId id="2147484616" r:id="rId1"/>
    <p:sldLayoutId id="2147484617" r:id="rId2"/>
    <p:sldLayoutId id="2147484618" r:id="rId3"/>
    <p:sldLayoutId id="2147484619" r:id="rId4"/>
    <p:sldLayoutId id="2147484620" r:id="rId5"/>
    <p:sldLayoutId id="2147484621" r:id="rId6"/>
    <p:sldLayoutId id="2147484622" r:id="rId7"/>
    <p:sldLayoutId id="2147484623" r:id="rId8"/>
    <p:sldLayoutId id="2147484624" r:id="rId9"/>
    <p:sldLayoutId id="2147484625" r:id="rId10"/>
    <p:sldLayoutId id="214748462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edium.com/analytics-vidhya/boston-house-price-prediction-using-machine-learning-ad3750a866cd" TargetMode="External"/><Relationship Id="rId2" Type="http://schemas.openxmlformats.org/officeDocument/2006/relationships/hyperlink" Target="https://www.kaggle.com/code/shreayan98c/boston-house-price-prediction" TargetMode="External"/><Relationship Id="rId1" Type="http://schemas.openxmlformats.org/officeDocument/2006/relationships/slideLayout" Target="../slideLayouts/slideLayout2.xml"/><Relationship Id="rId5" Type="http://schemas.openxmlformats.org/officeDocument/2006/relationships/hyperlink" Target="https://proceedings.neurips.cc/paper/1999/file/f3144cefe89a60d6a1afaf7859c5076b-Paper.pdf" TargetMode="External"/><Relationship Id="rId4" Type="http://schemas.openxmlformats.org/officeDocument/2006/relationships/hyperlink" Target="https://inria.github.io/scikit-learn-mooc/python_scripts/datasets_ames_housing.html"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unt.instructure.com/courses/96279/files/22583650?module_item_id=5581585"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house with a lawn and a driveway&#10;&#10;Description automatically generated">
            <a:extLst>
              <a:ext uri="{FF2B5EF4-FFF2-40B4-BE49-F238E27FC236}">
                <a16:creationId xmlns:a16="http://schemas.microsoft.com/office/drawing/2014/main" id="{383C4A28-5827-F984-7B9D-F8F654C1052C}"/>
              </a:ext>
            </a:extLst>
          </p:cNvPr>
          <p:cNvPicPr>
            <a:picLocks noChangeAspect="1"/>
          </p:cNvPicPr>
          <p:nvPr/>
        </p:nvPicPr>
        <p:blipFill rotWithShape="1">
          <a:blip r:embed="rId2"/>
          <a:srcRect r="1335"/>
          <a:stretch/>
        </p:blipFill>
        <p:spPr>
          <a:xfrm>
            <a:off x="2522358" y="10"/>
            <a:ext cx="9669642" cy="6857990"/>
          </a:xfrm>
          <a:prstGeom prst="rect">
            <a:avLst/>
          </a:prstGeom>
        </p:spPr>
      </p:pic>
      <p:sp>
        <p:nvSpPr>
          <p:cNvPr id="13" name="Rectangle 12">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85E51B-46A5-45D7-AB40-C1BC05AEC5FA}"/>
              </a:ext>
            </a:extLst>
          </p:cNvPr>
          <p:cNvSpPr>
            <a:spLocks noGrp="1"/>
          </p:cNvSpPr>
          <p:nvPr>
            <p:ph type="ctrTitle"/>
          </p:nvPr>
        </p:nvSpPr>
        <p:spPr>
          <a:xfrm>
            <a:off x="952228" y="743447"/>
            <a:ext cx="3973385" cy="3692028"/>
          </a:xfrm>
          <a:noFill/>
        </p:spPr>
        <p:txBody>
          <a:bodyPr>
            <a:normAutofit/>
          </a:bodyPr>
          <a:lstStyle/>
          <a:p>
            <a:pPr algn="l"/>
            <a:r>
              <a:rPr lang="en-US" sz="5200" dirty="0"/>
              <a:t>Predicting  House Prices</a:t>
            </a:r>
          </a:p>
        </p:txBody>
      </p:sp>
      <p:sp>
        <p:nvSpPr>
          <p:cNvPr id="3" name="Subtitle 2">
            <a:extLst>
              <a:ext uri="{FF2B5EF4-FFF2-40B4-BE49-F238E27FC236}">
                <a16:creationId xmlns:a16="http://schemas.microsoft.com/office/drawing/2014/main" id="{35A1F9F9-9592-F955-7932-D6CA7BCE9FD4}"/>
              </a:ext>
            </a:extLst>
          </p:cNvPr>
          <p:cNvSpPr>
            <a:spLocks noGrp="1"/>
          </p:cNvSpPr>
          <p:nvPr>
            <p:ph type="subTitle" idx="1"/>
          </p:nvPr>
        </p:nvSpPr>
        <p:spPr>
          <a:xfrm>
            <a:off x="952229" y="4629234"/>
            <a:ext cx="3973386" cy="1485319"/>
          </a:xfrm>
          <a:noFill/>
        </p:spPr>
        <p:txBody>
          <a:bodyPr>
            <a:normAutofit/>
          </a:bodyPr>
          <a:lstStyle/>
          <a:p>
            <a:pPr algn="l"/>
            <a:r>
              <a:rPr lang="en-US"/>
              <a:t>Yog Chaudhary – Supervised Machine Learning Final ADTA 5340</a:t>
            </a:r>
          </a:p>
        </p:txBody>
      </p:sp>
    </p:spTree>
    <p:extLst>
      <p:ext uri="{BB962C8B-B14F-4D97-AF65-F5344CB8AC3E}">
        <p14:creationId xmlns:p14="http://schemas.microsoft.com/office/powerpoint/2010/main" val="3440879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8047-DBC4-7EF6-E1C7-274E2A3DA218}"/>
              </a:ext>
            </a:extLst>
          </p:cNvPr>
          <p:cNvSpPr>
            <a:spLocks noGrp="1"/>
          </p:cNvSpPr>
          <p:nvPr>
            <p:ph type="title"/>
          </p:nvPr>
        </p:nvSpPr>
        <p:spPr>
          <a:xfrm>
            <a:off x="645064" y="525982"/>
            <a:ext cx="4282983" cy="1200361"/>
          </a:xfrm>
        </p:spPr>
        <p:txBody>
          <a:bodyPr anchor="b">
            <a:normAutofit/>
          </a:bodyPr>
          <a:lstStyle/>
          <a:p>
            <a:r>
              <a:rPr lang="en-US" sz="3600"/>
              <a:t>Scatter – Visualization </a:t>
            </a:r>
          </a:p>
        </p:txBody>
      </p:sp>
      <p:sp>
        <p:nvSpPr>
          <p:cNvPr id="48" name="Content Placeholder 2">
            <a:extLst>
              <a:ext uri="{FF2B5EF4-FFF2-40B4-BE49-F238E27FC236}">
                <a16:creationId xmlns:a16="http://schemas.microsoft.com/office/drawing/2014/main" id="{5FDFEFB5-A047-E27E-0B9A-318E63F68623}"/>
              </a:ext>
            </a:extLst>
          </p:cNvPr>
          <p:cNvSpPr>
            <a:spLocks noGrp="1"/>
          </p:cNvSpPr>
          <p:nvPr>
            <p:ph idx="1"/>
          </p:nvPr>
        </p:nvSpPr>
        <p:spPr>
          <a:xfrm>
            <a:off x="645066" y="1812175"/>
            <a:ext cx="4841334" cy="3730869"/>
          </a:xfrm>
        </p:spPr>
        <p:txBody>
          <a:bodyPr anchor="ctr">
            <a:normAutofit/>
          </a:bodyPr>
          <a:lstStyle/>
          <a:p>
            <a:pPr marL="342900" marR="0" lvl="0" indent="-342900">
              <a:lnSpc>
                <a:spcPct val="115000"/>
              </a:lnSpc>
              <a:spcBef>
                <a:spcPts val="0"/>
              </a:spcBef>
              <a:spcAft>
                <a:spcPts val="0"/>
              </a:spcAft>
              <a:buFont typeface="Symbol" panose="05050102010706020507" pitchFamily="18" charset="2"/>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This price of the house compares the number of rooms in a house (RM) to the house's value (MEDV). </a:t>
            </a:r>
          </a:p>
          <a:p>
            <a:pPr marL="342900" marR="0" lvl="0" indent="-342900">
              <a:lnSpc>
                <a:spcPct val="115000"/>
              </a:lnSpc>
              <a:spcBef>
                <a:spcPts val="0"/>
              </a:spcBef>
              <a:spcAft>
                <a:spcPts val="0"/>
              </a:spcAft>
              <a:buFont typeface="Symbol" panose="05050102010706020507" pitchFamily="18" charset="2"/>
              <a:buChar char=""/>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 trend indicates that as the number of rooms increases, the house's price generally increases, which is expected since larger houses tend to cost more. </a:t>
            </a:r>
          </a:p>
          <a:p>
            <a:pPr marL="342900" marR="0" lvl="0" indent="-342900">
              <a:lnSpc>
                <a:spcPct val="115000"/>
              </a:lnSpc>
              <a:spcBef>
                <a:spcPts val="0"/>
              </a:spcBef>
              <a:spcAft>
                <a:spcPts val="0"/>
              </a:spcAft>
              <a:buFont typeface="Symbol" panose="05050102010706020507" pitchFamily="18" charset="2"/>
              <a:buChar char=""/>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 plot also highlights outliers. specifically, there is a horizontal line of points where the MEDV value is capped at 50, suggesting a maximum limit set. </a:t>
            </a:r>
          </a:p>
          <a:p>
            <a:pPr marL="0" indent="0">
              <a:buNone/>
            </a:pPr>
            <a:endParaRPr lang="en-US" sz="1800" dirty="0"/>
          </a:p>
        </p:txBody>
      </p:sp>
      <p:pic>
        <p:nvPicPr>
          <p:cNvPr id="7" name="Picture 6">
            <a:extLst>
              <a:ext uri="{FF2B5EF4-FFF2-40B4-BE49-F238E27FC236}">
                <a16:creationId xmlns:a16="http://schemas.microsoft.com/office/drawing/2014/main" id="{AAB651E0-6403-B5DF-E409-145F6E8B0FF5}"/>
              </a:ext>
            </a:extLst>
          </p:cNvPr>
          <p:cNvPicPr>
            <a:picLocks noChangeAspect="1"/>
          </p:cNvPicPr>
          <p:nvPr/>
        </p:nvPicPr>
        <p:blipFill>
          <a:blip r:embed="rId2"/>
          <a:stretch>
            <a:fillRect/>
          </a:stretch>
        </p:blipFill>
        <p:spPr>
          <a:xfrm>
            <a:off x="5987738" y="1110604"/>
            <a:ext cx="5628018" cy="4403922"/>
          </a:xfrm>
          <a:prstGeom prst="rect">
            <a:avLst/>
          </a:prstGeom>
        </p:spPr>
      </p:pic>
    </p:spTree>
    <p:extLst>
      <p:ext uri="{BB962C8B-B14F-4D97-AF65-F5344CB8AC3E}">
        <p14:creationId xmlns:p14="http://schemas.microsoft.com/office/powerpoint/2010/main" val="931467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1E47-288E-FCB8-A200-9AB1799D5449}"/>
              </a:ext>
            </a:extLst>
          </p:cNvPr>
          <p:cNvSpPr>
            <a:spLocks noGrp="1"/>
          </p:cNvSpPr>
          <p:nvPr>
            <p:ph type="title"/>
          </p:nvPr>
        </p:nvSpPr>
        <p:spPr/>
        <p:txBody>
          <a:bodyPr/>
          <a:lstStyle/>
          <a:p>
            <a:r>
              <a:rPr lang="en-US" dirty="0"/>
              <a:t>MODEL BUILDING AND TRAINING </a:t>
            </a:r>
          </a:p>
        </p:txBody>
      </p:sp>
      <p:sp>
        <p:nvSpPr>
          <p:cNvPr id="3" name="Content Placeholder 2">
            <a:extLst>
              <a:ext uri="{FF2B5EF4-FFF2-40B4-BE49-F238E27FC236}">
                <a16:creationId xmlns:a16="http://schemas.microsoft.com/office/drawing/2014/main" id="{560BCBC9-ED8D-05D3-5A65-181125B60E4F}"/>
              </a:ext>
            </a:extLst>
          </p:cNvPr>
          <p:cNvSpPr>
            <a:spLocks noGrp="1"/>
          </p:cNvSpPr>
          <p:nvPr>
            <p:ph idx="1"/>
          </p:nvPr>
        </p:nvSpPr>
        <p:spPr>
          <a:xfrm>
            <a:off x="838200" y="1820487"/>
            <a:ext cx="5019040" cy="4356476"/>
          </a:xfrm>
        </p:spPr>
        <p:txBody>
          <a:bodyPr>
            <a:normAutofit/>
          </a:bodyPr>
          <a:lstStyle/>
          <a:p>
            <a:r>
              <a:rPr lang="en-US" sz="1600" b="0" i="0" dirty="0">
                <a:solidFill>
                  <a:srgbClr val="000000"/>
                </a:solidFill>
                <a:effectLst/>
                <a:latin typeface="Helvetica Neue"/>
              </a:rPr>
              <a:t>The dataset is divided into input and output NumPy arrays in the fourth stage. </a:t>
            </a:r>
          </a:p>
          <a:p>
            <a:r>
              <a:rPr lang="en-US" sz="1600" b="0" i="0" dirty="0">
                <a:solidFill>
                  <a:srgbClr val="000000"/>
                </a:solidFill>
                <a:effectLst/>
                <a:latin typeface="Helvetica Neue"/>
              </a:rPr>
              <a:t>The target variable (MEDV) is the only variable present in the output array (y), whereas all other variables are present in the input array (X)</a:t>
            </a:r>
          </a:p>
        </p:txBody>
      </p:sp>
      <p:pic>
        <p:nvPicPr>
          <p:cNvPr id="5" name="Picture 4">
            <a:extLst>
              <a:ext uri="{FF2B5EF4-FFF2-40B4-BE49-F238E27FC236}">
                <a16:creationId xmlns:a16="http://schemas.microsoft.com/office/drawing/2014/main" id="{DC6950FA-1A64-8E3F-066C-48A7EC32EF99}"/>
              </a:ext>
            </a:extLst>
          </p:cNvPr>
          <p:cNvPicPr>
            <a:picLocks noChangeAspect="1"/>
          </p:cNvPicPr>
          <p:nvPr/>
        </p:nvPicPr>
        <p:blipFill>
          <a:blip r:embed="rId2"/>
          <a:stretch>
            <a:fillRect/>
          </a:stretch>
        </p:blipFill>
        <p:spPr>
          <a:xfrm>
            <a:off x="6624320" y="1361440"/>
            <a:ext cx="5019040" cy="924560"/>
          </a:xfrm>
          <a:prstGeom prst="rect">
            <a:avLst/>
          </a:prstGeom>
        </p:spPr>
      </p:pic>
      <p:pic>
        <p:nvPicPr>
          <p:cNvPr id="7" name="Picture 6">
            <a:extLst>
              <a:ext uri="{FF2B5EF4-FFF2-40B4-BE49-F238E27FC236}">
                <a16:creationId xmlns:a16="http://schemas.microsoft.com/office/drawing/2014/main" id="{2C84EC30-CCF0-BBFA-4810-D8AA67514EC1}"/>
              </a:ext>
            </a:extLst>
          </p:cNvPr>
          <p:cNvPicPr>
            <a:picLocks noChangeAspect="1"/>
          </p:cNvPicPr>
          <p:nvPr/>
        </p:nvPicPr>
        <p:blipFill>
          <a:blip r:embed="rId3"/>
          <a:stretch>
            <a:fillRect/>
          </a:stretch>
        </p:blipFill>
        <p:spPr>
          <a:xfrm>
            <a:off x="6543040" y="2397761"/>
            <a:ext cx="5100320" cy="1031240"/>
          </a:xfrm>
          <a:prstGeom prst="rect">
            <a:avLst/>
          </a:prstGeom>
        </p:spPr>
      </p:pic>
      <p:pic>
        <p:nvPicPr>
          <p:cNvPr id="9" name="Picture 8">
            <a:extLst>
              <a:ext uri="{FF2B5EF4-FFF2-40B4-BE49-F238E27FC236}">
                <a16:creationId xmlns:a16="http://schemas.microsoft.com/office/drawing/2014/main" id="{5086A539-AA86-BF15-5743-B0B2A2B87F6F}"/>
              </a:ext>
            </a:extLst>
          </p:cNvPr>
          <p:cNvPicPr>
            <a:picLocks noChangeAspect="1"/>
          </p:cNvPicPr>
          <p:nvPr/>
        </p:nvPicPr>
        <p:blipFill>
          <a:blip r:embed="rId4"/>
          <a:stretch>
            <a:fillRect/>
          </a:stretch>
        </p:blipFill>
        <p:spPr>
          <a:xfrm>
            <a:off x="6624320" y="3795076"/>
            <a:ext cx="5019040" cy="1325563"/>
          </a:xfrm>
          <a:prstGeom prst="rect">
            <a:avLst/>
          </a:prstGeom>
        </p:spPr>
      </p:pic>
    </p:spTree>
    <p:extLst>
      <p:ext uri="{BB962C8B-B14F-4D97-AF65-F5344CB8AC3E}">
        <p14:creationId xmlns:p14="http://schemas.microsoft.com/office/powerpoint/2010/main" val="137594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2A901-4584-DD7C-AB29-6B4615407265}"/>
              </a:ext>
            </a:extLst>
          </p:cNvPr>
          <p:cNvSpPr>
            <a:spLocks noGrp="1"/>
          </p:cNvSpPr>
          <p:nvPr>
            <p:ph type="title"/>
          </p:nvPr>
        </p:nvSpPr>
        <p:spPr>
          <a:xfrm>
            <a:off x="841249" y="539578"/>
            <a:ext cx="5981278" cy="1684638"/>
          </a:xfrm>
        </p:spPr>
        <p:txBody>
          <a:bodyPr>
            <a:normAutofit/>
          </a:bodyPr>
          <a:lstStyle/>
          <a:p>
            <a:r>
              <a:rPr lang="en-US" sz="4000" dirty="0"/>
              <a:t>MAKING PREDICTING AND R2 VALUES </a:t>
            </a:r>
          </a:p>
        </p:txBody>
      </p:sp>
      <p:sp>
        <p:nvSpPr>
          <p:cNvPr id="4" name="Content Placeholder 3">
            <a:extLst>
              <a:ext uri="{FF2B5EF4-FFF2-40B4-BE49-F238E27FC236}">
                <a16:creationId xmlns:a16="http://schemas.microsoft.com/office/drawing/2014/main" id="{79BC34B2-41D7-E67A-E3EF-B3625C6557F4}"/>
              </a:ext>
            </a:extLst>
          </p:cNvPr>
          <p:cNvSpPr>
            <a:spLocks noGrp="1"/>
          </p:cNvSpPr>
          <p:nvPr>
            <p:ph idx="1"/>
          </p:nvPr>
        </p:nvSpPr>
        <p:spPr>
          <a:xfrm>
            <a:off x="1122218" y="2409568"/>
            <a:ext cx="5441142" cy="3690551"/>
          </a:xfrm>
        </p:spPr>
        <p:txBody>
          <a:bodyPr>
            <a:normAutofit/>
          </a:bodyPr>
          <a:lstStyle/>
          <a:p>
            <a:pPr marL="342900" marR="0" lvl="0" indent="-342900">
              <a:lnSpc>
                <a:spcPct val="115000"/>
              </a:lnSpc>
              <a:spcBef>
                <a:spcPts val="0"/>
              </a:spcBef>
              <a:spcAft>
                <a:spcPts val="0"/>
              </a:spcAft>
              <a:buFont typeface="Symbol" panose="05050102010706020507" pitchFamily="18" charset="2"/>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 value R-squared (R2) is a statistic that measures the portion of the outcome variation explained by the model's inputs. An R2 of 1 means perfect prediction, 0 means the model predicts no better than the average outcome, and a negative R2 indicates the model performs worse than just using the average. It helps to assess the model's accuracy in predicting data.</a:t>
            </a:r>
          </a:p>
          <a:p>
            <a:pPr marL="342900" marR="0" lvl="0" indent="-342900">
              <a:lnSpc>
                <a:spcPct val="115000"/>
              </a:lnSpc>
              <a:spcBef>
                <a:spcPts val="0"/>
              </a:spcBef>
              <a:spcAft>
                <a:spcPts val="1000"/>
              </a:spcAft>
              <a:buFont typeface="Symbol" panose="05050102010706020507" pitchFamily="18" charset="2"/>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 value R-squared (R2) score of 0.82, the model has a high level of predictive accuracy, it’s indicating less accuracy in the predictions for those values.</a:t>
            </a:r>
          </a:p>
          <a:p>
            <a:endParaRPr lang="en-US" sz="1600" i="0" dirty="0">
              <a:effectLst/>
            </a:endParaRPr>
          </a:p>
        </p:txBody>
      </p:sp>
      <p:pic>
        <p:nvPicPr>
          <p:cNvPr id="6" name="Picture 5">
            <a:extLst>
              <a:ext uri="{FF2B5EF4-FFF2-40B4-BE49-F238E27FC236}">
                <a16:creationId xmlns:a16="http://schemas.microsoft.com/office/drawing/2014/main" id="{5CF4304A-8907-7EBF-E484-9095316AB459}"/>
              </a:ext>
            </a:extLst>
          </p:cNvPr>
          <p:cNvPicPr>
            <a:picLocks noChangeAspect="1"/>
          </p:cNvPicPr>
          <p:nvPr/>
        </p:nvPicPr>
        <p:blipFill>
          <a:blip r:embed="rId2"/>
          <a:stretch>
            <a:fillRect/>
          </a:stretch>
        </p:blipFill>
        <p:spPr>
          <a:xfrm>
            <a:off x="6980245" y="168876"/>
            <a:ext cx="4957513" cy="2631989"/>
          </a:xfrm>
          <a:prstGeom prst="rect">
            <a:avLst/>
          </a:prstGeom>
        </p:spPr>
      </p:pic>
      <p:pic>
        <p:nvPicPr>
          <p:cNvPr id="2054" name="Picture 6">
            <a:extLst>
              <a:ext uri="{FF2B5EF4-FFF2-40B4-BE49-F238E27FC236}">
                <a16:creationId xmlns:a16="http://schemas.microsoft.com/office/drawing/2014/main" id="{9B3853CE-3691-F09D-C22E-C2EE5D233F3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80246" y="2973290"/>
            <a:ext cx="5018148" cy="3115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405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DA484-1DDF-27F0-BD3F-D01EE1778FC9}"/>
              </a:ext>
            </a:extLst>
          </p:cNvPr>
          <p:cNvSpPr>
            <a:spLocks noGrp="1"/>
          </p:cNvSpPr>
          <p:nvPr>
            <p:ph type="title"/>
          </p:nvPr>
        </p:nvSpPr>
        <p:spPr>
          <a:xfrm>
            <a:off x="838198" y="249383"/>
            <a:ext cx="10666617" cy="1388224"/>
          </a:xfrm>
        </p:spPr>
        <p:txBody>
          <a:bodyPr>
            <a:normAutofit/>
          </a:bodyPr>
          <a:lstStyle/>
          <a:p>
            <a:r>
              <a:rPr lang="en-US" sz="3700" dirty="0"/>
              <a:t>MAKING PREDICTIONS AND EVALUATING OWNER-OCCUPIED HOME</a:t>
            </a:r>
          </a:p>
        </p:txBody>
      </p:sp>
      <p:sp>
        <p:nvSpPr>
          <p:cNvPr id="3" name="Content Placeholder 2">
            <a:extLst>
              <a:ext uri="{FF2B5EF4-FFF2-40B4-BE49-F238E27FC236}">
                <a16:creationId xmlns:a16="http://schemas.microsoft.com/office/drawing/2014/main" id="{3CB10654-6FE0-CC57-57BB-A66D4C35B825}"/>
              </a:ext>
            </a:extLst>
          </p:cNvPr>
          <p:cNvSpPr>
            <a:spLocks noGrp="1"/>
          </p:cNvSpPr>
          <p:nvPr>
            <p:ph idx="1"/>
          </p:nvPr>
        </p:nvSpPr>
        <p:spPr>
          <a:xfrm>
            <a:off x="6096000" y="1346662"/>
            <a:ext cx="5608320" cy="881672"/>
          </a:xfrm>
        </p:spPr>
        <p:txBody>
          <a:bodyPr anchor="ctr">
            <a:normAutofit/>
          </a:bodyPr>
          <a:lstStyle/>
          <a:p>
            <a:r>
              <a:rPr lang="en-US" sz="2000" dirty="0"/>
              <a:t>Since, the new data Median values of the owner-</a:t>
            </a:r>
          </a:p>
          <a:p>
            <a:r>
              <a:rPr lang="en-US" sz="2000" dirty="0"/>
              <a:t>Fare predicted values of our model. </a:t>
            </a:r>
          </a:p>
        </p:txBody>
      </p:sp>
      <p:pic>
        <p:nvPicPr>
          <p:cNvPr id="3074" name="Picture 2" descr="A graph with red dots&#10;&#10;Description automatically generated">
            <a:extLst>
              <a:ext uri="{FF2B5EF4-FFF2-40B4-BE49-F238E27FC236}">
                <a16:creationId xmlns:a16="http://schemas.microsoft.com/office/drawing/2014/main" id="{544E99EB-C9F6-DE3C-87C8-D69F48FE994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5509" y="1828800"/>
            <a:ext cx="4670274" cy="430427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screenshot of a computer code&#10;&#10;Description automatically generated">
            <a:extLst>
              <a:ext uri="{FF2B5EF4-FFF2-40B4-BE49-F238E27FC236}">
                <a16:creationId xmlns:a16="http://schemas.microsoft.com/office/drawing/2014/main" id="{6D3A9D02-5EFA-B549-CA1D-3A0E02DC5044}"/>
              </a:ext>
            </a:extLst>
          </p:cNvPr>
          <p:cNvPicPr>
            <a:picLocks noChangeAspect="1"/>
          </p:cNvPicPr>
          <p:nvPr/>
        </p:nvPicPr>
        <p:blipFill>
          <a:blip r:embed="rId3"/>
          <a:stretch>
            <a:fillRect/>
          </a:stretch>
        </p:blipFill>
        <p:spPr>
          <a:xfrm>
            <a:off x="6198394" y="2552008"/>
            <a:ext cx="5167185" cy="3215238"/>
          </a:xfrm>
          <a:prstGeom prst="rect">
            <a:avLst/>
          </a:prstGeom>
        </p:spPr>
      </p:pic>
    </p:spTree>
    <p:extLst>
      <p:ext uri="{BB962C8B-B14F-4D97-AF65-F5344CB8AC3E}">
        <p14:creationId xmlns:p14="http://schemas.microsoft.com/office/powerpoint/2010/main" val="1637647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EF761-392C-D098-0C5E-800611B1380E}"/>
              </a:ext>
            </a:extLst>
          </p:cNvPr>
          <p:cNvSpPr>
            <a:spLocks noGrp="1"/>
          </p:cNvSpPr>
          <p:nvPr>
            <p:ph type="title"/>
          </p:nvPr>
        </p:nvSpPr>
        <p:spPr>
          <a:xfrm>
            <a:off x="841249" y="162560"/>
            <a:ext cx="4706111" cy="2061656"/>
          </a:xfrm>
        </p:spPr>
        <p:txBody>
          <a:bodyPr>
            <a:normAutofit/>
          </a:bodyPr>
          <a:lstStyle/>
          <a:p>
            <a:r>
              <a:rPr lang="en-US" sz="4000" dirty="0"/>
              <a:t>EVALUATE 10 –FOLD CROSS-VALIDATION</a:t>
            </a:r>
          </a:p>
        </p:txBody>
      </p:sp>
      <p:sp>
        <p:nvSpPr>
          <p:cNvPr id="3" name="Content Placeholder 2">
            <a:extLst>
              <a:ext uri="{FF2B5EF4-FFF2-40B4-BE49-F238E27FC236}">
                <a16:creationId xmlns:a16="http://schemas.microsoft.com/office/drawing/2014/main" id="{457D5777-AF1B-065D-1DC5-D5E266A6F35B}"/>
              </a:ext>
            </a:extLst>
          </p:cNvPr>
          <p:cNvSpPr>
            <a:spLocks noGrp="1"/>
          </p:cNvSpPr>
          <p:nvPr>
            <p:ph idx="1"/>
          </p:nvPr>
        </p:nvSpPr>
        <p:spPr>
          <a:xfrm>
            <a:off x="838201" y="2409568"/>
            <a:ext cx="4854105" cy="3690551"/>
          </a:xfrm>
        </p:spPr>
        <p:txBody>
          <a:bodyPr>
            <a:normAutofit/>
          </a:bodyPr>
          <a:lstStyle/>
          <a:p>
            <a:pPr marL="342900" marR="0" lvl="0" indent="-342900">
              <a:lnSpc>
                <a:spcPct val="115000"/>
              </a:lnSpc>
              <a:spcBef>
                <a:spcPts val="0"/>
              </a:spcBef>
              <a:spcAft>
                <a:spcPts val="0"/>
              </a:spcAft>
              <a:buFont typeface="Symbol" panose="05050102010706020507" pitchFamily="18" charset="2"/>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 model will be assessed using 10-fold cross-validation in the last stage. The code computes the cross-validation score, which Most scores are positive, indicating good predictions, but variations, including a negative score, suggest the model's performance can fluctuate depending on the data subset it's trained on. Its Value or score – 0.5130.</a:t>
            </a:r>
          </a:p>
          <a:p>
            <a:pPr marL="342900" marR="0" lvl="0" indent="-342900">
              <a:lnSpc>
                <a:spcPct val="115000"/>
              </a:lnSpc>
              <a:spcBef>
                <a:spcPts val="0"/>
              </a:spcBef>
              <a:spcAft>
                <a:spcPts val="0"/>
              </a:spcAft>
              <a:buFont typeface="Symbol" panose="05050102010706020507" pitchFamily="18" charset="2"/>
              <a:buChar char=""/>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Using the cross_val_score () function from Scikit-Learn. The user sees the overall cross-validation score. It shows different values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2000" dirty="0"/>
          </a:p>
        </p:txBody>
      </p:sp>
      <p:pic>
        <p:nvPicPr>
          <p:cNvPr id="5" name="Picture 4">
            <a:extLst>
              <a:ext uri="{FF2B5EF4-FFF2-40B4-BE49-F238E27FC236}">
                <a16:creationId xmlns:a16="http://schemas.microsoft.com/office/drawing/2014/main" id="{FD1BFDF8-A4B3-AFCF-97C3-53ED1D297F29}"/>
              </a:ext>
            </a:extLst>
          </p:cNvPr>
          <p:cNvPicPr>
            <a:picLocks noChangeAspect="1"/>
          </p:cNvPicPr>
          <p:nvPr/>
        </p:nvPicPr>
        <p:blipFill>
          <a:blip r:embed="rId2"/>
          <a:stretch>
            <a:fillRect/>
          </a:stretch>
        </p:blipFill>
        <p:spPr>
          <a:xfrm>
            <a:off x="5692306" y="284480"/>
            <a:ext cx="5981279" cy="2516385"/>
          </a:xfrm>
          <a:prstGeom prst="rect">
            <a:avLst/>
          </a:prstGeom>
        </p:spPr>
      </p:pic>
      <p:pic>
        <p:nvPicPr>
          <p:cNvPr id="4098" name="Picture 2">
            <a:extLst>
              <a:ext uri="{FF2B5EF4-FFF2-40B4-BE49-F238E27FC236}">
                <a16:creationId xmlns:a16="http://schemas.microsoft.com/office/drawing/2014/main" id="{3770E64E-34D2-D032-A9C7-ADFD0A1C57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92306" y="3098800"/>
            <a:ext cx="5981279" cy="327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972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99BC6-ACA5-A549-4D93-2F6C59A9A17C}"/>
              </a:ext>
            </a:extLst>
          </p:cNvPr>
          <p:cNvSpPr>
            <a:spLocks noGrp="1"/>
          </p:cNvSpPr>
          <p:nvPr>
            <p:ph type="title"/>
          </p:nvPr>
        </p:nvSpPr>
        <p:spPr>
          <a:xfrm>
            <a:off x="612649" y="365125"/>
            <a:ext cx="6021832" cy="1203579"/>
          </a:xfrm>
        </p:spPr>
        <p:txBody>
          <a:bodyPr anchor="b">
            <a:normAutofit/>
          </a:bodyPr>
          <a:lstStyle/>
          <a:p>
            <a:r>
              <a:rPr lang="en-US" sz="3800" b="1" dirty="0"/>
              <a:t>Ethical Build and Train Model Regression  </a:t>
            </a:r>
          </a:p>
        </p:txBody>
      </p:sp>
      <p:sp>
        <p:nvSpPr>
          <p:cNvPr id="3" name="Content Placeholder 2">
            <a:extLst>
              <a:ext uri="{FF2B5EF4-FFF2-40B4-BE49-F238E27FC236}">
                <a16:creationId xmlns:a16="http://schemas.microsoft.com/office/drawing/2014/main" id="{B8340201-187A-273A-5243-16EBEAF22BBD}"/>
              </a:ext>
            </a:extLst>
          </p:cNvPr>
          <p:cNvSpPr>
            <a:spLocks noGrp="1"/>
          </p:cNvSpPr>
          <p:nvPr>
            <p:ph idx="1"/>
          </p:nvPr>
        </p:nvSpPr>
        <p:spPr>
          <a:xfrm>
            <a:off x="612648" y="1778925"/>
            <a:ext cx="3949192" cy="1203579"/>
          </a:xfrm>
        </p:spPr>
        <p:txBody>
          <a:bodyPr>
            <a:noAutofit/>
          </a:bodyPr>
          <a:lstStyle/>
          <a:p>
            <a:r>
              <a:rPr lang="en-US" sz="1400" dirty="0"/>
              <a:t>Linear Regression </a:t>
            </a:r>
          </a:p>
          <a:p>
            <a:r>
              <a:rPr lang="en-US" sz="1400" dirty="0"/>
              <a:t>Random Forest </a:t>
            </a:r>
          </a:p>
          <a:p>
            <a:r>
              <a:rPr lang="en-US" sz="1400" dirty="0" err="1"/>
              <a:t>XGBoost</a:t>
            </a:r>
            <a:r>
              <a:rPr lang="en-US" sz="1400" dirty="0"/>
              <a:t> </a:t>
            </a:r>
          </a:p>
          <a:p>
            <a:r>
              <a:rPr lang="en-US" sz="1400" dirty="0"/>
              <a:t>SVM </a:t>
            </a:r>
          </a:p>
        </p:txBody>
      </p:sp>
      <p:pic>
        <p:nvPicPr>
          <p:cNvPr id="7" name="Picture 6">
            <a:extLst>
              <a:ext uri="{FF2B5EF4-FFF2-40B4-BE49-F238E27FC236}">
                <a16:creationId xmlns:a16="http://schemas.microsoft.com/office/drawing/2014/main" id="{85CEBA04-ACE8-FE39-707F-29D70FD169D9}"/>
              </a:ext>
            </a:extLst>
          </p:cNvPr>
          <p:cNvPicPr>
            <a:picLocks noChangeAspect="1"/>
          </p:cNvPicPr>
          <p:nvPr/>
        </p:nvPicPr>
        <p:blipFill>
          <a:blip r:embed="rId2"/>
          <a:stretch>
            <a:fillRect/>
          </a:stretch>
        </p:blipFill>
        <p:spPr>
          <a:xfrm>
            <a:off x="6634481" y="491863"/>
            <a:ext cx="5276964" cy="3057672"/>
          </a:xfrm>
          <a:prstGeom prst="rect">
            <a:avLst/>
          </a:prstGeom>
        </p:spPr>
      </p:pic>
      <p:pic>
        <p:nvPicPr>
          <p:cNvPr id="5" name="Picture 4">
            <a:extLst>
              <a:ext uri="{FF2B5EF4-FFF2-40B4-BE49-F238E27FC236}">
                <a16:creationId xmlns:a16="http://schemas.microsoft.com/office/drawing/2014/main" id="{DA507B96-5124-DB76-9DF7-BFF9E119B26E}"/>
              </a:ext>
            </a:extLst>
          </p:cNvPr>
          <p:cNvPicPr>
            <a:picLocks noChangeAspect="1"/>
          </p:cNvPicPr>
          <p:nvPr/>
        </p:nvPicPr>
        <p:blipFill>
          <a:blip r:embed="rId3"/>
          <a:stretch>
            <a:fillRect/>
          </a:stretch>
        </p:blipFill>
        <p:spPr>
          <a:xfrm>
            <a:off x="6634480" y="3674610"/>
            <a:ext cx="5276965" cy="2691527"/>
          </a:xfrm>
          <a:prstGeom prst="rect">
            <a:avLst/>
          </a:prstGeom>
        </p:spPr>
      </p:pic>
      <p:pic>
        <p:nvPicPr>
          <p:cNvPr id="9" name="Picture 8">
            <a:extLst>
              <a:ext uri="{FF2B5EF4-FFF2-40B4-BE49-F238E27FC236}">
                <a16:creationId xmlns:a16="http://schemas.microsoft.com/office/drawing/2014/main" id="{E3C2EF8E-626C-A2CA-FF26-A21B3114F4F3}"/>
              </a:ext>
            </a:extLst>
          </p:cNvPr>
          <p:cNvPicPr>
            <a:picLocks noChangeAspect="1"/>
          </p:cNvPicPr>
          <p:nvPr/>
        </p:nvPicPr>
        <p:blipFill>
          <a:blip r:embed="rId4"/>
          <a:stretch>
            <a:fillRect/>
          </a:stretch>
        </p:blipFill>
        <p:spPr>
          <a:xfrm>
            <a:off x="863138" y="3674610"/>
            <a:ext cx="4892040" cy="2691527"/>
          </a:xfrm>
          <a:prstGeom prst="rect">
            <a:avLst/>
          </a:prstGeom>
        </p:spPr>
      </p:pic>
    </p:spTree>
    <p:extLst>
      <p:ext uri="{BB962C8B-B14F-4D97-AF65-F5344CB8AC3E}">
        <p14:creationId xmlns:p14="http://schemas.microsoft.com/office/powerpoint/2010/main" val="2263467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54590-CE42-583E-025B-565D470486B1}"/>
              </a:ext>
            </a:extLst>
          </p:cNvPr>
          <p:cNvSpPr>
            <a:spLocks noGrp="1"/>
          </p:cNvSpPr>
          <p:nvPr>
            <p:ph type="title"/>
          </p:nvPr>
        </p:nvSpPr>
        <p:spPr>
          <a:xfrm>
            <a:off x="640080" y="132080"/>
            <a:ext cx="9662160" cy="1046480"/>
          </a:xfrm>
        </p:spPr>
        <p:txBody>
          <a:bodyPr anchor="b">
            <a:normAutofit fontScale="90000"/>
          </a:bodyPr>
          <a:lstStyle/>
          <a:p>
            <a:br>
              <a:rPr lang="en-US" sz="3800" b="0" i="0" dirty="0">
                <a:effectLst/>
                <a:latin typeface="Roboto" panose="02000000000000000000" pitchFamily="2" charset="0"/>
              </a:rPr>
            </a:br>
            <a:endParaRPr lang="en-US" sz="3800" dirty="0"/>
          </a:p>
        </p:txBody>
      </p:sp>
      <p:sp>
        <p:nvSpPr>
          <p:cNvPr id="3" name="Content Placeholder 2">
            <a:extLst>
              <a:ext uri="{FF2B5EF4-FFF2-40B4-BE49-F238E27FC236}">
                <a16:creationId xmlns:a16="http://schemas.microsoft.com/office/drawing/2014/main" id="{82419D50-0A0B-AB0C-C65E-980D00670A27}"/>
              </a:ext>
            </a:extLst>
          </p:cNvPr>
          <p:cNvSpPr>
            <a:spLocks noGrp="1"/>
          </p:cNvSpPr>
          <p:nvPr>
            <p:ph idx="1"/>
          </p:nvPr>
        </p:nvSpPr>
        <p:spPr>
          <a:xfrm>
            <a:off x="6096000" y="432262"/>
            <a:ext cx="5649883" cy="864523"/>
          </a:xfrm>
        </p:spPr>
        <p:txBody>
          <a:bodyPr>
            <a:normAutofit/>
          </a:bodyPr>
          <a:lstStyle/>
          <a:p>
            <a:pPr marL="0" indent="0">
              <a:buNone/>
            </a:pPr>
            <a:r>
              <a:rPr lang="en-US" sz="2200" dirty="0"/>
              <a:t>Models Evaluation and Comparison                                                           </a:t>
            </a:r>
          </a:p>
        </p:txBody>
      </p:sp>
      <p:pic>
        <p:nvPicPr>
          <p:cNvPr id="5" name="Picture 4">
            <a:extLst>
              <a:ext uri="{FF2B5EF4-FFF2-40B4-BE49-F238E27FC236}">
                <a16:creationId xmlns:a16="http://schemas.microsoft.com/office/drawing/2014/main" id="{23FDDE63-E5A2-5A47-8B0A-3B4F524B3DB0}"/>
              </a:ext>
            </a:extLst>
          </p:cNvPr>
          <p:cNvPicPr>
            <a:picLocks noChangeAspect="1"/>
          </p:cNvPicPr>
          <p:nvPr/>
        </p:nvPicPr>
        <p:blipFill>
          <a:blip r:embed="rId2"/>
          <a:stretch>
            <a:fillRect/>
          </a:stretch>
        </p:blipFill>
        <p:spPr>
          <a:xfrm>
            <a:off x="723208" y="1178560"/>
            <a:ext cx="4942946" cy="4557222"/>
          </a:xfrm>
          <a:prstGeom prst="rect">
            <a:avLst/>
          </a:prstGeom>
        </p:spPr>
      </p:pic>
      <p:pic>
        <p:nvPicPr>
          <p:cNvPr id="7" name="Picture 6">
            <a:extLst>
              <a:ext uri="{FF2B5EF4-FFF2-40B4-BE49-F238E27FC236}">
                <a16:creationId xmlns:a16="http://schemas.microsoft.com/office/drawing/2014/main" id="{6385502F-6D11-5E04-8027-CBC0B809D6A1}"/>
              </a:ext>
            </a:extLst>
          </p:cNvPr>
          <p:cNvPicPr>
            <a:picLocks noChangeAspect="1"/>
          </p:cNvPicPr>
          <p:nvPr/>
        </p:nvPicPr>
        <p:blipFill>
          <a:blip r:embed="rId3"/>
          <a:stretch>
            <a:fillRect/>
          </a:stretch>
        </p:blipFill>
        <p:spPr>
          <a:xfrm>
            <a:off x="6096000" y="1030778"/>
            <a:ext cx="5780393" cy="4705004"/>
          </a:xfrm>
          <a:prstGeom prst="rect">
            <a:avLst/>
          </a:prstGeom>
        </p:spPr>
      </p:pic>
    </p:spTree>
    <p:extLst>
      <p:ext uri="{BB962C8B-B14F-4D97-AF65-F5344CB8AC3E}">
        <p14:creationId xmlns:p14="http://schemas.microsoft.com/office/powerpoint/2010/main" val="4206322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E5D98-B784-B6DF-47EE-ED7EF51520B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39EEEFC-7AC7-D9CB-2102-B2F282F46C67}"/>
              </a:ext>
            </a:extLst>
          </p:cNvPr>
          <p:cNvSpPr>
            <a:spLocks noGrp="1"/>
          </p:cNvSpPr>
          <p:nvPr>
            <p:ph idx="1"/>
          </p:nvPr>
        </p:nvSpPr>
        <p:spPr/>
        <p:txBody>
          <a:bodyPr>
            <a:normAutofit/>
          </a:bodyPr>
          <a:lstStyle/>
          <a:p>
            <a:pPr marL="342900" marR="0" lvl="0" indent="-342900">
              <a:lnSpc>
                <a:spcPct val="115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used supervised machine learning to predict house prices. Our first model's accuracy score, R2, was 0.8235, which is pretty good. </a:t>
            </a:r>
          </a:p>
          <a:p>
            <a:pPr marL="342900" marR="0" lvl="0" indent="-342900">
              <a:lnSpc>
                <a:spcPct val="115000"/>
              </a:lnSpc>
              <a:spcBef>
                <a:spcPts val="0"/>
              </a:spcBef>
              <a:spcAft>
                <a:spcPts val="0"/>
              </a:spcAft>
              <a:buFont typeface="Symbol" panose="05050102010706020507" pitchFamily="18" charset="2"/>
              <a:buChar cha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Then we improved our model with new data, and the R2 went up to 36.5275, but this number is likely a mistake because R2 should be between 0 and 1. </a:t>
            </a:r>
          </a:p>
          <a:p>
            <a:pPr marL="342900" marR="0" lvl="0" indent="-342900">
              <a:lnSpc>
                <a:spcPct val="115000"/>
              </a:lnSpc>
              <a:spcBef>
                <a:spcPts val="0"/>
              </a:spcBef>
              <a:spcAft>
                <a:spcPts val="0"/>
              </a:spcAft>
              <a:buFont typeface="Symbol" panose="05050102010706020507" pitchFamily="18" charset="2"/>
              <a:buChar cha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also checked our model with a method called 10-fold cross-validation. This means we tested the model 10 times with different parts of the data to make sure it works well with new information.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average score from these tests tells us if our model is reliable</a:t>
            </a:r>
            <a:endParaRPr lang="en-US" sz="1800" dirty="0"/>
          </a:p>
        </p:txBody>
      </p:sp>
    </p:spTree>
    <p:extLst>
      <p:ext uri="{BB962C8B-B14F-4D97-AF65-F5344CB8AC3E}">
        <p14:creationId xmlns:p14="http://schemas.microsoft.com/office/powerpoint/2010/main" val="2793548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BD7A9-BE2C-8EC0-9791-E9E5018DF5D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0AE7C9A-E090-CDDD-962B-63ACB374654E}"/>
              </a:ext>
            </a:extLst>
          </p:cNvPr>
          <p:cNvSpPr>
            <a:spLocks noGrp="1"/>
          </p:cNvSpPr>
          <p:nvPr>
            <p:ph idx="1"/>
          </p:nvPr>
        </p:nvSpPr>
        <p:spPr>
          <a:xfrm>
            <a:off x="838200" y="1690689"/>
            <a:ext cx="10515600" cy="4435792"/>
          </a:xfrm>
        </p:spPr>
        <p:txBody>
          <a:bodyPr>
            <a:normAutofit/>
          </a:bodyPr>
          <a:lstStyle/>
          <a:p>
            <a:pPr marL="0" indent="0">
              <a:buNone/>
            </a:pPr>
            <a:endParaRPr lang="en-US" dirty="0">
              <a:hlinkClick r:id="rId2"/>
            </a:endParaRPr>
          </a:p>
          <a:p>
            <a:r>
              <a:rPr lang="en-US" sz="2200" dirty="0"/>
              <a:t>Nivitus 12, 2020 Boston House pricing Prediction Using Machine Learning, Link: </a:t>
            </a:r>
            <a:r>
              <a:rPr lang="en-US" sz="2200" dirty="0">
                <a:hlinkClick r:id="rId3"/>
              </a:rPr>
              <a:t>https://medium.com/analytics-vidhya/boston-house-price-prediction-using-machine-learning-ad3750a866cd</a:t>
            </a:r>
            <a:endParaRPr lang="en-US" sz="2200" dirty="0"/>
          </a:p>
          <a:p>
            <a:r>
              <a:rPr lang="en-US" sz="2200" dirty="0">
                <a:hlinkClick r:id="rId2"/>
              </a:rPr>
              <a:t>https://www.kaggle.com/code/shreayan98c/boston-house-price-prediction</a:t>
            </a:r>
            <a:endParaRPr lang="en-US" sz="2200" dirty="0"/>
          </a:p>
          <a:p>
            <a:r>
              <a:rPr lang="en-US" sz="2200" dirty="0"/>
              <a:t>Scikit-Learn developers. The </a:t>
            </a:r>
            <a:r>
              <a:rPr lang="en-US" sz="2200" dirty="0" err="1"/>
              <a:t>ames</a:t>
            </a:r>
            <a:r>
              <a:rPr lang="en-US" sz="2200" dirty="0"/>
              <a:t> housing dataset. 2022. URL: </a:t>
            </a:r>
            <a:r>
              <a:rPr lang="en-US" sz="2200" dirty="0">
                <a:hlinkClick r:id="rId4"/>
              </a:rPr>
              <a:t>https://inria.github.io/scikit-learn-mooc/python_scripts/datasets_ames_housing.html</a:t>
            </a:r>
            <a:r>
              <a:rPr lang="en-US" sz="2200" dirty="0"/>
              <a:t>.</a:t>
            </a:r>
          </a:p>
          <a:p>
            <a:r>
              <a:rPr lang="en-US" sz="2200" dirty="0"/>
              <a:t>Michael Tipping. The relevance vector machine. Advances in neural information processing systems, 1999. URL: </a:t>
            </a:r>
            <a:r>
              <a:rPr lang="en-US" sz="2200" dirty="0">
                <a:hlinkClick r:id="rId5"/>
              </a:rPr>
              <a:t>https://proceedings.neurips.cc/paper/1999/file/f3144cefe89a60d6a1afaf7859c5076b-Paper.pdf</a:t>
            </a:r>
            <a:r>
              <a:rPr lang="en-US" sz="2200" dirty="0"/>
              <a:t>.</a:t>
            </a:r>
          </a:p>
          <a:p>
            <a:endParaRPr lang="en-US" dirty="0"/>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835890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59278-39D9-0600-0B0C-5CFF3CD1F5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3F9607-3767-E14B-13A9-DE107097B34D}"/>
              </a:ext>
            </a:extLst>
          </p:cNvPr>
          <p:cNvSpPr>
            <a:spLocks noGrp="1"/>
          </p:cNvSpPr>
          <p:nvPr>
            <p:ph idx="1"/>
          </p:nvPr>
        </p:nvSpPr>
        <p:spPr>
          <a:xfrm>
            <a:off x="838200" y="3992880"/>
            <a:ext cx="10515600" cy="2184082"/>
          </a:xfrm>
        </p:spPr>
        <p:txBody>
          <a:bodyPr/>
          <a:lstStyle/>
          <a:p>
            <a:pPr marL="0" indent="0">
              <a:buNone/>
            </a:pPr>
            <a:r>
              <a:rPr lang="en-US" dirty="0"/>
              <a:t>Yog Chaudhary</a:t>
            </a:r>
          </a:p>
        </p:txBody>
      </p:sp>
      <p:pic>
        <p:nvPicPr>
          <p:cNvPr id="4" name="Picture 3">
            <a:extLst>
              <a:ext uri="{FF2B5EF4-FFF2-40B4-BE49-F238E27FC236}">
                <a16:creationId xmlns:a16="http://schemas.microsoft.com/office/drawing/2014/main" id="{B80410F9-1D8E-5F6D-5AA3-E5B7C6400C9C}"/>
              </a:ext>
            </a:extLst>
          </p:cNvPr>
          <p:cNvPicPr>
            <a:picLocks noChangeAspect="1"/>
          </p:cNvPicPr>
          <p:nvPr/>
        </p:nvPicPr>
        <p:blipFill rotWithShape="1">
          <a:blip r:embed="rId2"/>
          <a:srcRect t="26502" r="-1" b="28215"/>
          <a:stretch/>
        </p:blipFill>
        <p:spPr>
          <a:xfrm>
            <a:off x="20" y="1"/>
            <a:ext cx="12166101" cy="3992879"/>
          </a:xfrm>
          <a:custGeom>
            <a:avLst/>
            <a:gdLst/>
            <a:ahLst/>
            <a:cxnLst/>
            <a:rect l="l" t="t" r="r" b="b"/>
            <a:pathLst>
              <a:path w="12166121" h="3305415">
                <a:moveTo>
                  <a:pt x="0" y="0"/>
                </a:moveTo>
                <a:lnTo>
                  <a:pt x="12166121" y="0"/>
                </a:lnTo>
                <a:lnTo>
                  <a:pt x="12166121" y="2570737"/>
                </a:lnTo>
                <a:lnTo>
                  <a:pt x="11635078" y="2574050"/>
                </a:lnTo>
                <a:cubicBezTo>
                  <a:pt x="6088525" y="2644467"/>
                  <a:pt x="5904024" y="3760719"/>
                  <a:pt x="0" y="3093802"/>
                </a:cubicBezTo>
                <a:close/>
              </a:path>
            </a:pathLst>
          </a:custGeom>
        </p:spPr>
      </p:pic>
    </p:spTree>
    <p:extLst>
      <p:ext uri="{BB962C8B-B14F-4D97-AF65-F5344CB8AC3E}">
        <p14:creationId xmlns:p14="http://schemas.microsoft.com/office/powerpoint/2010/main" val="2150888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731E89-86BF-BB61-5A4C-3101F041C2A5}"/>
              </a:ext>
            </a:extLst>
          </p:cNvPr>
          <p:cNvPicPr>
            <a:picLocks noChangeAspect="1"/>
          </p:cNvPicPr>
          <p:nvPr/>
        </p:nvPicPr>
        <p:blipFill rotWithShape="1">
          <a:blip r:embed="rId2"/>
          <a:srcRect t="22257" r="1" b="1"/>
          <a:stretch/>
        </p:blipFill>
        <p:spPr>
          <a:xfrm>
            <a:off x="2522356" y="10"/>
            <a:ext cx="9669642" cy="6857990"/>
          </a:xfrm>
          <a:prstGeom prst="rect">
            <a:avLst/>
          </a:prstGeom>
        </p:spPr>
      </p:pic>
      <p:sp>
        <p:nvSpPr>
          <p:cNvPr id="2" name="Title 1">
            <a:extLst>
              <a:ext uri="{FF2B5EF4-FFF2-40B4-BE49-F238E27FC236}">
                <a16:creationId xmlns:a16="http://schemas.microsoft.com/office/drawing/2014/main" id="{81019B32-18BC-0AB3-8CBC-32BCC2FB7184}"/>
              </a:ext>
            </a:extLst>
          </p:cNvPr>
          <p:cNvSpPr>
            <a:spLocks noGrp="1"/>
          </p:cNvSpPr>
          <p:nvPr>
            <p:ph type="title"/>
          </p:nvPr>
        </p:nvSpPr>
        <p:spPr>
          <a:xfrm>
            <a:off x="838200" y="365125"/>
            <a:ext cx="3822189" cy="1899912"/>
          </a:xfrm>
        </p:spPr>
        <p:txBody>
          <a:bodyPr>
            <a:normAutofit/>
          </a:bodyPr>
          <a:lstStyle/>
          <a:p>
            <a:r>
              <a:rPr lang="en-US" sz="4000"/>
              <a:t>CONTENTS</a:t>
            </a:r>
          </a:p>
        </p:txBody>
      </p:sp>
      <p:sp>
        <p:nvSpPr>
          <p:cNvPr id="9" name="Content Placeholder 8">
            <a:extLst>
              <a:ext uri="{FF2B5EF4-FFF2-40B4-BE49-F238E27FC236}">
                <a16:creationId xmlns:a16="http://schemas.microsoft.com/office/drawing/2014/main" id="{18CD3779-0222-42F5-87A4-D8E7C8D65851}"/>
              </a:ext>
            </a:extLst>
          </p:cNvPr>
          <p:cNvSpPr>
            <a:spLocks noGrp="1"/>
          </p:cNvSpPr>
          <p:nvPr>
            <p:ph idx="1"/>
          </p:nvPr>
        </p:nvSpPr>
        <p:spPr>
          <a:xfrm>
            <a:off x="838200" y="2434201"/>
            <a:ext cx="3822189" cy="3742762"/>
          </a:xfrm>
        </p:spPr>
        <p:txBody>
          <a:bodyPr>
            <a:normAutofit/>
          </a:bodyPr>
          <a:lstStyle/>
          <a:p>
            <a:r>
              <a:rPr lang="en-US" sz="2000" dirty="0"/>
              <a:t>Dataset</a:t>
            </a:r>
          </a:p>
          <a:p>
            <a:r>
              <a:rPr lang="en-US" sz="2000" dirty="0"/>
              <a:t>Data Cleaning </a:t>
            </a:r>
          </a:p>
          <a:p>
            <a:r>
              <a:rPr lang="en-US" sz="2000" dirty="0"/>
              <a:t>Exploratory Data Analysis</a:t>
            </a:r>
          </a:p>
          <a:p>
            <a:r>
              <a:rPr lang="en-US" sz="2000" dirty="0"/>
              <a:t>Analysis ( Model Building and Training)</a:t>
            </a:r>
          </a:p>
          <a:p>
            <a:r>
              <a:rPr lang="en-US" sz="2000" dirty="0"/>
              <a:t>Conclusion </a:t>
            </a:r>
          </a:p>
        </p:txBody>
      </p:sp>
    </p:spTree>
    <p:extLst>
      <p:ext uri="{BB962C8B-B14F-4D97-AF65-F5344CB8AC3E}">
        <p14:creationId xmlns:p14="http://schemas.microsoft.com/office/powerpoint/2010/main" val="488696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Top 8 challenges in implementing machine learning models">
            <a:extLst>
              <a:ext uri="{FF2B5EF4-FFF2-40B4-BE49-F238E27FC236}">
                <a16:creationId xmlns:a16="http://schemas.microsoft.com/office/drawing/2014/main" id="{E0AC4AB0-25F6-F25E-17AE-ECEB032FED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13529" b="-2"/>
          <a:stretch/>
        </p:blipFill>
        <p:spPr bwMode="auto">
          <a:xfrm>
            <a:off x="7731760" y="10"/>
            <a:ext cx="446024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F7E1B6D-2A78-A298-2FA8-7D6FFC73F4E5}"/>
              </a:ext>
            </a:extLst>
          </p:cNvPr>
          <p:cNvSpPr>
            <a:spLocks noGrp="1"/>
          </p:cNvSpPr>
          <p:nvPr>
            <p:ph type="ctrTitle"/>
          </p:nvPr>
        </p:nvSpPr>
        <p:spPr>
          <a:xfrm>
            <a:off x="371094" y="386080"/>
            <a:ext cx="7137146" cy="944880"/>
          </a:xfrm>
        </p:spPr>
        <p:txBody>
          <a:bodyPr vert="horz" lIns="91440" tIns="45720" rIns="91440" bIns="45720" rtlCol="0" anchor="b">
            <a:noAutofit/>
          </a:bodyPr>
          <a:lstStyle/>
          <a:p>
            <a:pPr algn="l"/>
            <a:r>
              <a:rPr lang="en-US" sz="2800" b="1" dirty="0"/>
              <a:t>INTRODUCTION AND PROBLEMS STATEMENTS </a:t>
            </a:r>
          </a:p>
        </p:txBody>
      </p:sp>
      <p:sp>
        <p:nvSpPr>
          <p:cNvPr id="3" name="Content Placeholder 2">
            <a:extLst>
              <a:ext uri="{FF2B5EF4-FFF2-40B4-BE49-F238E27FC236}">
                <a16:creationId xmlns:a16="http://schemas.microsoft.com/office/drawing/2014/main" id="{B3987A08-08DA-E285-BE70-8932B5A252A7}"/>
              </a:ext>
            </a:extLst>
          </p:cNvPr>
          <p:cNvSpPr>
            <a:spLocks noGrp="1"/>
          </p:cNvSpPr>
          <p:nvPr>
            <p:ph type="subTitle" idx="1"/>
          </p:nvPr>
        </p:nvSpPr>
        <p:spPr>
          <a:xfrm>
            <a:off x="371094" y="1414585"/>
            <a:ext cx="7360666" cy="5250375"/>
          </a:xfrm>
        </p:spPr>
        <p:txBody>
          <a:bodyPr vert="horz" lIns="91440" tIns="45720" rIns="91440" bIns="45720" rtlCol="0" anchor="t">
            <a:noAutofit/>
          </a:bodyPr>
          <a:lstStyle/>
          <a:p>
            <a:pPr algn="l"/>
            <a:r>
              <a:rPr lang="en-US" sz="1800" dirty="0"/>
              <a:t>The dataset was gathered from UNT: </a:t>
            </a:r>
            <a:r>
              <a:rPr lang="en-US" sz="1800" dirty="0">
                <a:hlinkClick r:id="rId3"/>
              </a:rPr>
              <a:t>https://unt.instructure.com/courses/96279/files/22583650?module_item_id=5581585</a:t>
            </a:r>
            <a:endParaRPr lang="en-US" sz="1800" dirty="0"/>
          </a:p>
          <a:p>
            <a:pPr algn="l"/>
            <a:r>
              <a:rPr lang="en-US" sz="1800" dirty="0"/>
              <a:t>The House Price Prediction problem is about estimating house prices using various factors and machine learning. It's a classic task for learning how to use and understand data in predicting real estate values. Key factors include local crime rates, land zoning, industrial proportion, number of rooms, and distance to work centers. This challenge helps in making smart decisions in real estate. It's a test for machine learning models to see how well they can predict prices based on these factors and use standards in learning data analysis and prediction techniques.</a:t>
            </a:r>
          </a:p>
          <a:p>
            <a:pPr indent="-228600" algn="l">
              <a:buFont typeface="Arial" panose="020B0604020202020204" pitchFamily="34" charset="0"/>
              <a:buChar char="•"/>
            </a:pPr>
            <a:r>
              <a:rPr lang="en-US" sz="1800" dirty="0"/>
              <a:t>Publicly available dataset</a:t>
            </a:r>
          </a:p>
          <a:p>
            <a:pPr indent="-228600" algn="l">
              <a:buFont typeface="Arial" panose="020B0604020202020204" pitchFamily="34" charset="0"/>
              <a:buChar char="•"/>
            </a:pPr>
            <a:r>
              <a:rPr lang="en-US" sz="1800" dirty="0"/>
              <a:t>House Price Prediction </a:t>
            </a:r>
          </a:p>
          <a:p>
            <a:pPr indent="-228600" algn="l">
              <a:buFont typeface="Arial" panose="020B0604020202020204" pitchFamily="34" charset="0"/>
              <a:buChar char="•"/>
            </a:pPr>
            <a:r>
              <a:rPr lang="en-US" sz="1800" dirty="0"/>
              <a:t>Binary Classification </a:t>
            </a:r>
          </a:p>
        </p:txBody>
      </p:sp>
    </p:spTree>
    <p:extLst>
      <p:ext uri="{BB962C8B-B14F-4D97-AF65-F5344CB8AC3E}">
        <p14:creationId xmlns:p14="http://schemas.microsoft.com/office/powerpoint/2010/main" val="225207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E3B67-ABE4-584E-3F8F-CFCB5686AD18}"/>
              </a:ext>
            </a:extLst>
          </p:cNvPr>
          <p:cNvSpPr>
            <a:spLocks noGrp="1"/>
          </p:cNvSpPr>
          <p:nvPr>
            <p:ph type="title"/>
          </p:nvPr>
        </p:nvSpPr>
        <p:spPr>
          <a:xfrm>
            <a:off x="838198" y="547815"/>
            <a:ext cx="5167185" cy="1680519"/>
          </a:xfrm>
        </p:spPr>
        <p:txBody>
          <a:bodyPr>
            <a:normAutofit/>
          </a:bodyPr>
          <a:lstStyle/>
          <a:p>
            <a:r>
              <a:rPr lang="en-US" sz="4000" dirty="0"/>
              <a:t>DATASET</a:t>
            </a:r>
          </a:p>
        </p:txBody>
      </p:sp>
      <p:sp>
        <p:nvSpPr>
          <p:cNvPr id="3" name="Content Placeholder 2">
            <a:extLst>
              <a:ext uri="{FF2B5EF4-FFF2-40B4-BE49-F238E27FC236}">
                <a16:creationId xmlns:a16="http://schemas.microsoft.com/office/drawing/2014/main" id="{650EC503-BC20-AEFA-A9C4-887EA7D6831B}"/>
              </a:ext>
            </a:extLst>
          </p:cNvPr>
          <p:cNvSpPr>
            <a:spLocks noGrp="1"/>
          </p:cNvSpPr>
          <p:nvPr>
            <p:ph idx="1"/>
          </p:nvPr>
        </p:nvSpPr>
        <p:spPr>
          <a:xfrm>
            <a:off x="6428791" y="1054359"/>
            <a:ext cx="4936787" cy="1173975"/>
          </a:xfrm>
        </p:spPr>
        <p:txBody>
          <a:bodyPr anchor="ctr">
            <a:normAutofit/>
          </a:bodyPr>
          <a:lstStyle/>
          <a:p>
            <a:pPr marL="0" indent="0">
              <a:buNone/>
            </a:pPr>
            <a:r>
              <a:rPr lang="en-US" sz="2000" dirty="0"/>
              <a:t>14 Features and  506 Observations </a:t>
            </a:r>
          </a:p>
        </p:txBody>
      </p:sp>
      <p:pic>
        <p:nvPicPr>
          <p:cNvPr id="7" name="Picture 6">
            <a:extLst>
              <a:ext uri="{FF2B5EF4-FFF2-40B4-BE49-F238E27FC236}">
                <a16:creationId xmlns:a16="http://schemas.microsoft.com/office/drawing/2014/main" id="{5C192638-DF26-F084-08F0-6C7826338A93}"/>
              </a:ext>
            </a:extLst>
          </p:cNvPr>
          <p:cNvPicPr>
            <a:picLocks noChangeAspect="1"/>
          </p:cNvPicPr>
          <p:nvPr/>
        </p:nvPicPr>
        <p:blipFill>
          <a:blip r:embed="rId2"/>
          <a:stretch>
            <a:fillRect/>
          </a:stretch>
        </p:blipFill>
        <p:spPr>
          <a:xfrm>
            <a:off x="838199" y="2006083"/>
            <a:ext cx="4701353" cy="4068146"/>
          </a:xfrm>
          <a:prstGeom prst="rect">
            <a:avLst/>
          </a:prstGeom>
        </p:spPr>
      </p:pic>
      <p:pic>
        <p:nvPicPr>
          <p:cNvPr id="5" name="Picture 4">
            <a:extLst>
              <a:ext uri="{FF2B5EF4-FFF2-40B4-BE49-F238E27FC236}">
                <a16:creationId xmlns:a16="http://schemas.microsoft.com/office/drawing/2014/main" id="{1D09B9A3-DAEF-FE23-CEC7-EFEB28C9A643}"/>
              </a:ext>
            </a:extLst>
          </p:cNvPr>
          <p:cNvPicPr>
            <a:picLocks noChangeAspect="1"/>
          </p:cNvPicPr>
          <p:nvPr/>
        </p:nvPicPr>
        <p:blipFill>
          <a:blip r:embed="rId3"/>
          <a:stretch>
            <a:fillRect/>
          </a:stretch>
        </p:blipFill>
        <p:spPr>
          <a:xfrm>
            <a:off x="6096000" y="2006084"/>
            <a:ext cx="5269579" cy="2623583"/>
          </a:xfrm>
          <a:prstGeom prst="rect">
            <a:avLst/>
          </a:prstGeom>
        </p:spPr>
      </p:pic>
    </p:spTree>
    <p:extLst>
      <p:ext uri="{BB962C8B-B14F-4D97-AF65-F5344CB8AC3E}">
        <p14:creationId xmlns:p14="http://schemas.microsoft.com/office/powerpoint/2010/main" val="944121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563F-378F-8FC0-67D8-942BC45AAC4E}"/>
              </a:ext>
            </a:extLst>
          </p:cNvPr>
          <p:cNvSpPr>
            <a:spLocks noGrp="1"/>
          </p:cNvSpPr>
          <p:nvPr>
            <p:ph type="title"/>
          </p:nvPr>
        </p:nvSpPr>
        <p:spPr>
          <a:xfrm>
            <a:off x="838201" y="559768"/>
            <a:ext cx="5995646" cy="2220502"/>
          </a:xfrm>
        </p:spPr>
        <p:txBody>
          <a:bodyPr anchor="b">
            <a:normAutofit/>
          </a:bodyPr>
          <a:lstStyle/>
          <a:p>
            <a:r>
              <a:rPr lang="en-US" sz="4000" dirty="0"/>
              <a:t>DATA CLEANING </a:t>
            </a:r>
          </a:p>
        </p:txBody>
      </p:sp>
      <p:sp>
        <p:nvSpPr>
          <p:cNvPr id="3" name="Content Placeholder 2">
            <a:extLst>
              <a:ext uri="{FF2B5EF4-FFF2-40B4-BE49-F238E27FC236}">
                <a16:creationId xmlns:a16="http://schemas.microsoft.com/office/drawing/2014/main" id="{B80EAB32-080A-74D2-A76A-2658BF588FB0}"/>
              </a:ext>
            </a:extLst>
          </p:cNvPr>
          <p:cNvSpPr>
            <a:spLocks noGrp="1"/>
          </p:cNvSpPr>
          <p:nvPr>
            <p:ph idx="1"/>
          </p:nvPr>
        </p:nvSpPr>
        <p:spPr>
          <a:xfrm>
            <a:off x="838199" y="2953386"/>
            <a:ext cx="5995647" cy="3163209"/>
          </a:xfrm>
        </p:spPr>
        <p:txBody>
          <a:bodyPr>
            <a:normAutofit/>
          </a:bodyPr>
          <a:lstStyle/>
          <a:p>
            <a:r>
              <a:rPr lang="en-US" sz="2000" dirty="0"/>
              <a:t>Method </a:t>
            </a:r>
          </a:p>
          <a:p>
            <a:r>
              <a:rPr lang="en-US" sz="2000" dirty="0"/>
              <a:t>Remove and Handing Missing Values </a:t>
            </a:r>
          </a:p>
        </p:txBody>
      </p:sp>
      <p:pic>
        <p:nvPicPr>
          <p:cNvPr id="5" name="Picture 4">
            <a:extLst>
              <a:ext uri="{FF2B5EF4-FFF2-40B4-BE49-F238E27FC236}">
                <a16:creationId xmlns:a16="http://schemas.microsoft.com/office/drawing/2014/main" id="{A7909CB0-5CA8-01F6-3009-51E2747DE130}"/>
              </a:ext>
            </a:extLst>
          </p:cNvPr>
          <p:cNvPicPr>
            <a:picLocks noChangeAspect="1"/>
          </p:cNvPicPr>
          <p:nvPr/>
        </p:nvPicPr>
        <p:blipFill>
          <a:blip r:embed="rId2"/>
          <a:stretch>
            <a:fillRect/>
          </a:stretch>
        </p:blipFill>
        <p:spPr>
          <a:xfrm>
            <a:off x="7483150" y="547817"/>
            <a:ext cx="4012165" cy="2405570"/>
          </a:xfrm>
          <a:prstGeom prst="rect">
            <a:avLst/>
          </a:prstGeom>
        </p:spPr>
      </p:pic>
      <p:pic>
        <p:nvPicPr>
          <p:cNvPr id="6" name="Picture 5" descr="A logo for a company&#10;&#10;Description automatically generated">
            <a:extLst>
              <a:ext uri="{FF2B5EF4-FFF2-40B4-BE49-F238E27FC236}">
                <a16:creationId xmlns:a16="http://schemas.microsoft.com/office/drawing/2014/main" id="{3469C8A6-B0FB-EF37-76A3-F8C4DF5967C4}"/>
              </a:ext>
            </a:extLst>
          </p:cNvPr>
          <p:cNvPicPr>
            <a:picLocks noChangeAspect="1"/>
          </p:cNvPicPr>
          <p:nvPr/>
        </p:nvPicPr>
        <p:blipFill rotWithShape="1">
          <a:blip r:embed="rId3"/>
          <a:srcRect l="51827" r="7982" b="-1"/>
          <a:stretch/>
        </p:blipFill>
        <p:spPr>
          <a:xfrm>
            <a:off x="7557797" y="3727938"/>
            <a:ext cx="3937518" cy="2575940"/>
          </a:xfrm>
          <a:prstGeom prst="rect">
            <a:avLst/>
          </a:prstGeom>
        </p:spPr>
      </p:pic>
      <p:pic>
        <p:nvPicPr>
          <p:cNvPr id="8" name="Picture 7">
            <a:extLst>
              <a:ext uri="{FF2B5EF4-FFF2-40B4-BE49-F238E27FC236}">
                <a16:creationId xmlns:a16="http://schemas.microsoft.com/office/drawing/2014/main" id="{BBA4353B-D2A9-3A70-F455-1203AA097511}"/>
              </a:ext>
            </a:extLst>
          </p:cNvPr>
          <p:cNvPicPr>
            <a:picLocks noChangeAspect="1"/>
          </p:cNvPicPr>
          <p:nvPr/>
        </p:nvPicPr>
        <p:blipFill>
          <a:blip r:embed="rId4"/>
          <a:stretch>
            <a:fillRect/>
          </a:stretch>
        </p:blipFill>
        <p:spPr>
          <a:xfrm>
            <a:off x="7483148" y="2953386"/>
            <a:ext cx="4012165" cy="758203"/>
          </a:xfrm>
          <a:prstGeom prst="rect">
            <a:avLst/>
          </a:prstGeom>
        </p:spPr>
      </p:pic>
    </p:spTree>
    <p:extLst>
      <p:ext uri="{BB962C8B-B14F-4D97-AF65-F5344CB8AC3E}">
        <p14:creationId xmlns:p14="http://schemas.microsoft.com/office/powerpoint/2010/main" val="668508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56677-0A0B-DFD6-5336-247C53734884}"/>
              </a:ext>
            </a:extLst>
          </p:cNvPr>
          <p:cNvSpPr>
            <a:spLocks noGrp="1"/>
          </p:cNvSpPr>
          <p:nvPr>
            <p:ph type="title"/>
          </p:nvPr>
        </p:nvSpPr>
        <p:spPr>
          <a:xfrm>
            <a:off x="841249" y="539578"/>
            <a:ext cx="5981278" cy="1684638"/>
          </a:xfrm>
        </p:spPr>
        <p:txBody>
          <a:bodyPr>
            <a:normAutofit/>
          </a:bodyPr>
          <a:lstStyle/>
          <a:p>
            <a:r>
              <a:rPr lang="en-US" sz="4000" dirty="0"/>
              <a:t>NEW FEATURE AND ATTRIBUTES </a:t>
            </a:r>
          </a:p>
        </p:txBody>
      </p:sp>
      <p:sp>
        <p:nvSpPr>
          <p:cNvPr id="3" name="Content Placeholder 2">
            <a:extLst>
              <a:ext uri="{FF2B5EF4-FFF2-40B4-BE49-F238E27FC236}">
                <a16:creationId xmlns:a16="http://schemas.microsoft.com/office/drawing/2014/main" id="{538DB37C-DBED-31B2-9708-9E8E30ECB7A2}"/>
              </a:ext>
            </a:extLst>
          </p:cNvPr>
          <p:cNvSpPr>
            <a:spLocks noGrp="1"/>
          </p:cNvSpPr>
          <p:nvPr>
            <p:ph idx="1"/>
          </p:nvPr>
        </p:nvSpPr>
        <p:spPr>
          <a:xfrm>
            <a:off x="838201" y="2409568"/>
            <a:ext cx="5981278" cy="3690551"/>
          </a:xfrm>
        </p:spPr>
        <p:txBody>
          <a:bodyPr>
            <a:normAutofit/>
          </a:bodyPr>
          <a:lstStyle/>
          <a:p>
            <a:pPr marL="342900" marR="0" lvl="0" indent="-342900">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CRIM indicates variable crime rates. </a:t>
            </a:r>
          </a:p>
          <a:p>
            <a:pPr marL="342900" marR="0" lvl="0" indent="-342900">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ZN reveals the extent of residential zoning for large lots. </a:t>
            </a:r>
          </a:p>
          <a:p>
            <a:pPr marL="342900" marR="0" lvl="0" indent="-342900">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INDUS shows a mix of business acreage. </a:t>
            </a:r>
          </a:p>
          <a:p>
            <a:pPr marL="342900" marR="0" lvl="0" indent="-342900">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CHAS denotes proximity to the Charles River. </a:t>
            </a:r>
          </a:p>
          <a:p>
            <a:pPr marL="342900" marR="0" lvl="0" indent="-342900">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NOX provides air pollution levels.</a:t>
            </a:r>
          </a:p>
          <a:p>
            <a:pPr marL="342900" marR="0" lvl="0" indent="-342900">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RM reflects the average room count per dwelling.</a:t>
            </a:r>
          </a:p>
          <a:p>
            <a:pPr marL="342900" marR="0" lvl="0" indent="-342900">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AGE signifies the share of older homes. </a:t>
            </a:r>
          </a:p>
          <a:p>
            <a:pPr marL="342900" marR="0" lvl="0" indent="-342900">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DIS measures the distance to employment hubs. </a:t>
            </a:r>
          </a:p>
          <a:p>
            <a:pPr marL="342900" marR="0" lvl="0" indent="-342900">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RAD assesses access to highways. </a:t>
            </a:r>
          </a:p>
          <a:p>
            <a:pPr marL="342900" marR="0" lvl="0" indent="-342900">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TAX shows variability in property tax rates. </a:t>
            </a:r>
          </a:p>
          <a:p>
            <a:pPr marL="342900" marR="0" lvl="0" indent="-342900">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PTRATIO highlights student-to-teacher ratios.</a:t>
            </a:r>
          </a:p>
          <a:p>
            <a:pPr marL="342900" marR="0" lvl="0" indent="-342900">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LSTAT indicates the percentage of lower-income residents. </a:t>
            </a:r>
          </a:p>
          <a:p>
            <a:pPr marL="342900" marR="0" lvl="0" indent="-342900">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MEDV gives the median home values, and CAT. MEDV categorizes these values into a binary classification</a:t>
            </a:r>
            <a:r>
              <a:rPr lang="en-US" sz="1600"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None/>
            </a:pP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F4B03BA9-FCEA-0ADB-F03B-776790A11D3F}"/>
              </a:ext>
            </a:extLst>
          </p:cNvPr>
          <p:cNvPicPr>
            <a:picLocks noChangeAspect="1"/>
          </p:cNvPicPr>
          <p:nvPr/>
        </p:nvPicPr>
        <p:blipFill>
          <a:blip r:embed="rId2"/>
          <a:stretch>
            <a:fillRect/>
          </a:stretch>
        </p:blipFill>
        <p:spPr>
          <a:xfrm>
            <a:off x="7187524" y="182880"/>
            <a:ext cx="4810874" cy="1468807"/>
          </a:xfrm>
          <a:prstGeom prst="rect">
            <a:avLst/>
          </a:prstGeom>
        </p:spPr>
      </p:pic>
      <p:pic>
        <p:nvPicPr>
          <p:cNvPr id="5" name="Picture 4">
            <a:extLst>
              <a:ext uri="{FF2B5EF4-FFF2-40B4-BE49-F238E27FC236}">
                <a16:creationId xmlns:a16="http://schemas.microsoft.com/office/drawing/2014/main" id="{E3CFEF47-B7D7-D6D2-0FF3-520C6EC9CD5B}"/>
              </a:ext>
            </a:extLst>
          </p:cNvPr>
          <p:cNvPicPr>
            <a:picLocks noChangeAspect="1"/>
          </p:cNvPicPr>
          <p:nvPr/>
        </p:nvPicPr>
        <p:blipFill>
          <a:blip r:embed="rId3"/>
          <a:stretch>
            <a:fillRect/>
          </a:stretch>
        </p:blipFill>
        <p:spPr>
          <a:xfrm>
            <a:off x="6819479" y="1651687"/>
            <a:ext cx="5058123" cy="4448432"/>
          </a:xfrm>
          <a:prstGeom prst="rect">
            <a:avLst/>
          </a:prstGeom>
        </p:spPr>
      </p:pic>
    </p:spTree>
    <p:extLst>
      <p:ext uri="{BB962C8B-B14F-4D97-AF65-F5344CB8AC3E}">
        <p14:creationId xmlns:p14="http://schemas.microsoft.com/office/powerpoint/2010/main" val="2290511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56407-8313-4557-FB4F-6EDBB2ED8B52}"/>
              </a:ext>
            </a:extLst>
          </p:cNvPr>
          <p:cNvSpPr>
            <a:spLocks noGrp="1"/>
          </p:cNvSpPr>
          <p:nvPr>
            <p:ph type="title"/>
          </p:nvPr>
        </p:nvSpPr>
        <p:spPr>
          <a:xfrm>
            <a:off x="477981" y="1122363"/>
            <a:ext cx="4023360" cy="2376617"/>
          </a:xfrm>
        </p:spPr>
        <p:txBody>
          <a:bodyPr vert="horz" lIns="91440" tIns="45720" rIns="91440" bIns="45720" rtlCol="0" anchor="b">
            <a:normAutofit/>
          </a:bodyPr>
          <a:lstStyle/>
          <a:p>
            <a:r>
              <a:rPr lang="en-US" sz="4800" kern="1200" dirty="0">
                <a:solidFill>
                  <a:schemeClr val="tx1"/>
                </a:solidFill>
                <a:latin typeface="+mj-lt"/>
                <a:ea typeface="+mj-ea"/>
                <a:cs typeface="+mj-cs"/>
              </a:rPr>
              <a:t>EXPLORATORY DATA ANALYSIS </a:t>
            </a:r>
          </a:p>
        </p:txBody>
      </p:sp>
      <p:sp>
        <p:nvSpPr>
          <p:cNvPr id="3" name="Content Placeholder 2">
            <a:extLst>
              <a:ext uri="{FF2B5EF4-FFF2-40B4-BE49-F238E27FC236}">
                <a16:creationId xmlns:a16="http://schemas.microsoft.com/office/drawing/2014/main" id="{5BB78318-7CD6-11B9-699D-5B0E2130238C}"/>
              </a:ext>
            </a:extLst>
          </p:cNvPr>
          <p:cNvSpPr>
            <a:spLocks noGrp="1"/>
          </p:cNvSpPr>
          <p:nvPr>
            <p:ph idx="1"/>
          </p:nvPr>
        </p:nvSpPr>
        <p:spPr>
          <a:xfrm>
            <a:off x="477981" y="3778898"/>
            <a:ext cx="3933306" cy="2302165"/>
          </a:xfrm>
        </p:spPr>
        <p:txBody>
          <a:bodyPr vert="horz" lIns="91440" tIns="45720" rIns="91440" bIns="45720" rtlCol="0">
            <a:normAutofit/>
          </a:bodyPr>
          <a:lstStyle/>
          <a:p>
            <a:pPr marL="0" indent="0">
              <a:buNone/>
            </a:pPr>
            <a:r>
              <a:rPr lang="en-US" sz="2000" kern="1200" dirty="0">
                <a:solidFill>
                  <a:schemeClr val="tx1"/>
                </a:solidFill>
                <a:latin typeface="+mn-lt"/>
                <a:ea typeface="+mn-ea"/>
                <a:cs typeface="+mn-cs"/>
              </a:rPr>
              <a:t>The MEDV appears to have normal distribution without sked be proceed. </a:t>
            </a:r>
          </a:p>
        </p:txBody>
      </p:sp>
      <p:pic>
        <p:nvPicPr>
          <p:cNvPr id="5" name="Picture 4">
            <a:extLst>
              <a:ext uri="{FF2B5EF4-FFF2-40B4-BE49-F238E27FC236}">
                <a16:creationId xmlns:a16="http://schemas.microsoft.com/office/drawing/2014/main" id="{E3EFC608-DE04-DF38-7CE9-E47110E55403}"/>
              </a:ext>
            </a:extLst>
          </p:cNvPr>
          <p:cNvPicPr>
            <a:picLocks noChangeAspect="1"/>
          </p:cNvPicPr>
          <p:nvPr/>
        </p:nvPicPr>
        <p:blipFill>
          <a:blip r:embed="rId2"/>
          <a:stretch>
            <a:fillRect/>
          </a:stretch>
        </p:blipFill>
        <p:spPr>
          <a:xfrm>
            <a:off x="5050175" y="625683"/>
            <a:ext cx="6475229" cy="5455380"/>
          </a:xfrm>
          <a:prstGeom prst="rect">
            <a:avLst/>
          </a:prstGeom>
        </p:spPr>
      </p:pic>
    </p:spTree>
    <p:extLst>
      <p:ext uri="{BB962C8B-B14F-4D97-AF65-F5344CB8AC3E}">
        <p14:creationId xmlns:p14="http://schemas.microsoft.com/office/powerpoint/2010/main" val="1585338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921F1F-B5EB-8E08-F95F-5813A7521126}"/>
              </a:ext>
            </a:extLst>
          </p:cNvPr>
          <p:cNvSpPr>
            <a:spLocks noGrp="1"/>
          </p:cNvSpPr>
          <p:nvPr>
            <p:ph idx="1"/>
          </p:nvPr>
        </p:nvSpPr>
        <p:spPr>
          <a:xfrm>
            <a:off x="1137034" y="640080"/>
            <a:ext cx="5085508" cy="5476055"/>
          </a:xfrm>
        </p:spPr>
        <p:txBody>
          <a:bodyPr>
            <a:normAutofit/>
          </a:bodyPr>
          <a:lstStyle/>
          <a:p>
            <a:r>
              <a:rPr lang="en-US" sz="1700" kern="100" dirty="0">
                <a:effectLst/>
                <a:latin typeface="Calibri" panose="020F0502020204030204" pitchFamily="34" charset="0"/>
                <a:ea typeface="Calibri" panose="020F0502020204030204" pitchFamily="34" charset="0"/>
                <a:cs typeface="Times New Roman" panose="02020603050405020304" pitchFamily="18" charset="0"/>
              </a:rPr>
              <a:t>Histograms show the distribution of data points. CRIM, ZN, and LSTAT are skewed right, indicating a concentration of lower values with fewer high values. </a:t>
            </a:r>
          </a:p>
          <a:p>
            <a:r>
              <a:rPr lang="en-US" sz="1700" kern="100" dirty="0">
                <a:effectLst/>
                <a:latin typeface="Calibri" panose="020F0502020204030204" pitchFamily="34" charset="0"/>
                <a:ea typeface="Calibri" panose="020F0502020204030204" pitchFamily="34" charset="0"/>
                <a:cs typeface="Times New Roman" panose="02020603050405020304" pitchFamily="18" charset="0"/>
              </a:rPr>
              <a:t>RM appears normally distributed, suggesting most homes have a moderate number of rooms. </a:t>
            </a:r>
          </a:p>
          <a:p>
            <a:r>
              <a:rPr lang="en-US" sz="1700" kern="100" dirty="0">
                <a:effectLst/>
                <a:latin typeface="Calibri" panose="020F0502020204030204" pitchFamily="34" charset="0"/>
                <a:ea typeface="Calibri" panose="020F0502020204030204" pitchFamily="34" charset="0"/>
                <a:cs typeface="Times New Roman" panose="02020603050405020304" pitchFamily="18" charset="0"/>
              </a:rPr>
              <a:t>AGE and DIS indicate a range of old to new houses and varied proximity to employment centers. </a:t>
            </a:r>
          </a:p>
          <a:p>
            <a:r>
              <a:rPr lang="en-US" sz="1700" kern="100" dirty="0">
                <a:effectLst/>
                <a:latin typeface="Calibri" panose="020F0502020204030204" pitchFamily="34" charset="0"/>
                <a:ea typeface="Calibri" panose="020F0502020204030204" pitchFamily="34" charset="0"/>
                <a:cs typeface="Times New Roman" panose="02020603050405020304" pitchFamily="18" charset="0"/>
              </a:rPr>
              <a:t>TAX and RAD show clusters, indicating common tax rates and highway access levels. </a:t>
            </a:r>
          </a:p>
          <a:p>
            <a:r>
              <a:rPr lang="en-US" sz="1700" kern="100" dirty="0">
                <a:effectLst/>
                <a:latin typeface="Calibri" panose="020F0502020204030204" pitchFamily="34" charset="0"/>
                <a:ea typeface="Calibri" panose="020F0502020204030204" pitchFamily="34" charset="0"/>
                <a:cs typeface="Times New Roman" panose="02020603050405020304" pitchFamily="18" charset="0"/>
              </a:rPr>
              <a:t>CHAS, with most values at 0, suggests few properties are by the river. </a:t>
            </a:r>
          </a:p>
          <a:p>
            <a:r>
              <a:rPr lang="en-US" sz="1700" kern="100" dirty="0">
                <a:effectLst/>
                <a:latin typeface="Calibri" panose="020F0502020204030204" pitchFamily="34" charset="0"/>
                <a:ea typeface="Calibri" panose="020F0502020204030204" pitchFamily="34" charset="0"/>
                <a:cs typeface="Times New Roman" panose="02020603050405020304" pitchFamily="18" charset="0"/>
              </a:rPr>
              <a:t>MEDV shows house value distribution and </a:t>
            </a:r>
          </a:p>
          <a:p>
            <a:r>
              <a:rPr lang="en-US" sz="1700" kern="100" dirty="0">
                <a:effectLst/>
                <a:latin typeface="Calibri" panose="020F0502020204030204" pitchFamily="34" charset="0"/>
                <a:ea typeface="Calibri" panose="020F0502020204030204" pitchFamily="34" charset="0"/>
                <a:cs typeface="Times New Roman" panose="02020603050405020304" pitchFamily="18" charset="0"/>
              </a:rPr>
              <a:t>CAT. MEDV suggests most homes fall below a certain value threshold. These visualizations help in understanding the spread and concentration of data points across the variables.</a:t>
            </a:r>
          </a:p>
          <a:p>
            <a:endParaRPr lang="en-US" sz="1700" dirty="0"/>
          </a:p>
        </p:txBody>
      </p:sp>
      <p:pic>
        <p:nvPicPr>
          <p:cNvPr id="4" name="Picture 4">
            <a:extLst>
              <a:ext uri="{FF2B5EF4-FFF2-40B4-BE49-F238E27FC236}">
                <a16:creationId xmlns:a16="http://schemas.microsoft.com/office/drawing/2014/main" id="{B6E0B207-7B2C-9816-198B-FBE7C9FB4F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97040" y="1473200"/>
            <a:ext cx="5085508" cy="47853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886EBE7-8134-F3A9-38F5-A8268A73768F}"/>
              </a:ext>
            </a:extLst>
          </p:cNvPr>
          <p:cNvPicPr>
            <a:picLocks noChangeAspect="1"/>
          </p:cNvPicPr>
          <p:nvPr/>
        </p:nvPicPr>
        <p:blipFill>
          <a:blip r:embed="rId3"/>
          <a:stretch>
            <a:fillRect/>
          </a:stretch>
        </p:blipFill>
        <p:spPr>
          <a:xfrm>
            <a:off x="6797040" y="193040"/>
            <a:ext cx="5085508" cy="1168400"/>
          </a:xfrm>
          <a:prstGeom prst="rect">
            <a:avLst/>
          </a:prstGeom>
        </p:spPr>
      </p:pic>
    </p:spTree>
    <p:extLst>
      <p:ext uri="{BB962C8B-B14F-4D97-AF65-F5344CB8AC3E}">
        <p14:creationId xmlns:p14="http://schemas.microsoft.com/office/powerpoint/2010/main" val="3486392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9BA2B-81C7-14D0-B006-DF59D5756966}"/>
              </a:ext>
            </a:extLst>
          </p:cNvPr>
          <p:cNvSpPr>
            <a:spLocks noGrp="1"/>
          </p:cNvSpPr>
          <p:nvPr>
            <p:ph type="title"/>
          </p:nvPr>
        </p:nvSpPr>
        <p:spPr>
          <a:xfrm>
            <a:off x="841248" y="116378"/>
            <a:ext cx="9449907" cy="856591"/>
          </a:xfrm>
        </p:spPr>
        <p:txBody>
          <a:bodyPr>
            <a:normAutofit/>
          </a:bodyPr>
          <a:lstStyle/>
          <a:p>
            <a:r>
              <a:rPr lang="en-US" sz="4000" dirty="0"/>
              <a:t>Bivariate Analysis – Correlation Matrix </a:t>
            </a:r>
          </a:p>
        </p:txBody>
      </p:sp>
      <p:sp>
        <p:nvSpPr>
          <p:cNvPr id="1030" name="Content Placeholder 1029">
            <a:extLst>
              <a:ext uri="{FF2B5EF4-FFF2-40B4-BE49-F238E27FC236}">
                <a16:creationId xmlns:a16="http://schemas.microsoft.com/office/drawing/2014/main" id="{A43EBC40-7FA1-CE16-E10C-77E75815F935}"/>
              </a:ext>
            </a:extLst>
          </p:cNvPr>
          <p:cNvSpPr>
            <a:spLocks noGrp="1"/>
          </p:cNvSpPr>
          <p:nvPr>
            <p:ph idx="1"/>
          </p:nvPr>
        </p:nvSpPr>
        <p:spPr>
          <a:xfrm>
            <a:off x="838201" y="1346663"/>
            <a:ext cx="4778828" cy="4971760"/>
          </a:xfrm>
        </p:spPr>
        <p:txBody>
          <a:bodyPr>
            <a:normAutofit fontScale="62500" lnSpcReduction="20000"/>
          </a:bodyPr>
          <a:lstStyle/>
          <a:p>
            <a:pPr marL="342900" marR="0" lvl="0" indent="-342900">
              <a:lnSpc>
                <a:spcPct val="115000"/>
              </a:lnSpc>
              <a:spcBef>
                <a:spcPts val="0"/>
              </a:spcBef>
              <a:spcAft>
                <a:spcPts val="0"/>
              </a:spcAft>
              <a:buFont typeface="Symbol" panose="05050102010706020507" pitchFamily="18" charset="2"/>
              <a:buChar char=""/>
            </a:pPr>
            <a:r>
              <a:rPr lang="en-US" sz="2500" kern="100" dirty="0">
                <a:effectLst/>
                <a:latin typeface="Calibri" panose="020F0502020204030204" pitchFamily="34" charset="0"/>
                <a:ea typeface="Calibri" panose="020F0502020204030204" pitchFamily="34" charset="0"/>
                <a:cs typeface="Calibri" panose="020F0502020204030204" pitchFamily="34" charset="0"/>
              </a:rPr>
              <a:t>Values close to 1 or -1 indicate a strong positive or negative correlation, respectively, while values near 0 show little to no linear relationship. </a:t>
            </a:r>
            <a:endParaRPr lang="en-US"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500" kern="100" dirty="0">
                <a:effectLst/>
                <a:latin typeface="Calibri" panose="020F0502020204030204" pitchFamily="34" charset="0"/>
                <a:ea typeface="Calibri" panose="020F0502020204030204" pitchFamily="34" charset="0"/>
                <a:cs typeface="Calibri" panose="020F0502020204030204" pitchFamily="34" charset="0"/>
              </a:rPr>
              <a:t>A high positive value between RAD and TAX suggests towns with more highways tend to have higher tax rates. </a:t>
            </a:r>
            <a:endParaRPr lang="en-US"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500" kern="100" dirty="0">
                <a:effectLst/>
                <a:latin typeface="Calibri" panose="020F0502020204030204" pitchFamily="34" charset="0"/>
                <a:ea typeface="Calibri" panose="020F0502020204030204" pitchFamily="34" charset="0"/>
                <a:cs typeface="Calibri" panose="020F0502020204030204" pitchFamily="34" charset="0"/>
              </a:rPr>
              <a:t>A high negative correlation between DIS and NOX implies that closer proximity to employment centers often coincides with lower air quality. </a:t>
            </a:r>
            <a:endParaRPr lang="en-US"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500" kern="100" dirty="0">
                <a:effectLst/>
                <a:latin typeface="Calibri" panose="020F0502020204030204" pitchFamily="34" charset="0"/>
                <a:ea typeface="Calibri" panose="020F0502020204030204" pitchFamily="34" charset="0"/>
                <a:cs typeface="Calibri" panose="020F0502020204030204" pitchFamily="34" charset="0"/>
              </a:rPr>
              <a:t>RM seems to have a higher positive correlation with MEDV and CAT. MEDV</a:t>
            </a:r>
            <a:endParaRPr lang="en-US"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500" kern="100" dirty="0">
                <a:effectLst/>
                <a:latin typeface="Calibri" panose="020F0502020204030204" pitchFamily="34" charset="0"/>
                <a:ea typeface="Calibri" panose="020F0502020204030204" pitchFamily="34" charset="0"/>
                <a:cs typeface="Calibri" panose="020F0502020204030204" pitchFamily="34" charset="0"/>
              </a:rPr>
              <a:t>LSTAT seems highly negatively correlated with MEDV and CAT. MEDV</a:t>
            </a:r>
            <a:endParaRPr lang="en-US"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500" kern="100" dirty="0">
                <a:effectLst/>
                <a:latin typeface="Calibri" panose="020F0502020204030204" pitchFamily="34" charset="0"/>
                <a:ea typeface="Calibri" panose="020F0502020204030204" pitchFamily="34" charset="0"/>
                <a:cs typeface="Calibri" panose="020F0502020204030204" pitchFamily="34" charset="0"/>
              </a:rPr>
              <a:t>CRIM, AGE, and RAD are also positively correlated with MEDV and CAT.MEDV seems to have a higher positive correlation with those independent variables compared to MEDV.</a:t>
            </a:r>
            <a:endParaRPr lang="en-US"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sz="2500" kern="100" dirty="0">
                <a:effectLst/>
                <a:latin typeface="Calibri" panose="020F0502020204030204" pitchFamily="34" charset="0"/>
                <a:ea typeface="Calibri" panose="020F0502020204030204" pitchFamily="34" charset="0"/>
                <a:cs typeface="Calibri" panose="020F0502020204030204" pitchFamily="34" charset="0"/>
              </a:rPr>
              <a:t>CRIM seems to have a positive correlation with RAD and TAX</a:t>
            </a:r>
            <a:endParaRPr lang="en-US"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700" dirty="0"/>
          </a:p>
        </p:txBody>
      </p:sp>
      <p:pic>
        <p:nvPicPr>
          <p:cNvPr id="5" name="Picture 4">
            <a:extLst>
              <a:ext uri="{FF2B5EF4-FFF2-40B4-BE49-F238E27FC236}">
                <a16:creationId xmlns:a16="http://schemas.microsoft.com/office/drawing/2014/main" id="{0CA80919-8EA4-87A2-8973-4AC7E4DEE4FB}"/>
              </a:ext>
            </a:extLst>
          </p:cNvPr>
          <p:cNvPicPr>
            <a:picLocks noChangeAspect="1"/>
          </p:cNvPicPr>
          <p:nvPr/>
        </p:nvPicPr>
        <p:blipFill>
          <a:blip r:embed="rId2"/>
          <a:stretch>
            <a:fillRect/>
          </a:stretch>
        </p:blipFill>
        <p:spPr>
          <a:xfrm>
            <a:off x="5895454" y="1080655"/>
            <a:ext cx="6102944" cy="916116"/>
          </a:xfrm>
          <a:prstGeom prst="rect">
            <a:avLst/>
          </a:prstGeom>
        </p:spPr>
      </p:pic>
      <p:pic>
        <p:nvPicPr>
          <p:cNvPr id="1026" name="Picture 2" descr="A colorful squares with different shades of red and purple&#10;&#10;Description automatically generated">
            <a:extLst>
              <a:ext uri="{FF2B5EF4-FFF2-40B4-BE49-F238E27FC236}">
                <a16:creationId xmlns:a16="http://schemas.microsoft.com/office/drawing/2014/main" id="{EA969077-A814-9234-AF49-ABDBA24A7FD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95454" y="2099388"/>
            <a:ext cx="6102944" cy="4000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714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5182</TotalTime>
  <Words>1169</Words>
  <Application>Microsoft Office PowerPoint</Application>
  <PresentationFormat>Widescreen</PresentationFormat>
  <Paragraphs>93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Helvetica Neue</vt:lpstr>
      <vt:lpstr>Roboto</vt:lpstr>
      <vt:lpstr>Symbol</vt:lpstr>
      <vt:lpstr>Office Theme</vt:lpstr>
      <vt:lpstr>Predicting  House Prices</vt:lpstr>
      <vt:lpstr>CONTENTS</vt:lpstr>
      <vt:lpstr>INTRODUCTION AND PROBLEMS STATEMENTS </vt:lpstr>
      <vt:lpstr>DATASET</vt:lpstr>
      <vt:lpstr>DATA CLEANING </vt:lpstr>
      <vt:lpstr>NEW FEATURE AND ATTRIBUTES </vt:lpstr>
      <vt:lpstr>EXPLORATORY DATA ANALYSIS </vt:lpstr>
      <vt:lpstr>PowerPoint Presentation</vt:lpstr>
      <vt:lpstr>Bivariate Analysis – Correlation Matrix </vt:lpstr>
      <vt:lpstr>Scatter – Visualization </vt:lpstr>
      <vt:lpstr>MODEL BUILDING AND TRAINING </vt:lpstr>
      <vt:lpstr>MAKING PREDICTING AND R2 VALUES </vt:lpstr>
      <vt:lpstr>MAKING PREDICTIONS AND EVALUATING OWNER-OCCUPIED HOME</vt:lpstr>
      <vt:lpstr>EVALUATE 10 –FOLD CROSS-VALIDATION</vt:lpstr>
      <vt:lpstr>Ethical Build and Train Model Regression  </vt:lpstr>
      <vt:lpstr> </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 chaudhary</dc:creator>
  <cp:lastModifiedBy>yog chaudhary</cp:lastModifiedBy>
  <cp:revision>23</cp:revision>
  <dcterms:created xsi:type="dcterms:W3CDTF">2023-12-08T14:20:34Z</dcterms:created>
  <dcterms:modified xsi:type="dcterms:W3CDTF">2023-12-14T18:06:14Z</dcterms:modified>
</cp:coreProperties>
</file>