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2" r:id="rId7"/>
    <p:sldId id="268" r:id="rId8"/>
    <p:sldId id="272" r:id="rId9"/>
    <p:sldId id="290" r:id="rId10"/>
    <p:sldId id="269" r:id="rId11"/>
    <p:sldId id="291" r:id="rId12"/>
    <p:sldId id="273" r:id="rId13"/>
    <p:sldId id="292" r:id="rId14"/>
    <p:sldId id="270" r:id="rId15"/>
    <p:sldId id="274" r:id="rId16"/>
    <p:sldId id="294" r:id="rId17"/>
    <p:sldId id="280" r:id="rId18"/>
    <p:sldId id="281" r:id="rId19"/>
    <p:sldId id="282" r:id="rId20"/>
    <p:sldId id="283" r:id="rId21"/>
    <p:sldId id="284" r:id="rId22"/>
    <p:sldId id="285" r:id="rId23"/>
    <p:sldId id="286" r:id="rId24"/>
    <p:sldId id="261" r:id="rId25"/>
    <p:sldId id="277" r:id="rId26"/>
    <p:sldId id="287" r:id="rId27"/>
    <p:sldId id="276" r:id="rId28"/>
    <p:sldId id="288" r:id="rId29"/>
    <p:sldId id="275" r:id="rId30"/>
    <p:sldId id="289" r:id="rId31"/>
    <p:sldId id="266" r:id="rId32"/>
    <p:sldId id="278" r:id="rId33"/>
    <p:sldId id="267" r:id="rId34"/>
    <p:sldId id="271" r:id="rId35"/>
    <p:sldId id="264" r:id="rId36"/>
    <p:sldId id="265"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E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7" d="100"/>
          <a:sy n="117" d="100"/>
        </p:scale>
        <p:origin x="31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D8A5AF-A762-461F-AA4E-91E4C594D57E}" type="doc">
      <dgm:prSet loTypeId="urn:microsoft.com/office/officeart/2005/8/layout/hProcess9" loCatId="process" qsTypeId="urn:microsoft.com/office/officeart/2005/8/quickstyle/simple3" qsCatId="simple" csTypeId="urn:microsoft.com/office/officeart/2005/8/colors/colorful3" csCatId="colorful" phldr="1"/>
      <dgm:spPr/>
      <dgm:t>
        <a:bodyPr/>
        <a:lstStyle/>
        <a:p>
          <a:endParaRPr lang="en-IN"/>
        </a:p>
      </dgm:t>
    </dgm:pt>
    <dgm:pt modelId="{A1B2422E-03BD-45AD-BD37-41A50CBB61FD}">
      <dgm:prSet phldrT="[Text]" custT="1"/>
      <dgm:spPr/>
      <dgm:t>
        <a:bodyPr/>
        <a:lstStyle/>
        <a:p>
          <a:r>
            <a:rPr lang="en-IN" sz="2800"/>
            <a:t>Data Cleaning</a:t>
          </a:r>
        </a:p>
      </dgm:t>
    </dgm:pt>
    <dgm:pt modelId="{1C93D540-0D89-4C19-AD23-2AF509C6844F}" type="parTrans" cxnId="{84579E37-7FC9-46E7-A0FF-07EBB9996DA2}">
      <dgm:prSet/>
      <dgm:spPr/>
      <dgm:t>
        <a:bodyPr/>
        <a:lstStyle/>
        <a:p>
          <a:endParaRPr lang="en-IN" sz="2800">
            <a:solidFill>
              <a:sysClr val="windowText" lastClr="000000"/>
            </a:solidFill>
          </a:endParaRPr>
        </a:p>
      </dgm:t>
    </dgm:pt>
    <dgm:pt modelId="{4DBE4414-CCA9-40E9-8F01-87CA3F4C5B08}" type="sibTrans" cxnId="{84579E37-7FC9-46E7-A0FF-07EBB9996DA2}">
      <dgm:prSet/>
      <dgm:spPr/>
      <dgm:t>
        <a:bodyPr/>
        <a:lstStyle/>
        <a:p>
          <a:endParaRPr lang="en-IN" sz="2800">
            <a:solidFill>
              <a:sysClr val="windowText" lastClr="000000"/>
            </a:solidFill>
          </a:endParaRPr>
        </a:p>
      </dgm:t>
    </dgm:pt>
    <dgm:pt modelId="{C141D601-0A5D-4B01-ABE5-98683689D2A1}">
      <dgm:prSet phldrT="[Text]" custT="1"/>
      <dgm:spPr/>
      <dgm:t>
        <a:bodyPr/>
        <a:lstStyle/>
        <a:p>
          <a:r>
            <a:rPr lang="en-IN" sz="2800"/>
            <a:t>Data Preparation</a:t>
          </a:r>
        </a:p>
      </dgm:t>
    </dgm:pt>
    <dgm:pt modelId="{EF91104B-2CC9-4ADE-97F8-F3F4A13CF255}" type="parTrans" cxnId="{DBD05364-C524-4612-ACC3-2BB63962BF2B}">
      <dgm:prSet/>
      <dgm:spPr/>
      <dgm:t>
        <a:bodyPr/>
        <a:lstStyle/>
        <a:p>
          <a:endParaRPr lang="en-IN" sz="2800">
            <a:solidFill>
              <a:sysClr val="windowText" lastClr="000000"/>
            </a:solidFill>
          </a:endParaRPr>
        </a:p>
      </dgm:t>
    </dgm:pt>
    <dgm:pt modelId="{2722910B-3D02-43BC-89C4-A78A8D46E272}" type="sibTrans" cxnId="{DBD05364-C524-4612-ACC3-2BB63962BF2B}">
      <dgm:prSet/>
      <dgm:spPr/>
      <dgm:t>
        <a:bodyPr/>
        <a:lstStyle/>
        <a:p>
          <a:endParaRPr lang="en-IN" sz="2800">
            <a:solidFill>
              <a:sysClr val="windowText" lastClr="000000"/>
            </a:solidFill>
          </a:endParaRPr>
        </a:p>
      </dgm:t>
    </dgm:pt>
    <dgm:pt modelId="{2676C412-3492-4228-92BA-CDED0BD98594}">
      <dgm:prSet phldrT="[Text]" custT="1"/>
      <dgm:spPr/>
      <dgm:t>
        <a:bodyPr/>
        <a:lstStyle/>
        <a:p>
          <a:r>
            <a:rPr lang="en-IN" sz="2800"/>
            <a:t>Exploratory Data Analysis (EDA)</a:t>
          </a:r>
        </a:p>
      </dgm:t>
    </dgm:pt>
    <dgm:pt modelId="{DEE639BB-56B2-4A14-B11C-DFFAAB2554CB}" type="parTrans" cxnId="{B90804EF-FB48-41B7-BFE7-F6DEF3DB9865}">
      <dgm:prSet/>
      <dgm:spPr/>
      <dgm:t>
        <a:bodyPr/>
        <a:lstStyle/>
        <a:p>
          <a:endParaRPr lang="en-IN" sz="2800">
            <a:solidFill>
              <a:sysClr val="windowText" lastClr="000000"/>
            </a:solidFill>
          </a:endParaRPr>
        </a:p>
      </dgm:t>
    </dgm:pt>
    <dgm:pt modelId="{FFE9A925-8E99-4735-A553-13C5233AEBC9}" type="sibTrans" cxnId="{B90804EF-FB48-41B7-BFE7-F6DEF3DB9865}">
      <dgm:prSet/>
      <dgm:spPr/>
      <dgm:t>
        <a:bodyPr/>
        <a:lstStyle/>
        <a:p>
          <a:endParaRPr lang="en-IN" sz="2800">
            <a:solidFill>
              <a:sysClr val="windowText" lastClr="000000"/>
            </a:solidFill>
          </a:endParaRPr>
        </a:p>
      </dgm:t>
    </dgm:pt>
    <dgm:pt modelId="{ACEF5596-3031-436C-8115-AB51048457C3}">
      <dgm:prSet phldrT="[Text]" custT="1"/>
      <dgm:spPr/>
      <dgm:t>
        <a:bodyPr/>
        <a:lstStyle/>
        <a:p>
          <a:r>
            <a:rPr lang="en-IN" sz="2800"/>
            <a:t>Model prediction</a:t>
          </a:r>
        </a:p>
      </dgm:t>
    </dgm:pt>
    <dgm:pt modelId="{06E13EFA-87EC-4E21-B6D6-45A2BFB7BA47}" type="parTrans" cxnId="{24AAD990-8424-4ADA-A7A6-7B7DE417AE5B}">
      <dgm:prSet/>
      <dgm:spPr/>
      <dgm:t>
        <a:bodyPr/>
        <a:lstStyle/>
        <a:p>
          <a:endParaRPr lang="en-IN" sz="2800">
            <a:solidFill>
              <a:sysClr val="windowText" lastClr="000000"/>
            </a:solidFill>
          </a:endParaRPr>
        </a:p>
      </dgm:t>
    </dgm:pt>
    <dgm:pt modelId="{96BA3394-B657-4072-8FCE-746F28370350}" type="sibTrans" cxnId="{24AAD990-8424-4ADA-A7A6-7B7DE417AE5B}">
      <dgm:prSet/>
      <dgm:spPr/>
      <dgm:t>
        <a:bodyPr/>
        <a:lstStyle/>
        <a:p>
          <a:endParaRPr lang="en-IN" sz="2800">
            <a:solidFill>
              <a:sysClr val="windowText" lastClr="000000"/>
            </a:solidFill>
          </a:endParaRPr>
        </a:p>
      </dgm:t>
    </dgm:pt>
    <dgm:pt modelId="{FC69D9DD-A2D9-460A-B3F1-6BA8D16FA3F3}" type="pres">
      <dgm:prSet presAssocID="{EED8A5AF-A762-461F-AA4E-91E4C594D57E}" presName="CompostProcess" presStyleCnt="0">
        <dgm:presLayoutVars>
          <dgm:dir/>
          <dgm:resizeHandles val="exact"/>
        </dgm:presLayoutVars>
      </dgm:prSet>
      <dgm:spPr/>
    </dgm:pt>
    <dgm:pt modelId="{FEE3A59A-10D3-433D-B059-7C0B9CE3C3C4}" type="pres">
      <dgm:prSet presAssocID="{EED8A5AF-A762-461F-AA4E-91E4C594D57E}" presName="arrow" presStyleLbl="bgShp" presStyleIdx="0" presStyleCnt="1" custScaleX="117647"/>
      <dgm:spPr/>
    </dgm:pt>
    <dgm:pt modelId="{7ECD3943-2779-43F7-B6BF-47DD2A51DE0B}" type="pres">
      <dgm:prSet presAssocID="{EED8A5AF-A762-461F-AA4E-91E4C594D57E}" presName="linearProcess" presStyleCnt="0"/>
      <dgm:spPr/>
    </dgm:pt>
    <dgm:pt modelId="{32816F72-D1FB-4212-AAA8-F714DF70A0FE}" type="pres">
      <dgm:prSet presAssocID="{A1B2422E-03BD-45AD-BD37-41A50CBB61FD}" presName="textNode" presStyleLbl="node1" presStyleIdx="0" presStyleCnt="4">
        <dgm:presLayoutVars>
          <dgm:bulletEnabled val="1"/>
        </dgm:presLayoutVars>
      </dgm:prSet>
      <dgm:spPr/>
    </dgm:pt>
    <dgm:pt modelId="{480CED74-FB52-4D00-9E42-4E2BB25E8F1B}" type="pres">
      <dgm:prSet presAssocID="{4DBE4414-CCA9-40E9-8F01-87CA3F4C5B08}" presName="sibTrans" presStyleCnt="0"/>
      <dgm:spPr/>
    </dgm:pt>
    <dgm:pt modelId="{063A50BA-A771-43FD-93D2-B836D9AD57C1}" type="pres">
      <dgm:prSet presAssocID="{C141D601-0A5D-4B01-ABE5-98683689D2A1}" presName="textNode" presStyleLbl="node1" presStyleIdx="1" presStyleCnt="4" custLinFactNeighborX="-29241">
        <dgm:presLayoutVars>
          <dgm:bulletEnabled val="1"/>
        </dgm:presLayoutVars>
      </dgm:prSet>
      <dgm:spPr/>
    </dgm:pt>
    <dgm:pt modelId="{D2DA999A-8186-4D73-8BD3-CE621E6E5221}" type="pres">
      <dgm:prSet presAssocID="{2722910B-3D02-43BC-89C4-A78A8D46E272}" presName="sibTrans" presStyleCnt="0"/>
      <dgm:spPr/>
    </dgm:pt>
    <dgm:pt modelId="{45C98C86-B4E8-470B-8432-F12F17247827}" type="pres">
      <dgm:prSet presAssocID="{2676C412-3492-4228-92BA-CDED0BD98594}" presName="textNode" presStyleLbl="node1" presStyleIdx="2" presStyleCnt="4" custLinFactNeighborX="-46785" custLinFactNeighborY="2747">
        <dgm:presLayoutVars>
          <dgm:bulletEnabled val="1"/>
        </dgm:presLayoutVars>
      </dgm:prSet>
      <dgm:spPr/>
    </dgm:pt>
    <dgm:pt modelId="{BB807CB5-3340-4121-9418-2DE847C01F8D}" type="pres">
      <dgm:prSet presAssocID="{FFE9A925-8E99-4735-A553-13C5233AEBC9}" presName="sibTrans" presStyleCnt="0"/>
      <dgm:spPr/>
    </dgm:pt>
    <dgm:pt modelId="{791010A1-5045-4AA5-840A-64E4587E27F3}" type="pres">
      <dgm:prSet presAssocID="{ACEF5596-3031-436C-8115-AB51048457C3}" presName="textNode" presStyleLbl="node1" presStyleIdx="3" presStyleCnt="4" custLinFactX="-1365" custLinFactNeighborX="-100000" custLinFactNeighborY="4579">
        <dgm:presLayoutVars>
          <dgm:bulletEnabled val="1"/>
        </dgm:presLayoutVars>
      </dgm:prSet>
      <dgm:spPr/>
    </dgm:pt>
  </dgm:ptLst>
  <dgm:cxnLst>
    <dgm:cxn modelId="{B973681C-CAA5-4841-A605-B3709564D0D6}" type="presOf" srcId="{C141D601-0A5D-4B01-ABE5-98683689D2A1}" destId="{063A50BA-A771-43FD-93D2-B836D9AD57C1}" srcOrd="0" destOrd="0" presId="urn:microsoft.com/office/officeart/2005/8/layout/hProcess9"/>
    <dgm:cxn modelId="{84579E37-7FC9-46E7-A0FF-07EBB9996DA2}" srcId="{EED8A5AF-A762-461F-AA4E-91E4C594D57E}" destId="{A1B2422E-03BD-45AD-BD37-41A50CBB61FD}" srcOrd="0" destOrd="0" parTransId="{1C93D540-0D89-4C19-AD23-2AF509C6844F}" sibTransId="{4DBE4414-CCA9-40E9-8F01-87CA3F4C5B08}"/>
    <dgm:cxn modelId="{A52A7A5F-0706-471C-A076-2B0C04161927}" type="presOf" srcId="{ACEF5596-3031-436C-8115-AB51048457C3}" destId="{791010A1-5045-4AA5-840A-64E4587E27F3}" srcOrd="0" destOrd="0" presId="urn:microsoft.com/office/officeart/2005/8/layout/hProcess9"/>
    <dgm:cxn modelId="{DBD05364-C524-4612-ACC3-2BB63962BF2B}" srcId="{EED8A5AF-A762-461F-AA4E-91E4C594D57E}" destId="{C141D601-0A5D-4B01-ABE5-98683689D2A1}" srcOrd="1" destOrd="0" parTransId="{EF91104B-2CC9-4ADE-97F8-F3F4A13CF255}" sibTransId="{2722910B-3D02-43BC-89C4-A78A8D46E272}"/>
    <dgm:cxn modelId="{24AAD990-8424-4ADA-A7A6-7B7DE417AE5B}" srcId="{EED8A5AF-A762-461F-AA4E-91E4C594D57E}" destId="{ACEF5596-3031-436C-8115-AB51048457C3}" srcOrd="3" destOrd="0" parTransId="{06E13EFA-87EC-4E21-B6D6-45A2BFB7BA47}" sibTransId="{96BA3394-B657-4072-8FCE-746F28370350}"/>
    <dgm:cxn modelId="{F2CD64A8-41F9-4C1B-8E41-BEE82A146B51}" type="presOf" srcId="{EED8A5AF-A762-461F-AA4E-91E4C594D57E}" destId="{FC69D9DD-A2D9-460A-B3F1-6BA8D16FA3F3}" srcOrd="0" destOrd="0" presId="urn:microsoft.com/office/officeart/2005/8/layout/hProcess9"/>
    <dgm:cxn modelId="{A1A01BCE-7577-40C7-A5B3-DE14185A7487}" type="presOf" srcId="{A1B2422E-03BD-45AD-BD37-41A50CBB61FD}" destId="{32816F72-D1FB-4212-AAA8-F714DF70A0FE}" srcOrd="0" destOrd="0" presId="urn:microsoft.com/office/officeart/2005/8/layout/hProcess9"/>
    <dgm:cxn modelId="{DEA7BFD0-7556-401E-BA97-979173690AE8}" type="presOf" srcId="{2676C412-3492-4228-92BA-CDED0BD98594}" destId="{45C98C86-B4E8-470B-8432-F12F17247827}" srcOrd="0" destOrd="0" presId="urn:microsoft.com/office/officeart/2005/8/layout/hProcess9"/>
    <dgm:cxn modelId="{B90804EF-FB48-41B7-BFE7-F6DEF3DB9865}" srcId="{EED8A5AF-A762-461F-AA4E-91E4C594D57E}" destId="{2676C412-3492-4228-92BA-CDED0BD98594}" srcOrd="2" destOrd="0" parTransId="{DEE639BB-56B2-4A14-B11C-DFFAAB2554CB}" sibTransId="{FFE9A925-8E99-4735-A553-13C5233AEBC9}"/>
    <dgm:cxn modelId="{9D22536C-6A62-4691-AF5D-120F258ECCF4}" type="presParOf" srcId="{FC69D9DD-A2D9-460A-B3F1-6BA8D16FA3F3}" destId="{FEE3A59A-10D3-433D-B059-7C0B9CE3C3C4}" srcOrd="0" destOrd="0" presId="urn:microsoft.com/office/officeart/2005/8/layout/hProcess9"/>
    <dgm:cxn modelId="{B89F1CF7-F72C-430C-95E1-83061A0409D7}" type="presParOf" srcId="{FC69D9DD-A2D9-460A-B3F1-6BA8D16FA3F3}" destId="{7ECD3943-2779-43F7-B6BF-47DD2A51DE0B}" srcOrd="1" destOrd="0" presId="urn:microsoft.com/office/officeart/2005/8/layout/hProcess9"/>
    <dgm:cxn modelId="{61997981-E1F1-4EC9-B721-2B1C1641C84A}" type="presParOf" srcId="{7ECD3943-2779-43F7-B6BF-47DD2A51DE0B}" destId="{32816F72-D1FB-4212-AAA8-F714DF70A0FE}" srcOrd="0" destOrd="0" presId="urn:microsoft.com/office/officeart/2005/8/layout/hProcess9"/>
    <dgm:cxn modelId="{F3D6A6C0-CFEE-4813-A79C-E9F19FC99FC5}" type="presParOf" srcId="{7ECD3943-2779-43F7-B6BF-47DD2A51DE0B}" destId="{480CED74-FB52-4D00-9E42-4E2BB25E8F1B}" srcOrd="1" destOrd="0" presId="urn:microsoft.com/office/officeart/2005/8/layout/hProcess9"/>
    <dgm:cxn modelId="{3A9207D3-E51C-40B3-8B52-740460491A10}" type="presParOf" srcId="{7ECD3943-2779-43F7-B6BF-47DD2A51DE0B}" destId="{063A50BA-A771-43FD-93D2-B836D9AD57C1}" srcOrd="2" destOrd="0" presId="urn:microsoft.com/office/officeart/2005/8/layout/hProcess9"/>
    <dgm:cxn modelId="{D7DE1D9B-8600-45D7-88C9-0801CAEBBF9E}" type="presParOf" srcId="{7ECD3943-2779-43F7-B6BF-47DD2A51DE0B}" destId="{D2DA999A-8186-4D73-8BD3-CE621E6E5221}" srcOrd="3" destOrd="0" presId="urn:microsoft.com/office/officeart/2005/8/layout/hProcess9"/>
    <dgm:cxn modelId="{344F838F-AE96-4E84-A84E-98C3894BE55A}" type="presParOf" srcId="{7ECD3943-2779-43F7-B6BF-47DD2A51DE0B}" destId="{45C98C86-B4E8-470B-8432-F12F17247827}" srcOrd="4" destOrd="0" presId="urn:microsoft.com/office/officeart/2005/8/layout/hProcess9"/>
    <dgm:cxn modelId="{CC0574F0-9D1F-48F0-AA07-186A6321B612}" type="presParOf" srcId="{7ECD3943-2779-43F7-B6BF-47DD2A51DE0B}" destId="{BB807CB5-3340-4121-9418-2DE847C01F8D}" srcOrd="5" destOrd="0" presId="urn:microsoft.com/office/officeart/2005/8/layout/hProcess9"/>
    <dgm:cxn modelId="{8B4161E7-533C-4388-8934-B11C5CE14CDF}" type="presParOf" srcId="{7ECD3943-2779-43F7-B6BF-47DD2A51DE0B}" destId="{791010A1-5045-4AA5-840A-64E4587E27F3}"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3A59A-10D3-433D-B059-7C0B9CE3C3C4}">
      <dsp:nvSpPr>
        <dsp:cNvPr id="0" name=""/>
        <dsp:cNvSpPr/>
      </dsp:nvSpPr>
      <dsp:spPr>
        <a:xfrm>
          <a:off x="2" y="0"/>
          <a:ext cx="9730149" cy="3228974"/>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32816F72-D1FB-4212-AAA8-F714DF70A0FE}">
      <dsp:nvSpPr>
        <dsp:cNvPr id="0" name=""/>
        <dsp:cNvSpPr/>
      </dsp:nvSpPr>
      <dsp:spPr>
        <a:xfrm>
          <a:off x="3325" y="968692"/>
          <a:ext cx="2160778" cy="1291590"/>
        </a:xfrm>
        <a:prstGeom prst="roundRect">
          <a:avLst/>
        </a:prstGeom>
        <a:gradFill rotWithShape="0">
          <a:gsLst>
            <a:gs pos="0">
              <a:schemeClr val="accent3">
                <a:hueOff val="0"/>
                <a:satOff val="0"/>
                <a:lumOff val="0"/>
                <a:alphaOff val="0"/>
                <a:tint val="83000"/>
                <a:satMod val="100000"/>
                <a:lumMod val="100000"/>
              </a:schemeClr>
            </a:gs>
            <a:gs pos="100000">
              <a:schemeClr val="accent3">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a:t>Data Cleaning</a:t>
          </a:r>
        </a:p>
      </dsp:txBody>
      <dsp:txXfrm>
        <a:off x="66375" y="1031742"/>
        <a:ext cx="2034678" cy="1165490"/>
      </dsp:txXfrm>
    </dsp:sp>
    <dsp:sp modelId="{063A50BA-A771-43FD-93D2-B836D9AD57C1}">
      <dsp:nvSpPr>
        <dsp:cNvPr id="0" name=""/>
        <dsp:cNvSpPr/>
      </dsp:nvSpPr>
      <dsp:spPr>
        <a:xfrm>
          <a:off x="2418928" y="968692"/>
          <a:ext cx="2160778" cy="1291590"/>
        </a:xfrm>
        <a:prstGeom prst="roundRect">
          <a:avLst/>
        </a:prstGeom>
        <a:gradFill rotWithShape="0">
          <a:gsLst>
            <a:gs pos="0">
              <a:schemeClr val="accent3">
                <a:hueOff val="-411354"/>
                <a:satOff val="-7224"/>
                <a:lumOff val="-131"/>
                <a:alphaOff val="0"/>
                <a:tint val="83000"/>
                <a:satMod val="100000"/>
                <a:lumMod val="100000"/>
              </a:schemeClr>
            </a:gs>
            <a:gs pos="100000">
              <a:schemeClr val="accent3">
                <a:hueOff val="-411354"/>
                <a:satOff val="-7224"/>
                <a:lumOff val="-131"/>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a:t>Data Preparation</a:t>
          </a:r>
        </a:p>
      </dsp:txBody>
      <dsp:txXfrm>
        <a:off x="2481978" y="1031742"/>
        <a:ext cx="2034678" cy="1165490"/>
      </dsp:txXfrm>
    </dsp:sp>
    <dsp:sp modelId="{45C98C86-B4E8-470B-8432-F12F17247827}">
      <dsp:nvSpPr>
        <dsp:cNvPr id="0" name=""/>
        <dsp:cNvSpPr/>
      </dsp:nvSpPr>
      <dsp:spPr>
        <a:xfrm>
          <a:off x="4876655" y="1004172"/>
          <a:ext cx="2160778" cy="1291590"/>
        </a:xfrm>
        <a:prstGeom prst="roundRect">
          <a:avLst/>
        </a:prstGeom>
        <a:gradFill rotWithShape="0">
          <a:gsLst>
            <a:gs pos="0">
              <a:schemeClr val="accent3">
                <a:hueOff val="-822709"/>
                <a:satOff val="-14447"/>
                <a:lumOff val="-261"/>
                <a:alphaOff val="0"/>
                <a:tint val="83000"/>
                <a:satMod val="100000"/>
                <a:lumMod val="100000"/>
              </a:schemeClr>
            </a:gs>
            <a:gs pos="100000">
              <a:schemeClr val="accent3">
                <a:hueOff val="-822709"/>
                <a:satOff val="-14447"/>
                <a:lumOff val="-261"/>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a:t>Exploratory Data Analysis (EDA)</a:t>
          </a:r>
        </a:p>
      </dsp:txBody>
      <dsp:txXfrm>
        <a:off x="4939705" y="1067222"/>
        <a:ext cx="2034678" cy="1165490"/>
      </dsp:txXfrm>
    </dsp:sp>
    <dsp:sp modelId="{791010A1-5045-4AA5-840A-64E4587E27F3}">
      <dsp:nvSpPr>
        <dsp:cNvPr id="0" name=""/>
        <dsp:cNvSpPr/>
      </dsp:nvSpPr>
      <dsp:spPr>
        <a:xfrm>
          <a:off x="7176425" y="1027834"/>
          <a:ext cx="2160778" cy="1291590"/>
        </a:xfrm>
        <a:prstGeom prst="roundRect">
          <a:avLst/>
        </a:prstGeom>
        <a:gradFill rotWithShape="0">
          <a:gsLst>
            <a:gs pos="0">
              <a:schemeClr val="accent3">
                <a:hueOff val="-1234063"/>
                <a:satOff val="-21671"/>
                <a:lumOff val="-392"/>
                <a:alphaOff val="0"/>
                <a:tint val="83000"/>
                <a:satMod val="100000"/>
                <a:lumMod val="100000"/>
              </a:schemeClr>
            </a:gs>
            <a:gs pos="100000">
              <a:schemeClr val="accent3">
                <a:hueOff val="-1234063"/>
                <a:satOff val="-21671"/>
                <a:lumOff val="-392"/>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a:t>Model prediction</a:t>
          </a:r>
        </a:p>
      </dsp:txBody>
      <dsp:txXfrm>
        <a:off x="7239475" y="1090884"/>
        <a:ext cx="2034678" cy="116549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9B0E5A3-44BC-4055-89A2-BA2DBDF25EBB}"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3E17A-9E99-4751-8156-B0EB87DD973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3158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B0E5A3-44BC-4055-89A2-BA2DBDF25EBB}"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3E17A-9E99-4751-8156-B0EB87DD9734}" type="slidenum">
              <a:rPr lang="en-IN" smtClean="0"/>
              <a:t>‹#›</a:t>
            </a:fld>
            <a:endParaRPr lang="en-IN"/>
          </a:p>
        </p:txBody>
      </p:sp>
    </p:spTree>
    <p:extLst>
      <p:ext uri="{BB962C8B-B14F-4D97-AF65-F5344CB8AC3E}">
        <p14:creationId xmlns:p14="http://schemas.microsoft.com/office/powerpoint/2010/main" val="261192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B0E5A3-44BC-4055-89A2-BA2DBDF25EBB}"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3E17A-9E99-4751-8156-B0EB87DD9734}"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48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B0E5A3-44BC-4055-89A2-BA2DBDF25EBB}"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3E17A-9E99-4751-8156-B0EB87DD9734}" type="slidenum">
              <a:rPr lang="en-IN" smtClean="0"/>
              <a:t>‹#›</a:t>
            </a:fld>
            <a:endParaRPr lang="en-IN"/>
          </a:p>
        </p:txBody>
      </p:sp>
    </p:spTree>
    <p:extLst>
      <p:ext uri="{BB962C8B-B14F-4D97-AF65-F5344CB8AC3E}">
        <p14:creationId xmlns:p14="http://schemas.microsoft.com/office/powerpoint/2010/main" val="2091096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B0E5A3-44BC-4055-89A2-BA2DBDF25EBB}"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3E17A-9E99-4751-8156-B0EB87DD973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9661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B0E5A3-44BC-4055-89A2-BA2DBDF25EBB}"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63E17A-9E99-4751-8156-B0EB87DD9734}" type="slidenum">
              <a:rPr lang="en-IN" smtClean="0"/>
              <a:t>‹#›</a:t>
            </a:fld>
            <a:endParaRPr lang="en-IN"/>
          </a:p>
        </p:txBody>
      </p:sp>
    </p:spTree>
    <p:extLst>
      <p:ext uri="{BB962C8B-B14F-4D97-AF65-F5344CB8AC3E}">
        <p14:creationId xmlns:p14="http://schemas.microsoft.com/office/powerpoint/2010/main" val="3972232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B0E5A3-44BC-4055-89A2-BA2DBDF25EBB}" type="datetimeFigureOut">
              <a:rPr lang="en-IN" smtClean="0"/>
              <a:t>05-12-2023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63E17A-9E99-4751-8156-B0EB87DD9734}" type="slidenum">
              <a:rPr lang="en-IN" smtClean="0"/>
              <a:t>‹#›</a:t>
            </a:fld>
            <a:endParaRPr lang="en-IN"/>
          </a:p>
        </p:txBody>
      </p:sp>
    </p:spTree>
    <p:extLst>
      <p:ext uri="{BB962C8B-B14F-4D97-AF65-F5344CB8AC3E}">
        <p14:creationId xmlns:p14="http://schemas.microsoft.com/office/powerpoint/2010/main" val="2772648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B0E5A3-44BC-4055-89A2-BA2DBDF25EBB}" type="datetimeFigureOut">
              <a:rPr lang="en-IN" smtClean="0"/>
              <a:t>05-12-2023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63E17A-9E99-4751-8156-B0EB87DD9734}" type="slidenum">
              <a:rPr lang="en-IN" smtClean="0"/>
              <a:t>‹#›</a:t>
            </a:fld>
            <a:endParaRPr lang="en-IN"/>
          </a:p>
        </p:txBody>
      </p:sp>
    </p:spTree>
    <p:extLst>
      <p:ext uri="{BB962C8B-B14F-4D97-AF65-F5344CB8AC3E}">
        <p14:creationId xmlns:p14="http://schemas.microsoft.com/office/powerpoint/2010/main" val="518522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B0E5A3-44BC-4055-89A2-BA2DBDF25EBB}" type="datetimeFigureOut">
              <a:rPr lang="en-IN" smtClean="0"/>
              <a:t>05-12-2023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63E17A-9E99-4751-8156-B0EB87DD9734}" type="slidenum">
              <a:rPr lang="en-IN" smtClean="0"/>
              <a:t>‹#›</a:t>
            </a:fld>
            <a:endParaRPr lang="en-IN"/>
          </a:p>
        </p:txBody>
      </p:sp>
    </p:spTree>
    <p:extLst>
      <p:ext uri="{BB962C8B-B14F-4D97-AF65-F5344CB8AC3E}">
        <p14:creationId xmlns:p14="http://schemas.microsoft.com/office/powerpoint/2010/main" val="1187850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B0E5A3-44BC-4055-89A2-BA2DBDF25EBB}"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63E17A-9E99-4751-8156-B0EB87DD9734}" type="slidenum">
              <a:rPr lang="en-IN" smtClean="0"/>
              <a:t>‹#›</a:t>
            </a:fld>
            <a:endParaRPr lang="en-IN"/>
          </a:p>
        </p:txBody>
      </p:sp>
    </p:spTree>
    <p:extLst>
      <p:ext uri="{BB962C8B-B14F-4D97-AF65-F5344CB8AC3E}">
        <p14:creationId xmlns:p14="http://schemas.microsoft.com/office/powerpoint/2010/main" val="3348931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B0E5A3-44BC-4055-89A2-BA2DBDF25EBB}"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63E17A-9E99-4751-8156-B0EB87DD973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9348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9B0E5A3-44BC-4055-89A2-BA2DBDF25EBB}" type="datetimeFigureOut">
              <a:rPr lang="en-IN" smtClean="0"/>
              <a:t>05-12-2023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D63E17A-9E99-4751-8156-B0EB87DD9734}"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28135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atalog.data.gov/dataset/electric-vehicle-population-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44C7F-3DD0-3DD5-C857-B200A77E5021}"/>
              </a:ext>
            </a:extLst>
          </p:cNvPr>
          <p:cNvSpPr>
            <a:spLocks noGrp="1"/>
          </p:cNvSpPr>
          <p:nvPr>
            <p:ph type="ctrTitle"/>
          </p:nvPr>
        </p:nvSpPr>
        <p:spPr>
          <a:xfrm>
            <a:off x="3094183" y="4799633"/>
            <a:ext cx="8988961" cy="1828474"/>
          </a:xfrm>
        </p:spPr>
        <p:txBody>
          <a:bodyPr>
            <a:normAutofit fontScale="90000"/>
          </a:bodyPr>
          <a:lstStyle/>
          <a:p>
            <a:pPr algn="l"/>
            <a:r>
              <a:rPr lang="en-US" b="0" i="0" dirty="0">
                <a:solidFill>
                  <a:schemeClr val="accent2"/>
                </a:solidFill>
                <a:effectLst/>
                <a:latin typeface="Söhne"/>
              </a:rPr>
              <a:t>"Analyzing Sustainable Frameworks in the Electric Vehicle Automotive Industry"</a:t>
            </a:r>
            <a:endParaRPr lang="en-IN" dirty="0">
              <a:solidFill>
                <a:schemeClr val="accent2"/>
              </a:solidFill>
            </a:endParaRPr>
          </a:p>
        </p:txBody>
      </p:sp>
      <p:sp>
        <p:nvSpPr>
          <p:cNvPr id="3" name="Subtitle 2">
            <a:extLst>
              <a:ext uri="{FF2B5EF4-FFF2-40B4-BE49-F238E27FC236}">
                <a16:creationId xmlns:a16="http://schemas.microsoft.com/office/drawing/2014/main" id="{6694BBE4-0DB3-56B0-452F-1620467A266B}"/>
              </a:ext>
            </a:extLst>
          </p:cNvPr>
          <p:cNvSpPr>
            <a:spLocks noGrp="1"/>
          </p:cNvSpPr>
          <p:nvPr>
            <p:ph type="subTitle" idx="1"/>
          </p:nvPr>
        </p:nvSpPr>
        <p:spPr>
          <a:xfrm>
            <a:off x="108856" y="4602393"/>
            <a:ext cx="3940629" cy="2222954"/>
          </a:xfrm>
        </p:spPr>
        <p:txBody>
          <a:bodyPr>
            <a:noAutofit/>
          </a:bodyPr>
          <a:lstStyle/>
          <a:p>
            <a:pPr algn="l">
              <a:lnSpc>
                <a:spcPct val="120000"/>
              </a:lnSpc>
              <a:spcBef>
                <a:spcPts val="0"/>
              </a:spcBef>
            </a:pPr>
            <a:r>
              <a:rPr lang="en-IN" sz="1800" b="1" dirty="0"/>
              <a:t>Team Data Detectives</a:t>
            </a:r>
          </a:p>
          <a:p>
            <a:pPr marL="285750" indent="-285750" algn="l">
              <a:lnSpc>
                <a:spcPct val="120000"/>
              </a:lnSpc>
              <a:spcBef>
                <a:spcPts val="0"/>
              </a:spcBef>
              <a:buFont typeface="Wingdings" panose="05000000000000000000" pitchFamily="2" charset="2"/>
              <a:buChar char="v"/>
            </a:pPr>
            <a:r>
              <a:rPr lang="en-IN" sz="2000" dirty="0" err="1"/>
              <a:t>Azhan</a:t>
            </a:r>
            <a:r>
              <a:rPr lang="en-IN" sz="2000" dirty="0"/>
              <a:t> </a:t>
            </a:r>
            <a:r>
              <a:rPr lang="en-IN" sz="2000" dirty="0" err="1"/>
              <a:t>Saleen</a:t>
            </a:r>
            <a:endParaRPr lang="en-IN" sz="2000" dirty="0"/>
          </a:p>
          <a:p>
            <a:pPr marL="285750" indent="-285750" algn="l">
              <a:lnSpc>
                <a:spcPct val="120000"/>
              </a:lnSpc>
              <a:spcBef>
                <a:spcPts val="0"/>
              </a:spcBef>
              <a:buFont typeface="Wingdings" panose="05000000000000000000" pitchFamily="2" charset="2"/>
              <a:buChar char="v"/>
            </a:pPr>
            <a:r>
              <a:rPr lang="en-IN" sz="2000" dirty="0"/>
              <a:t>Namrata Sood</a:t>
            </a:r>
          </a:p>
          <a:p>
            <a:pPr marL="285750" indent="-285750" algn="l">
              <a:lnSpc>
                <a:spcPct val="120000"/>
              </a:lnSpc>
              <a:spcBef>
                <a:spcPts val="0"/>
              </a:spcBef>
              <a:buFont typeface="Wingdings" panose="05000000000000000000" pitchFamily="2" charset="2"/>
              <a:buChar char="v"/>
            </a:pPr>
            <a:r>
              <a:rPr lang="en-IN" sz="2000" dirty="0" err="1"/>
              <a:t>Ragavi</a:t>
            </a:r>
            <a:r>
              <a:rPr lang="en-IN" sz="2000" dirty="0"/>
              <a:t> </a:t>
            </a:r>
            <a:r>
              <a:rPr lang="en-IN" sz="2000" dirty="0" err="1"/>
              <a:t>Pobbathi</a:t>
            </a:r>
            <a:r>
              <a:rPr lang="en-IN" sz="2000" dirty="0"/>
              <a:t> Ashok</a:t>
            </a:r>
          </a:p>
          <a:p>
            <a:pPr marL="285750" indent="-285750" algn="l">
              <a:lnSpc>
                <a:spcPct val="120000"/>
              </a:lnSpc>
              <a:spcBef>
                <a:spcPts val="0"/>
              </a:spcBef>
              <a:buFont typeface="Wingdings" panose="05000000000000000000" pitchFamily="2" charset="2"/>
              <a:buChar char="v"/>
            </a:pPr>
            <a:r>
              <a:rPr lang="en-IN" sz="2000" dirty="0" err="1"/>
              <a:t>Thrishuna</a:t>
            </a:r>
            <a:r>
              <a:rPr lang="en-IN" sz="2000" dirty="0"/>
              <a:t> </a:t>
            </a:r>
            <a:r>
              <a:rPr lang="en-IN" sz="2000" dirty="0" err="1"/>
              <a:t>Kataram</a:t>
            </a:r>
            <a:endParaRPr lang="en-IN" sz="2000" dirty="0"/>
          </a:p>
          <a:p>
            <a:pPr marL="285750" indent="-285750" algn="l">
              <a:lnSpc>
                <a:spcPct val="120000"/>
              </a:lnSpc>
              <a:spcBef>
                <a:spcPts val="0"/>
              </a:spcBef>
              <a:buFont typeface="Wingdings" panose="05000000000000000000" pitchFamily="2" charset="2"/>
              <a:buChar char="v"/>
            </a:pPr>
            <a:r>
              <a:rPr lang="en-IN" sz="2000" dirty="0"/>
              <a:t>Yog Chaudhary</a:t>
            </a:r>
          </a:p>
        </p:txBody>
      </p:sp>
    </p:spTree>
    <p:extLst>
      <p:ext uri="{BB962C8B-B14F-4D97-AF65-F5344CB8AC3E}">
        <p14:creationId xmlns:p14="http://schemas.microsoft.com/office/powerpoint/2010/main" val="2945866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9A592-7F26-0162-25DD-07966F6B3985}"/>
              </a:ext>
            </a:extLst>
          </p:cNvPr>
          <p:cNvSpPr>
            <a:spLocks noGrp="1"/>
          </p:cNvSpPr>
          <p:nvPr>
            <p:ph type="title"/>
          </p:nvPr>
        </p:nvSpPr>
        <p:spPr>
          <a:xfrm>
            <a:off x="0" y="54992"/>
            <a:ext cx="9720072" cy="1039022"/>
          </a:xfrm>
        </p:spPr>
        <p:txBody>
          <a:bodyPr/>
          <a:lstStyle/>
          <a:p>
            <a:r>
              <a:rPr lang="en-IN" dirty="0"/>
              <a:t>EDA -Univariate</a:t>
            </a:r>
          </a:p>
        </p:txBody>
      </p:sp>
      <p:pic>
        <p:nvPicPr>
          <p:cNvPr id="5" name="Picture 4">
            <a:extLst>
              <a:ext uri="{FF2B5EF4-FFF2-40B4-BE49-F238E27FC236}">
                <a16:creationId xmlns:a16="http://schemas.microsoft.com/office/drawing/2014/main" id="{2CB4DB0E-E316-E98A-3582-59F173BA9678}"/>
              </a:ext>
            </a:extLst>
          </p:cNvPr>
          <p:cNvPicPr>
            <a:picLocks noChangeAspect="1"/>
          </p:cNvPicPr>
          <p:nvPr/>
        </p:nvPicPr>
        <p:blipFill>
          <a:blip r:embed="rId2"/>
          <a:stretch>
            <a:fillRect/>
          </a:stretch>
        </p:blipFill>
        <p:spPr>
          <a:xfrm>
            <a:off x="320120" y="3678872"/>
            <a:ext cx="7581676" cy="2982122"/>
          </a:xfrm>
          <a:prstGeom prst="rect">
            <a:avLst/>
          </a:prstGeom>
          <a:ln>
            <a:solidFill>
              <a:srgbClr val="00B050"/>
            </a:solidFill>
          </a:ln>
        </p:spPr>
      </p:pic>
      <p:pic>
        <p:nvPicPr>
          <p:cNvPr id="9" name="Picture 8">
            <a:extLst>
              <a:ext uri="{FF2B5EF4-FFF2-40B4-BE49-F238E27FC236}">
                <a16:creationId xmlns:a16="http://schemas.microsoft.com/office/drawing/2014/main" id="{B49A58CF-F2C3-E520-226C-DBD76F4C0B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904" y="1009166"/>
            <a:ext cx="7576892" cy="2575291"/>
          </a:xfrm>
          <a:prstGeom prst="rect">
            <a:avLst/>
          </a:prstGeom>
          <a:noFill/>
          <a:ln>
            <a:solidFill>
              <a:srgbClr val="00B050"/>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0F77A01-A827-C5F7-15CC-8442C4466DE1}"/>
              </a:ext>
            </a:extLst>
          </p:cNvPr>
          <p:cNvSpPr txBox="1"/>
          <p:nvPr/>
        </p:nvSpPr>
        <p:spPr>
          <a:xfrm>
            <a:off x="7901796" y="1509033"/>
            <a:ext cx="4080502" cy="1264642"/>
          </a:xfrm>
          <a:prstGeom prst="rect">
            <a:avLst/>
          </a:prstGeom>
          <a:noFill/>
        </p:spPr>
        <p:txBody>
          <a:bodyPr wrap="square">
            <a:spAutoFit/>
          </a:bodyPr>
          <a:lstStyle/>
          <a:p>
            <a:pPr lvl="0" algn="just">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The electric vehicle population by state vs count chart shows that Washington has the maximum count of the Elenctic vehicles.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F1436069-3A53-3518-6F2E-8B11591CFA4A}"/>
              </a:ext>
            </a:extLst>
          </p:cNvPr>
          <p:cNvSpPr txBox="1"/>
          <p:nvPr/>
        </p:nvSpPr>
        <p:spPr>
          <a:xfrm>
            <a:off x="8173632" y="4380689"/>
            <a:ext cx="3536830" cy="968278"/>
          </a:xfrm>
          <a:prstGeom prst="rect">
            <a:avLst/>
          </a:prstGeom>
          <a:noFill/>
        </p:spPr>
        <p:txBody>
          <a:bodyPr wrap="square">
            <a:spAutoFit/>
          </a:bodyPr>
          <a:lstStyle/>
          <a:p>
            <a:pPr lvl="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distribution of the car vs follows exponential growth. There ahs ben slight decline recently. </a:t>
            </a:r>
          </a:p>
        </p:txBody>
      </p:sp>
    </p:spTree>
    <p:extLst>
      <p:ext uri="{BB962C8B-B14F-4D97-AF65-F5344CB8AC3E}">
        <p14:creationId xmlns:p14="http://schemas.microsoft.com/office/powerpoint/2010/main" val="2895128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9A592-7F26-0162-25DD-07966F6B3985}"/>
              </a:ext>
            </a:extLst>
          </p:cNvPr>
          <p:cNvSpPr>
            <a:spLocks noGrp="1"/>
          </p:cNvSpPr>
          <p:nvPr>
            <p:ph type="title"/>
          </p:nvPr>
        </p:nvSpPr>
        <p:spPr>
          <a:xfrm>
            <a:off x="0" y="54992"/>
            <a:ext cx="9720072" cy="1039022"/>
          </a:xfrm>
        </p:spPr>
        <p:txBody>
          <a:bodyPr/>
          <a:lstStyle/>
          <a:p>
            <a:r>
              <a:rPr lang="en-IN" dirty="0"/>
              <a:t>EDA -Univariate</a:t>
            </a:r>
          </a:p>
        </p:txBody>
      </p:sp>
      <p:pic>
        <p:nvPicPr>
          <p:cNvPr id="1026" name="Picture 2">
            <a:extLst>
              <a:ext uri="{FF2B5EF4-FFF2-40B4-BE49-F238E27FC236}">
                <a16:creationId xmlns:a16="http://schemas.microsoft.com/office/drawing/2014/main" id="{1C4928A6-4C63-B0A9-988E-94E069647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68581"/>
            <a:ext cx="7677509" cy="2906271"/>
          </a:xfrm>
          <a:prstGeom prst="rect">
            <a:avLst/>
          </a:prstGeom>
          <a:noFill/>
          <a:ln>
            <a:solidFill>
              <a:srgbClr val="00B050"/>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64CA0E5-48A6-6491-2F0B-C88E1D2E5155}"/>
              </a:ext>
            </a:extLst>
          </p:cNvPr>
          <p:cNvSpPr txBox="1"/>
          <p:nvPr/>
        </p:nvSpPr>
        <p:spPr>
          <a:xfrm>
            <a:off x="8160588" y="1164407"/>
            <a:ext cx="3157269" cy="1538883"/>
          </a:xfrm>
          <a:prstGeom prst="rect">
            <a:avLst/>
          </a:prstGeom>
          <a:noFill/>
        </p:spPr>
        <p:txBody>
          <a:bodyPr wrap="square">
            <a:spAutoFit/>
          </a:bodyPr>
          <a:lstStyle/>
          <a:p>
            <a:r>
              <a:rPr lang="en-IN" sz="2000" dirty="0">
                <a:effectLst/>
                <a:latin typeface="Calibri" panose="020F0502020204030204" pitchFamily="34" charset="0"/>
                <a:ea typeface="Calibri" panose="020F0502020204030204" pitchFamily="34" charset="0"/>
              </a:rPr>
              <a:t>Top county vs frequency chart. </a:t>
            </a:r>
            <a:r>
              <a:rPr lang="en-IN" sz="1800" dirty="0">
                <a:solidFill>
                  <a:srgbClr val="212121"/>
                </a:solidFill>
                <a:effectLst/>
                <a:latin typeface="Calibri" panose="020F0502020204030204" pitchFamily="34" charset="0"/>
                <a:ea typeface="Calibri" panose="020F0502020204030204" pitchFamily="34" charset="0"/>
              </a:rPr>
              <a:t>King(79075),Snohomish (17307), Pierce(11542), Clark(8855), Thurston(5403) , Kitsap(4923</a:t>
            </a:r>
            <a:endParaRPr lang="en-IN" dirty="0"/>
          </a:p>
        </p:txBody>
      </p:sp>
      <p:pic>
        <p:nvPicPr>
          <p:cNvPr id="7" name="Picture 6">
            <a:extLst>
              <a:ext uri="{FF2B5EF4-FFF2-40B4-BE49-F238E27FC236}">
                <a16:creationId xmlns:a16="http://schemas.microsoft.com/office/drawing/2014/main" id="{2073EF8A-5668-68A5-58DE-14BD9BD7EFE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6339" y="3944937"/>
            <a:ext cx="3128513" cy="2625725"/>
          </a:xfrm>
          <a:prstGeom prst="rect">
            <a:avLst/>
          </a:prstGeom>
          <a:noFill/>
          <a:ln>
            <a:solidFill>
              <a:schemeClr val="accent1"/>
            </a:solidFill>
          </a:ln>
        </p:spPr>
      </p:pic>
      <p:sp>
        <p:nvSpPr>
          <p:cNvPr id="10" name="TextBox 9">
            <a:extLst>
              <a:ext uri="{FF2B5EF4-FFF2-40B4-BE49-F238E27FC236}">
                <a16:creationId xmlns:a16="http://schemas.microsoft.com/office/drawing/2014/main" id="{B24BDB3F-9914-C315-EE73-272F0E7A3DA9}"/>
              </a:ext>
            </a:extLst>
          </p:cNvPr>
          <p:cNvSpPr txBox="1"/>
          <p:nvPr/>
        </p:nvSpPr>
        <p:spPr>
          <a:xfrm>
            <a:off x="8160588" y="4625478"/>
            <a:ext cx="2536167" cy="671915"/>
          </a:xfrm>
          <a:prstGeom prst="rect">
            <a:avLst/>
          </a:prstGeom>
          <a:noFill/>
        </p:spPr>
        <p:txBody>
          <a:bodyPr wrap="square">
            <a:spAutoFit/>
          </a:bodyPr>
          <a:lstStyle/>
          <a:p>
            <a:pPr lvl="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Clean air fuel eligibility is approximately 47%.</a:t>
            </a:r>
          </a:p>
        </p:txBody>
      </p:sp>
    </p:spTree>
    <p:extLst>
      <p:ext uri="{BB962C8B-B14F-4D97-AF65-F5344CB8AC3E}">
        <p14:creationId xmlns:p14="http://schemas.microsoft.com/office/powerpoint/2010/main" val="3785996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CEBE83C-E93E-A4A9-0A5A-844AAAE4F5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599" y="261258"/>
            <a:ext cx="5820213" cy="2999703"/>
          </a:xfrm>
          <a:prstGeom prst="rect">
            <a:avLst/>
          </a:prstGeom>
          <a:noFill/>
          <a:ln>
            <a:solidFill>
              <a:srgbClr val="00B050"/>
            </a:solidFill>
          </a:ln>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6105B92-A47B-0948-A9D0-F59C4E54B3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600" y="3428999"/>
            <a:ext cx="5820212" cy="3167743"/>
          </a:xfrm>
          <a:prstGeom prst="rect">
            <a:avLst/>
          </a:prstGeom>
          <a:noFill/>
          <a:ln>
            <a:solidFill>
              <a:srgbClr val="00B050"/>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774F8A6-391A-72D3-11CB-B084A65BB6CD}"/>
              </a:ext>
            </a:extLst>
          </p:cNvPr>
          <p:cNvSpPr txBox="1"/>
          <p:nvPr/>
        </p:nvSpPr>
        <p:spPr>
          <a:xfrm>
            <a:off x="6625086" y="888995"/>
            <a:ext cx="4277627" cy="671915"/>
          </a:xfrm>
          <a:prstGeom prst="rect">
            <a:avLst/>
          </a:prstGeom>
          <a:noFill/>
        </p:spPr>
        <p:txBody>
          <a:bodyPr wrap="square">
            <a:spAutoFit/>
          </a:bodyPr>
          <a:lstStyle/>
          <a:p>
            <a:pPr lvl="0">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Model vs Model count graph. We note that the Model Y and model 4 are most popular.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107C1B15-6B15-555A-5AEE-0365C1857741}"/>
              </a:ext>
            </a:extLst>
          </p:cNvPr>
          <p:cNvSpPr txBox="1"/>
          <p:nvPr/>
        </p:nvSpPr>
        <p:spPr>
          <a:xfrm>
            <a:off x="6849372" y="3907591"/>
            <a:ext cx="4472795" cy="671915"/>
          </a:xfrm>
          <a:prstGeom prst="rect">
            <a:avLst/>
          </a:prstGeom>
          <a:noFill/>
        </p:spPr>
        <p:txBody>
          <a:bodyPr wrap="square">
            <a:spAutoFit/>
          </a:bodyPr>
          <a:lstStyle/>
          <a:p>
            <a:pPr lvl="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Model vs models : Tesla is the most popular model followed by Nissan, Chevrolet. </a:t>
            </a:r>
          </a:p>
        </p:txBody>
      </p:sp>
    </p:spTree>
    <p:extLst>
      <p:ext uri="{BB962C8B-B14F-4D97-AF65-F5344CB8AC3E}">
        <p14:creationId xmlns:p14="http://schemas.microsoft.com/office/powerpoint/2010/main" val="2930580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92EAF8-3780-BEED-C73E-DBB5FDDC3ECA}"/>
              </a:ext>
            </a:extLst>
          </p:cNvPr>
          <p:cNvPicPr>
            <a:picLocks noChangeAspect="1"/>
          </p:cNvPicPr>
          <p:nvPr/>
        </p:nvPicPr>
        <p:blipFill>
          <a:blip r:embed="rId2"/>
          <a:stretch>
            <a:fillRect/>
          </a:stretch>
        </p:blipFill>
        <p:spPr>
          <a:xfrm>
            <a:off x="631269" y="261259"/>
            <a:ext cx="7236022" cy="2999703"/>
          </a:xfrm>
          <a:prstGeom prst="rect">
            <a:avLst/>
          </a:prstGeom>
          <a:ln>
            <a:solidFill>
              <a:srgbClr val="00B050"/>
            </a:solidFill>
          </a:ln>
        </p:spPr>
      </p:pic>
      <p:pic>
        <p:nvPicPr>
          <p:cNvPr id="7" name="Picture 6">
            <a:extLst>
              <a:ext uri="{FF2B5EF4-FFF2-40B4-BE49-F238E27FC236}">
                <a16:creationId xmlns:a16="http://schemas.microsoft.com/office/drawing/2014/main" id="{8B3DD5F0-DF97-FF99-6D35-1FEA5DC4C3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269" y="3429000"/>
            <a:ext cx="6580413" cy="3167742"/>
          </a:xfrm>
          <a:prstGeom prst="rect">
            <a:avLst/>
          </a:prstGeom>
          <a:noFill/>
          <a:ln>
            <a:solidFill>
              <a:srgbClr val="00B050"/>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256C62B-3933-4920-0A0B-D4B1D1B35B9A}"/>
              </a:ext>
            </a:extLst>
          </p:cNvPr>
          <p:cNvSpPr txBox="1"/>
          <p:nvPr/>
        </p:nvSpPr>
        <p:spPr>
          <a:xfrm>
            <a:off x="8350370" y="950910"/>
            <a:ext cx="3536830" cy="968278"/>
          </a:xfrm>
          <a:prstGeom prst="rect">
            <a:avLst/>
          </a:prstGeom>
          <a:noFill/>
        </p:spPr>
        <p:txBody>
          <a:bodyPr wrap="square">
            <a:spAutoFit/>
          </a:bodyPr>
          <a:lstStyle/>
          <a:p>
            <a:pPr lvl="0"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Models vs model count chart is shown here. We note that Tesla has highest count</a:t>
            </a:r>
          </a:p>
        </p:txBody>
      </p:sp>
      <p:sp>
        <p:nvSpPr>
          <p:cNvPr id="5" name="TextBox 4">
            <a:extLst>
              <a:ext uri="{FF2B5EF4-FFF2-40B4-BE49-F238E27FC236}">
                <a16:creationId xmlns:a16="http://schemas.microsoft.com/office/drawing/2014/main" id="{22EB00CE-A24C-8FF9-729F-942B3054F611}"/>
              </a:ext>
            </a:extLst>
          </p:cNvPr>
          <p:cNvSpPr txBox="1"/>
          <p:nvPr/>
        </p:nvSpPr>
        <p:spPr>
          <a:xfrm>
            <a:off x="8023901" y="4454674"/>
            <a:ext cx="3536830" cy="375552"/>
          </a:xfrm>
          <a:prstGeom prst="rect">
            <a:avLst/>
          </a:prstGeom>
          <a:noFill/>
        </p:spPr>
        <p:txBody>
          <a:bodyPr wrap="square">
            <a:spAutoFit/>
          </a:bodyPr>
          <a:lstStyle/>
          <a:p>
            <a:pPr lvl="0"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BEV is 77.6% and PHEV is 22.4%</a:t>
            </a:r>
          </a:p>
        </p:txBody>
      </p:sp>
    </p:spTree>
    <p:extLst>
      <p:ext uri="{BB962C8B-B14F-4D97-AF65-F5344CB8AC3E}">
        <p14:creationId xmlns:p14="http://schemas.microsoft.com/office/powerpoint/2010/main" val="4074379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60948-6AD5-BA3B-E687-3925F5AEB8B1}"/>
              </a:ext>
            </a:extLst>
          </p:cNvPr>
          <p:cNvSpPr>
            <a:spLocks noGrp="1"/>
          </p:cNvSpPr>
          <p:nvPr>
            <p:ph type="title"/>
          </p:nvPr>
        </p:nvSpPr>
        <p:spPr>
          <a:xfrm>
            <a:off x="155144" y="-220906"/>
            <a:ext cx="3696380" cy="1499616"/>
          </a:xfrm>
        </p:spPr>
        <p:txBody>
          <a:bodyPr/>
          <a:lstStyle/>
          <a:p>
            <a:r>
              <a:rPr lang="en-IN" dirty="0"/>
              <a:t>EDA-Bivariate</a:t>
            </a:r>
          </a:p>
        </p:txBody>
      </p:sp>
      <p:pic>
        <p:nvPicPr>
          <p:cNvPr id="8" name="Content Placeholder 3">
            <a:extLst>
              <a:ext uri="{FF2B5EF4-FFF2-40B4-BE49-F238E27FC236}">
                <a16:creationId xmlns:a16="http://schemas.microsoft.com/office/drawing/2014/main" id="{887E1434-09ED-D797-9B5A-FAF50142C792}"/>
              </a:ext>
            </a:extLst>
          </p:cNvPr>
          <p:cNvPicPr>
            <a:picLocks noGrp="1" noChangeAspect="1"/>
          </p:cNvPicPr>
          <p:nvPr>
            <p:ph idx="1"/>
          </p:nvPr>
        </p:nvPicPr>
        <p:blipFill>
          <a:blip r:embed="rId2"/>
          <a:stretch>
            <a:fillRect/>
          </a:stretch>
        </p:blipFill>
        <p:spPr>
          <a:xfrm>
            <a:off x="301512" y="961858"/>
            <a:ext cx="5979375" cy="3252881"/>
          </a:xfrm>
          <a:prstGeom prst="rect">
            <a:avLst/>
          </a:prstGeom>
          <a:ln>
            <a:solidFill>
              <a:srgbClr val="00B050"/>
            </a:solidFill>
          </a:ln>
        </p:spPr>
      </p:pic>
      <p:sp>
        <p:nvSpPr>
          <p:cNvPr id="4" name="TextBox 3">
            <a:extLst>
              <a:ext uri="{FF2B5EF4-FFF2-40B4-BE49-F238E27FC236}">
                <a16:creationId xmlns:a16="http://schemas.microsoft.com/office/drawing/2014/main" id="{C46331F0-6739-06E4-BF05-8C59D0C1D5B8}"/>
              </a:ext>
            </a:extLst>
          </p:cNvPr>
          <p:cNvSpPr txBox="1"/>
          <p:nvPr/>
        </p:nvSpPr>
        <p:spPr>
          <a:xfrm>
            <a:off x="301512" y="4469749"/>
            <a:ext cx="4736758" cy="1855508"/>
          </a:xfrm>
          <a:prstGeom prst="rect">
            <a:avLst/>
          </a:prstGeom>
          <a:noFill/>
        </p:spPr>
        <p:txBody>
          <a:bodyPr wrap="square">
            <a:spAutoFit/>
          </a:bodyPr>
          <a:lstStyle/>
          <a:p>
            <a:pPr>
              <a:lnSpc>
                <a:spcPct val="107000"/>
              </a:lnSpc>
              <a:spcAft>
                <a:spcPts val="800"/>
              </a:spcAft>
            </a:pPr>
            <a:r>
              <a:rPr lang="en-IN" sz="1800" kern="10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The percentage change over the last decade reveals a consistent upward trend, except for the sharp decline in 2019, followed by a rapid recovery. Regarding the percentage change in 2023, the trend continuing in a downward direction.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4">
            <a:extLst>
              <a:ext uri="{FF2B5EF4-FFF2-40B4-BE49-F238E27FC236}">
                <a16:creationId xmlns:a16="http://schemas.microsoft.com/office/drawing/2014/main" id="{EE658515-D8C8-C41D-B663-61E182B66F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9948" y="303323"/>
            <a:ext cx="5184944" cy="5027802"/>
          </a:xfrm>
          <a:prstGeom prst="rect">
            <a:avLst/>
          </a:prstGeom>
          <a:noFill/>
          <a:ln>
            <a:solidFill>
              <a:srgbClr val="00B050"/>
            </a:solid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0C12C8E-97F5-B66B-A138-8E51AD03B40D}"/>
              </a:ext>
            </a:extLst>
          </p:cNvPr>
          <p:cNvSpPr txBox="1"/>
          <p:nvPr/>
        </p:nvSpPr>
        <p:spPr>
          <a:xfrm>
            <a:off x="6096000" y="5572976"/>
            <a:ext cx="6185140" cy="646331"/>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Electric range  vs make of the vehicles. We note that Tesla’s electrical range is the highest</a:t>
            </a:r>
            <a:endParaRPr lang="en-IN" dirty="0"/>
          </a:p>
        </p:txBody>
      </p:sp>
    </p:spTree>
    <p:extLst>
      <p:ext uri="{BB962C8B-B14F-4D97-AF65-F5344CB8AC3E}">
        <p14:creationId xmlns:p14="http://schemas.microsoft.com/office/powerpoint/2010/main" val="783784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D31330D9-3942-4CE3-0B3C-7880CE1577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77" y="296350"/>
            <a:ext cx="5985367" cy="3132650"/>
          </a:xfrm>
          <a:prstGeom prst="rect">
            <a:avLst/>
          </a:prstGeom>
          <a:noFill/>
          <a:ln>
            <a:solidFill>
              <a:srgbClr val="00B050"/>
            </a:solidFill>
          </a:ln>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4F2BB784-67E5-5437-2650-7B00393140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877" y="3621089"/>
            <a:ext cx="6013548" cy="3245724"/>
          </a:xfrm>
          <a:prstGeom prst="rect">
            <a:avLst/>
          </a:prstGeom>
          <a:noFill/>
          <a:ln>
            <a:solidFill>
              <a:srgbClr val="00B050"/>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813EBD6-6DF2-6096-6C7F-6476AE2985B9}"/>
              </a:ext>
            </a:extLst>
          </p:cNvPr>
          <p:cNvSpPr txBox="1"/>
          <p:nvPr/>
        </p:nvSpPr>
        <p:spPr>
          <a:xfrm>
            <a:off x="7211683" y="885009"/>
            <a:ext cx="2346386" cy="1477328"/>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Electric range vs Model year:  2016-220 are the dominant years regarding increase in electric charge. </a:t>
            </a:r>
            <a:endParaRPr lang="en-IN" dirty="0"/>
          </a:p>
        </p:txBody>
      </p:sp>
      <p:sp>
        <p:nvSpPr>
          <p:cNvPr id="8" name="TextBox 7">
            <a:extLst>
              <a:ext uri="{FF2B5EF4-FFF2-40B4-BE49-F238E27FC236}">
                <a16:creationId xmlns:a16="http://schemas.microsoft.com/office/drawing/2014/main" id="{A881CB1C-8589-2A13-FD5D-70D34E331378}"/>
              </a:ext>
            </a:extLst>
          </p:cNvPr>
          <p:cNvSpPr txBox="1"/>
          <p:nvPr/>
        </p:nvSpPr>
        <p:spPr>
          <a:xfrm>
            <a:off x="7211683" y="3621089"/>
            <a:ext cx="3627406" cy="671915"/>
          </a:xfrm>
          <a:prstGeom prst="rect">
            <a:avLst/>
          </a:prstGeom>
          <a:noFill/>
        </p:spPr>
        <p:txBody>
          <a:bodyPr wrap="square">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Count of various model of each make   </a:t>
            </a:r>
          </a:p>
        </p:txBody>
      </p:sp>
    </p:spTree>
    <p:extLst>
      <p:ext uri="{BB962C8B-B14F-4D97-AF65-F5344CB8AC3E}">
        <p14:creationId xmlns:p14="http://schemas.microsoft.com/office/powerpoint/2010/main" val="3202213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EAE1A478-37DB-EB84-1A35-BD52B3891E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156" y="396811"/>
            <a:ext cx="5715001" cy="3132650"/>
          </a:xfrm>
          <a:prstGeom prst="rect">
            <a:avLst/>
          </a:prstGeom>
          <a:noFill/>
          <a:ln>
            <a:solidFill>
              <a:srgbClr val="00B050"/>
            </a:solidFill>
          </a:ln>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70620B03-5A43-397A-CBA1-9FBC727FE1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157" y="3612276"/>
            <a:ext cx="5715000" cy="3245724"/>
          </a:xfrm>
          <a:prstGeom prst="rect">
            <a:avLst/>
          </a:prstGeom>
          <a:noFill/>
          <a:ln>
            <a:solidFill>
              <a:srgbClr val="00B050"/>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37E6271-9E80-6C87-4C53-62601E037D52}"/>
              </a:ext>
            </a:extLst>
          </p:cNvPr>
          <p:cNvSpPr txBox="1"/>
          <p:nvPr/>
        </p:nvSpPr>
        <p:spPr>
          <a:xfrm>
            <a:off x="7418717" y="1039806"/>
            <a:ext cx="3131806" cy="923330"/>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Make vs base MSRP .Porshe has highest base MSRP , followed by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Fisker</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Cadillac. </a:t>
            </a:r>
            <a:endParaRPr lang="en-IN" dirty="0"/>
          </a:p>
        </p:txBody>
      </p:sp>
      <p:sp>
        <p:nvSpPr>
          <p:cNvPr id="4" name="TextBox 3">
            <a:extLst>
              <a:ext uri="{FF2B5EF4-FFF2-40B4-BE49-F238E27FC236}">
                <a16:creationId xmlns:a16="http://schemas.microsoft.com/office/drawing/2014/main" id="{E4042BF4-2288-19DC-4518-4AE64A8EC1AB}"/>
              </a:ext>
            </a:extLst>
          </p:cNvPr>
          <p:cNvSpPr txBox="1"/>
          <p:nvPr/>
        </p:nvSpPr>
        <p:spPr>
          <a:xfrm>
            <a:off x="6763109" y="4120833"/>
            <a:ext cx="4824734" cy="1561005"/>
          </a:xfrm>
          <a:prstGeom prst="rect">
            <a:avLst/>
          </a:prstGeom>
          <a:noFill/>
        </p:spPr>
        <p:txBody>
          <a:bodyPr wrap="square">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Correlation Heatmap of the data: The chart indicates a lack of strong linear correlations between numerous features and the target variable. This implies that the dataset predominantly comprises non-linear correlations   </a:t>
            </a:r>
          </a:p>
        </p:txBody>
      </p:sp>
    </p:spTree>
    <p:extLst>
      <p:ext uri="{BB962C8B-B14F-4D97-AF65-F5344CB8AC3E}">
        <p14:creationId xmlns:p14="http://schemas.microsoft.com/office/powerpoint/2010/main" val="3646712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2A397-AA47-418E-F9A5-06C4A0419861}"/>
              </a:ext>
            </a:extLst>
          </p:cNvPr>
          <p:cNvSpPr>
            <a:spLocks noGrp="1"/>
          </p:cNvSpPr>
          <p:nvPr>
            <p:ph type="title"/>
          </p:nvPr>
        </p:nvSpPr>
        <p:spPr>
          <a:xfrm>
            <a:off x="2444278" y="1929384"/>
            <a:ext cx="7303443" cy="1499616"/>
          </a:xfrm>
        </p:spPr>
        <p:txBody>
          <a:bodyPr/>
          <a:lstStyle/>
          <a:p>
            <a:r>
              <a:rPr lang="en-IN" dirty="0"/>
              <a:t>Research Questions</a:t>
            </a:r>
          </a:p>
        </p:txBody>
      </p:sp>
    </p:spTree>
    <p:extLst>
      <p:ext uri="{BB962C8B-B14F-4D97-AF65-F5344CB8AC3E}">
        <p14:creationId xmlns:p14="http://schemas.microsoft.com/office/powerpoint/2010/main" val="2419512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9E9D0-9082-E494-7D05-465AC4AF336F}"/>
              </a:ext>
            </a:extLst>
          </p:cNvPr>
          <p:cNvSpPr>
            <a:spLocks noGrp="1"/>
          </p:cNvSpPr>
          <p:nvPr>
            <p:ph type="title"/>
          </p:nvPr>
        </p:nvSpPr>
        <p:spPr/>
        <p:txBody>
          <a:bodyPr/>
          <a:lstStyle/>
          <a:p>
            <a:r>
              <a:rPr lang="en-IN" dirty="0"/>
              <a:t>EV Adoption Over Time</a:t>
            </a:r>
          </a:p>
        </p:txBody>
      </p:sp>
      <p:sp>
        <p:nvSpPr>
          <p:cNvPr id="3" name="Content Placeholder 2">
            <a:extLst>
              <a:ext uri="{FF2B5EF4-FFF2-40B4-BE49-F238E27FC236}">
                <a16:creationId xmlns:a16="http://schemas.microsoft.com/office/drawing/2014/main" id="{7EDB3417-3B91-6C86-9109-489465627E7F}"/>
              </a:ext>
            </a:extLst>
          </p:cNvPr>
          <p:cNvSpPr>
            <a:spLocks noGrp="1"/>
          </p:cNvSpPr>
          <p:nvPr>
            <p:ph idx="1"/>
          </p:nvPr>
        </p:nvSpPr>
        <p:spPr>
          <a:xfrm>
            <a:off x="500332" y="1769521"/>
            <a:ext cx="10886536" cy="630621"/>
          </a:xfrm>
        </p:spPr>
        <p:txBody>
          <a:bodyPr>
            <a:no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Question: How has the annual adoption rate of electric vehicles in Washington state evolved over the years?</a:t>
            </a:r>
          </a:p>
          <a:p>
            <a:r>
              <a:rPr lang="en-US" sz="1800" dirty="0">
                <a:effectLst/>
                <a:latin typeface="Calibri" panose="020F0502020204030204" pitchFamily="34" charset="0"/>
                <a:ea typeface="Calibri" panose="020F0502020204030204" pitchFamily="34" charset="0"/>
                <a:cs typeface="Calibri" panose="020F0502020204030204" pitchFamily="34" charset="0"/>
              </a:rPr>
              <a:t>The annual adoption rate has almost followed exponential growth. There was minor dip in 2019. 2023 is till going on so cannot generalize over the last bar</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pic>
        <p:nvPicPr>
          <p:cNvPr id="6146" name="Picture 2">
            <a:extLst>
              <a:ext uri="{FF2B5EF4-FFF2-40B4-BE49-F238E27FC236}">
                <a16:creationId xmlns:a16="http://schemas.microsoft.com/office/drawing/2014/main" id="{3E7D9FB8-5590-1717-3A03-5774BEBB09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310" y="2812212"/>
            <a:ext cx="5991225" cy="357076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9D77DCF2-6EE0-8AD2-5434-8B0466B64B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9051" y="2812212"/>
            <a:ext cx="5507421" cy="360214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67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20E42-3E8B-0B6A-0E45-BCB092B0106D}"/>
              </a:ext>
            </a:extLst>
          </p:cNvPr>
          <p:cNvSpPr>
            <a:spLocks noGrp="1"/>
          </p:cNvSpPr>
          <p:nvPr>
            <p:ph type="title"/>
          </p:nvPr>
        </p:nvSpPr>
        <p:spPr/>
        <p:txBody>
          <a:bodyPr/>
          <a:lstStyle/>
          <a:p>
            <a:r>
              <a:rPr lang="en-US" dirty="0"/>
              <a:t>EV Type Preference</a:t>
            </a:r>
            <a:endParaRPr lang="en-IN" dirty="0"/>
          </a:p>
        </p:txBody>
      </p:sp>
      <p:sp>
        <p:nvSpPr>
          <p:cNvPr id="3" name="Content Placeholder 2">
            <a:extLst>
              <a:ext uri="{FF2B5EF4-FFF2-40B4-BE49-F238E27FC236}">
                <a16:creationId xmlns:a16="http://schemas.microsoft.com/office/drawing/2014/main" id="{706E551B-4474-C8DC-6424-2222C0533500}"/>
              </a:ext>
            </a:extLst>
          </p:cNvPr>
          <p:cNvSpPr>
            <a:spLocks noGrp="1"/>
          </p:cNvSpPr>
          <p:nvPr>
            <p:ph idx="1"/>
          </p:nvPr>
        </p:nvSpPr>
        <p:spPr>
          <a:xfrm>
            <a:off x="1024128" y="1706459"/>
            <a:ext cx="9720073" cy="756745"/>
          </a:xfrm>
        </p:spPr>
        <p:txBody>
          <a:bodyPr/>
          <a:lstStyle/>
          <a:p>
            <a:r>
              <a:rPr lang="en-US" dirty="0"/>
              <a:t>Question: Which type of electric vehicle (e.g., hybrid, full electric) is most popular in Washington state?</a:t>
            </a:r>
            <a:endParaRPr lang="en-IN" dirty="0"/>
          </a:p>
        </p:txBody>
      </p:sp>
      <p:pic>
        <p:nvPicPr>
          <p:cNvPr id="1028" name="Picture 4">
            <a:extLst>
              <a:ext uri="{FF2B5EF4-FFF2-40B4-BE49-F238E27FC236}">
                <a16:creationId xmlns:a16="http://schemas.microsoft.com/office/drawing/2014/main" id="{ACFE4E31-A3F7-09D9-BED3-DC0D524284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9803" y="3323892"/>
            <a:ext cx="6349041" cy="2948892"/>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636D516-1A44-1990-D257-924012BDC44C}"/>
              </a:ext>
            </a:extLst>
          </p:cNvPr>
          <p:cNvSpPr txBox="1"/>
          <p:nvPr/>
        </p:nvSpPr>
        <p:spPr>
          <a:xfrm>
            <a:off x="1024128" y="2384364"/>
            <a:ext cx="10483510" cy="375552"/>
          </a:xfrm>
          <a:prstGeom prst="rect">
            <a:avLst/>
          </a:prstGeom>
          <a:noFill/>
        </p:spPr>
        <p:txBody>
          <a:bodyPr wrap="square">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BEV is more popular EV with 77.6 %. </a:t>
            </a:r>
            <a:r>
              <a:rPr lang="en-IN" sz="1800" dirty="0">
                <a:effectLst/>
                <a:latin typeface="Calibri" panose="020F0502020204030204" pitchFamily="34" charset="0"/>
                <a:ea typeface="Calibri" panose="020F0502020204030204" pitchFamily="34" charset="0"/>
                <a:cs typeface="Times New Roman" panose="02020603050405020304" pitchFamily="18" charset="0"/>
              </a:rPr>
              <a:t>Tesla followed by Nissan is the most famous electric Vehicle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6" name="Picture 5">
            <a:extLst>
              <a:ext uri="{FF2B5EF4-FFF2-40B4-BE49-F238E27FC236}">
                <a16:creationId xmlns:a16="http://schemas.microsoft.com/office/drawing/2014/main" id="{8B3DD5F0-DF97-FF99-6D35-1FEA5DC4C3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553" y="3323893"/>
            <a:ext cx="4116705" cy="2948891"/>
          </a:xfrm>
          <a:prstGeom prst="rect">
            <a:avLst/>
          </a:prstGeom>
          <a:noFill/>
          <a:ln>
            <a:solidFill>
              <a:srgbClr val="00B050"/>
            </a:solidFill>
          </a:ln>
        </p:spPr>
      </p:pic>
    </p:spTree>
    <p:extLst>
      <p:ext uri="{BB962C8B-B14F-4D97-AF65-F5344CB8AC3E}">
        <p14:creationId xmlns:p14="http://schemas.microsoft.com/office/powerpoint/2010/main" val="1353414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66B6-9820-A3CE-37D2-DEDDB40EA26F}"/>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43DF44D3-7764-EC45-AF95-23453CC625BF}"/>
              </a:ext>
            </a:extLst>
          </p:cNvPr>
          <p:cNvSpPr>
            <a:spLocks noGrp="1"/>
          </p:cNvSpPr>
          <p:nvPr>
            <p:ph idx="1"/>
          </p:nvPr>
        </p:nvSpPr>
        <p:spPr>
          <a:xfrm>
            <a:off x="931765" y="2084832"/>
            <a:ext cx="6679000" cy="4585854"/>
          </a:xfrm>
        </p:spPr>
        <p:txBody>
          <a:bodyPr>
            <a:noAutofit/>
          </a:bodyPr>
          <a:lstStyle/>
          <a:p>
            <a:pPr>
              <a:lnSpc>
                <a:spcPct val="100000"/>
              </a:lnSpc>
              <a:spcBef>
                <a:spcPts val="0"/>
              </a:spcBef>
              <a:spcAft>
                <a:spcPts val="800"/>
              </a:spcAft>
              <a:buFont typeface="Wingdings" panose="05000000000000000000" pitchFamily="2" charset="2"/>
              <a:buChar char="ü"/>
            </a:pPr>
            <a:r>
              <a:rPr lang="en-IN" sz="1800" kern="100" dirty="0">
                <a:effectLst/>
                <a:latin typeface="Calibri" panose="020F0502020204030204" pitchFamily="34" charset="0"/>
                <a:ea typeface="Calibri" panose="020F0502020204030204" pitchFamily="34" charset="0"/>
                <a:cs typeface="Calibri" panose="020F0502020204030204" pitchFamily="34" charset="0"/>
              </a:rPr>
              <a:t>Background, Introduction and Project Goal                                               </a:t>
            </a:r>
          </a:p>
          <a:p>
            <a:pPr>
              <a:lnSpc>
                <a:spcPct val="100000"/>
              </a:lnSpc>
              <a:spcBef>
                <a:spcPts val="0"/>
              </a:spcBef>
              <a:spcAft>
                <a:spcPts val="800"/>
              </a:spcAft>
              <a:buFont typeface="Wingdings" panose="05000000000000000000" pitchFamily="2" charset="2"/>
              <a:buChar char="ü"/>
            </a:pPr>
            <a:r>
              <a:rPr lang="en-US" sz="1800" kern="100" dirty="0">
                <a:effectLst/>
                <a:latin typeface="Calibri" panose="020F0502020204030204" pitchFamily="34" charset="0"/>
                <a:ea typeface="Calibri" panose="020F0502020204030204" pitchFamily="34" charset="0"/>
                <a:cs typeface="Calibri" panose="020F0502020204030204" pitchFamily="34" charset="0"/>
              </a:rPr>
              <a:t>Data</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0000"/>
              </a:lnSpc>
              <a:spcBef>
                <a:spcPts val="0"/>
              </a:spcBef>
              <a:spcAft>
                <a:spcPts val="800"/>
              </a:spcAft>
              <a:buFont typeface="Wingdings" panose="05000000000000000000" pitchFamily="2" charset="2"/>
              <a:buChar char="ü"/>
            </a:pP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Exploratory Data Analysis (EDA)                                                               </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537210" indent="-171450">
              <a:lnSpc>
                <a:spcPct val="100000"/>
              </a:lnSpc>
              <a:spcBef>
                <a:spcPts val="0"/>
              </a:spcBef>
              <a:spcAft>
                <a:spcPts val="800"/>
              </a:spcAft>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Calibri" panose="020F0502020204030204" pitchFamily="34" charset="0"/>
              </a:rPr>
              <a:t>EDA -Univariate                                                                            </a:t>
            </a:r>
          </a:p>
          <a:p>
            <a:pPr marL="537210" indent="-171450">
              <a:lnSpc>
                <a:spcPct val="100000"/>
              </a:lnSpc>
              <a:spcBef>
                <a:spcPts val="0"/>
              </a:spcBef>
              <a:spcAft>
                <a:spcPts val="800"/>
              </a:spcAft>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Calibri" panose="020F0502020204030204" pitchFamily="34" charset="0"/>
              </a:rPr>
              <a:t>EDA-Bivariate                                                                               </a:t>
            </a:r>
          </a:p>
          <a:p>
            <a:pPr>
              <a:lnSpc>
                <a:spcPct val="100000"/>
              </a:lnSpc>
              <a:spcBef>
                <a:spcPts val="0"/>
              </a:spcBef>
              <a:spcAft>
                <a:spcPts val="800"/>
              </a:spcAft>
              <a:buFont typeface="Wingdings" panose="05000000000000000000" pitchFamily="2" charset="2"/>
              <a:buChar char="ü"/>
            </a:pPr>
            <a:r>
              <a:rPr lang="en-IN" sz="1800" kern="100" dirty="0">
                <a:effectLst/>
                <a:latin typeface="Calibri" panose="020F0502020204030204" pitchFamily="34" charset="0"/>
                <a:ea typeface="Calibri" panose="020F0502020204030204" pitchFamily="34" charset="0"/>
                <a:cs typeface="Calibri" panose="020F0502020204030204" pitchFamily="34" charset="0"/>
              </a:rPr>
              <a:t> Research Questions                                                                                 </a:t>
            </a:r>
          </a:p>
          <a:p>
            <a:pPr>
              <a:lnSpc>
                <a:spcPct val="100000"/>
              </a:lnSpc>
              <a:spcBef>
                <a:spcPts val="0"/>
              </a:spcBef>
              <a:spcAft>
                <a:spcPts val="800"/>
              </a:spcAft>
              <a:buFont typeface="Wingdings" panose="05000000000000000000" pitchFamily="2" charset="2"/>
              <a:buChar char="ü"/>
            </a:pPr>
            <a:r>
              <a:rPr lang="en-IN" sz="1800" kern="100" dirty="0">
                <a:effectLst/>
                <a:latin typeface="Calibri" panose="020F0502020204030204" pitchFamily="34" charset="0"/>
                <a:ea typeface="Calibri" panose="020F0502020204030204" pitchFamily="34" charset="0"/>
                <a:cs typeface="Calibri" panose="020F0502020204030204" pitchFamily="34" charset="0"/>
              </a:rPr>
              <a:t> Modelling                                                                                                 </a:t>
            </a:r>
          </a:p>
          <a:p>
            <a:pPr marL="537210" indent="-171450">
              <a:lnSpc>
                <a:spcPct val="100000"/>
              </a:lnSpc>
              <a:spcBef>
                <a:spcPts val="0"/>
              </a:spcBef>
              <a:spcAft>
                <a:spcPts val="800"/>
              </a:spcAft>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Calibri" panose="020F0502020204030204" pitchFamily="34" charset="0"/>
              </a:rPr>
              <a:t>Comparison of three models 				</a:t>
            </a:r>
          </a:p>
          <a:p>
            <a:pPr marL="537210" indent="-171450">
              <a:lnSpc>
                <a:spcPct val="100000"/>
              </a:lnSpc>
              <a:spcBef>
                <a:spcPts val="0"/>
              </a:spcBef>
              <a:spcAft>
                <a:spcPts val="800"/>
              </a:spcAft>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Calibri" panose="020F0502020204030204" pitchFamily="34" charset="0"/>
              </a:rPr>
              <a:t> Feature importance				</a:t>
            </a:r>
          </a:p>
          <a:p>
            <a:pPr marL="537210" indent="-171450">
              <a:lnSpc>
                <a:spcPct val="100000"/>
              </a:lnSpc>
              <a:spcBef>
                <a:spcPts val="0"/>
              </a:spcBef>
              <a:spcAft>
                <a:spcPts val="800"/>
              </a:spcAft>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Calibri" panose="020F0502020204030204" pitchFamily="34" charset="0"/>
              </a:rPr>
              <a:t> Predictions based on best model		</a:t>
            </a:r>
          </a:p>
          <a:p>
            <a:pPr marL="537210" indent="-171450">
              <a:lnSpc>
                <a:spcPct val="100000"/>
              </a:lnSpc>
              <a:spcBef>
                <a:spcPts val="0"/>
              </a:spcBef>
              <a:spcAft>
                <a:spcPts val="800"/>
              </a:spcAft>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Calibri" panose="020F0502020204030204" pitchFamily="34" charset="0"/>
              </a:rPr>
              <a:t> Insights from Eda,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Modeling</a:t>
            </a: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p>
          <a:p>
            <a:pPr>
              <a:lnSpc>
                <a:spcPct val="100000"/>
              </a:lnSpc>
              <a:spcBef>
                <a:spcPts val="0"/>
              </a:spcBef>
              <a:buFont typeface="Wingdings" panose="05000000000000000000" pitchFamily="2" charset="2"/>
              <a:buChar char="ü"/>
            </a:pPr>
            <a:r>
              <a:rPr lang="en-IN" sz="1800" dirty="0">
                <a:effectLst/>
                <a:latin typeface="Calibri" panose="020F0502020204030204" pitchFamily="34" charset="0"/>
                <a:ea typeface="Calibri" panose="020F0502020204030204" pitchFamily="34" charset="0"/>
                <a:cs typeface="Calibri" panose="020F0502020204030204" pitchFamily="34" charset="0"/>
              </a:rPr>
              <a:t> Conclusions </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F55F205E-AA0D-1BCB-AC07-48665ABF634A}"/>
              </a:ext>
            </a:extLst>
          </p:cNvPr>
          <p:cNvPicPr>
            <a:picLocks noChangeAspect="1"/>
          </p:cNvPicPr>
          <p:nvPr/>
        </p:nvPicPr>
        <p:blipFill>
          <a:blip r:embed="rId2"/>
          <a:stretch>
            <a:fillRect/>
          </a:stretch>
        </p:blipFill>
        <p:spPr>
          <a:xfrm>
            <a:off x="8087302" y="1039235"/>
            <a:ext cx="2857500" cy="1514475"/>
          </a:xfrm>
          <a:prstGeom prst="rect">
            <a:avLst/>
          </a:prstGeom>
        </p:spPr>
      </p:pic>
      <p:pic>
        <p:nvPicPr>
          <p:cNvPr id="1026" name="Picture 2" descr="Electric Vehicles: EVs, Electric Cars, Two Wheelers, Future Is Electric">
            <a:extLst>
              <a:ext uri="{FF2B5EF4-FFF2-40B4-BE49-F238E27FC236}">
                <a16:creationId xmlns:a16="http://schemas.microsoft.com/office/drawing/2014/main" id="{EB54D3C8-603E-3612-3114-5A48EDBCB4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778" y="2777559"/>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ypes of Electric Vehicles | nasscom | The Official Community of Indian IT  Industry">
            <a:extLst>
              <a:ext uri="{FF2B5EF4-FFF2-40B4-BE49-F238E27FC236}">
                <a16:creationId xmlns:a16="http://schemas.microsoft.com/office/drawing/2014/main" id="{EC4CACD7-46CA-B151-134E-0C70DFAF28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4778" y="4586859"/>
            <a:ext cx="2857500" cy="16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16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3813A-46D0-FA84-AE8F-5A11F6C15D5B}"/>
              </a:ext>
            </a:extLst>
          </p:cNvPr>
          <p:cNvSpPr>
            <a:spLocks noGrp="1"/>
          </p:cNvSpPr>
          <p:nvPr>
            <p:ph type="title"/>
          </p:nvPr>
        </p:nvSpPr>
        <p:spPr>
          <a:xfrm>
            <a:off x="1024127" y="585216"/>
            <a:ext cx="10768479" cy="1499616"/>
          </a:xfrm>
        </p:spPr>
        <p:txBody>
          <a:bodyPr/>
          <a:lstStyle/>
          <a:p>
            <a:r>
              <a:rPr lang="en-US" dirty="0"/>
              <a:t>Price vs. Electric Range</a:t>
            </a:r>
            <a:endParaRPr lang="en-IN" dirty="0"/>
          </a:p>
        </p:txBody>
      </p:sp>
      <p:sp>
        <p:nvSpPr>
          <p:cNvPr id="3" name="Content Placeholder 2">
            <a:extLst>
              <a:ext uri="{FF2B5EF4-FFF2-40B4-BE49-F238E27FC236}">
                <a16:creationId xmlns:a16="http://schemas.microsoft.com/office/drawing/2014/main" id="{007A1DDE-8527-F919-D63E-44F443DB31D3}"/>
              </a:ext>
            </a:extLst>
          </p:cNvPr>
          <p:cNvSpPr>
            <a:spLocks noGrp="1"/>
          </p:cNvSpPr>
          <p:nvPr>
            <p:ph idx="1"/>
          </p:nvPr>
        </p:nvSpPr>
        <p:spPr>
          <a:xfrm>
            <a:off x="399395" y="1781504"/>
            <a:ext cx="11393212" cy="835572"/>
          </a:xfrm>
        </p:spPr>
        <p:txBody>
          <a:bodyPr>
            <a:normAutofit fontScale="92500"/>
          </a:bodyPr>
          <a:lstStyle/>
          <a:p>
            <a:pPr marL="0" indent="0">
              <a:buNone/>
            </a:pPr>
            <a:r>
              <a:rPr lang="en-US" dirty="0"/>
              <a:t>Question: Is there a correlation between the base MSRP (price) of an electric vehicle and its electric range?</a:t>
            </a:r>
          </a:p>
          <a:p>
            <a:pPr marL="0" indent="0">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MSRP is highest for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Prosche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Fisker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Cadillic</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For higher electric range, Base MSRP us higher. </a:t>
            </a:r>
          </a:p>
          <a:p>
            <a:pPr marL="0" indent="0">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5122" name="Picture 2">
            <a:extLst>
              <a:ext uri="{FF2B5EF4-FFF2-40B4-BE49-F238E27FC236}">
                <a16:creationId xmlns:a16="http://schemas.microsoft.com/office/drawing/2014/main" id="{E030990C-89D2-2B6A-9AB4-1E334E2F0B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311" y="2737197"/>
            <a:ext cx="5549461" cy="353558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B96BCB7A-ACA9-ADFD-4329-BD7A48CB2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0075" y="2737197"/>
            <a:ext cx="5743902" cy="353558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28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6D828-3A09-B954-7FA5-146E676AB6E9}"/>
              </a:ext>
            </a:extLst>
          </p:cNvPr>
          <p:cNvSpPr>
            <a:spLocks noGrp="1"/>
          </p:cNvSpPr>
          <p:nvPr>
            <p:ph type="title"/>
          </p:nvPr>
        </p:nvSpPr>
        <p:spPr/>
        <p:txBody>
          <a:bodyPr/>
          <a:lstStyle/>
          <a:p>
            <a:r>
              <a:rPr lang="en-IN" dirty="0"/>
              <a:t>CAFV Eligibility Impact:</a:t>
            </a:r>
          </a:p>
        </p:txBody>
      </p:sp>
      <p:sp>
        <p:nvSpPr>
          <p:cNvPr id="3" name="Content Placeholder 2">
            <a:extLst>
              <a:ext uri="{FF2B5EF4-FFF2-40B4-BE49-F238E27FC236}">
                <a16:creationId xmlns:a16="http://schemas.microsoft.com/office/drawing/2014/main" id="{41FE50B9-8B8E-43B1-538C-84DF559E3980}"/>
              </a:ext>
            </a:extLst>
          </p:cNvPr>
          <p:cNvSpPr>
            <a:spLocks noGrp="1"/>
          </p:cNvSpPr>
          <p:nvPr>
            <p:ph idx="1"/>
          </p:nvPr>
        </p:nvSpPr>
        <p:spPr>
          <a:xfrm>
            <a:off x="409903" y="1583203"/>
            <a:ext cx="11114987" cy="693683"/>
          </a:xfrm>
        </p:spPr>
        <p:txBody>
          <a:bodyPr>
            <a:no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Question: Does the Clean Alternative Fuel Vehicle (CAFV) eligibility influence its electric range? Know CAFV eligibility is about 46.3%. CAFV is higher for higher electric range as compare to non-</a:t>
            </a:r>
            <a:r>
              <a:rPr lang="en-US" sz="2000" dirty="0" err="1">
                <a:latin typeface="Calibri" panose="020F0502020204030204" pitchFamily="34" charset="0"/>
                <a:ea typeface="Calibri" panose="020F0502020204030204" pitchFamily="34" charset="0"/>
                <a:cs typeface="Calibri" panose="020F0502020204030204" pitchFamily="34" charset="0"/>
              </a:rPr>
              <a:t>eligble</a:t>
            </a:r>
            <a:r>
              <a:rPr lang="en-US" sz="2000" dirty="0">
                <a:latin typeface="Calibri" panose="020F0502020204030204" pitchFamily="34" charset="0"/>
                <a:ea typeface="Calibri" panose="020F0502020204030204" pitchFamily="34" charset="0"/>
                <a:cs typeface="Calibri" panose="020F0502020204030204" pitchFamily="34" charset="0"/>
              </a:rPr>
              <a:t> .</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2050" name="Picture 2">
            <a:extLst>
              <a:ext uri="{FF2B5EF4-FFF2-40B4-BE49-F238E27FC236}">
                <a16:creationId xmlns:a16="http://schemas.microsoft.com/office/drawing/2014/main" id="{57564C86-15F6-81B5-B48E-5CC71B15A5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4163" y="2846717"/>
            <a:ext cx="6137548" cy="381137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1512CC9-1628-A943-5C53-CBABCDD257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903" y="2846717"/>
            <a:ext cx="5297214" cy="381137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415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85595-7DA9-F849-B469-4113248F96BD}"/>
              </a:ext>
            </a:extLst>
          </p:cNvPr>
          <p:cNvSpPr>
            <a:spLocks noGrp="1"/>
          </p:cNvSpPr>
          <p:nvPr>
            <p:ph type="title"/>
          </p:nvPr>
        </p:nvSpPr>
        <p:spPr/>
        <p:txBody>
          <a:bodyPr/>
          <a:lstStyle/>
          <a:p>
            <a:r>
              <a:rPr lang="en-IN" dirty="0"/>
              <a:t>Utility Analysis:</a:t>
            </a:r>
          </a:p>
        </p:txBody>
      </p:sp>
      <p:sp>
        <p:nvSpPr>
          <p:cNvPr id="3" name="Content Placeholder 2">
            <a:extLst>
              <a:ext uri="{FF2B5EF4-FFF2-40B4-BE49-F238E27FC236}">
                <a16:creationId xmlns:a16="http://schemas.microsoft.com/office/drawing/2014/main" id="{61547B14-63EA-22AD-ABE2-CC5BC03E0884}"/>
              </a:ext>
            </a:extLst>
          </p:cNvPr>
          <p:cNvSpPr>
            <a:spLocks noGrp="1"/>
          </p:cNvSpPr>
          <p:nvPr>
            <p:ph idx="1"/>
          </p:nvPr>
        </p:nvSpPr>
        <p:spPr>
          <a:xfrm>
            <a:off x="379563" y="1682811"/>
            <a:ext cx="10364638" cy="804041"/>
          </a:xfrm>
        </p:spPr>
        <p:txBody>
          <a:bodyPr/>
          <a:lstStyle/>
          <a:p>
            <a:r>
              <a:rPr lang="en-US" dirty="0"/>
              <a:t>Question: Which electric utilities support the highest number of electric vehicles? Is there a relationship between the electric utility and the type of EV adopted?</a:t>
            </a:r>
            <a:endParaRPr lang="en-IN" dirty="0"/>
          </a:p>
        </p:txBody>
      </p:sp>
      <p:pic>
        <p:nvPicPr>
          <p:cNvPr id="3076" name="Picture 4">
            <a:extLst>
              <a:ext uri="{FF2B5EF4-FFF2-40B4-BE49-F238E27FC236}">
                <a16:creationId xmlns:a16="http://schemas.microsoft.com/office/drawing/2014/main" id="{328D56D1-75B6-6AA0-1265-BBF59FD69D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737" y="3074768"/>
            <a:ext cx="5284639" cy="3652602"/>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087FD0BA-469D-CB0C-CD8B-00304F1410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9367" y="2932978"/>
            <a:ext cx="5990896" cy="365260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E1747CA-83FD-CAEF-7205-3E1116FBD471}"/>
              </a:ext>
            </a:extLst>
          </p:cNvPr>
          <p:cNvSpPr txBox="1"/>
          <p:nvPr/>
        </p:nvSpPr>
        <p:spPr>
          <a:xfrm>
            <a:off x="379562" y="2343182"/>
            <a:ext cx="11570701" cy="1168269"/>
          </a:xfrm>
          <a:prstGeom prst="rect">
            <a:avLst/>
          </a:prstGeom>
          <a:noFill/>
        </p:spPr>
        <p:txBody>
          <a:bodyPr wrap="square">
            <a:spAutoFit/>
          </a:bodyPr>
          <a:lstStyle/>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Following graph shows the top 10 electric utilities. electric utility versus number of electric vehicles. Puget sound energy inc. is the highest used utility. </a:t>
            </a: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4094271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F056B-C7E6-237D-88EE-41597D5A68D5}"/>
              </a:ext>
            </a:extLst>
          </p:cNvPr>
          <p:cNvSpPr>
            <a:spLocks noGrp="1"/>
          </p:cNvSpPr>
          <p:nvPr>
            <p:ph type="title"/>
          </p:nvPr>
        </p:nvSpPr>
        <p:spPr/>
        <p:txBody>
          <a:bodyPr/>
          <a:lstStyle/>
          <a:p>
            <a:r>
              <a:rPr lang="en-IN"/>
              <a:t>Utility Analysis:</a:t>
            </a:r>
            <a:endParaRPr lang="en-IN" dirty="0"/>
          </a:p>
        </p:txBody>
      </p:sp>
      <p:pic>
        <p:nvPicPr>
          <p:cNvPr id="4098" name="Picture 2">
            <a:extLst>
              <a:ext uri="{FF2B5EF4-FFF2-40B4-BE49-F238E27FC236}">
                <a16:creationId xmlns:a16="http://schemas.microsoft.com/office/drawing/2014/main" id="{4408A6A9-FC62-5C49-3537-3DDB6DF592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1617" y="2286000"/>
            <a:ext cx="10294262" cy="402272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A20E2FD-90E4-3F3D-08E8-0C2EA87BAA10}"/>
              </a:ext>
            </a:extLst>
          </p:cNvPr>
          <p:cNvSpPr txBox="1"/>
          <p:nvPr/>
        </p:nvSpPr>
        <p:spPr>
          <a:xfrm>
            <a:off x="1289649" y="1622088"/>
            <a:ext cx="3213339" cy="375552"/>
          </a:xfrm>
          <a:prstGeom prst="rect">
            <a:avLst/>
          </a:prstGeom>
          <a:noFill/>
        </p:spPr>
        <p:txBody>
          <a:bodyPr wrap="square">
            <a:spAutoFit/>
          </a:bodyPr>
          <a:lstStyle/>
          <a:p>
            <a:pPr marL="9017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Top 5 EV using electric utility</a:t>
            </a:r>
          </a:p>
        </p:txBody>
      </p:sp>
    </p:spTree>
    <p:extLst>
      <p:ext uri="{BB962C8B-B14F-4D97-AF65-F5344CB8AC3E}">
        <p14:creationId xmlns:p14="http://schemas.microsoft.com/office/powerpoint/2010/main" val="3765994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D04D5-3BF0-02F7-A4D4-0FCD016D7D0F}"/>
              </a:ext>
            </a:extLst>
          </p:cNvPr>
          <p:cNvSpPr>
            <a:spLocks noGrp="1"/>
          </p:cNvSpPr>
          <p:nvPr>
            <p:ph type="title"/>
          </p:nvPr>
        </p:nvSpPr>
        <p:spPr/>
        <p:txBody>
          <a:bodyPr/>
          <a:lstStyle/>
          <a:p>
            <a:r>
              <a:rPr lang="en-IN" dirty="0" err="1"/>
              <a:t>mODELING</a:t>
            </a:r>
            <a:r>
              <a:rPr lang="en-IN" dirty="0"/>
              <a:t>- Three models were tested</a:t>
            </a:r>
          </a:p>
        </p:txBody>
      </p:sp>
      <p:sp>
        <p:nvSpPr>
          <p:cNvPr id="3" name="Content Placeholder 2">
            <a:extLst>
              <a:ext uri="{FF2B5EF4-FFF2-40B4-BE49-F238E27FC236}">
                <a16:creationId xmlns:a16="http://schemas.microsoft.com/office/drawing/2014/main" id="{655C3E07-94EB-B459-B1E1-540EE43C5595}"/>
              </a:ext>
            </a:extLst>
          </p:cNvPr>
          <p:cNvSpPr>
            <a:spLocks noGrp="1"/>
          </p:cNvSpPr>
          <p:nvPr>
            <p:ph idx="1"/>
          </p:nvPr>
        </p:nvSpPr>
        <p:spPr>
          <a:xfrm>
            <a:off x="1024128" y="1959429"/>
            <a:ext cx="9720073" cy="4023360"/>
          </a:xfrm>
        </p:spPr>
        <p:txBody>
          <a:bodyPr>
            <a:norm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Naïve </a:t>
            </a:r>
            <a:r>
              <a:rPr lang="en-US" sz="2400" b="1" dirty="0" err="1">
                <a:latin typeface="Calibri" panose="020F0502020204030204" pitchFamily="34" charset="0"/>
                <a:ea typeface="Calibri" panose="020F0502020204030204" pitchFamily="34" charset="0"/>
                <a:cs typeface="Calibri" panose="020F0502020204030204" pitchFamily="34" charset="0"/>
              </a:rPr>
              <a:t>Bayes:</a:t>
            </a:r>
            <a:r>
              <a:rPr lang="en-US" sz="2400" dirty="0" err="1">
                <a:latin typeface="Calibri" panose="020F0502020204030204" pitchFamily="34" charset="0"/>
                <a:ea typeface="Calibri" panose="020F0502020204030204" pitchFamily="34" charset="0"/>
                <a:cs typeface="Calibri" panose="020F0502020204030204" pitchFamily="34" charset="0"/>
              </a:rPr>
              <a:t>A</a:t>
            </a:r>
            <a:r>
              <a:rPr lang="en-US" sz="2400" dirty="0">
                <a:latin typeface="Calibri" panose="020F0502020204030204" pitchFamily="34" charset="0"/>
                <a:ea typeface="Calibri" panose="020F0502020204030204" pitchFamily="34" charset="0"/>
                <a:cs typeface="Calibri" panose="020F0502020204030204" pitchFamily="34" charset="0"/>
              </a:rPr>
              <a:t> probabilistic algorithm, rooted in Bayes' theorem, assumes conditional independence among features. In EV data, it predicts adoption patterns based on factors like location, model, and eligibility.</a:t>
            </a:r>
          </a:p>
          <a:p>
            <a:r>
              <a:rPr lang="en-US" sz="2400" b="1" dirty="0">
                <a:latin typeface="Calibri" panose="020F0502020204030204" pitchFamily="34" charset="0"/>
                <a:ea typeface="Calibri" panose="020F0502020204030204" pitchFamily="34" charset="0"/>
                <a:cs typeface="Calibri" panose="020F0502020204030204" pitchFamily="34" charset="0"/>
              </a:rPr>
              <a:t>Logistic </a:t>
            </a:r>
            <a:r>
              <a:rPr lang="en-US" sz="2400" b="1" dirty="0" err="1">
                <a:latin typeface="Calibri" panose="020F0502020204030204" pitchFamily="34" charset="0"/>
                <a:ea typeface="Calibri" panose="020F0502020204030204" pitchFamily="34" charset="0"/>
                <a:cs typeface="Calibri" panose="020F0502020204030204" pitchFamily="34" charset="0"/>
              </a:rPr>
              <a:t>Regression</a:t>
            </a:r>
            <a:r>
              <a:rPr lang="en-US" sz="2400" dirty="0" err="1">
                <a:latin typeface="Calibri" panose="020F0502020204030204" pitchFamily="34" charset="0"/>
                <a:ea typeface="Calibri" panose="020F0502020204030204" pitchFamily="34" charset="0"/>
                <a:cs typeface="Calibri" panose="020F0502020204030204" pitchFamily="34" charset="0"/>
              </a:rPr>
              <a:t>:A</a:t>
            </a:r>
            <a:r>
              <a:rPr lang="en-US" sz="2400" dirty="0">
                <a:latin typeface="Calibri" panose="020F0502020204030204" pitchFamily="34" charset="0"/>
                <a:ea typeface="Calibri" panose="020F0502020204030204" pitchFamily="34" charset="0"/>
                <a:cs typeface="Calibri" panose="020F0502020204030204" pitchFamily="34" charset="0"/>
              </a:rPr>
              <a:t> statistical method modeling the log-odds of binary outcomes using the logistic function. In EV data, it excels in binary classification, forecasting categorical outcomes such as regional EV adoption.</a:t>
            </a:r>
          </a:p>
          <a:p>
            <a:r>
              <a:rPr lang="en-US" sz="2400" b="1" dirty="0">
                <a:latin typeface="Calibri" panose="020F0502020204030204" pitchFamily="34" charset="0"/>
                <a:ea typeface="Calibri" panose="020F0502020204030204" pitchFamily="34" charset="0"/>
                <a:cs typeface="Calibri" panose="020F0502020204030204" pitchFamily="34" charset="0"/>
              </a:rPr>
              <a:t>Random </a:t>
            </a:r>
            <a:r>
              <a:rPr lang="en-US" sz="2400" b="1" dirty="0" err="1">
                <a:latin typeface="Calibri" panose="020F0502020204030204" pitchFamily="34" charset="0"/>
                <a:ea typeface="Calibri" panose="020F0502020204030204" pitchFamily="34" charset="0"/>
                <a:cs typeface="Calibri" panose="020F0502020204030204" pitchFamily="34" charset="0"/>
              </a:rPr>
              <a:t>Forest</a:t>
            </a:r>
            <a:r>
              <a:rPr lang="en-US" sz="2400" dirty="0" err="1">
                <a:latin typeface="Calibri" panose="020F0502020204030204" pitchFamily="34" charset="0"/>
                <a:ea typeface="Calibri" panose="020F0502020204030204" pitchFamily="34" charset="0"/>
                <a:cs typeface="Calibri" panose="020F0502020204030204" pitchFamily="34" charset="0"/>
              </a:rPr>
              <a:t>:An</a:t>
            </a:r>
            <a:r>
              <a:rPr lang="en-US" sz="2400" dirty="0">
                <a:latin typeface="Calibri" panose="020F0502020204030204" pitchFamily="34" charset="0"/>
                <a:ea typeface="Calibri" panose="020F0502020204030204" pitchFamily="34" charset="0"/>
                <a:cs typeface="Calibri" panose="020F0502020204030204" pitchFamily="34" charset="0"/>
              </a:rPr>
              <a:t> ensemble learning technique employing multiple decision trees. In EV data, it excels in revealing intricate relationships and patterns influencing adoption, accommodating various factors and their interactions.</a:t>
            </a:r>
            <a:endParaRPr lang="en-IN" sz="24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910845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31CFF-F4E0-AD81-F621-08F56921403A}"/>
              </a:ext>
            </a:extLst>
          </p:cNvPr>
          <p:cNvSpPr>
            <a:spLocks noGrp="1"/>
          </p:cNvSpPr>
          <p:nvPr>
            <p:ph type="title"/>
          </p:nvPr>
        </p:nvSpPr>
        <p:spPr>
          <a:xfrm>
            <a:off x="779200" y="293842"/>
            <a:ext cx="9720072" cy="1499616"/>
          </a:xfrm>
        </p:spPr>
        <p:txBody>
          <a:bodyPr/>
          <a:lstStyle/>
          <a:p>
            <a:r>
              <a:rPr lang="en-IN" dirty="0"/>
              <a:t>naïve  Bayes</a:t>
            </a:r>
          </a:p>
        </p:txBody>
      </p:sp>
      <p:pic>
        <p:nvPicPr>
          <p:cNvPr id="5" name="Content Placeholder 4">
            <a:extLst>
              <a:ext uri="{FF2B5EF4-FFF2-40B4-BE49-F238E27FC236}">
                <a16:creationId xmlns:a16="http://schemas.microsoft.com/office/drawing/2014/main" id="{F11F642A-A3F7-205E-8C6F-A5C1073FE578}"/>
              </a:ext>
            </a:extLst>
          </p:cNvPr>
          <p:cNvPicPr>
            <a:picLocks noGrp="1" noChangeAspect="1"/>
          </p:cNvPicPr>
          <p:nvPr>
            <p:ph idx="1"/>
          </p:nvPr>
        </p:nvPicPr>
        <p:blipFill>
          <a:blip r:embed="rId2"/>
          <a:stretch>
            <a:fillRect/>
          </a:stretch>
        </p:blipFill>
        <p:spPr>
          <a:xfrm>
            <a:off x="464820" y="1581329"/>
            <a:ext cx="5631180" cy="3790772"/>
          </a:xfrm>
          <a:ln>
            <a:solidFill>
              <a:srgbClr val="00B050"/>
            </a:solidFill>
          </a:ln>
        </p:spPr>
      </p:pic>
      <p:pic>
        <p:nvPicPr>
          <p:cNvPr id="5122" name="Picture 2">
            <a:extLst>
              <a:ext uri="{FF2B5EF4-FFF2-40B4-BE49-F238E27FC236}">
                <a16:creationId xmlns:a16="http://schemas.microsoft.com/office/drawing/2014/main" id="{94188166-FD3B-3ED5-2E12-931FB37866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9608" y="1581330"/>
            <a:ext cx="4814888" cy="3986714"/>
          </a:xfrm>
          <a:prstGeom prst="rect">
            <a:avLst/>
          </a:prstGeom>
          <a:noFill/>
          <a:ln>
            <a:solidFill>
              <a:srgbClr val="00B050"/>
            </a:solidFill>
          </a:ln>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B3B8D0E-C42C-8909-8267-067DFD9BEC8C}"/>
              </a:ext>
            </a:extLst>
          </p:cNvPr>
          <p:cNvPicPr>
            <a:picLocks noChangeAspect="1"/>
          </p:cNvPicPr>
          <p:nvPr/>
        </p:nvPicPr>
        <p:blipFill>
          <a:blip r:embed="rId4"/>
          <a:stretch>
            <a:fillRect/>
          </a:stretch>
        </p:blipFill>
        <p:spPr>
          <a:xfrm>
            <a:off x="937541" y="5568044"/>
            <a:ext cx="8875930" cy="996114"/>
          </a:xfrm>
          <a:prstGeom prst="rect">
            <a:avLst/>
          </a:prstGeom>
          <a:ln>
            <a:solidFill>
              <a:srgbClr val="00B050"/>
            </a:solidFill>
          </a:ln>
        </p:spPr>
      </p:pic>
    </p:spTree>
    <p:extLst>
      <p:ext uri="{BB962C8B-B14F-4D97-AF65-F5344CB8AC3E}">
        <p14:creationId xmlns:p14="http://schemas.microsoft.com/office/powerpoint/2010/main" val="454945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1EB14-5155-5EC0-FC81-98BA3E697308}"/>
              </a:ext>
            </a:extLst>
          </p:cNvPr>
          <p:cNvSpPr>
            <a:spLocks noGrp="1"/>
          </p:cNvSpPr>
          <p:nvPr>
            <p:ph type="title"/>
          </p:nvPr>
        </p:nvSpPr>
        <p:spPr/>
        <p:txBody>
          <a:bodyPr/>
          <a:lstStyle/>
          <a:p>
            <a:r>
              <a:rPr lang="en-IN" dirty="0"/>
              <a:t>naïve  Bayes : best finetuning after using hyper parameters</a:t>
            </a:r>
          </a:p>
        </p:txBody>
      </p:sp>
      <p:pic>
        <p:nvPicPr>
          <p:cNvPr id="5" name="Content Placeholder 4">
            <a:extLst>
              <a:ext uri="{FF2B5EF4-FFF2-40B4-BE49-F238E27FC236}">
                <a16:creationId xmlns:a16="http://schemas.microsoft.com/office/drawing/2014/main" id="{A9BD529F-50D2-6785-48B6-98E6A08F2427}"/>
              </a:ext>
            </a:extLst>
          </p:cNvPr>
          <p:cNvPicPr>
            <a:picLocks noGrp="1" noChangeAspect="1"/>
          </p:cNvPicPr>
          <p:nvPr>
            <p:ph idx="1"/>
          </p:nvPr>
        </p:nvPicPr>
        <p:blipFill>
          <a:blip r:embed="rId2"/>
          <a:stretch>
            <a:fillRect/>
          </a:stretch>
        </p:blipFill>
        <p:spPr>
          <a:xfrm>
            <a:off x="1134978" y="2340540"/>
            <a:ext cx="8340098" cy="2247226"/>
          </a:xfrm>
          <a:ln>
            <a:solidFill>
              <a:schemeClr val="accent1"/>
            </a:solidFill>
          </a:ln>
        </p:spPr>
      </p:pic>
      <p:pic>
        <p:nvPicPr>
          <p:cNvPr id="7" name="Picture 6">
            <a:extLst>
              <a:ext uri="{FF2B5EF4-FFF2-40B4-BE49-F238E27FC236}">
                <a16:creationId xmlns:a16="http://schemas.microsoft.com/office/drawing/2014/main" id="{4EA6EBB0-803F-4470-99E8-ABFFA1E822ED}"/>
              </a:ext>
            </a:extLst>
          </p:cNvPr>
          <p:cNvPicPr>
            <a:picLocks noChangeAspect="1"/>
          </p:cNvPicPr>
          <p:nvPr/>
        </p:nvPicPr>
        <p:blipFill>
          <a:blip r:embed="rId3"/>
          <a:stretch>
            <a:fillRect/>
          </a:stretch>
        </p:blipFill>
        <p:spPr>
          <a:xfrm>
            <a:off x="1134978" y="4360552"/>
            <a:ext cx="6716250" cy="1912232"/>
          </a:xfrm>
          <a:prstGeom prst="rect">
            <a:avLst/>
          </a:prstGeom>
          <a:ln>
            <a:solidFill>
              <a:schemeClr val="accent1"/>
            </a:solidFill>
          </a:ln>
        </p:spPr>
      </p:pic>
    </p:spTree>
    <p:extLst>
      <p:ext uri="{BB962C8B-B14F-4D97-AF65-F5344CB8AC3E}">
        <p14:creationId xmlns:p14="http://schemas.microsoft.com/office/powerpoint/2010/main" val="2024369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0A8A3-81B4-51D5-BC7D-480C6DF8AC4A}"/>
              </a:ext>
            </a:extLst>
          </p:cNvPr>
          <p:cNvSpPr>
            <a:spLocks noGrp="1"/>
          </p:cNvSpPr>
          <p:nvPr>
            <p:ph type="title"/>
          </p:nvPr>
        </p:nvSpPr>
        <p:spPr/>
        <p:txBody>
          <a:bodyPr/>
          <a:lstStyle/>
          <a:p>
            <a:r>
              <a:rPr lang="en-IN" dirty="0"/>
              <a:t>Logistic regression</a:t>
            </a:r>
          </a:p>
        </p:txBody>
      </p:sp>
      <p:pic>
        <p:nvPicPr>
          <p:cNvPr id="5" name="Content Placeholder 4">
            <a:extLst>
              <a:ext uri="{FF2B5EF4-FFF2-40B4-BE49-F238E27FC236}">
                <a16:creationId xmlns:a16="http://schemas.microsoft.com/office/drawing/2014/main" id="{858AD60F-D888-4DA7-BC18-28883DF404EA}"/>
              </a:ext>
            </a:extLst>
          </p:cNvPr>
          <p:cNvPicPr>
            <a:picLocks noGrp="1" noChangeAspect="1"/>
          </p:cNvPicPr>
          <p:nvPr>
            <p:ph idx="1"/>
          </p:nvPr>
        </p:nvPicPr>
        <p:blipFill>
          <a:blip r:embed="rId2"/>
          <a:stretch>
            <a:fillRect/>
          </a:stretch>
        </p:blipFill>
        <p:spPr>
          <a:xfrm>
            <a:off x="1447800" y="2056090"/>
            <a:ext cx="3486329" cy="2609984"/>
          </a:xfrm>
          <a:ln>
            <a:solidFill>
              <a:schemeClr val="accent1"/>
            </a:solidFill>
          </a:ln>
        </p:spPr>
      </p:pic>
      <p:pic>
        <p:nvPicPr>
          <p:cNvPr id="6146" name="Picture 2">
            <a:extLst>
              <a:ext uri="{FF2B5EF4-FFF2-40B4-BE49-F238E27FC236}">
                <a16:creationId xmlns:a16="http://schemas.microsoft.com/office/drawing/2014/main" id="{307B71BA-E165-7D63-50A2-8CA9F40B8B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335024"/>
            <a:ext cx="5210175" cy="357987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26C41ED-9FAD-F437-EFC4-39FB403FCEEF}"/>
              </a:ext>
            </a:extLst>
          </p:cNvPr>
          <p:cNvPicPr>
            <a:picLocks noChangeAspect="1"/>
          </p:cNvPicPr>
          <p:nvPr/>
        </p:nvPicPr>
        <p:blipFill>
          <a:blip r:embed="rId4"/>
          <a:stretch>
            <a:fillRect/>
          </a:stretch>
        </p:blipFill>
        <p:spPr>
          <a:xfrm>
            <a:off x="1186543" y="4994257"/>
            <a:ext cx="9557657" cy="1057438"/>
          </a:xfrm>
          <a:prstGeom prst="rect">
            <a:avLst/>
          </a:prstGeom>
          <a:ln>
            <a:solidFill>
              <a:schemeClr val="accent1"/>
            </a:solidFill>
          </a:ln>
        </p:spPr>
      </p:pic>
    </p:spTree>
    <p:extLst>
      <p:ext uri="{BB962C8B-B14F-4D97-AF65-F5344CB8AC3E}">
        <p14:creationId xmlns:p14="http://schemas.microsoft.com/office/powerpoint/2010/main" val="3734061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52020-9D30-38B3-4EA9-8FC2D935E327}"/>
              </a:ext>
            </a:extLst>
          </p:cNvPr>
          <p:cNvSpPr>
            <a:spLocks noGrp="1"/>
          </p:cNvSpPr>
          <p:nvPr>
            <p:ph type="title"/>
          </p:nvPr>
        </p:nvSpPr>
        <p:spPr/>
        <p:txBody>
          <a:bodyPr/>
          <a:lstStyle/>
          <a:p>
            <a:r>
              <a:rPr lang="en-IN" dirty="0"/>
              <a:t>Logistic regression: best finetuning after using hyper parameters</a:t>
            </a:r>
          </a:p>
        </p:txBody>
      </p:sp>
      <p:pic>
        <p:nvPicPr>
          <p:cNvPr id="5" name="Content Placeholder 4">
            <a:extLst>
              <a:ext uri="{FF2B5EF4-FFF2-40B4-BE49-F238E27FC236}">
                <a16:creationId xmlns:a16="http://schemas.microsoft.com/office/drawing/2014/main" id="{0A91AF40-FEC0-6D01-A2F0-FD1D4C55A1DD}"/>
              </a:ext>
            </a:extLst>
          </p:cNvPr>
          <p:cNvPicPr>
            <a:picLocks noGrp="1" noChangeAspect="1"/>
          </p:cNvPicPr>
          <p:nvPr>
            <p:ph idx="1"/>
          </p:nvPr>
        </p:nvPicPr>
        <p:blipFill>
          <a:blip r:embed="rId2"/>
          <a:stretch>
            <a:fillRect/>
          </a:stretch>
        </p:blipFill>
        <p:spPr>
          <a:xfrm>
            <a:off x="811946" y="2070029"/>
            <a:ext cx="10355925" cy="2092067"/>
          </a:xfrm>
          <a:ln>
            <a:solidFill>
              <a:schemeClr val="accent1"/>
            </a:solidFill>
          </a:ln>
        </p:spPr>
      </p:pic>
      <p:pic>
        <p:nvPicPr>
          <p:cNvPr id="7" name="Picture 6">
            <a:extLst>
              <a:ext uri="{FF2B5EF4-FFF2-40B4-BE49-F238E27FC236}">
                <a16:creationId xmlns:a16="http://schemas.microsoft.com/office/drawing/2014/main" id="{B7BFB361-3CF6-29BD-05EE-894B84DB0C70}"/>
              </a:ext>
            </a:extLst>
          </p:cNvPr>
          <p:cNvPicPr>
            <a:picLocks noChangeAspect="1"/>
          </p:cNvPicPr>
          <p:nvPr/>
        </p:nvPicPr>
        <p:blipFill>
          <a:blip r:embed="rId3"/>
          <a:stretch>
            <a:fillRect/>
          </a:stretch>
        </p:blipFill>
        <p:spPr>
          <a:xfrm>
            <a:off x="811946" y="4162096"/>
            <a:ext cx="7883389" cy="1965794"/>
          </a:xfrm>
          <a:prstGeom prst="rect">
            <a:avLst/>
          </a:prstGeom>
          <a:ln>
            <a:solidFill>
              <a:schemeClr val="accent1"/>
            </a:solidFill>
          </a:ln>
        </p:spPr>
      </p:pic>
    </p:spTree>
    <p:extLst>
      <p:ext uri="{BB962C8B-B14F-4D97-AF65-F5344CB8AC3E}">
        <p14:creationId xmlns:p14="http://schemas.microsoft.com/office/powerpoint/2010/main" val="2748101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9185F-488B-CF6A-57E5-69C913CBA06F}"/>
              </a:ext>
            </a:extLst>
          </p:cNvPr>
          <p:cNvSpPr>
            <a:spLocks noGrp="1"/>
          </p:cNvSpPr>
          <p:nvPr>
            <p:ph type="title"/>
          </p:nvPr>
        </p:nvSpPr>
        <p:spPr/>
        <p:txBody>
          <a:bodyPr/>
          <a:lstStyle/>
          <a:p>
            <a:r>
              <a:rPr lang="en-IN" dirty="0" err="1"/>
              <a:t>RanDom</a:t>
            </a:r>
            <a:r>
              <a:rPr lang="en-IN" dirty="0"/>
              <a:t> forest</a:t>
            </a:r>
          </a:p>
        </p:txBody>
      </p:sp>
      <p:pic>
        <p:nvPicPr>
          <p:cNvPr id="5" name="Picture 4">
            <a:extLst>
              <a:ext uri="{FF2B5EF4-FFF2-40B4-BE49-F238E27FC236}">
                <a16:creationId xmlns:a16="http://schemas.microsoft.com/office/drawing/2014/main" id="{0BE439A2-96FC-9613-DCF9-B47E67DEE1CB}"/>
              </a:ext>
            </a:extLst>
          </p:cNvPr>
          <p:cNvPicPr>
            <a:picLocks noChangeAspect="1"/>
          </p:cNvPicPr>
          <p:nvPr/>
        </p:nvPicPr>
        <p:blipFill>
          <a:blip r:embed="rId2"/>
          <a:stretch>
            <a:fillRect/>
          </a:stretch>
        </p:blipFill>
        <p:spPr>
          <a:xfrm>
            <a:off x="779148" y="1792897"/>
            <a:ext cx="3416476" cy="2749691"/>
          </a:xfrm>
          <a:prstGeom prst="rect">
            <a:avLst/>
          </a:prstGeom>
          <a:ln>
            <a:solidFill>
              <a:schemeClr val="accent1"/>
            </a:solidFill>
          </a:ln>
        </p:spPr>
      </p:pic>
      <p:pic>
        <p:nvPicPr>
          <p:cNvPr id="7170" name="Picture 2">
            <a:extLst>
              <a:ext uri="{FF2B5EF4-FFF2-40B4-BE49-F238E27FC236}">
                <a16:creationId xmlns:a16="http://schemas.microsoft.com/office/drawing/2014/main" id="{3AD8D4AA-C87C-BF88-9B6C-627ECA90F9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1562" y="1289957"/>
            <a:ext cx="5210175" cy="3483212"/>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EF45447-8C35-1092-774A-F4B54E09CD77}"/>
              </a:ext>
            </a:extLst>
          </p:cNvPr>
          <p:cNvPicPr>
            <a:picLocks noChangeAspect="1"/>
          </p:cNvPicPr>
          <p:nvPr/>
        </p:nvPicPr>
        <p:blipFill>
          <a:blip r:embed="rId4"/>
          <a:stretch>
            <a:fillRect/>
          </a:stretch>
        </p:blipFill>
        <p:spPr>
          <a:xfrm>
            <a:off x="779148" y="5227072"/>
            <a:ext cx="9965052" cy="806598"/>
          </a:xfrm>
          <a:prstGeom prst="rect">
            <a:avLst/>
          </a:prstGeom>
          <a:ln>
            <a:solidFill>
              <a:schemeClr val="accent1"/>
            </a:solidFill>
          </a:ln>
        </p:spPr>
      </p:pic>
    </p:spTree>
    <p:extLst>
      <p:ext uri="{BB962C8B-B14F-4D97-AF65-F5344CB8AC3E}">
        <p14:creationId xmlns:p14="http://schemas.microsoft.com/office/powerpoint/2010/main" val="439956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441B1-A4B3-2166-CF7E-70656DCF0706}"/>
              </a:ext>
            </a:extLst>
          </p:cNvPr>
          <p:cNvSpPr>
            <a:spLocks noGrp="1"/>
          </p:cNvSpPr>
          <p:nvPr>
            <p:ph type="title"/>
          </p:nvPr>
        </p:nvSpPr>
        <p:spPr/>
        <p:txBody>
          <a:bodyPr/>
          <a:lstStyle/>
          <a:p>
            <a:r>
              <a:rPr lang="en-IN" dirty="0" err="1"/>
              <a:t>baCKGROUND</a:t>
            </a:r>
            <a:endParaRPr lang="en-IN" dirty="0"/>
          </a:p>
        </p:txBody>
      </p:sp>
      <p:sp>
        <p:nvSpPr>
          <p:cNvPr id="3" name="Content Placeholder 2">
            <a:extLst>
              <a:ext uri="{FF2B5EF4-FFF2-40B4-BE49-F238E27FC236}">
                <a16:creationId xmlns:a16="http://schemas.microsoft.com/office/drawing/2014/main" id="{A6193CF8-5E15-A092-4A98-BA27545CBB28}"/>
              </a:ext>
            </a:extLst>
          </p:cNvPr>
          <p:cNvSpPr>
            <a:spLocks noGrp="1"/>
          </p:cNvSpPr>
          <p:nvPr>
            <p:ph idx="1"/>
          </p:nvPr>
        </p:nvSpPr>
        <p:spPr>
          <a:xfrm>
            <a:off x="1024128" y="1948543"/>
            <a:ext cx="10143744" cy="4023360"/>
          </a:xfrm>
        </p:spPr>
        <p:txBody>
          <a:bodyPr>
            <a:normAutofit lnSpcReduction="10000"/>
          </a:bodyPr>
          <a:lstStyle/>
          <a:p>
            <a:pPr marL="719138" indent="-446088">
              <a:buFont typeface="Wingdings" panose="05000000000000000000" pitchFamily="2" charset="2"/>
              <a:buChar char="v"/>
              <a:tabLst>
                <a:tab pos="533400" algn="l"/>
              </a:tabLst>
            </a:pPr>
            <a:r>
              <a:rPr lang="en-US" sz="2800" dirty="0"/>
              <a:t>Within the expanding electric vehicle market, our project addresses the critical necessity of intricate classification for Battery Electric Vehicles (BEVs) and Plug-in Hybrid Electric Vehicles (PHEVs).</a:t>
            </a:r>
          </a:p>
          <a:p>
            <a:pPr marL="719138" indent="-446088" algn="just">
              <a:buFont typeface="Wingdings" panose="05000000000000000000" pitchFamily="2" charset="2"/>
              <a:buChar char="v"/>
              <a:tabLst>
                <a:tab pos="533400" algn="l"/>
              </a:tabLst>
            </a:pPr>
            <a:r>
              <a:rPr lang="en-US" sz="2800" dirty="0"/>
              <a:t> This scientific precision is fundamental for stakeholders, delivering nuanced insights crucial for informed decision-making in manufacturing, policy formulation, and consumer engagement. </a:t>
            </a:r>
          </a:p>
          <a:p>
            <a:pPr marL="719138" indent="-446088">
              <a:buFont typeface="Wingdings" panose="05000000000000000000" pitchFamily="2" charset="2"/>
              <a:buChar char="v"/>
              <a:tabLst>
                <a:tab pos="533400" algn="l"/>
              </a:tabLst>
            </a:pPr>
            <a:r>
              <a:rPr lang="en-US" sz="2800" dirty="0"/>
              <a:t>This endeavor propels advancements in electric vehicle research and development, contributing to the scientific evolution of sustainable transportation</a:t>
            </a:r>
            <a:endParaRPr lang="en-IN" sz="2800" dirty="0"/>
          </a:p>
        </p:txBody>
      </p:sp>
      <p:pic>
        <p:nvPicPr>
          <p:cNvPr id="4" name="Picture 4" descr="Types of Electric Vehicles | nasscom | The Official Community of Indian IT  Industry">
            <a:extLst>
              <a:ext uri="{FF2B5EF4-FFF2-40B4-BE49-F238E27FC236}">
                <a16:creationId xmlns:a16="http://schemas.microsoft.com/office/drawing/2014/main" id="{F74902D7-995D-8778-619F-F66CF6A88F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5215" y="172905"/>
            <a:ext cx="2857500" cy="16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1076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33224-0F1A-3C44-BE27-E3CF1518CF89}"/>
              </a:ext>
            </a:extLst>
          </p:cNvPr>
          <p:cNvSpPr>
            <a:spLocks noGrp="1"/>
          </p:cNvSpPr>
          <p:nvPr>
            <p:ph type="title"/>
          </p:nvPr>
        </p:nvSpPr>
        <p:spPr/>
        <p:txBody>
          <a:bodyPr/>
          <a:lstStyle/>
          <a:p>
            <a:r>
              <a:rPr lang="en-IN" dirty="0" err="1"/>
              <a:t>RanDom</a:t>
            </a:r>
            <a:r>
              <a:rPr lang="en-IN" dirty="0"/>
              <a:t> forest: best finetuning after using hyper parameters</a:t>
            </a:r>
          </a:p>
        </p:txBody>
      </p:sp>
      <p:pic>
        <p:nvPicPr>
          <p:cNvPr id="5" name="Content Placeholder 4">
            <a:extLst>
              <a:ext uri="{FF2B5EF4-FFF2-40B4-BE49-F238E27FC236}">
                <a16:creationId xmlns:a16="http://schemas.microsoft.com/office/drawing/2014/main" id="{74DFA46C-CC9D-AF5C-9D7E-E0692133CD63}"/>
              </a:ext>
            </a:extLst>
          </p:cNvPr>
          <p:cNvPicPr>
            <a:picLocks noGrp="1" noChangeAspect="1"/>
          </p:cNvPicPr>
          <p:nvPr>
            <p:ph idx="1"/>
          </p:nvPr>
        </p:nvPicPr>
        <p:blipFill>
          <a:blip r:embed="rId2"/>
          <a:stretch>
            <a:fillRect/>
          </a:stretch>
        </p:blipFill>
        <p:spPr>
          <a:xfrm>
            <a:off x="1175372" y="1940493"/>
            <a:ext cx="8851497" cy="1499616"/>
          </a:xfrm>
          <a:ln>
            <a:solidFill>
              <a:schemeClr val="accent1"/>
            </a:solidFill>
          </a:ln>
        </p:spPr>
      </p:pic>
      <p:pic>
        <p:nvPicPr>
          <p:cNvPr id="7" name="Picture 6">
            <a:extLst>
              <a:ext uri="{FF2B5EF4-FFF2-40B4-BE49-F238E27FC236}">
                <a16:creationId xmlns:a16="http://schemas.microsoft.com/office/drawing/2014/main" id="{8F73D78F-D5D9-4D4E-18B1-33B85A22FE80}"/>
              </a:ext>
            </a:extLst>
          </p:cNvPr>
          <p:cNvPicPr>
            <a:picLocks noChangeAspect="1"/>
          </p:cNvPicPr>
          <p:nvPr/>
        </p:nvPicPr>
        <p:blipFill>
          <a:blip r:embed="rId3"/>
          <a:stretch>
            <a:fillRect/>
          </a:stretch>
        </p:blipFill>
        <p:spPr>
          <a:xfrm>
            <a:off x="1175372" y="3440109"/>
            <a:ext cx="4920628" cy="1515150"/>
          </a:xfrm>
          <a:prstGeom prst="rect">
            <a:avLst/>
          </a:prstGeom>
          <a:ln>
            <a:solidFill>
              <a:schemeClr val="accent1"/>
            </a:solidFill>
          </a:ln>
        </p:spPr>
      </p:pic>
    </p:spTree>
    <p:extLst>
      <p:ext uri="{BB962C8B-B14F-4D97-AF65-F5344CB8AC3E}">
        <p14:creationId xmlns:p14="http://schemas.microsoft.com/office/powerpoint/2010/main" val="8124782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6D23A-C329-21DC-36EF-5A3FFC868E7E}"/>
              </a:ext>
            </a:extLst>
          </p:cNvPr>
          <p:cNvSpPr>
            <a:spLocks noGrp="1"/>
          </p:cNvSpPr>
          <p:nvPr>
            <p:ph type="title"/>
          </p:nvPr>
        </p:nvSpPr>
        <p:spPr/>
        <p:txBody>
          <a:bodyPr/>
          <a:lstStyle/>
          <a:p>
            <a:r>
              <a:rPr lang="en-IN" dirty="0"/>
              <a:t>Comparison of three models</a:t>
            </a:r>
          </a:p>
        </p:txBody>
      </p:sp>
      <p:pic>
        <p:nvPicPr>
          <p:cNvPr id="5" name="Content Placeholder 4">
            <a:extLst>
              <a:ext uri="{FF2B5EF4-FFF2-40B4-BE49-F238E27FC236}">
                <a16:creationId xmlns:a16="http://schemas.microsoft.com/office/drawing/2014/main" id="{D3C79CE7-6B4E-8CC8-31B9-3EC734731936}"/>
              </a:ext>
            </a:extLst>
          </p:cNvPr>
          <p:cNvPicPr>
            <a:picLocks noGrp="1" noChangeAspect="1"/>
          </p:cNvPicPr>
          <p:nvPr>
            <p:ph idx="1"/>
          </p:nvPr>
        </p:nvPicPr>
        <p:blipFill>
          <a:blip r:embed="rId2"/>
          <a:stretch>
            <a:fillRect/>
          </a:stretch>
        </p:blipFill>
        <p:spPr>
          <a:xfrm>
            <a:off x="293914" y="1840813"/>
            <a:ext cx="8005572" cy="1588187"/>
          </a:xfrm>
          <a:ln>
            <a:solidFill>
              <a:schemeClr val="accent1"/>
            </a:solidFill>
          </a:ln>
        </p:spPr>
      </p:pic>
      <p:pic>
        <p:nvPicPr>
          <p:cNvPr id="8194" name="Picture 2">
            <a:extLst>
              <a:ext uri="{FF2B5EF4-FFF2-40B4-BE49-F238E27FC236}">
                <a16:creationId xmlns:a16="http://schemas.microsoft.com/office/drawing/2014/main" id="{17A55295-98F2-F08C-D67B-4D8B4198FC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931" y="3690579"/>
            <a:ext cx="3516585" cy="258220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A5C5F816-13CA-41DB-A00F-1BE856D65F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3161" y="3524358"/>
            <a:ext cx="5200650" cy="274842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159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170C-026A-4C79-2086-B0FD72E91B7E}"/>
              </a:ext>
            </a:extLst>
          </p:cNvPr>
          <p:cNvSpPr>
            <a:spLocks noGrp="1"/>
          </p:cNvSpPr>
          <p:nvPr>
            <p:ph type="title"/>
          </p:nvPr>
        </p:nvSpPr>
        <p:spPr>
          <a:xfrm>
            <a:off x="813113" y="98474"/>
            <a:ext cx="4729558" cy="773723"/>
          </a:xfrm>
        </p:spPr>
        <p:txBody>
          <a:bodyPr/>
          <a:lstStyle/>
          <a:p>
            <a:r>
              <a:rPr lang="en-IN" dirty="0"/>
              <a:t>Feature importance</a:t>
            </a:r>
          </a:p>
        </p:txBody>
      </p:sp>
      <p:pic>
        <p:nvPicPr>
          <p:cNvPr id="9218" name="Picture 2">
            <a:extLst>
              <a:ext uri="{FF2B5EF4-FFF2-40B4-BE49-F238E27FC236}">
                <a16:creationId xmlns:a16="http://schemas.microsoft.com/office/drawing/2014/main" id="{D18BE6FA-5F80-FDF0-8B91-FCFAEEA62C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0571" y="872197"/>
            <a:ext cx="5869041" cy="4022725"/>
          </a:xfrm>
          <a:prstGeom prst="rect">
            <a:avLst/>
          </a:prstGeom>
          <a:noFill/>
          <a:ln>
            <a:solidFill>
              <a:srgbClr val="00B050"/>
            </a:solidFill>
          </a:ln>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4D8F33D-4238-819A-E86D-D798BB42E6C4}"/>
              </a:ext>
            </a:extLst>
          </p:cNvPr>
          <p:cNvPicPr>
            <a:picLocks noChangeAspect="1"/>
          </p:cNvPicPr>
          <p:nvPr/>
        </p:nvPicPr>
        <p:blipFill>
          <a:blip r:embed="rId3"/>
          <a:stretch>
            <a:fillRect/>
          </a:stretch>
        </p:blipFill>
        <p:spPr>
          <a:xfrm>
            <a:off x="6728213" y="1364743"/>
            <a:ext cx="4235540" cy="1665558"/>
          </a:xfrm>
          <a:prstGeom prst="rect">
            <a:avLst/>
          </a:prstGeom>
          <a:ln>
            <a:solidFill>
              <a:srgbClr val="00B050"/>
            </a:solidFill>
          </a:ln>
        </p:spPr>
      </p:pic>
      <p:pic>
        <p:nvPicPr>
          <p:cNvPr id="7" name="Picture 6">
            <a:extLst>
              <a:ext uri="{FF2B5EF4-FFF2-40B4-BE49-F238E27FC236}">
                <a16:creationId xmlns:a16="http://schemas.microsoft.com/office/drawing/2014/main" id="{0F320757-D813-044C-C6F8-A2114CFEBBDE}"/>
              </a:ext>
            </a:extLst>
          </p:cNvPr>
          <p:cNvPicPr>
            <a:picLocks noChangeAspect="1"/>
          </p:cNvPicPr>
          <p:nvPr/>
        </p:nvPicPr>
        <p:blipFill>
          <a:blip r:embed="rId4"/>
          <a:stretch>
            <a:fillRect/>
          </a:stretch>
        </p:blipFill>
        <p:spPr>
          <a:xfrm>
            <a:off x="6728212" y="98474"/>
            <a:ext cx="4344224" cy="1185622"/>
          </a:xfrm>
          <a:prstGeom prst="rect">
            <a:avLst/>
          </a:prstGeom>
          <a:ln>
            <a:solidFill>
              <a:srgbClr val="00B050"/>
            </a:solidFill>
          </a:ln>
        </p:spPr>
      </p:pic>
      <p:pic>
        <p:nvPicPr>
          <p:cNvPr id="9" name="Picture 8">
            <a:extLst>
              <a:ext uri="{FF2B5EF4-FFF2-40B4-BE49-F238E27FC236}">
                <a16:creationId xmlns:a16="http://schemas.microsoft.com/office/drawing/2014/main" id="{071538F5-5A2F-5B23-C9ED-10243EA2B278}"/>
              </a:ext>
            </a:extLst>
          </p:cNvPr>
          <p:cNvPicPr>
            <a:picLocks noChangeAspect="1"/>
          </p:cNvPicPr>
          <p:nvPr/>
        </p:nvPicPr>
        <p:blipFill>
          <a:blip r:embed="rId5"/>
          <a:stretch>
            <a:fillRect/>
          </a:stretch>
        </p:blipFill>
        <p:spPr>
          <a:xfrm>
            <a:off x="6728213" y="3110948"/>
            <a:ext cx="4344225" cy="1665558"/>
          </a:xfrm>
          <a:prstGeom prst="rect">
            <a:avLst/>
          </a:prstGeom>
          <a:ln>
            <a:solidFill>
              <a:srgbClr val="00B050"/>
            </a:solidFill>
          </a:ln>
        </p:spPr>
      </p:pic>
      <p:pic>
        <p:nvPicPr>
          <p:cNvPr id="10" name="Picture 9">
            <a:extLst>
              <a:ext uri="{FF2B5EF4-FFF2-40B4-BE49-F238E27FC236}">
                <a16:creationId xmlns:a16="http://schemas.microsoft.com/office/drawing/2014/main" id="{6BC01674-66A4-4E1D-20C3-5DB958DAE7BC}"/>
              </a:ext>
            </a:extLst>
          </p:cNvPr>
          <p:cNvPicPr>
            <a:picLocks noChangeAspect="1"/>
          </p:cNvPicPr>
          <p:nvPr/>
        </p:nvPicPr>
        <p:blipFill>
          <a:blip r:embed="rId6"/>
          <a:stretch>
            <a:fillRect/>
          </a:stretch>
        </p:blipFill>
        <p:spPr>
          <a:xfrm>
            <a:off x="6728213" y="4894922"/>
            <a:ext cx="4344223" cy="1665558"/>
          </a:xfrm>
          <a:prstGeom prst="rect">
            <a:avLst/>
          </a:prstGeom>
          <a:ln>
            <a:solidFill>
              <a:srgbClr val="00B050"/>
            </a:solidFill>
          </a:ln>
        </p:spPr>
      </p:pic>
      <p:sp>
        <p:nvSpPr>
          <p:cNvPr id="3" name="TextBox 2">
            <a:extLst>
              <a:ext uri="{FF2B5EF4-FFF2-40B4-BE49-F238E27FC236}">
                <a16:creationId xmlns:a16="http://schemas.microsoft.com/office/drawing/2014/main" id="{ADA55FB9-0D04-55C3-F4C2-300DDA89D2B9}"/>
              </a:ext>
            </a:extLst>
          </p:cNvPr>
          <p:cNvSpPr txBox="1"/>
          <p:nvPr/>
        </p:nvSpPr>
        <p:spPr>
          <a:xfrm>
            <a:off x="583324" y="5218386"/>
            <a:ext cx="5218386" cy="646331"/>
          </a:xfrm>
          <a:prstGeom prst="rect">
            <a:avLst/>
          </a:prstGeom>
          <a:noFill/>
        </p:spPr>
        <p:txBody>
          <a:bodyPr wrap="square" rtlCol="0">
            <a:spAutoFit/>
          </a:bodyPr>
          <a:lstStyle/>
          <a:p>
            <a:r>
              <a:rPr lang="en-IN" dirty="0"/>
              <a:t>Top 5 important features are Electric Range, Model, CAFV, Make, Vin(1-10)</a:t>
            </a:r>
          </a:p>
        </p:txBody>
      </p:sp>
    </p:spTree>
    <p:extLst>
      <p:ext uri="{BB962C8B-B14F-4D97-AF65-F5344CB8AC3E}">
        <p14:creationId xmlns:p14="http://schemas.microsoft.com/office/powerpoint/2010/main" val="6701427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762B-2334-0550-FEA9-C320B39BA410}"/>
              </a:ext>
            </a:extLst>
          </p:cNvPr>
          <p:cNvSpPr>
            <a:spLocks noGrp="1"/>
          </p:cNvSpPr>
          <p:nvPr>
            <p:ph type="title"/>
          </p:nvPr>
        </p:nvSpPr>
        <p:spPr/>
        <p:txBody>
          <a:bodyPr/>
          <a:lstStyle/>
          <a:p>
            <a:r>
              <a:rPr lang="en-IN" dirty="0"/>
              <a:t>Predictions based on best model</a:t>
            </a:r>
          </a:p>
        </p:txBody>
      </p:sp>
      <p:pic>
        <p:nvPicPr>
          <p:cNvPr id="5" name="Content Placeholder 4">
            <a:extLst>
              <a:ext uri="{FF2B5EF4-FFF2-40B4-BE49-F238E27FC236}">
                <a16:creationId xmlns:a16="http://schemas.microsoft.com/office/drawing/2014/main" id="{3D1A0046-D695-A2B3-FB50-E35C3B68FF7F}"/>
              </a:ext>
            </a:extLst>
          </p:cNvPr>
          <p:cNvPicPr>
            <a:picLocks noGrp="1" noChangeAspect="1"/>
          </p:cNvPicPr>
          <p:nvPr>
            <p:ph idx="1"/>
          </p:nvPr>
        </p:nvPicPr>
        <p:blipFill>
          <a:blip r:embed="rId2"/>
          <a:stretch>
            <a:fillRect/>
          </a:stretch>
        </p:blipFill>
        <p:spPr>
          <a:xfrm>
            <a:off x="1023938" y="3676510"/>
            <a:ext cx="9720262" cy="2193318"/>
          </a:xfrm>
          <a:ln>
            <a:solidFill>
              <a:schemeClr val="accent1"/>
            </a:solidFill>
          </a:ln>
        </p:spPr>
      </p:pic>
      <p:pic>
        <p:nvPicPr>
          <p:cNvPr id="7" name="Picture 6">
            <a:extLst>
              <a:ext uri="{FF2B5EF4-FFF2-40B4-BE49-F238E27FC236}">
                <a16:creationId xmlns:a16="http://schemas.microsoft.com/office/drawing/2014/main" id="{A49E13DB-4854-A483-F851-8F7E2CD05584}"/>
              </a:ext>
            </a:extLst>
          </p:cNvPr>
          <p:cNvPicPr>
            <a:picLocks noChangeAspect="1"/>
          </p:cNvPicPr>
          <p:nvPr/>
        </p:nvPicPr>
        <p:blipFill>
          <a:blip r:embed="rId3"/>
          <a:stretch>
            <a:fillRect/>
          </a:stretch>
        </p:blipFill>
        <p:spPr>
          <a:xfrm>
            <a:off x="739922" y="1657412"/>
            <a:ext cx="10004278" cy="1524078"/>
          </a:xfrm>
          <a:prstGeom prst="rect">
            <a:avLst/>
          </a:prstGeom>
          <a:ln>
            <a:solidFill>
              <a:schemeClr val="accent1"/>
            </a:solidFill>
          </a:ln>
        </p:spPr>
      </p:pic>
      <p:sp>
        <p:nvSpPr>
          <p:cNvPr id="4" name="Content Placeholder 3">
            <a:extLst>
              <a:ext uri="{FF2B5EF4-FFF2-40B4-BE49-F238E27FC236}">
                <a16:creationId xmlns:a16="http://schemas.microsoft.com/office/drawing/2014/main" id="{9D156FD1-1A9B-93D6-7227-7F836B7586C9}"/>
              </a:ext>
            </a:extLst>
          </p:cNvPr>
          <p:cNvSpPr txBox="1">
            <a:spLocks/>
          </p:cNvSpPr>
          <p:nvPr/>
        </p:nvSpPr>
        <p:spPr>
          <a:xfrm>
            <a:off x="1150883" y="5970710"/>
            <a:ext cx="6061842" cy="39413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IN" dirty="0"/>
              <a:t>EV type predicted by model has higher accuracy. </a:t>
            </a:r>
          </a:p>
        </p:txBody>
      </p:sp>
    </p:spTree>
    <p:extLst>
      <p:ext uri="{BB962C8B-B14F-4D97-AF65-F5344CB8AC3E}">
        <p14:creationId xmlns:p14="http://schemas.microsoft.com/office/powerpoint/2010/main" val="25374685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904C7-EA4C-5BFD-C3D5-77E8A69242A6}"/>
              </a:ext>
            </a:extLst>
          </p:cNvPr>
          <p:cNvSpPr>
            <a:spLocks noGrp="1"/>
          </p:cNvSpPr>
          <p:nvPr>
            <p:ph type="title"/>
          </p:nvPr>
        </p:nvSpPr>
        <p:spPr/>
        <p:txBody>
          <a:bodyPr/>
          <a:lstStyle/>
          <a:p>
            <a:r>
              <a:rPr lang="en-IN" dirty="0"/>
              <a:t>insights from </a:t>
            </a:r>
            <a:r>
              <a:rPr lang="en-IN" dirty="0" err="1"/>
              <a:t>EDA,modelING</a:t>
            </a:r>
            <a:endParaRPr lang="en-IN" dirty="0"/>
          </a:p>
        </p:txBody>
      </p:sp>
      <p:sp>
        <p:nvSpPr>
          <p:cNvPr id="3" name="Content Placeholder 2">
            <a:extLst>
              <a:ext uri="{FF2B5EF4-FFF2-40B4-BE49-F238E27FC236}">
                <a16:creationId xmlns:a16="http://schemas.microsoft.com/office/drawing/2014/main" id="{E680B14A-3DED-6B5A-371D-4966CF51CAA4}"/>
              </a:ext>
            </a:extLst>
          </p:cNvPr>
          <p:cNvSpPr>
            <a:spLocks noGrp="1"/>
          </p:cNvSpPr>
          <p:nvPr>
            <p:ph idx="1"/>
          </p:nvPr>
        </p:nvSpPr>
        <p:spPr/>
        <p:txBody>
          <a:bodyPr>
            <a:normAutofit fontScale="92500" lnSpcReduction="20000"/>
          </a:bodyPr>
          <a:lstStyle/>
          <a:p>
            <a:pPr marL="271463" indent="-184150">
              <a:buFont typeface="Wingdings" panose="05000000000000000000" pitchFamily="2" charset="2"/>
              <a:buChar char="§"/>
            </a:pPr>
            <a:r>
              <a:rPr lang="en-US" b="0" i="0" dirty="0">
                <a:effectLst/>
                <a:latin typeface="Inter"/>
              </a:rPr>
              <a:t>Electric vehicles of the BEV (Battery Electric Vehicle) type have the largest percentage of 77.6%.</a:t>
            </a:r>
          </a:p>
          <a:p>
            <a:pPr marL="271463" indent="-184150">
              <a:buFont typeface="Wingdings" panose="05000000000000000000" pitchFamily="2" charset="2"/>
              <a:buChar char="§"/>
            </a:pPr>
            <a:r>
              <a:rPr lang="en-US" b="0" i="0" dirty="0">
                <a:effectLst/>
                <a:latin typeface="Inter"/>
              </a:rPr>
              <a:t>King County has the highest number of electric vehicles 79075 followed by </a:t>
            </a:r>
            <a:r>
              <a:rPr lang="en-US" dirty="0">
                <a:latin typeface="Inter"/>
              </a:rPr>
              <a:t>S</a:t>
            </a:r>
            <a:r>
              <a:rPr lang="en-US" b="0" i="0" dirty="0">
                <a:effectLst/>
                <a:latin typeface="Inter"/>
              </a:rPr>
              <a:t>nohomish 17307.</a:t>
            </a:r>
          </a:p>
          <a:p>
            <a:pPr marL="271463" indent="-184150">
              <a:buFont typeface="Wingdings" panose="05000000000000000000" pitchFamily="2" charset="2"/>
              <a:buChar char="§"/>
            </a:pPr>
            <a:r>
              <a:rPr lang="en-US" b="0" i="0" dirty="0">
                <a:effectLst/>
                <a:latin typeface="Inter"/>
              </a:rPr>
              <a:t>Washington state is the state with the most electric vehicles</a:t>
            </a:r>
          </a:p>
          <a:p>
            <a:pPr marL="271463" indent="-184150">
              <a:buFont typeface="Wingdings" panose="05000000000000000000" pitchFamily="2" charset="2"/>
              <a:buChar char="§"/>
            </a:pPr>
            <a:r>
              <a:rPr lang="en-US" b="0" i="0" dirty="0">
                <a:effectLst/>
                <a:latin typeface="Inter"/>
              </a:rPr>
              <a:t>Electric vehicles made by Tesla were the highest in Washington</a:t>
            </a:r>
          </a:p>
          <a:p>
            <a:pPr marL="271463" indent="-184150">
              <a:buFont typeface="Wingdings" panose="05000000000000000000" pitchFamily="2" charset="2"/>
              <a:buChar char="§"/>
            </a:pPr>
            <a:r>
              <a:rPr lang="en-US" b="0" i="0" dirty="0">
                <a:effectLst/>
                <a:latin typeface="Inter"/>
              </a:rPr>
              <a:t>Electric vehicles with Puget Sound Energy electric utilities were the most common.</a:t>
            </a:r>
          </a:p>
          <a:p>
            <a:pPr marL="271463" indent="-184150">
              <a:buFont typeface="Wingdings" panose="05000000000000000000" pitchFamily="2" charset="2"/>
              <a:buChar char="§"/>
            </a:pPr>
            <a:r>
              <a:rPr lang="en-US" dirty="0"/>
              <a:t>.</a:t>
            </a:r>
            <a:r>
              <a:rPr lang="en-US" b="0" i="0" dirty="0">
                <a:effectLst/>
                <a:latin typeface="Inter"/>
              </a:rPr>
              <a:t> Electric vehicles are most likely to meet the clean fuel (low emission) vehicle eligibility requirements.</a:t>
            </a:r>
          </a:p>
          <a:p>
            <a:pPr marL="271463" indent="-184150">
              <a:buFont typeface="Wingdings" panose="05000000000000000000" pitchFamily="2" charset="2"/>
              <a:buChar char="§"/>
            </a:pPr>
            <a:r>
              <a:rPr lang="en-US" dirty="0"/>
              <a:t>The best model obtained is Random Forest which produces accuracy and ROC-AUC score s of </a:t>
            </a:r>
            <a:r>
              <a:rPr lang="en-IN" b="0" i="0" dirty="0">
                <a:solidFill>
                  <a:srgbClr val="212121"/>
                </a:solidFill>
                <a:effectLst/>
                <a:latin typeface="Roboto" panose="02000000000000000000" pitchFamily="2" charset="0"/>
              </a:rPr>
              <a:t>0.999745</a:t>
            </a:r>
            <a:r>
              <a:rPr lang="en-US" dirty="0"/>
              <a:t> and 0.999977, respectively</a:t>
            </a:r>
          </a:p>
          <a:p>
            <a:pPr marL="271463" indent="-184150">
              <a:buFont typeface="Wingdings" panose="05000000000000000000" pitchFamily="2" charset="2"/>
              <a:buChar char="§"/>
            </a:pPr>
            <a:r>
              <a:rPr lang="en-US" dirty="0"/>
              <a:t>The predictions were fairly accurate. </a:t>
            </a:r>
          </a:p>
          <a:p>
            <a:endParaRPr lang="en-IN" dirty="0"/>
          </a:p>
        </p:txBody>
      </p:sp>
    </p:spTree>
    <p:extLst>
      <p:ext uri="{BB962C8B-B14F-4D97-AF65-F5344CB8AC3E}">
        <p14:creationId xmlns:p14="http://schemas.microsoft.com/office/powerpoint/2010/main" val="32925967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2725-B0CD-B887-A6E3-B9C08EA08F1B}"/>
              </a:ext>
            </a:extLst>
          </p:cNvPr>
          <p:cNvSpPr>
            <a:spLocks noGrp="1"/>
          </p:cNvSpPr>
          <p:nvPr>
            <p:ph type="title"/>
          </p:nvPr>
        </p:nvSpPr>
        <p:spPr/>
        <p:txBody>
          <a:bodyPr/>
          <a:lstStyle/>
          <a:p>
            <a:r>
              <a:rPr lang="en-IN" dirty="0"/>
              <a:t>Conclusions</a:t>
            </a:r>
          </a:p>
        </p:txBody>
      </p:sp>
      <p:sp>
        <p:nvSpPr>
          <p:cNvPr id="3" name="Content Placeholder 2">
            <a:extLst>
              <a:ext uri="{FF2B5EF4-FFF2-40B4-BE49-F238E27FC236}">
                <a16:creationId xmlns:a16="http://schemas.microsoft.com/office/drawing/2014/main" id="{D6B8B844-637B-66ED-A761-5EE6C5A78FE2}"/>
              </a:ext>
            </a:extLst>
          </p:cNvPr>
          <p:cNvSpPr>
            <a:spLocks noGrp="1"/>
          </p:cNvSpPr>
          <p:nvPr>
            <p:ph idx="1"/>
          </p:nvPr>
        </p:nvSpPr>
        <p:spPr>
          <a:xfrm>
            <a:off x="646386" y="1923393"/>
            <a:ext cx="10097815" cy="4385967"/>
          </a:xfrm>
        </p:spPr>
        <p:txBody>
          <a:bodyPr>
            <a:normAutofit/>
          </a:bodyPr>
          <a:lstStyle/>
          <a:p>
            <a:pPr>
              <a:buFont typeface="Wingdings" panose="05000000000000000000" pitchFamily="2" charset="2"/>
              <a:buChar char="v"/>
            </a:pPr>
            <a:r>
              <a:rPr lang="en-US" dirty="0"/>
              <a:t>The rise of electric vehicles (EVs) marked a transformative phase in the automotive sector, with Washington state leading the way toward sustainability.</a:t>
            </a:r>
          </a:p>
          <a:p>
            <a:pPr>
              <a:buFont typeface="Wingdings" panose="05000000000000000000" pitchFamily="2" charset="2"/>
              <a:buChar char="v"/>
            </a:pPr>
            <a:r>
              <a:rPr lang="en-US" dirty="0"/>
              <a:t>Our in-depth analysis aimed to uncover patterns and determinants of EV adoption, providing a roadmap for stakeholders in promoting sustainable transportation.</a:t>
            </a:r>
          </a:p>
          <a:p>
            <a:pPr>
              <a:buFont typeface="Wingdings" panose="05000000000000000000" pitchFamily="2" charset="2"/>
              <a:buChar char="v"/>
            </a:pPr>
            <a:r>
              <a:rPr lang="en-US" dirty="0"/>
              <a:t>The research addressed key questions on EV adoption rates, preferences, and economic considerations, contributing to environmental sustainability and informed decision-making.</a:t>
            </a:r>
          </a:p>
          <a:p>
            <a:pPr>
              <a:buFont typeface="Wingdings" panose="05000000000000000000" pitchFamily="2" charset="2"/>
              <a:buChar char="v"/>
            </a:pPr>
            <a:r>
              <a:rPr lang="en-US" dirty="0"/>
              <a:t>BEV types constituted the largest percentage (77.6%) of electric vehicles, and King County led in EV numbers with 79,075, followed by Snohomish with 17,307.</a:t>
            </a:r>
          </a:p>
          <a:p>
            <a:pPr>
              <a:buFont typeface="Wingdings" panose="05000000000000000000" pitchFamily="2" charset="2"/>
              <a:buChar char="v"/>
            </a:pPr>
            <a:r>
              <a:rPr lang="en-US" dirty="0"/>
              <a:t>Tesla dominated electric vehicle production in Washington, and Puget Sound Energy electric utilities were commonly associated with EVs meeting clean fuel eligibility.</a:t>
            </a:r>
            <a:endParaRPr lang="en-IN" dirty="0"/>
          </a:p>
        </p:txBody>
      </p:sp>
    </p:spTree>
    <p:extLst>
      <p:ext uri="{BB962C8B-B14F-4D97-AF65-F5344CB8AC3E}">
        <p14:creationId xmlns:p14="http://schemas.microsoft.com/office/powerpoint/2010/main" val="39364937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70D5A-0049-7F87-7E35-2C4CA48B4ABB}"/>
              </a:ext>
            </a:extLst>
          </p:cNvPr>
          <p:cNvSpPr>
            <a:spLocks noGrp="1"/>
          </p:cNvSpPr>
          <p:nvPr>
            <p:ph type="title"/>
          </p:nvPr>
        </p:nvSpPr>
        <p:spPr>
          <a:xfrm>
            <a:off x="4146331" y="2679192"/>
            <a:ext cx="4658710" cy="1499616"/>
          </a:xfrm>
        </p:spPr>
        <p:txBody>
          <a:bodyPr/>
          <a:lstStyle/>
          <a:p>
            <a:r>
              <a:rPr lang="en-IN" dirty="0" err="1"/>
              <a:t>tHANKS</a:t>
            </a:r>
            <a:endParaRPr lang="en-IN" dirty="0"/>
          </a:p>
        </p:txBody>
      </p:sp>
    </p:spTree>
    <p:extLst>
      <p:ext uri="{BB962C8B-B14F-4D97-AF65-F5344CB8AC3E}">
        <p14:creationId xmlns:p14="http://schemas.microsoft.com/office/powerpoint/2010/main" val="2331007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A6883-4F52-A59C-7B1E-F35E5EAD826D}"/>
              </a:ext>
            </a:extLst>
          </p:cNvPr>
          <p:cNvSpPr>
            <a:spLocks noGrp="1"/>
          </p:cNvSpPr>
          <p:nvPr>
            <p:ph type="title"/>
          </p:nvPr>
        </p:nvSpPr>
        <p:spPr/>
        <p:txBody>
          <a:bodyPr/>
          <a:lstStyle/>
          <a:p>
            <a:r>
              <a:rPr lang="en-IN" dirty="0"/>
              <a:t>Introduction &amp; </a:t>
            </a:r>
            <a:r>
              <a:rPr lang="en-IN" dirty="0" err="1"/>
              <a:t>ProJECT</a:t>
            </a:r>
            <a:r>
              <a:rPr lang="en-IN" dirty="0"/>
              <a:t> Goal</a:t>
            </a:r>
          </a:p>
        </p:txBody>
      </p:sp>
      <p:sp>
        <p:nvSpPr>
          <p:cNvPr id="3" name="Content Placeholder 2">
            <a:extLst>
              <a:ext uri="{FF2B5EF4-FFF2-40B4-BE49-F238E27FC236}">
                <a16:creationId xmlns:a16="http://schemas.microsoft.com/office/drawing/2014/main" id="{25745C15-5C09-0C7F-5BAD-CAB45BA0E3ED}"/>
              </a:ext>
            </a:extLst>
          </p:cNvPr>
          <p:cNvSpPr>
            <a:spLocks noGrp="1"/>
          </p:cNvSpPr>
          <p:nvPr>
            <p:ph idx="1"/>
          </p:nvPr>
        </p:nvSpPr>
        <p:spPr>
          <a:xfrm>
            <a:off x="440267" y="1744134"/>
            <a:ext cx="11159065" cy="4995333"/>
          </a:xfrm>
        </p:spPr>
        <p:txBody>
          <a:bodyPr>
            <a:noAutofit/>
          </a:bodyPr>
          <a:lstStyle/>
          <a:p>
            <a:pPr algn="l">
              <a:lnSpc>
                <a:spcPct val="100000"/>
              </a:lnSpc>
              <a:spcBef>
                <a:spcPts val="0"/>
              </a:spcBef>
            </a:pPr>
            <a:r>
              <a:rPr lang="en-IN" sz="1800" b="1" dirty="0"/>
              <a:t>Revolutionizing Transportation: From Gasoline to Electric Vehicles (EVs)</a:t>
            </a:r>
          </a:p>
          <a:p>
            <a:pPr algn="l">
              <a:lnSpc>
                <a:spcPct val="100000"/>
              </a:lnSpc>
              <a:spcBef>
                <a:spcPts val="0"/>
              </a:spcBef>
              <a:buFont typeface="Wingdings" panose="05000000000000000000" pitchFamily="2" charset="2"/>
              <a:buChar char="v"/>
            </a:pPr>
            <a:r>
              <a:rPr lang="en-IN" sz="1800" b="1" dirty="0"/>
              <a:t>Environmental Triumph</a:t>
            </a:r>
            <a:r>
              <a:rPr lang="en-IN" sz="1800" dirty="0"/>
              <a:t>: EVs offer a pragmatic solution to sustainability challenges, curbing emissions, and breaking free from fossil fuel reliance.</a:t>
            </a:r>
          </a:p>
          <a:p>
            <a:pPr algn="l">
              <a:lnSpc>
                <a:spcPct val="100000"/>
              </a:lnSpc>
              <a:spcBef>
                <a:spcPts val="0"/>
              </a:spcBef>
              <a:buFont typeface="Wingdings" panose="05000000000000000000" pitchFamily="2" charset="2"/>
              <a:buChar char="v"/>
            </a:pPr>
            <a:r>
              <a:rPr lang="en-IN" sz="1800" b="1" dirty="0"/>
              <a:t>Washington's Eco-Friendly Surge</a:t>
            </a:r>
            <a:r>
              <a:rPr lang="en-IN" sz="1800" dirty="0"/>
              <a:t>: The state, renowned for environmental progress, experiences a noteworthy rise in EV adoption.</a:t>
            </a:r>
          </a:p>
          <a:p>
            <a:pPr algn="l">
              <a:lnSpc>
                <a:spcPct val="100000"/>
              </a:lnSpc>
              <a:spcBef>
                <a:spcPts val="0"/>
              </a:spcBef>
              <a:buFont typeface="Wingdings" panose="05000000000000000000" pitchFamily="2" charset="2"/>
              <a:buChar char="v"/>
            </a:pPr>
            <a:r>
              <a:rPr lang="en-IN" sz="1800" b="1" dirty="0"/>
              <a:t>Data-Driven Revelations</a:t>
            </a:r>
            <a:r>
              <a:rPr lang="en-IN" sz="1800" dirty="0"/>
              <a:t>:</a:t>
            </a:r>
          </a:p>
          <a:p>
            <a:pPr marL="742950" lvl="1" indent="-285750" algn="l">
              <a:lnSpc>
                <a:spcPct val="100000"/>
              </a:lnSpc>
              <a:spcBef>
                <a:spcPts val="0"/>
              </a:spcBef>
              <a:buFont typeface="Arial" panose="020B0604020202020204" pitchFamily="34" charset="0"/>
              <a:buChar char="•"/>
            </a:pPr>
            <a:r>
              <a:rPr lang="en-IN" dirty="0"/>
              <a:t>Thorough analysis of EV registrations.</a:t>
            </a:r>
          </a:p>
          <a:p>
            <a:pPr marL="742950" lvl="1" indent="-285750" algn="l">
              <a:lnSpc>
                <a:spcPct val="100000"/>
              </a:lnSpc>
              <a:spcBef>
                <a:spcPts val="0"/>
              </a:spcBef>
              <a:buFont typeface="Arial" panose="020B0604020202020204" pitchFamily="34" charset="0"/>
              <a:buChar char="•"/>
            </a:pPr>
            <a:r>
              <a:rPr lang="en-IN" dirty="0"/>
              <a:t>Attributes encompass make, model, electric utility, and Clean Alternative Fuel Vehicles (CAFVs) eligibility.</a:t>
            </a:r>
          </a:p>
          <a:p>
            <a:pPr algn="l">
              <a:lnSpc>
                <a:spcPct val="100000"/>
              </a:lnSpc>
              <a:spcBef>
                <a:spcPts val="0"/>
              </a:spcBef>
              <a:buFont typeface="Wingdings" panose="05000000000000000000" pitchFamily="2" charset="2"/>
              <a:buChar char="v"/>
            </a:pPr>
            <a:r>
              <a:rPr lang="en-IN" sz="1800" b="1" dirty="0"/>
              <a:t>Strategic Navigation:</a:t>
            </a:r>
          </a:p>
          <a:p>
            <a:pPr marL="742950" lvl="1" indent="-285750">
              <a:lnSpc>
                <a:spcPct val="100000"/>
              </a:lnSpc>
              <a:spcBef>
                <a:spcPts val="0"/>
              </a:spcBef>
            </a:pPr>
            <a:r>
              <a:rPr lang="en-IN" dirty="0"/>
              <a:t>Empowers policymakers and manufacturers with pivotal insights.</a:t>
            </a:r>
          </a:p>
          <a:p>
            <a:pPr marL="742950" lvl="1" indent="-285750">
              <a:lnSpc>
                <a:spcPct val="100000"/>
              </a:lnSpc>
              <a:spcBef>
                <a:spcPts val="0"/>
              </a:spcBef>
            </a:pPr>
            <a:r>
              <a:rPr lang="en-IN" dirty="0"/>
              <a:t>Guides strategic decisions for the evolving EV landscape in Washington state.</a:t>
            </a:r>
          </a:p>
          <a:p>
            <a:pPr marL="369888" lvl="1" indent="-285750" algn="l">
              <a:lnSpc>
                <a:spcPct val="100000"/>
              </a:lnSpc>
              <a:spcBef>
                <a:spcPts val="0"/>
              </a:spcBef>
              <a:buFont typeface="Wingdings" panose="05000000000000000000" pitchFamily="2" charset="2"/>
              <a:buChar char="v"/>
            </a:pPr>
            <a:r>
              <a:rPr lang="en-US" b="1" u="sng" dirty="0"/>
              <a:t>PROJECT GOAL</a:t>
            </a:r>
          </a:p>
          <a:p>
            <a:pPr marL="742950" lvl="1" indent="-285750">
              <a:lnSpc>
                <a:spcPct val="100000"/>
              </a:lnSpc>
              <a:spcBef>
                <a:spcPts val="0"/>
              </a:spcBef>
            </a:pPr>
            <a:r>
              <a:rPr lang="en-US" dirty="0"/>
              <a:t>The goal of this project is to analyze electric vehicle (EV) registration data in Washington state to uncover patterns, preferences, and factors influencing EV adoption. Through this analysis, we aim to provide actionable insights for stakeholders to promote sustainable transportation.</a:t>
            </a:r>
          </a:p>
          <a:p>
            <a:pPr marL="457200" lvl="1" indent="0" algn="l">
              <a:lnSpc>
                <a:spcPct val="100000"/>
              </a:lnSpc>
              <a:spcBef>
                <a:spcPts val="0"/>
              </a:spcBef>
              <a:buNone/>
            </a:pPr>
            <a:endParaRPr lang="en-IN" dirty="0"/>
          </a:p>
        </p:txBody>
      </p:sp>
      <p:pic>
        <p:nvPicPr>
          <p:cNvPr id="2050" name="Picture 2" descr="Busting Some Common Myths about EVs">
            <a:extLst>
              <a:ext uri="{FF2B5EF4-FFF2-40B4-BE49-F238E27FC236}">
                <a16:creationId xmlns:a16="http://schemas.microsoft.com/office/drawing/2014/main" id="{E1E2516C-46B7-65FB-CB2F-357F038F1C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7583" y="217055"/>
            <a:ext cx="272415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819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87E64-55BC-BA50-8CC7-3B05117C442B}"/>
              </a:ext>
            </a:extLst>
          </p:cNvPr>
          <p:cNvSpPr>
            <a:spLocks noGrp="1"/>
          </p:cNvSpPr>
          <p:nvPr>
            <p:ph type="title"/>
          </p:nvPr>
        </p:nvSpPr>
        <p:spPr>
          <a:xfrm>
            <a:off x="1024128" y="585216"/>
            <a:ext cx="1465072" cy="1499616"/>
          </a:xfrm>
        </p:spPr>
        <p:txBody>
          <a:bodyPr/>
          <a:lstStyle/>
          <a:p>
            <a:r>
              <a:rPr lang="en-IN" dirty="0"/>
              <a:t>DATA</a:t>
            </a:r>
          </a:p>
        </p:txBody>
      </p:sp>
      <p:sp>
        <p:nvSpPr>
          <p:cNvPr id="3" name="Content Placeholder 2">
            <a:extLst>
              <a:ext uri="{FF2B5EF4-FFF2-40B4-BE49-F238E27FC236}">
                <a16:creationId xmlns:a16="http://schemas.microsoft.com/office/drawing/2014/main" id="{98A16098-595D-3CF6-AA3E-C16263B50952}"/>
              </a:ext>
            </a:extLst>
          </p:cNvPr>
          <p:cNvSpPr>
            <a:spLocks noGrp="1"/>
          </p:cNvSpPr>
          <p:nvPr>
            <p:ph idx="1"/>
          </p:nvPr>
        </p:nvSpPr>
        <p:spPr>
          <a:xfrm>
            <a:off x="89651" y="1692864"/>
            <a:ext cx="5833193" cy="5092493"/>
          </a:xfrm>
          <a:solidFill>
            <a:srgbClr val="F2E5FF"/>
          </a:solidFill>
        </p:spPr>
        <p:txBody>
          <a:bodyPr>
            <a:noAutofit/>
          </a:bodyPr>
          <a:lstStyle/>
          <a:p>
            <a:pPr marL="179388" indent="-179388">
              <a:lnSpc>
                <a:spcPct val="120000"/>
              </a:lnSpc>
              <a:spcBef>
                <a:spcPts val="0"/>
              </a:spcBef>
              <a:buFont typeface="+mj-lt"/>
              <a:buAutoNum type="arabicPeriod"/>
            </a:pPr>
            <a:r>
              <a:rPr lang="en-US" sz="1600" dirty="0"/>
              <a:t>VIN (1-10): The first 10 characters of the Vehicle Identification Number (VIN), which is a unique code used by the automotive industry to identify individual motor vehicles. </a:t>
            </a:r>
          </a:p>
          <a:p>
            <a:pPr marL="179388" indent="-179388">
              <a:lnSpc>
                <a:spcPct val="120000"/>
              </a:lnSpc>
              <a:spcBef>
                <a:spcPts val="0"/>
              </a:spcBef>
              <a:buFont typeface="+mj-lt"/>
              <a:buAutoNum type="arabicPeriod"/>
            </a:pPr>
            <a:r>
              <a:rPr lang="en-US" sz="1600" dirty="0"/>
              <a:t>County: The county in Washington state where the vehicle is registered. </a:t>
            </a:r>
          </a:p>
          <a:p>
            <a:pPr marL="179388" indent="-179388">
              <a:lnSpc>
                <a:spcPct val="120000"/>
              </a:lnSpc>
              <a:spcBef>
                <a:spcPts val="0"/>
              </a:spcBef>
              <a:buFont typeface="+mj-lt"/>
              <a:buAutoNum type="arabicPeriod"/>
            </a:pPr>
            <a:r>
              <a:rPr lang="en-US" sz="1600" dirty="0"/>
              <a:t>City: The city in Washington state where the vehicle is registered </a:t>
            </a:r>
          </a:p>
          <a:p>
            <a:pPr marL="179388" indent="-179388">
              <a:lnSpc>
                <a:spcPct val="120000"/>
              </a:lnSpc>
              <a:spcBef>
                <a:spcPts val="0"/>
              </a:spcBef>
              <a:buFont typeface="+mj-lt"/>
              <a:buAutoNum type="arabicPeriod"/>
            </a:pPr>
            <a:r>
              <a:rPr lang="en-US" sz="1600" dirty="0"/>
              <a:t>State: The sates where the vehicle is registered. In this dataset, it should be “Washington.” </a:t>
            </a:r>
          </a:p>
          <a:p>
            <a:pPr marL="179388" indent="-179388">
              <a:lnSpc>
                <a:spcPct val="120000"/>
              </a:lnSpc>
              <a:spcBef>
                <a:spcPts val="0"/>
              </a:spcBef>
              <a:buFont typeface="+mj-lt"/>
              <a:buAutoNum type="arabicPeriod"/>
            </a:pPr>
            <a:r>
              <a:rPr lang="en-US" sz="1600" dirty="0"/>
              <a:t>Postal Code: The postal or ZIP code corresponding to the vehicle's registration address.</a:t>
            </a:r>
          </a:p>
          <a:p>
            <a:pPr marL="179388" indent="-179388">
              <a:lnSpc>
                <a:spcPct val="120000"/>
              </a:lnSpc>
              <a:spcBef>
                <a:spcPts val="0"/>
              </a:spcBef>
              <a:buFont typeface="+mj-lt"/>
              <a:buAutoNum type="arabicPeriod"/>
            </a:pPr>
            <a:r>
              <a:rPr lang="en-US" sz="1600" dirty="0"/>
              <a:t>Model Year: The year when the vehicle model was manufactured. </a:t>
            </a:r>
          </a:p>
          <a:p>
            <a:pPr marL="179388" indent="-179388">
              <a:lnSpc>
                <a:spcPct val="120000"/>
              </a:lnSpc>
              <a:spcBef>
                <a:spcPts val="0"/>
              </a:spcBef>
              <a:buFont typeface="+mj-lt"/>
              <a:buAutoNum type="arabicPeriod"/>
            </a:pPr>
            <a:r>
              <a:rPr lang="en-US" sz="1600" dirty="0"/>
              <a:t>Make: The brand or manufacturer of the vehicle (e.g., Tesla, Nissan). </a:t>
            </a:r>
          </a:p>
          <a:p>
            <a:pPr marL="179388" indent="-179388">
              <a:lnSpc>
                <a:spcPct val="120000"/>
              </a:lnSpc>
              <a:spcBef>
                <a:spcPts val="0"/>
              </a:spcBef>
              <a:buFont typeface="+mj-lt"/>
              <a:buAutoNum type="arabicPeriod"/>
            </a:pPr>
            <a:r>
              <a:rPr lang="en-US" sz="1600" dirty="0"/>
              <a:t>Model: The specific model of the vehicle (e.g., Model S, Leaf).</a:t>
            </a:r>
          </a:p>
          <a:p>
            <a:pPr marL="179388" indent="-179388">
              <a:lnSpc>
                <a:spcPct val="120000"/>
              </a:lnSpc>
              <a:spcBef>
                <a:spcPts val="0"/>
              </a:spcBef>
              <a:buFont typeface="+mj-lt"/>
              <a:buAutoNum type="arabicPeriod"/>
            </a:pPr>
            <a:r>
              <a:rPr lang="en-US" sz="1600" dirty="0"/>
              <a:t>Electric Vehicle Type: The type of electric vehicle, which could be categories like hybrid, plug-in hybrid </a:t>
            </a:r>
            <a:r>
              <a:rPr lang="en-US" sz="1600" dirty="0" err="1"/>
              <a:t>etc</a:t>
            </a:r>
            <a:r>
              <a:rPr lang="en-US" sz="1600" dirty="0"/>
              <a:t> </a:t>
            </a:r>
          </a:p>
        </p:txBody>
      </p:sp>
      <p:sp>
        <p:nvSpPr>
          <p:cNvPr id="6" name="TextBox 5">
            <a:extLst>
              <a:ext uri="{FF2B5EF4-FFF2-40B4-BE49-F238E27FC236}">
                <a16:creationId xmlns:a16="http://schemas.microsoft.com/office/drawing/2014/main" id="{1A8DED1D-4962-8B5D-030E-F41E59668868}"/>
              </a:ext>
            </a:extLst>
          </p:cNvPr>
          <p:cNvSpPr txBox="1"/>
          <p:nvPr/>
        </p:nvSpPr>
        <p:spPr>
          <a:xfrm>
            <a:off x="5922844" y="1707044"/>
            <a:ext cx="6045999" cy="4524315"/>
          </a:xfrm>
          <a:prstGeom prst="rect">
            <a:avLst/>
          </a:prstGeom>
          <a:solidFill>
            <a:schemeClr val="accent3">
              <a:lumMod val="20000"/>
              <a:lumOff val="80000"/>
            </a:schemeClr>
          </a:solidFill>
        </p:spPr>
        <p:txBody>
          <a:bodyPr wrap="square" rtlCol="0">
            <a:spAutoFit/>
          </a:bodyPr>
          <a:lstStyle/>
          <a:p>
            <a:pPr marL="342900" indent="-342900">
              <a:buFont typeface="+mj-lt"/>
              <a:buAutoNum type="arabicPeriod" startAt="10"/>
            </a:pPr>
            <a:r>
              <a:rPr lang="en-US" sz="1600" dirty="0"/>
              <a:t>. Clean Alternative Fuel Vehicle (CAFV) Eligibility: Indicates whether the vehicle is eligible for Clean Alternative Fuel Vehicle benefits, which might include tax incentives, rebates, or access to carpool lanes</a:t>
            </a:r>
          </a:p>
          <a:p>
            <a:pPr marL="342900" indent="-342900">
              <a:buFont typeface="+mj-lt"/>
              <a:buAutoNum type="arabicPeriod" startAt="11"/>
            </a:pPr>
            <a:r>
              <a:rPr lang="en-US" sz="1600" dirty="0"/>
              <a:t>11. Electric Range: The maximum distance the vehicle can travel on a single charge is typically measured in kilometers. </a:t>
            </a:r>
          </a:p>
          <a:p>
            <a:pPr marL="342900" indent="-342900">
              <a:buFont typeface="+mj-lt"/>
              <a:buAutoNum type="arabicPeriod" startAt="11"/>
            </a:pPr>
            <a:r>
              <a:rPr lang="en-US" sz="1600" dirty="0"/>
              <a:t>12. Base MSRP: The Manufacturer's Suggested Retail Price (MSRP) for the base model of the vehicle. </a:t>
            </a:r>
          </a:p>
          <a:p>
            <a:pPr marL="342900" indent="-342900">
              <a:buFont typeface="+mj-lt"/>
              <a:buAutoNum type="arabicPeriod" startAt="11"/>
            </a:pPr>
            <a:r>
              <a:rPr lang="en-US" sz="1600" dirty="0"/>
              <a:t>13. Legislative District: The legislative district in Washington state where the vehicle is registered. </a:t>
            </a:r>
          </a:p>
          <a:p>
            <a:pPr marL="342900" indent="-342900">
              <a:buFont typeface="+mj-lt"/>
              <a:buAutoNum type="arabicPeriod" startAt="11"/>
            </a:pPr>
            <a:r>
              <a:rPr lang="en-US" sz="1600" dirty="0"/>
              <a:t>14. DOL Vehicle ID: A unique identification number is assigned by the Department of Licensing (DOL) to registered vehicle. </a:t>
            </a:r>
          </a:p>
          <a:p>
            <a:pPr marL="342900" indent="-342900">
              <a:buFont typeface="+mj-lt"/>
              <a:buAutoNum type="arabicPeriod" startAt="11"/>
            </a:pPr>
            <a:r>
              <a:rPr lang="en-US" sz="1600" dirty="0"/>
              <a:t>15. Vehicle Location: The precise location or coordinates where the vehicle is registered. </a:t>
            </a:r>
          </a:p>
          <a:p>
            <a:pPr marL="342900" indent="-342900">
              <a:buFont typeface="+mj-lt"/>
              <a:buAutoNum type="arabicPeriod" startAt="11"/>
            </a:pPr>
            <a:r>
              <a:rPr lang="en-US" sz="1600" dirty="0"/>
              <a:t>16. Electric Utility: The electric utility company serving the area where the vehicle is registered. </a:t>
            </a:r>
          </a:p>
          <a:p>
            <a:pPr marL="342900" indent="-342900">
              <a:buFont typeface="+mj-lt"/>
              <a:buAutoNum type="arabicPeriod" startAt="11"/>
            </a:pPr>
            <a:r>
              <a:rPr lang="en-US" sz="1600" dirty="0"/>
              <a:t>17. 2020 Census Tract: A geographic region defined for the purpose of the 2020 census</a:t>
            </a:r>
            <a:endParaRPr lang="en-IN" sz="1600" dirty="0"/>
          </a:p>
        </p:txBody>
      </p:sp>
      <p:sp>
        <p:nvSpPr>
          <p:cNvPr id="7" name="TextBox 6">
            <a:extLst>
              <a:ext uri="{FF2B5EF4-FFF2-40B4-BE49-F238E27FC236}">
                <a16:creationId xmlns:a16="http://schemas.microsoft.com/office/drawing/2014/main" id="{50FEE95B-36D9-FA3A-699F-3E3B040CCBF1}"/>
              </a:ext>
            </a:extLst>
          </p:cNvPr>
          <p:cNvSpPr txBox="1"/>
          <p:nvPr/>
        </p:nvSpPr>
        <p:spPr>
          <a:xfrm>
            <a:off x="2489200" y="873359"/>
            <a:ext cx="7712635" cy="923330"/>
          </a:xfrm>
          <a:prstGeom prst="rect">
            <a:avLst/>
          </a:prstGeom>
          <a:noFill/>
        </p:spPr>
        <p:txBody>
          <a:bodyPr wrap="square" rtlCol="0">
            <a:spAutoFit/>
          </a:bodyPr>
          <a:lstStyle/>
          <a:p>
            <a:r>
              <a:rPr lang="en-US" dirty="0"/>
              <a:t>Dataset source: The dataset for this project is taken from the data.gov website (</a:t>
            </a:r>
            <a:r>
              <a:rPr lang="en-US" dirty="0">
                <a:hlinkClick r:id="rId2"/>
              </a:rPr>
              <a:t>https://catalog.data.gov/dataset/electric-vehicle-population-data</a:t>
            </a:r>
            <a:r>
              <a:rPr lang="en-US" dirty="0"/>
              <a:t>) </a:t>
            </a:r>
          </a:p>
          <a:p>
            <a:endParaRPr lang="en-IN" dirty="0"/>
          </a:p>
        </p:txBody>
      </p:sp>
    </p:spTree>
    <p:extLst>
      <p:ext uri="{BB962C8B-B14F-4D97-AF65-F5344CB8AC3E}">
        <p14:creationId xmlns:p14="http://schemas.microsoft.com/office/powerpoint/2010/main" val="2512625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BE95B-C744-82AC-451A-E5990B6C60EB}"/>
              </a:ext>
            </a:extLst>
          </p:cNvPr>
          <p:cNvSpPr>
            <a:spLocks noGrp="1"/>
          </p:cNvSpPr>
          <p:nvPr>
            <p:ph type="title"/>
          </p:nvPr>
        </p:nvSpPr>
        <p:spPr>
          <a:xfrm>
            <a:off x="832757" y="463387"/>
            <a:ext cx="9720072" cy="1499616"/>
          </a:xfrm>
        </p:spPr>
        <p:txBody>
          <a:bodyPr/>
          <a:lstStyle/>
          <a:p>
            <a:r>
              <a:rPr lang="en-IN" dirty="0"/>
              <a:t>Data cleaning</a:t>
            </a:r>
          </a:p>
        </p:txBody>
      </p:sp>
      <p:pic>
        <p:nvPicPr>
          <p:cNvPr id="4" name="Content Placeholder 3">
            <a:extLst>
              <a:ext uri="{FF2B5EF4-FFF2-40B4-BE49-F238E27FC236}">
                <a16:creationId xmlns:a16="http://schemas.microsoft.com/office/drawing/2014/main" id="{9D76C035-2A0F-E460-FDDB-9F6D8C157602}"/>
              </a:ext>
            </a:extLst>
          </p:cNvPr>
          <p:cNvPicPr>
            <a:picLocks noGrp="1" noChangeAspect="1"/>
          </p:cNvPicPr>
          <p:nvPr>
            <p:ph idx="1"/>
          </p:nvPr>
        </p:nvPicPr>
        <p:blipFill>
          <a:blip r:embed="rId2"/>
          <a:stretch>
            <a:fillRect/>
          </a:stretch>
        </p:blipFill>
        <p:spPr>
          <a:xfrm>
            <a:off x="428538" y="1927442"/>
            <a:ext cx="5926336" cy="3717363"/>
          </a:xfrm>
          <a:prstGeom prst="rect">
            <a:avLst/>
          </a:prstGeom>
          <a:ln>
            <a:solidFill>
              <a:srgbClr val="00B050"/>
            </a:solidFill>
          </a:ln>
        </p:spPr>
      </p:pic>
      <p:pic>
        <p:nvPicPr>
          <p:cNvPr id="6" name="Picture 5">
            <a:extLst>
              <a:ext uri="{FF2B5EF4-FFF2-40B4-BE49-F238E27FC236}">
                <a16:creationId xmlns:a16="http://schemas.microsoft.com/office/drawing/2014/main" id="{1CAD27D4-F20E-B43E-0EFF-08B92235732F}"/>
              </a:ext>
            </a:extLst>
          </p:cNvPr>
          <p:cNvPicPr>
            <a:picLocks noChangeAspect="1"/>
          </p:cNvPicPr>
          <p:nvPr/>
        </p:nvPicPr>
        <p:blipFill>
          <a:blip r:embed="rId3"/>
          <a:stretch>
            <a:fillRect/>
          </a:stretch>
        </p:blipFill>
        <p:spPr>
          <a:xfrm>
            <a:off x="7045247" y="1927442"/>
            <a:ext cx="3911801" cy="3321221"/>
          </a:xfrm>
          <a:prstGeom prst="rect">
            <a:avLst/>
          </a:prstGeom>
          <a:solidFill>
            <a:schemeClr val="accent2"/>
          </a:solidFill>
          <a:ln>
            <a:solidFill>
              <a:srgbClr val="00B050"/>
            </a:solidFill>
          </a:ln>
        </p:spPr>
      </p:pic>
      <p:sp>
        <p:nvSpPr>
          <p:cNvPr id="7" name="TextBox 6">
            <a:extLst>
              <a:ext uri="{FF2B5EF4-FFF2-40B4-BE49-F238E27FC236}">
                <a16:creationId xmlns:a16="http://schemas.microsoft.com/office/drawing/2014/main" id="{4279CFB1-5F1B-D475-3040-B817027E3A61}"/>
              </a:ext>
            </a:extLst>
          </p:cNvPr>
          <p:cNvSpPr txBox="1"/>
          <p:nvPr/>
        </p:nvSpPr>
        <p:spPr>
          <a:xfrm>
            <a:off x="23557" y="5767269"/>
            <a:ext cx="11805557" cy="830997"/>
          </a:xfrm>
          <a:prstGeom prst="rect">
            <a:avLst/>
          </a:prstGeom>
          <a:noFill/>
          <a:ln>
            <a:solidFill>
              <a:srgbClr val="00B050"/>
            </a:solidFill>
            <a:prstDash val="dash"/>
          </a:ln>
        </p:spPr>
        <p:txBody>
          <a:bodyPr wrap="square" rtlCol="0">
            <a:spAutoFit/>
          </a:bodyPr>
          <a:lstStyle/>
          <a:p>
            <a:pPr marL="285750" indent="-285750">
              <a:buFont typeface="Arial" panose="020B0604020202020204" pitchFamily="34" charset="0"/>
              <a:buChar char="•"/>
            </a:pPr>
            <a:r>
              <a:rPr lang="en-US" sz="1600" b="0" dirty="0">
                <a:effectLst/>
                <a:latin typeface="Calibri" panose="020F0502020204030204" pitchFamily="34" charset="0"/>
                <a:ea typeface="Calibri" panose="020F0502020204030204" pitchFamily="34" charset="0"/>
                <a:cs typeface="Calibri" panose="020F0502020204030204" pitchFamily="34" charset="0"/>
              </a:rPr>
              <a:t>dropped the missing values on the subset County and City</a:t>
            </a:r>
          </a:p>
          <a:p>
            <a:pPr marL="285750" indent="-285750">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Missing values in specified numeric columns(</a:t>
            </a:r>
            <a:r>
              <a:rPr lang="en-IN" sz="1600" b="0" i="0" dirty="0">
                <a:solidFill>
                  <a:srgbClr val="343541"/>
                </a:solidFill>
                <a:effectLst/>
                <a:latin typeface="Söhne"/>
              </a:rPr>
              <a:t>Legislative District)</a:t>
            </a:r>
            <a:r>
              <a:rPr lang="en-US" sz="1600" b="0" i="0" dirty="0">
                <a:effectLst/>
                <a:latin typeface="Calibri" panose="020F0502020204030204" pitchFamily="34" charset="0"/>
                <a:ea typeface="Calibri" panose="020F0502020204030204" pitchFamily="34" charset="0"/>
                <a:cs typeface="Calibri" panose="020F0502020204030204" pitchFamily="34" charset="0"/>
              </a:rPr>
              <a:t> were filled using either the median or mean method.</a:t>
            </a:r>
            <a:endParaRPr lang="en-US" sz="1600" i="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Missing values in designated categorical columns( Model, Vehicle Location) were replaced with the mode value for each column.</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0547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0DF9D-93EC-CBE6-EAD2-C1C21713599F}"/>
              </a:ext>
            </a:extLst>
          </p:cNvPr>
          <p:cNvSpPr>
            <a:spLocks noGrp="1"/>
          </p:cNvSpPr>
          <p:nvPr>
            <p:ph type="title"/>
          </p:nvPr>
        </p:nvSpPr>
        <p:spPr/>
        <p:txBody>
          <a:bodyPr/>
          <a:lstStyle/>
          <a:p>
            <a:r>
              <a:rPr lang="en-IN" dirty="0"/>
              <a:t>Feature Engineering</a:t>
            </a:r>
          </a:p>
        </p:txBody>
      </p:sp>
      <p:sp>
        <p:nvSpPr>
          <p:cNvPr id="5" name="Content Placeholder 4">
            <a:extLst>
              <a:ext uri="{FF2B5EF4-FFF2-40B4-BE49-F238E27FC236}">
                <a16:creationId xmlns:a16="http://schemas.microsoft.com/office/drawing/2014/main" id="{98432AC2-C257-06BD-45E4-399F6D4FE879}"/>
              </a:ext>
            </a:extLst>
          </p:cNvPr>
          <p:cNvSpPr>
            <a:spLocks noGrp="1"/>
          </p:cNvSpPr>
          <p:nvPr>
            <p:ph idx="1"/>
          </p:nvPr>
        </p:nvSpPr>
        <p:spPr>
          <a:xfrm>
            <a:off x="321564" y="1950283"/>
            <a:ext cx="11548872" cy="4532159"/>
          </a:xfrm>
        </p:spPr>
        <p:txBody>
          <a:bodyPr>
            <a:noAutofit/>
          </a:bodyPr>
          <a:lstStyle/>
          <a:p>
            <a:pPr marL="441325" indent="-360363">
              <a:buFont typeface="Wingdings" panose="05000000000000000000" pitchFamily="2" charset="2"/>
              <a:buChar char="v"/>
            </a:pPr>
            <a:r>
              <a:rPr lang="en-US" sz="2400" b="1" dirty="0">
                <a:latin typeface="Calibri" panose="020F0502020204030204" pitchFamily="34" charset="0"/>
                <a:ea typeface="Calibri" panose="020F0502020204030204" pitchFamily="34" charset="0"/>
                <a:cs typeface="Calibri" panose="020F0502020204030204" pitchFamily="34" charset="0"/>
              </a:rPr>
              <a:t>Electric Vehicle Type Updated:</a:t>
            </a:r>
            <a:r>
              <a:rPr lang="en-US" sz="2400" dirty="0">
                <a:latin typeface="Calibri" panose="020F0502020204030204" pitchFamily="34" charset="0"/>
                <a:ea typeface="Calibri" panose="020F0502020204030204" pitchFamily="34" charset="0"/>
                <a:cs typeface="Calibri" panose="020F0502020204030204" pitchFamily="34" charset="0"/>
              </a:rPr>
              <a:t> Replaced values in the 'Electric Vehicle Type' column, shortening 'Plug-in Hybrid Electric Vehicle (PHEV)' to 'PHEV' and 'Battery Electric Vehicle (BEV)' to 'BEV'.</a:t>
            </a:r>
          </a:p>
          <a:p>
            <a:pPr marL="441325" indent="-360363">
              <a:buFont typeface="Wingdings" panose="05000000000000000000" pitchFamily="2" charset="2"/>
              <a:buChar char="v"/>
            </a:pPr>
            <a:r>
              <a:rPr lang="en-US" sz="2400" b="1" dirty="0">
                <a:latin typeface="Calibri" panose="020F0502020204030204" pitchFamily="34" charset="0"/>
                <a:ea typeface="Calibri" panose="020F0502020204030204" pitchFamily="34" charset="0"/>
                <a:cs typeface="Calibri" panose="020F0502020204030204" pitchFamily="34" charset="0"/>
              </a:rPr>
              <a:t>Column Renamed</a:t>
            </a:r>
            <a:r>
              <a:rPr lang="en-US" sz="2400" dirty="0">
                <a:latin typeface="Calibri" panose="020F0502020204030204" pitchFamily="34" charset="0"/>
                <a:ea typeface="Calibri" panose="020F0502020204030204" pitchFamily="34" charset="0"/>
                <a:cs typeface="Calibri" panose="020F0502020204030204" pitchFamily="34" charset="0"/>
              </a:rPr>
              <a:t>:  Renamed the 'Clean Alternative Fuel Vehicle (CAFV) Eligibility' column to 'Clean Alternative Fuel Vehicle Eligibility'.</a:t>
            </a:r>
          </a:p>
          <a:p>
            <a:pPr marL="441325" indent="-360363">
              <a:buFont typeface="Wingdings" panose="05000000000000000000" pitchFamily="2" charset="2"/>
              <a:buChar char="v"/>
            </a:pPr>
            <a:r>
              <a:rPr lang="en-US" sz="2400" b="1" dirty="0">
                <a:latin typeface="Calibri" panose="020F0502020204030204" pitchFamily="34" charset="0"/>
                <a:ea typeface="Calibri" panose="020F0502020204030204" pitchFamily="34" charset="0"/>
                <a:cs typeface="Calibri" panose="020F0502020204030204" pitchFamily="34" charset="0"/>
              </a:rPr>
              <a:t>Longitude and Latitude Extracted</a:t>
            </a:r>
            <a:r>
              <a:rPr lang="en-US" sz="2400" dirty="0">
                <a:latin typeface="Calibri" panose="020F0502020204030204" pitchFamily="34" charset="0"/>
                <a:ea typeface="Calibri" panose="020F0502020204030204" pitchFamily="34" charset="0"/>
                <a:cs typeface="Calibri" panose="020F0502020204030204" pitchFamily="34" charset="0"/>
              </a:rPr>
              <a:t>:  Extracted longitude and latitude from the 'Vehicle Location' column, creating new 'Longitude' and 'Latitude' columns.</a:t>
            </a:r>
          </a:p>
          <a:p>
            <a:pPr marL="441325" indent="-360363">
              <a:buFont typeface="Wingdings" panose="05000000000000000000" pitchFamily="2" charset="2"/>
              <a:buChar char="v"/>
            </a:pPr>
            <a:r>
              <a:rPr lang="en-US" sz="2400" b="1" dirty="0">
                <a:latin typeface="Calibri" panose="020F0502020204030204" pitchFamily="34" charset="0"/>
                <a:ea typeface="Calibri" panose="020F0502020204030204" pitchFamily="34" charset="0"/>
                <a:cs typeface="Calibri" panose="020F0502020204030204" pitchFamily="34" charset="0"/>
              </a:rPr>
              <a:t>State Codes Mapped to Names</a:t>
            </a:r>
            <a:r>
              <a:rPr lang="en-US" sz="2400" dirty="0">
                <a:latin typeface="Calibri" panose="020F0502020204030204" pitchFamily="34" charset="0"/>
                <a:ea typeface="Calibri" panose="020F0502020204030204" pitchFamily="34" charset="0"/>
                <a:cs typeface="Calibri" panose="020F0502020204030204" pitchFamily="34" charset="0"/>
              </a:rPr>
              <a:t>: Mapped state codes in the 'State' column to their respective state names.</a:t>
            </a:r>
          </a:p>
          <a:p>
            <a:pPr marL="441325" indent="-360363">
              <a:buFont typeface="Wingdings" panose="05000000000000000000" pitchFamily="2" charset="2"/>
              <a:buChar char="v"/>
            </a:pPr>
            <a:r>
              <a:rPr lang="en-US" sz="2400" b="1" dirty="0">
                <a:latin typeface="Calibri" panose="020F0502020204030204" pitchFamily="34" charset="0"/>
                <a:ea typeface="Calibri" panose="020F0502020204030204" pitchFamily="34" charset="0"/>
                <a:cs typeface="Calibri" panose="020F0502020204030204" pitchFamily="34" charset="0"/>
              </a:rPr>
              <a:t>Substring Extraction</a:t>
            </a:r>
            <a:r>
              <a:rPr lang="en-US" sz="2400" dirty="0">
                <a:latin typeface="Calibri" panose="020F0502020204030204" pitchFamily="34" charset="0"/>
                <a:ea typeface="Calibri" panose="020F0502020204030204" pitchFamily="34" charset="0"/>
                <a:cs typeface="Calibri" panose="020F0502020204030204" pitchFamily="34" charset="0"/>
              </a:rPr>
              <a:t>: Extracted the first substring from the 'Electric Utility' column, enhancing data clarity.</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6406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0DF9D-93EC-CBE6-EAD2-C1C21713599F}"/>
              </a:ext>
            </a:extLst>
          </p:cNvPr>
          <p:cNvSpPr>
            <a:spLocks noGrp="1"/>
          </p:cNvSpPr>
          <p:nvPr>
            <p:ph type="title"/>
          </p:nvPr>
        </p:nvSpPr>
        <p:spPr/>
        <p:txBody>
          <a:bodyPr/>
          <a:lstStyle/>
          <a:p>
            <a:r>
              <a:rPr lang="en-IN" dirty="0"/>
              <a:t>Feature Engineering</a:t>
            </a:r>
          </a:p>
        </p:txBody>
      </p:sp>
      <p:sp>
        <p:nvSpPr>
          <p:cNvPr id="5" name="Content Placeholder 4">
            <a:extLst>
              <a:ext uri="{FF2B5EF4-FFF2-40B4-BE49-F238E27FC236}">
                <a16:creationId xmlns:a16="http://schemas.microsoft.com/office/drawing/2014/main" id="{98432AC2-C257-06BD-45E4-399F6D4FE879}"/>
              </a:ext>
            </a:extLst>
          </p:cNvPr>
          <p:cNvSpPr>
            <a:spLocks noGrp="1"/>
          </p:cNvSpPr>
          <p:nvPr>
            <p:ph idx="1"/>
          </p:nvPr>
        </p:nvSpPr>
        <p:spPr>
          <a:xfrm>
            <a:off x="321564" y="1950283"/>
            <a:ext cx="11548872" cy="4532159"/>
          </a:xfrm>
        </p:spPr>
        <p:txBody>
          <a:bodyPr>
            <a:noAutofit/>
          </a:bodyPr>
          <a:lstStyle/>
          <a:p>
            <a:pPr marL="441325" indent="-360363">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the purpose of modeling we need the categorical data in numerical format. </a:t>
            </a:r>
          </a:p>
          <a:p>
            <a:pPr marL="615061" lvl="1" indent="-360363">
              <a:buFont typeface="Wingdings" panose="05000000000000000000" pitchFamily="2" charset="2"/>
              <a:buChar char="Ø"/>
            </a:pPr>
            <a:r>
              <a:rPr lang="en-US" b="1" dirty="0">
                <a:latin typeface="Calibri" panose="020F0502020204030204" pitchFamily="34" charset="0"/>
                <a:ea typeface="Calibri" panose="020F0502020204030204" pitchFamily="34" charset="0"/>
                <a:cs typeface="Calibri" panose="020F0502020204030204" pitchFamily="34" charset="0"/>
              </a:rPr>
              <a:t>Ordinal Encoding Applied:</a:t>
            </a:r>
          </a:p>
          <a:p>
            <a:pPr marL="944245" lvl="3" indent="-360363">
              <a:buFont typeface="Wingdings" panose="05000000000000000000" pitchFamily="2" charset="2"/>
              <a:buChar char="§"/>
            </a:pPr>
            <a:r>
              <a:rPr lang="en-US" sz="1800" dirty="0">
                <a:latin typeface="Calibri" panose="020F0502020204030204" pitchFamily="34" charset="0"/>
                <a:ea typeface="Calibri" panose="020F0502020204030204" pitchFamily="34" charset="0"/>
                <a:cs typeface="Calibri" panose="020F0502020204030204" pitchFamily="34" charset="0"/>
              </a:rPr>
              <a:t> Utilized scikit-</a:t>
            </a:r>
            <a:r>
              <a:rPr lang="en-US" sz="1800" dirty="0" err="1">
                <a:latin typeface="Calibri" panose="020F0502020204030204" pitchFamily="34" charset="0"/>
                <a:ea typeface="Calibri" panose="020F0502020204030204" pitchFamily="34" charset="0"/>
                <a:cs typeface="Calibri" panose="020F0502020204030204" pitchFamily="34" charset="0"/>
              </a:rPr>
              <a:t>learn's</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OrdinalEncoder</a:t>
            </a:r>
            <a:r>
              <a:rPr lang="en-US" sz="1800" dirty="0">
                <a:latin typeface="Calibri" panose="020F0502020204030204" pitchFamily="34" charset="0"/>
                <a:ea typeface="Calibri" panose="020F0502020204030204" pitchFamily="34" charset="0"/>
                <a:cs typeface="Calibri" panose="020F0502020204030204" pitchFamily="34" charset="0"/>
              </a:rPr>
              <a:t> to transform 'State,' 'Make,' 'Electric Vehicle Type,' and 'Clean Alternative Fuel Vehicle Eligibility' columns into ordinal numeric values. </a:t>
            </a:r>
          </a:p>
          <a:p>
            <a:pPr marL="944245" lvl="3" indent="-360363">
              <a:buFont typeface="Wingdings" panose="05000000000000000000" pitchFamily="2" charset="2"/>
              <a:buChar char="§"/>
            </a:pPr>
            <a:r>
              <a:rPr lang="en-US" sz="1800" dirty="0">
                <a:latin typeface="Calibri" panose="020F0502020204030204" pitchFamily="34" charset="0"/>
                <a:ea typeface="Calibri" panose="020F0502020204030204" pitchFamily="34" charset="0"/>
                <a:cs typeface="Calibri" panose="020F0502020204030204" pitchFamily="34" charset="0"/>
              </a:rPr>
              <a:t> Converted the encoded columns to integers for consistent numerical representation.</a:t>
            </a:r>
          </a:p>
          <a:p>
            <a:pPr marL="615061" lvl="1" indent="-360363">
              <a:buFont typeface="Wingdings" panose="05000000000000000000" pitchFamily="2" charset="2"/>
              <a:buChar char="Ø"/>
            </a:pPr>
            <a:r>
              <a:rPr lang="en-US" b="1" dirty="0">
                <a:latin typeface="Calibri" panose="020F0502020204030204" pitchFamily="34" charset="0"/>
                <a:ea typeface="Calibri" panose="020F0502020204030204" pitchFamily="34" charset="0"/>
                <a:cs typeface="Calibri" panose="020F0502020204030204" pitchFamily="34" charset="0"/>
              </a:rPr>
              <a:t>Frequency Encoding Applied:</a:t>
            </a:r>
          </a:p>
          <a:p>
            <a:pPr marL="869632" lvl="3" indent="-285750"/>
            <a:r>
              <a:rPr lang="en-US" sz="1800" dirty="0">
                <a:latin typeface="Calibri" panose="020F0502020204030204" pitchFamily="34" charset="0"/>
                <a:ea typeface="Calibri" panose="020F0502020204030204" pitchFamily="34" charset="0"/>
                <a:cs typeface="Calibri" panose="020F0502020204030204" pitchFamily="34" charset="0"/>
              </a:rPr>
              <a:t>Leveraged the </a:t>
            </a:r>
            <a:r>
              <a:rPr lang="en-US" sz="1800" dirty="0" err="1">
                <a:latin typeface="Calibri" panose="020F0502020204030204" pitchFamily="34" charset="0"/>
                <a:ea typeface="Calibri" panose="020F0502020204030204" pitchFamily="34" charset="0"/>
                <a:cs typeface="Calibri" panose="020F0502020204030204" pitchFamily="34" charset="0"/>
              </a:rPr>
              <a:t>category_encoders</a:t>
            </a:r>
            <a:r>
              <a:rPr lang="en-US" sz="1800" dirty="0">
                <a:latin typeface="Calibri" panose="020F0502020204030204" pitchFamily="34" charset="0"/>
                <a:ea typeface="Calibri" panose="020F0502020204030204" pitchFamily="34" charset="0"/>
                <a:cs typeface="Calibri" panose="020F0502020204030204" pitchFamily="34" charset="0"/>
              </a:rPr>
              <a:t> library to perform frequency encoding on 'VIN (1-10),' 'County,' 'City,' 'Model,' and 'Electric Utility' columns.</a:t>
            </a:r>
          </a:p>
          <a:p>
            <a:pPr marL="869632" lvl="3" indent="-285750"/>
            <a:r>
              <a:rPr lang="en-US" sz="1800" dirty="0">
                <a:latin typeface="Calibri" panose="020F0502020204030204" pitchFamily="34" charset="0"/>
                <a:ea typeface="Calibri" panose="020F0502020204030204" pitchFamily="34" charset="0"/>
                <a:cs typeface="Calibri" panose="020F0502020204030204" pitchFamily="34" charset="0"/>
              </a:rPr>
              <a:t>  Updated the original dataset with the frequency-encoded values for enhanced numerical representation.-</a:t>
            </a:r>
          </a:p>
          <a:p>
            <a:pPr marL="615061" lvl="1" indent="-360363">
              <a:buFont typeface="Wingdings" panose="05000000000000000000" pitchFamily="2" charset="2"/>
              <a:buChar char="Ø"/>
            </a:pPr>
            <a:r>
              <a:rPr lang="en-US" b="1" dirty="0">
                <a:latin typeface="Calibri" panose="020F0502020204030204" pitchFamily="34" charset="0"/>
                <a:ea typeface="Calibri" panose="020F0502020204030204" pitchFamily="34" charset="0"/>
                <a:cs typeface="Calibri" panose="020F0502020204030204" pitchFamily="34" charset="0"/>
              </a:rPr>
              <a:t>Resulting Dataset:</a:t>
            </a:r>
            <a:r>
              <a:rPr lang="en-US" dirty="0">
                <a:latin typeface="Calibri" panose="020F0502020204030204" pitchFamily="34" charset="0"/>
                <a:ea typeface="Calibri" panose="020F0502020204030204" pitchFamily="34" charset="0"/>
                <a:cs typeface="Calibri" panose="020F0502020204030204" pitchFamily="34" charset="0"/>
              </a:rPr>
              <a:t>  The 'train' dataset now incorporates the applied ordinal and frequency encoding, enhancing its numerical features.</a:t>
            </a:r>
          </a:p>
          <a:p>
            <a:pPr marL="441325" indent="-360363">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Also note that for EDA (Univariate and bivariate analysis ) the original data frame was used.  </a:t>
            </a:r>
            <a:r>
              <a:rPr lang="en-US" sz="1800" dirty="0" err="1">
                <a:latin typeface="Calibri" panose="020F0502020204030204" pitchFamily="34" charset="0"/>
                <a:ea typeface="Calibri" panose="020F0502020204030204" pitchFamily="34" charset="0"/>
                <a:cs typeface="Calibri" panose="020F0502020204030204" pitchFamily="34" charset="0"/>
              </a:rPr>
              <a:t>Trasin</a:t>
            </a:r>
            <a:r>
              <a:rPr lang="en-US" sz="1800" dirty="0">
                <a:latin typeface="Calibri" panose="020F0502020204030204" pitchFamily="34" charset="0"/>
                <a:ea typeface="Calibri" panose="020F0502020204030204" pitchFamily="34" charset="0"/>
                <a:cs typeface="Calibri" panose="020F0502020204030204" pitchFamily="34" charset="0"/>
              </a:rPr>
              <a:t> dataset was used in Modeling</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6408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9ACCA5C-AA52-800B-5069-CF543F4CACE6}"/>
              </a:ext>
            </a:extLst>
          </p:cNvPr>
          <p:cNvGraphicFramePr/>
          <p:nvPr>
            <p:extLst>
              <p:ext uri="{D42A27DB-BD31-4B8C-83A1-F6EECF244321}">
                <p14:modId xmlns:p14="http://schemas.microsoft.com/office/powerpoint/2010/main" val="3212222306"/>
              </p:ext>
            </p:extLst>
          </p:nvPr>
        </p:nvGraphicFramePr>
        <p:xfrm>
          <a:off x="1125415" y="2562224"/>
          <a:ext cx="9730154" cy="3228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54347FCC-F3E0-CC43-745D-D351C10F0856}"/>
              </a:ext>
            </a:extLst>
          </p:cNvPr>
          <p:cNvSpPr>
            <a:spLocks noGrp="1"/>
          </p:cNvSpPr>
          <p:nvPr>
            <p:ph type="title"/>
          </p:nvPr>
        </p:nvSpPr>
        <p:spPr/>
        <p:txBody>
          <a:bodyPr>
            <a:normAutofit/>
          </a:bodyPr>
          <a:lstStyle/>
          <a:p>
            <a:r>
              <a:rPr lang="en-US" sz="4400" b="1" dirty="0">
                <a:effectLst/>
                <a:latin typeface="Calibri" panose="020F0502020204030204" pitchFamily="34" charset="0"/>
                <a:ea typeface="Calibri" panose="020F0502020204030204" pitchFamily="34" charset="0"/>
                <a:cs typeface="Times New Roman" panose="02020603050405020304" pitchFamily="18" charset="0"/>
              </a:rPr>
              <a:t>Methodology used in this Project</a:t>
            </a:r>
            <a:endParaRPr lang="en-IN" sz="4400" dirty="0"/>
          </a:p>
        </p:txBody>
      </p:sp>
    </p:spTree>
    <p:extLst>
      <p:ext uri="{BB962C8B-B14F-4D97-AF65-F5344CB8AC3E}">
        <p14:creationId xmlns:p14="http://schemas.microsoft.com/office/powerpoint/2010/main" val="2084371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12786</TotalTime>
  <Words>1984</Words>
  <Application>Microsoft Office PowerPoint</Application>
  <PresentationFormat>Widescreen</PresentationFormat>
  <Paragraphs>146</Paragraphs>
  <Slides>36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Arial</vt:lpstr>
      <vt:lpstr>Calibri</vt:lpstr>
      <vt:lpstr>Inter</vt:lpstr>
      <vt:lpstr>Roboto</vt:lpstr>
      <vt:lpstr>Segoe UI</vt:lpstr>
      <vt:lpstr>Söhne</vt:lpstr>
      <vt:lpstr>Tw Cen MT</vt:lpstr>
      <vt:lpstr>Tw Cen MT Condensed</vt:lpstr>
      <vt:lpstr>Wingdings</vt:lpstr>
      <vt:lpstr>Wingdings 3</vt:lpstr>
      <vt:lpstr>Integral</vt:lpstr>
      <vt:lpstr>"Analyzing Sustainable Frameworks in the Electric Vehicle Automotive Industry"</vt:lpstr>
      <vt:lpstr>CONTENTS</vt:lpstr>
      <vt:lpstr>baCKGROUND</vt:lpstr>
      <vt:lpstr>Introduction &amp; ProJECT Goal</vt:lpstr>
      <vt:lpstr>DATA</vt:lpstr>
      <vt:lpstr>Data cleaning</vt:lpstr>
      <vt:lpstr>Feature Engineering</vt:lpstr>
      <vt:lpstr>Feature Engineering</vt:lpstr>
      <vt:lpstr>Methodology used in this Project</vt:lpstr>
      <vt:lpstr>EDA -Univariate</vt:lpstr>
      <vt:lpstr>EDA -Univariate</vt:lpstr>
      <vt:lpstr>PowerPoint Presentation</vt:lpstr>
      <vt:lpstr>PowerPoint Presentation</vt:lpstr>
      <vt:lpstr>EDA-Bivariate</vt:lpstr>
      <vt:lpstr>PowerPoint Presentation</vt:lpstr>
      <vt:lpstr>PowerPoint Presentation</vt:lpstr>
      <vt:lpstr>Research Questions</vt:lpstr>
      <vt:lpstr>EV Adoption Over Time</vt:lpstr>
      <vt:lpstr>EV Type Preference</vt:lpstr>
      <vt:lpstr>Price vs. Electric Range</vt:lpstr>
      <vt:lpstr>CAFV Eligibility Impact:</vt:lpstr>
      <vt:lpstr>Utility Analysis:</vt:lpstr>
      <vt:lpstr>Utility Analysis:</vt:lpstr>
      <vt:lpstr>mODELING- Three models were tested</vt:lpstr>
      <vt:lpstr>naïve  Bayes</vt:lpstr>
      <vt:lpstr>naïve  Bayes : best finetuning after using hyper parameters</vt:lpstr>
      <vt:lpstr>Logistic regression</vt:lpstr>
      <vt:lpstr>Logistic regression: best finetuning after using hyper parameters</vt:lpstr>
      <vt:lpstr>RanDom forest</vt:lpstr>
      <vt:lpstr>RanDom forest: best finetuning after using hyper parameters</vt:lpstr>
      <vt:lpstr>Comparison of three models</vt:lpstr>
      <vt:lpstr>Feature importance</vt:lpstr>
      <vt:lpstr>Predictions based on best model</vt:lpstr>
      <vt:lpstr>insights from EDA,modelING</vt:lpstr>
      <vt:lpstr>Conclusions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Sustainable Frameworks in the Electric Vehicle Automotive Industry"</dc:title>
  <dc:creator>Navdeep Kaur .</dc:creator>
  <cp:lastModifiedBy>yog chaudhary</cp:lastModifiedBy>
  <cp:revision>15</cp:revision>
  <dcterms:created xsi:type="dcterms:W3CDTF">2023-11-08T17:28:07Z</dcterms:created>
  <dcterms:modified xsi:type="dcterms:W3CDTF">2023-12-05T13:36:14Z</dcterms:modified>
</cp:coreProperties>
</file>