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4"/>
  </p:sldMasterIdLst>
  <p:notesMasterIdLst>
    <p:notesMasterId r:id="rId38"/>
  </p:notesMasterIdLst>
  <p:handoutMasterIdLst>
    <p:handoutMasterId r:id="rId39"/>
  </p:handoutMasterIdLst>
  <p:sldIdLst>
    <p:sldId id="289" r:id="rId5"/>
    <p:sldId id="288" r:id="rId6"/>
    <p:sldId id="276" r:id="rId7"/>
    <p:sldId id="283" r:id="rId8"/>
    <p:sldId id="261"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18"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94694" autoAdjust="0"/>
  </p:normalViewPr>
  <p:slideViewPr>
    <p:cSldViewPr snapToGrid="0">
      <p:cViewPr varScale="1">
        <p:scale>
          <a:sx n="116" d="100"/>
          <a:sy n="116" d="100"/>
        </p:scale>
        <p:origin x="120"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B537E-1C8F-49C0-8A7D-DDD7B179DCA7}"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8201027E-FDCA-41CB-9BA3-9EE45C99DAF3}">
      <dgm:prSet/>
      <dgm:spPr/>
      <dgm:t>
        <a:bodyPr/>
        <a:lstStyle/>
        <a:p>
          <a:r>
            <a:rPr lang="en-US"/>
            <a:t>I chose the data set named Airline Baggage Complaints. The dataset has 253 data points, with monthly observations of each airline during the period under study. Air travel may not be free from some irritating incidents that can't be avoided, such as flights being delayed or even canceled, or experiencing baggage problems.</a:t>
          </a:r>
        </a:p>
      </dgm:t>
    </dgm:pt>
    <dgm:pt modelId="{BD6128E5-08B4-4504-82CF-BB66BFA592F7}" type="parTrans" cxnId="{96A5AD3B-6A04-4A4E-875D-17108AA3EEB7}">
      <dgm:prSet/>
      <dgm:spPr/>
      <dgm:t>
        <a:bodyPr/>
        <a:lstStyle/>
        <a:p>
          <a:endParaRPr lang="en-US"/>
        </a:p>
      </dgm:t>
    </dgm:pt>
    <dgm:pt modelId="{978F782D-5F5F-4D1E-9093-C2F8364067D8}" type="sibTrans" cxnId="{96A5AD3B-6A04-4A4E-875D-17108AA3EEB7}">
      <dgm:prSet/>
      <dgm:spPr/>
      <dgm:t>
        <a:bodyPr/>
        <a:lstStyle/>
        <a:p>
          <a:endParaRPr lang="en-US"/>
        </a:p>
      </dgm:t>
    </dgm:pt>
    <dgm:pt modelId="{22AD11F3-97E9-4848-A217-986F8C6E4111}">
      <dgm:prSet/>
      <dgm:spPr/>
      <dgm:t>
        <a:bodyPr/>
        <a:lstStyle/>
        <a:p>
          <a:r>
            <a:rPr lang="en-US"/>
            <a:t>It comprises baggage complaints for three airlines observed over a period against the frequency and type of complaints with regards to baggage. The following describes the dataset for each airline observed every month from the year 2004 to 2010. </a:t>
          </a:r>
        </a:p>
      </dgm:t>
    </dgm:pt>
    <dgm:pt modelId="{8940FC73-1865-4345-826C-A5917B54558C}" type="parTrans" cxnId="{6CDB63B0-DD8E-4DF6-A640-14BDF676E64E}">
      <dgm:prSet/>
      <dgm:spPr/>
      <dgm:t>
        <a:bodyPr/>
        <a:lstStyle/>
        <a:p>
          <a:endParaRPr lang="en-US"/>
        </a:p>
      </dgm:t>
    </dgm:pt>
    <dgm:pt modelId="{232A8339-9E38-451E-B446-8E093A54E1F1}" type="sibTrans" cxnId="{6CDB63B0-DD8E-4DF6-A640-14BDF676E64E}">
      <dgm:prSet/>
      <dgm:spPr/>
      <dgm:t>
        <a:bodyPr/>
        <a:lstStyle/>
        <a:p>
          <a:endParaRPr lang="en-US"/>
        </a:p>
      </dgm:t>
    </dgm:pt>
    <dgm:pt modelId="{2B3D07F5-B6AE-48AF-B731-C2731D818874}">
      <dgm:prSet/>
      <dgm:spPr/>
      <dgm:t>
        <a:bodyPr/>
        <a:lstStyle/>
        <a:p>
          <a:r>
            <a:rPr lang="en-US"/>
            <a:t>Each of the monthly observations for every airline was described by the following variables: Airline, Date, Month, Year, Baggage, Scheduled, Cancelled, Enplaned</a:t>
          </a:r>
        </a:p>
      </dgm:t>
    </dgm:pt>
    <dgm:pt modelId="{3F593C34-3EBA-474B-92A5-BBCF4275A3AB}" type="parTrans" cxnId="{D713AB53-6F25-4406-A55A-80240BB30D69}">
      <dgm:prSet/>
      <dgm:spPr/>
      <dgm:t>
        <a:bodyPr/>
        <a:lstStyle/>
        <a:p>
          <a:endParaRPr lang="en-US"/>
        </a:p>
      </dgm:t>
    </dgm:pt>
    <dgm:pt modelId="{C203C678-6279-43E5-B841-7E14C7C428C1}" type="sibTrans" cxnId="{D713AB53-6F25-4406-A55A-80240BB30D69}">
      <dgm:prSet/>
      <dgm:spPr/>
      <dgm:t>
        <a:bodyPr/>
        <a:lstStyle/>
        <a:p>
          <a:endParaRPr lang="en-US"/>
        </a:p>
      </dgm:t>
    </dgm:pt>
    <dgm:pt modelId="{40BF9682-0B87-4C3F-B89E-BAAA29E886C9}" type="pres">
      <dgm:prSet presAssocID="{401B537E-1C8F-49C0-8A7D-DDD7B179DCA7}" presName="Name0" presStyleCnt="0">
        <dgm:presLayoutVars>
          <dgm:dir/>
          <dgm:animLvl val="lvl"/>
          <dgm:resizeHandles val="exact"/>
        </dgm:presLayoutVars>
      </dgm:prSet>
      <dgm:spPr/>
    </dgm:pt>
    <dgm:pt modelId="{CCE67CC0-04E7-4721-A6BE-B0C066849132}" type="pres">
      <dgm:prSet presAssocID="{2B3D07F5-B6AE-48AF-B731-C2731D818874}" presName="boxAndChildren" presStyleCnt="0"/>
      <dgm:spPr/>
    </dgm:pt>
    <dgm:pt modelId="{1A9EDDB4-613A-44C5-92C4-67CBF305FEFA}" type="pres">
      <dgm:prSet presAssocID="{2B3D07F5-B6AE-48AF-B731-C2731D818874}" presName="parentTextBox" presStyleLbl="node1" presStyleIdx="0" presStyleCnt="3"/>
      <dgm:spPr/>
    </dgm:pt>
    <dgm:pt modelId="{7E4F9801-4E57-44BA-8E3B-5E7656EC3066}" type="pres">
      <dgm:prSet presAssocID="{232A8339-9E38-451E-B446-8E093A54E1F1}" presName="sp" presStyleCnt="0"/>
      <dgm:spPr/>
    </dgm:pt>
    <dgm:pt modelId="{7D0C9A11-3A09-4E92-9309-53DCB1D11AB9}" type="pres">
      <dgm:prSet presAssocID="{22AD11F3-97E9-4848-A217-986F8C6E4111}" presName="arrowAndChildren" presStyleCnt="0"/>
      <dgm:spPr/>
    </dgm:pt>
    <dgm:pt modelId="{1770F05D-1C6E-42D3-AA66-8DE1166C45D7}" type="pres">
      <dgm:prSet presAssocID="{22AD11F3-97E9-4848-A217-986F8C6E4111}" presName="parentTextArrow" presStyleLbl="node1" presStyleIdx="1" presStyleCnt="3"/>
      <dgm:spPr/>
    </dgm:pt>
    <dgm:pt modelId="{AB348E3A-1E32-4D8E-9ED0-EF6E69A33FF7}" type="pres">
      <dgm:prSet presAssocID="{978F782D-5F5F-4D1E-9093-C2F8364067D8}" presName="sp" presStyleCnt="0"/>
      <dgm:spPr/>
    </dgm:pt>
    <dgm:pt modelId="{44B27089-57C6-42BB-A551-467CA1D74D77}" type="pres">
      <dgm:prSet presAssocID="{8201027E-FDCA-41CB-9BA3-9EE45C99DAF3}" presName="arrowAndChildren" presStyleCnt="0"/>
      <dgm:spPr/>
    </dgm:pt>
    <dgm:pt modelId="{2A87337A-656A-4787-8FA2-2A509F7FAF22}" type="pres">
      <dgm:prSet presAssocID="{8201027E-FDCA-41CB-9BA3-9EE45C99DAF3}" presName="parentTextArrow" presStyleLbl="node1" presStyleIdx="2" presStyleCnt="3"/>
      <dgm:spPr/>
    </dgm:pt>
  </dgm:ptLst>
  <dgm:cxnLst>
    <dgm:cxn modelId="{E4FEFC10-277E-4E6A-8BD0-23FF329F04B2}" type="presOf" srcId="{22AD11F3-97E9-4848-A217-986F8C6E4111}" destId="{1770F05D-1C6E-42D3-AA66-8DE1166C45D7}" srcOrd="0" destOrd="0" presId="urn:microsoft.com/office/officeart/2005/8/layout/process4"/>
    <dgm:cxn modelId="{4B34873A-4D81-4677-A1F4-6B510D377262}" type="presOf" srcId="{8201027E-FDCA-41CB-9BA3-9EE45C99DAF3}" destId="{2A87337A-656A-4787-8FA2-2A509F7FAF22}" srcOrd="0" destOrd="0" presId="urn:microsoft.com/office/officeart/2005/8/layout/process4"/>
    <dgm:cxn modelId="{96A5AD3B-6A04-4A4E-875D-17108AA3EEB7}" srcId="{401B537E-1C8F-49C0-8A7D-DDD7B179DCA7}" destId="{8201027E-FDCA-41CB-9BA3-9EE45C99DAF3}" srcOrd="0" destOrd="0" parTransId="{BD6128E5-08B4-4504-82CF-BB66BFA592F7}" sibTransId="{978F782D-5F5F-4D1E-9093-C2F8364067D8}"/>
    <dgm:cxn modelId="{D713AB53-6F25-4406-A55A-80240BB30D69}" srcId="{401B537E-1C8F-49C0-8A7D-DDD7B179DCA7}" destId="{2B3D07F5-B6AE-48AF-B731-C2731D818874}" srcOrd="2" destOrd="0" parTransId="{3F593C34-3EBA-474B-92A5-BBCF4275A3AB}" sibTransId="{C203C678-6279-43E5-B841-7E14C7C428C1}"/>
    <dgm:cxn modelId="{4D76A8A6-03CE-4A0F-AC51-9269E82BF129}" type="presOf" srcId="{2B3D07F5-B6AE-48AF-B731-C2731D818874}" destId="{1A9EDDB4-613A-44C5-92C4-67CBF305FEFA}" srcOrd="0" destOrd="0" presId="urn:microsoft.com/office/officeart/2005/8/layout/process4"/>
    <dgm:cxn modelId="{6CDB63B0-DD8E-4DF6-A640-14BDF676E64E}" srcId="{401B537E-1C8F-49C0-8A7D-DDD7B179DCA7}" destId="{22AD11F3-97E9-4848-A217-986F8C6E4111}" srcOrd="1" destOrd="0" parTransId="{8940FC73-1865-4345-826C-A5917B54558C}" sibTransId="{232A8339-9E38-451E-B446-8E093A54E1F1}"/>
    <dgm:cxn modelId="{976DDFFA-B261-4490-97EE-BB947B9CF598}" type="presOf" srcId="{401B537E-1C8F-49C0-8A7D-DDD7B179DCA7}" destId="{40BF9682-0B87-4C3F-B89E-BAAA29E886C9}" srcOrd="0" destOrd="0" presId="urn:microsoft.com/office/officeart/2005/8/layout/process4"/>
    <dgm:cxn modelId="{E7A222AB-B83C-43B0-85D8-3ED8DAE56DE3}" type="presParOf" srcId="{40BF9682-0B87-4C3F-B89E-BAAA29E886C9}" destId="{CCE67CC0-04E7-4721-A6BE-B0C066849132}" srcOrd="0" destOrd="0" presId="urn:microsoft.com/office/officeart/2005/8/layout/process4"/>
    <dgm:cxn modelId="{6761B31E-9662-482C-B08F-C09ABBFCD7A9}" type="presParOf" srcId="{CCE67CC0-04E7-4721-A6BE-B0C066849132}" destId="{1A9EDDB4-613A-44C5-92C4-67CBF305FEFA}" srcOrd="0" destOrd="0" presId="urn:microsoft.com/office/officeart/2005/8/layout/process4"/>
    <dgm:cxn modelId="{6B5C0A8A-7F36-451E-8EC2-9C2AD61BCE4F}" type="presParOf" srcId="{40BF9682-0B87-4C3F-B89E-BAAA29E886C9}" destId="{7E4F9801-4E57-44BA-8E3B-5E7656EC3066}" srcOrd="1" destOrd="0" presId="urn:microsoft.com/office/officeart/2005/8/layout/process4"/>
    <dgm:cxn modelId="{9A7495F0-4A22-465F-A2E8-3CB8E596D25E}" type="presParOf" srcId="{40BF9682-0B87-4C3F-B89E-BAAA29E886C9}" destId="{7D0C9A11-3A09-4E92-9309-53DCB1D11AB9}" srcOrd="2" destOrd="0" presId="urn:microsoft.com/office/officeart/2005/8/layout/process4"/>
    <dgm:cxn modelId="{A798BC3F-2896-4574-9F96-785F1471C17D}" type="presParOf" srcId="{7D0C9A11-3A09-4E92-9309-53DCB1D11AB9}" destId="{1770F05D-1C6E-42D3-AA66-8DE1166C45D7}" srcOrd="0" destOrd="0" presId="urn:microsoft.com/office/officeart/2005/8/layout/process4"/>
    <dgm:cxn modelId="{AEA40093-414E-4C34-AA47-DBFFFC2C7925}" type="presParOf" srcId="{40BF9682-0B87-4C3F-B89E-BAAA29E886C9}" destId="{AB348E3A-1E32-4D8E-9ED0-EF6E69A33FF7}" srcOrd="3" destOrd="0" presId="urn:microsoft.com/office/officeart/2005/8/layout/process4"/>
    <dgm:cxn modelId="{2E48FC9B-8607-447C-B446-635AF6C4B64D}" type="presParOf" srcId="{40BF9682-0B87-4C3F-B89E-BAAA29E886C9}" destId="{44B27089-57C6-42BB-A551-467CA1D74D77}" srcOrd="4" destOrd="0" presId="urn:microsoft.com/office/officeart/2005/8/layout/process4"/>
    <dgm:cxn modelId="{FC83D1F1-9989-405C-8FD9-0E6D7AFC47F5}" type="presParOf" srcId="{44B27089-57C6-42BB-A551-467CA1D74D77}" destId="{2A87337A-656A-4787-8FA2-2A509F7FAF22}"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2DB385-2813-44CD-BB1B-5F0873F07296}" type="doc">
      <dgm:prSet loTypeId="urn:microsoft.com/office/officeart/2016/7/layout/RepeatingBendingProcessNew" loCatId="process" qsTypeId="urn:microsoft.com/office/officeart/2005/8/quickstyle/simple1" qsCatId="simple" csTypeId="urn:microsoft.com/office/officeart/2005/8/colors/accent3_2" csCatId="accent3"/>
      <dgm:spPr/>
      <dgm:t>
        <a:bodyPr/>
        <a:lstStyle/>
        <a:p>
          <a:endParaRPr lang="en-US"/>
        </a:p>
      </dgm:t>
    </dgm:pt>
    <dgm:pt modelId="{7B9E12F2-40E2-43EE-900E-B2F045617069}">
      <dgm:prSet/>
      <dgm:spPr/>
      <dgm:t>
        <a:bodyPr/>
        <a:lstStyle/>
        <a:p>
          <a:r>
            <a:rPr lang="en-US"/>
            <a:t>Step 1: Forget the gate</a:t>
          </a:r>
        </a:p>
      </dgm:t>
    </dgm:pt>
    <dgm:pt modelId="{389C448B-FD77-43E3-A028-11854FC6BEF5}" type="parTrans" cxnId="{B03F019A-182C-4BE5-AADD-218EB7BD1807}">
      <dgm:prSet/>
      <dgm:spPr/>
      <dgm:t>
        <a:bodyPr/>
        <a:lstStyle/>
        <a:p>
          <a:endParaRPr lang="en-US"/>
        </a:p>
      </dgm:t>
    </dgm:pt>
    <dgm:pt modelId="{3B8BC448-29D0-4DFA-905F-C3D4024B5783}" type="sibTrans" cxnId="{B03F019A-182C-4BE5-AADD-218EB7BD1807}">
      <dgm:prSet/>
      <dgm:spPr/>
      <dgm:t>
        <a:bodyPr/>
        <a:lstStyle/>
        <a:p>
          <a:endParaRPr lang="en-US"/>
        </a:p>
      </dgm:t>
    </dgm:pt>
    <dgm:pt modelId="{FB4696A5-84B1-4FD6-851D-2014B2E186DD}">
      <dgm:prSet/>
      <dgm:spPr/>
      <dgm:t>
        <a:bodyPr/>
        <a:lstStyle/>
        <a:p>
          <a:r>
            <a:rPr lang="en-US" dirty="0"/>
            <a:t>Determine whether information from the preceding Cell state Ct-1 should be eliminated (because it is irrelevant or inconsequential) or maintained (relevant or significant</a:t>
          </a:r>
        </a:p>
      </dgm:t>
    </dgm:pt>
    <dgm:pt modelId="{D4F147C7-8F08-4DF5-99EB-17ADAE1C8979}" type="parTrans" cxnId="{68FB0131-0D39-4A26-A4B6-9DD191426456}">
      <dgm:prSet/>
      <dgm:spPr/>
      <dgm:t>
        <a:bodyPr/>
        <a:lstStyle/>
        <a:p>
          <a:endParaRPr lang="en-US"/>
        </a:p>
      </dgm:t>
    </dgm:pt>
    <dgm:pt modelId="{C6910B90-59E5-4289-911D-AC954631B769}" type="sibTrans" cxnId="{68FB0131-0D39-4A26-A4B6-9DD191426456}">
      <dgm:prSet/>
      <dgm:spPr/>
      <dgm:t>
        <a:bodyPr/>
        <a:lstStyle/>
        <a:p>
          <a:endParaRPr lang="en-US"/>
        </a:p>
      </dgm:t>
    </dgm:pt>
    <dgm:pt modelId="{BD22B884-6283-415A-99CD-4D39CD1A1C52}">
      <dgm:prSet/>
      <dgm:spPr/>
      <dgm:t>
        <a:bodyPr/>
        <a:lstStyle/>
        <a:p>
          <a:r>
            <a:rPr lang="en-US"/>
            <a:t>f(t) = σ(Wf * [ ht-1, xt] + bf</a:t>
          </a:r>
        </a:p>
      </dgm:t>
    </dgm:pt>
    <dgm:pt modelId="{88536669-29B8-4702-9473-669CA17DA7D9}" type="parTrans" cxnId="{9338CCCA-37C7-474D-9940-432545B464FD}">
      <dgm:prSet/>
      <dgm:spPr/>
      <dgm:t>
        <a:bodyPr/>
        <a:lstStyle/>
        <a:p>
          <a:endParaRPr lang="en-US"/>
        </a:p>
      </dgm:t>
    </dgm:pt>
    <dgm:pt modelId="{56E9ABDD-46B6-4429-90AE-7012FA6A85F7}" type="sibTrans" cxnId="{9338CCCA-37C7-474D-9940-432545B464FD}">
      <dgm:prSet/>
      <dgm:spPr/>
      <dgm:t>
        <a:bodyPr/>
        <a:lstStyle/>
        <a:p>
          <a:endParaRPr lang="en-US"/>
        </a:p>
      </dgm:t>
    </dgm:pt>
    <dgm:pt modelId="{97528954-3AC9-414A-93F9-7AE10B0B144D}">
      <dgm:prSet/>
      <dgm:spPr/>
      <dgm:t>
        <a:bodyPr/>
        <a:lstStyle/>
        <a:p>
          <a:r>
            <a:rPr lang="en-US"/>
            <a:t>Step 2: Fill in the blanks with Gat. Determine which of the inputs (ht-1 and xt) is useful and should be included in the new current Cell state C(t).</a:t>
          </a:r>
        </a:p>
      </dgm:t>
    </dgm:pt>
    <dgm:pt modelId="{521D82E9-9F9E-43C3-922E-53FBFDC90BF1}" type="parTrans" cxnId="{9DA27CAA-AE20-43D9-A752-B565081E8DB8}">
      <dgm:prSet/>
      <dgm:spPr/>
      <dgm:t>
        <a:bodyPr/>
        <a:lstStyle/>
        <a:p>
          <a:endParaRPr lang="en-US"/>
        </a:p>
      </dgm:t>
    </dgm:pt>
    <dgm:pt modelId="{7A5DB2C4-A088-472E-8E00-9D9E517F716C}" type="sibTrans" cxnId="{9DA27CAA-AE20-43D9-A752-B565081E8DB8}">
      <dgm:prSet/>
      <dgm:spPr/>
      <dgm:t>
        <a:bodyPr/>
        <a:lstStyle/>
        <a:p>
          <a:endParaRPr lang="en-US"/>
        </a:p>
      </dgm:t>
    </dgm:pt>
    <dgm:pt modelId="{95916740-7B10-444E-902B-F12AE5C0E591}">
      <dgm:prSet/>
      <dgm:spPr/>
      <dgm:t>
        <a:bodyPr/>
        <a:lstStyle/>
        <a:p>
          <a:r>
            <a:rPr lang="en-US"/>
            <a:t>The flow of information in an LSTM cell occurs in four steps</a:t>
          </a:r>
        </a:p>
      </dgm:t>
    </dgm:pt>
    <dgm:pt modelId="{0E067D34-1BD2-446C-B878-CB31730CA5B1}" type="parTrans" cxnId="{9E09F98D-4C23-4EB1-8DE6-CA15568EE49F}">
      <dgm:prSet/>
      <dgm:spPr/>
      <dgm:t>
        <a:bodyPr/>
        <a:lstStyle/>
        <a:p>
          <a:endParaRPr lang="en-US"/>
        </a:p>
      </dgm:t>
    </dgm:pt>
    <dgm:pt modelId="{60D73636-3413-4522-AD7D-02170612E8F9}" type="sibTrans" cxnId="{9E09F98D-4C23-4EB1-8DE6-CA15568EE49F}">
      <dgm:prSet/>
      <dgm:spPr/>
      <dgm:t>
        <a:bodyPr/>
        <a:lstStyle/>
        <a:p>
          <a:endParaRPr lang="en-US"/>
        </a:p>
      </dgm:t>
    </dgm:pt>
    <dgm:pt modelId="{64F25D86-A461-42FA-97A5-4A3185D58148}">
      <dgm:prSet/>
      <dgm:spPr/>
      <dgm:t>
        <a:bodyPr/>
        <a:lstStyle/>
        <a:p>
          <a:r>
            <a:rPr lang="en-US"/>
            <a:t>Step 3: Activate the output gate</a:t>
          </a:r>
        </a:p>
      </dgm:t>
    </dgm:pt>
    <dgm:pt modelId="{2B70B0B4-B033-456E-9EEC-AE577B7BE00A}" type="parTrans" cxnId="{603C4C82-092B-4D96-BA08-B552037F8ABD}">
      <dgm:prSet/>
      <dgm:spPr/>
      <dgm:t>
        <a:bodyPr/>
        <a:lstStyle/>
        <a:p>
          <a:endParaRPr lang="en-US"/>
        </a:p>
      </dgm:t>
    </dgm:pt>
    <dgm:pt modelId="{CF595819-3EBC-4CDF-B2C7-01E174CFB0C6}" type="sibTrans" cxnId="{603C4C82-092B-4D96-BA08-B552037F8ABD}">
      <dgm:prSet/>
      <dgm:spPr/>
      <dgm:t>
        <a:bodyPr/>
        <a:lstStyle/>
        <a:p>
          <a:endParaRPr lang="en-US"/>
        </a:p>
      </dgm:t>
    </dgm:pt>
    <dgm:pt modelId="{AD40B870-8183-4933-994E-73DDE79830D4}">
      <dgm:prSet/>
      <dgm:spPr/>
      <dgm:t>
        <a:bodyPr/>
        <a:lstStyle/>
        <a:p>
          <a:r>
            <a:rPr lang="en-US"/>
            <a:t>At time step t, compute and retrieve the new current Cell state C(t).</a:t>
          </a:r>
        </a:p>
      </dgm:t>
    </dgm:pt>
    <dgm:pt modelId="{97D68E11-ED1D-47D4-BBD4-B07E05BD34F1}" type="parTrans" cxnId="{D5432459-F6BA-4426-9E98-F0F8E359C28C}">
      <dgm:prSet/>
      <dgm:spPr/>
      <dgm:t>
        <a:bodyPr/>
        <a:lstStyle/>
        <a:p>
          <a:endParaRPr lang="en-US"/>
        </a:p>
      </dgm:t>
    </dgm:pt>
    <dgm:pt modelId="{3CCF3704-C316-4F9C-842D-6A99E98A5D4D}" type="sibTrans" cxnId="{D5432459-F6BA-4426-9E98-F0F8E359C28C}">
      <dgm:prSet/>
      <dgm:spPr/>
      <dgm:t>
        <a:bodyPr/>
        <a:lstStyle/>
        <a:p>
          <a:endParaRPr lang="en-US"/>
        </a:p>
      </dgm:t>
    </dgm:pt>
    <dgm:pt modelId="{450727F2-15AA-4A36-BB29-41CC492AE572}">
      <dgm:prSet/>
      <dgm:spPr/>
      <dgm:t>
        <a:bodyPr/>
        <a:lstStyle/>
        <a:p>
          <a:r>
            <a:rPr lang="en-US"/>
            <a:t>Step 4: Output Gate</a:t>
          </a:r>
        </a:p>
      </dgm:t>
    </dgm:pt>
    <dgm:pt modelId="{CA66CB46-BD67-4FE1-8E08-D733158AF598}" type="parTrans" cxnId="{6C6808A3-ACBC-4099-A5BB-54F58C46C54C}">
      <dgm:prSet/>
      <dgm:spPr/>
      <dgm:t>
        <a:bodyPr/>
        <a:lstStyle/>
        <a:p>
          <a:endParaRPr lang="en-US"/>
        </a:p>
      </dgm:t>
    </dgm:pt>
    <dgm:pt modelId="{B0D1DDEE-241A-4E37-BCFC-4C83522E0E65}" type="sibTrans" cxnId="{6C6808A3-ACBC-4099-A5BB-54F58C46C54C}">
      <dgm:prSet/>
      <dgm:spPr/>
      <dgm:t>
        <a:bodyPr/>
        <a:lstStyle/>
        <a:p>
          <a:endParaRPr lang="en-US"/>
        </a:p>
      </dgm:t>
    </dgm:pt>
    <dgm:pt modelId="{BE3305C9-99E5-4719-81A6-59E35C9E6066}" type="pres">
      <dgm:prSet presAssocID="{C32DB385-2813-44CD-BB1B-5F0873F07296}" presName="Name0" presStyleCnt="0">
        <dgm:presLayoutVars>
          <dgm:dir/>
          <dgm:resizeHandles val="exact"/>
        </dgm:presLayoutVars>
      </dgm:prSet>
      <dgm:spPr/>
    </dgm:pt>
    <dgm:pt modelId="{EA1BAB49-F926-4F4D-B12B-06CB9A8EB419}" type="pres">
      <dgm:prSet presAssocID="{7B9E12F2-40E2-43EE-900E-B2F045617069}" presName="node" presStyleLbl="node1" presStyleIdx="0" presStyleCnt="8">
        <dgm:presLayoutVars>
          <dgm:bulletEnabled val="1"/>
        </dgm:presLayoutVars>
      </dgm:prSet>
      <dgm:spPr/>
    </dgm:pt>
    <dgm:pt modelId="{8D525A55-78AF-4013-B39D-DEC4098838FB}" type="pres">
      <dgm:prSet presAssocID="{3B8BC448-29D0-4DFA-905F-C3D4024B5783}" presName="sibTrans" presStyleLbl="sibTrans1D1" presStyleIdx="0" presStyleCnt="7"/>
      <dgm:spPr/>
    </dgm:pt>
    <dgm:pt modelId="{CC735D81-9684-472C-8635-04335C023750}" type="pres">
      <dgm:prSet presAssocID="{3B8BC448-29D0-4DFA-905F-C3D4024B5783}" presName="connectorText" presStyleLbl="sibTrans1D1" presStyleIdx="0" presStyleCnt="7"/>
      <dgm:spPr/>
    </dgm:pt>
    <dgm:pt modelId="{299F0374-CEA6-454D-96FB-CC8FE5AD1809}" type="pres">
      <dgm:prSet presAssocID="{FB4696A5-84B1-4FD6-851D-2014B2E186DD}" presName="node" presStyleLbl="node1" presStyleIdx="1" presStyleCnt="8">
        <dgm:presLayoutVars>
          <dgm:bulletEnabled val="1"/>
        </dgm:presLayoutVars>
      </dgm:prSet>
      <dgm:spPr/>
    </dgm:pt>
    <dgm:pt modelId="{635F1CB0-73CD-4050-89A2-7BC120535A69}" type="pres">
      <dgm:prSet presAssocID="{C6910B90-59E5-4289-911D-AC954631B769}" presName="sibTrans" presStyleLbl="sibTrans1D1" presStyleIdx="1" presStyleCnt="7"/>
      <dgm:spPr/>
    </dgm:pt>
    <dgm:pt modelId="{A3F4DF5A-3721-441D-BD74-84DB520D0202}" type="pres">
      <dgm:prSet presAssocID="{C6910B90-59E5-4289-911D-AC954631B769}" presName="connectorText" presStyleLbl="sibTrans1D1" presStyleIdx="1" presStyleCnt="7"/>
      <dgm:spPr/>
    </dgm:pt>
    <dgm:pt modelId="{3215ECAD-18C7-4A32-87DE-6DDC23D28697}" type="pres">
      <dgm:prSet presAssocID="{BD22B884-6283-415A-99CD-4D39CD1A1C52}" presName="node" presStyleLbl="node1" presStyleIdx="2" presStyleCnt="8">
        <dgm:presLayoutVars>
          <dgm:bulletEnabled val="1"/>
        </dgm:presLayoutVars>
      </dgm:prSet>
      <dgm:spPr/>
    </dgm:pt>
    <dgm:pt modelId="{8C1427A4-C036-4CAC-A57C-99B97552EBF8}" type="pres">
      <dgm:prSet presAssocID="{56E9ABDD-46B6-4429-90AE-7012FA6A85F7}" presName="sibTrans" presStyleLbl="sibTrans1D1" presStyleIdx="2" presStyleCnt="7"/>
      <dgm:spPr/>
    </dgm:pt>
    <dgm:pt modelId="{086261B8-E948-430B-9EE8-60F5B88487C2}" type="pres">
      <dgm:prSet presAssocID="{56E9ABDD-46B6-4429-90AE-7012FA6A85F7}" presName="connectorText" presStyleLbl="sibTrans1D1" presStyleIdx="2" presStyleCnt="7"/>
      <dgm:spPr/>
    </dgm:pt>
    <dgm:pt modelId="{6A0B55EE-7F02-4B87-8AA6-140928D35543}" type="pres">
      <dgm:prSet presAssocID="{97528954-3AC9-414A-93F9-7AE10B0B144D}" presName="node" presStyleLbl="node1" presStyleIdx="3" presStyleCnt="8">
        <dgm:presLayoutVars>
          <dgm:bulletEnabled val="1"/>
        </dgm:presLayoutVars>
      </dgm:prSet>
      <dgm:spPr/>
    </dgm:pt>
    <dgm:pt modelId="{39AB9187-9D80-4E57-A05F-873FB2825171}" type="pres">
      <dgm:prSet presAssocID="{7A5DB2C4-A088-472E-8E00-9D9E517F716C}" presName="sibTrans" presStyleLbl="sibTrans1D1" presStyleIdx="3" presStyleCnt="7"/>
      <dgm:spPr/>
    </dgm:pt>
    <dgm:pt modelId="{6532DC21-5B8C-46F6-B18D-EB3527F8F6CD}" type="pres">
      <dgm:prSet presAssocID="{7A5DB2C4-A088-472E-8E00-9D9E517F716C}" presName="connectorText" presStyleLbl="sibTrans1D1" presStyleIdx="3" presStyleCnt="7"/>
      <dgm:spPr/>
    </dgm:pt>
    <dgm:pt modelId="{5A07354E-CC39-4248-ABC0-65192A4FE418}" type="pres">
      <dgm:prSet presAssocID="{95916740-7B10-444E-902B-F12AE5C0E591}" presName="node" presStyleLbl="node1" presStyleIdx="4" presStyleCnt="8">
        <dgm:presLayoutVars>
          <dgm:bulletEnabled val="1"/>
        </dgm:presLayoutVars>
      </dgm:prSet>
      <dgm:spPr/>
    </dgm:pt>
    <dgm:pt modelId="{D319F71A-FCD0-4357-9FF2-BF59E9B122F3}" type="pres">
      <dgm:prSet presAssocID="{60D73636-3413-4522-AD7D-02170612E8F9}" presName="sibTrans" presStyleLbl="sibTrans1D1" presStyleIdx="4" presStyleCnt="7"/>
      <dgm:spPr/>
    </dgm:pt>
    <dgm:pt modelId="{AD4BC18E-3A98-453B-846E-230499E18825}" type="pres">
      <dgm:prSet presAssocID="{60D73636-3413-4522-AD7D-02170612E8F9}" presName="connectorText" presStyleLbl="sibTrans1D1" presStyleIdx="4" presStyleCnt="7"/>
      <dgm:spPr/>
    </dgm:pt>
    <dgm:pt modelId="{5286C0FB-1434-46AE-9C75-2FF6A913481B}" type="pres">
      <dgm:prSet presAssocID="{64F25D86-A461-42FA-97A5-4A3185D58148}" presName="node" presStyleLbl="node1" presStyleIdx="5" presStyleCnt="8">
        <dgm:presLayoutVars>
          <dgm:bulletEnabled val="1"/>
        </dgm:presLayoutVars>
      </dgm:prSet>
      <dgm:spPr/>
    </dgm:pt>
    <dgm:pt modelId="{8635A499-E8DB-4A64-AE56-83300CE48A0A}" type="pres">
      <dgm:prSet presAssocID="{CF595819-3EBC-4CDF-B2C7-01E174CFB0C6}" presName="sibTrans" presStyleLbl="sibTrans1D1" presStyleIdx="5" presStyleCnt="7"/>
      <dgm:spPr/>
    </dgm:pt>
    <dgm:pt modelId="{EAA8A606-C940-406F-B018-DB50405C3863}" type="pres">
      <dgm:prSet presAssocID="{CF595819-3EBC-4CDF-B2C7-01E174CFB0C6}" presName="connectorText" presStyleLbl="sibTrans1D1" presStyleIdx="5" presStyleCnt="7"/>
      <dgm:spPr/>
    </dgm:pt>
    <dgm:pt modelId="{0FD29DAE-DE2F-4341-88CC-A1A15283A95F}" type="pres">
      <dgm:prSet presAssocID="{AD40B870-8183-4933-994E-73DDE79830D4}" presName="node" presStyleLbl="node1" presStyleIdx="6" presStyleCnt="8">
        <dgm:presLayoutVars>
          <dgm:bulletEnabled val="1"/>
        </dgm:presLayoutVars>
      </dgm:prSet>
      <dgm:spPr/>
    </dgm:pt>
    <dgm:pt modelId="{EFDB2A7C-EE21-4CD6-8317-90A693E1F050}" type="pres">
      <dgm:prSet presAssocID="{3CCF3704-C316-4F9C-842D-6A99E98A5D4D}" presName="sibTrans" presStyleLbl="sibTrans1D1" presStyleIdx="6" presStyleCnt="7"/>
      <dgm:spPr/>
    </dgm:pt>
    <dgm:pt modelId="{EAE6900D-1C5D-4D2B-B922-4304DEBC3EA6}" type="pres">
      <dgm:prSet presAssocID="{3CCF3704-C316-4F9C-842D-6A99E98A5D4D}" presName="connectorText" presStyleLbl="sibTrans1D1" presStyleIdx="6" presStyleCnt="7"/>
      <dgm:spPr/>
    </dgm:pt>
    <dgm:pt modelId="{ECE65015-AF25-40E0-ADBE-E41427737B78}" type="pres">
      <dgm:prSet presAssocID="{450727F2-15AA-4A36-BB29-41CC492AE572}" presName="node" presStyleLbl="node1" presStyleIdx="7" presStyleCnt="8">
        <dgm:presLayoutVars>
          <dgm:bulletEnabled val="1"/>
        </dgm:presLayoutVars>
      </dgm:prSet>
      <dgm:spPr/>
    </dgm:pt>
  </dgm:ptLst>
  <dgm:cxnLst>
    <dgm:cxn modelId="{531C5523-BDDB-4053-A521-A4EF97AB7C6F}" type="presOf" srcId="{C6910B90-59E5-4289-911D-AC954631B769}" destId="{A3F4DF5A-3721-441D-BD74-84DB520D0202}" srcOrd="1" destOrd="0" presId="urn:microsoft.com/office/officeart/2016/7/layout/RepeatingBendingProcessNew"/>
    <dgm:cxn modelId="{68FB0131-0D39-4A26-A4B6-9DD191426456}" srcId="{C32DB385-2813-44CD-BB1B-5F0873F07296}" destId="{FB4696A5-84B1-4FD6-851D-2014B2E186DD}" srcOrd="1" destOrd="0" parTransId="{D4F147C7-8F08-4DF5-99EB-17ADAE1C8979}" sibTransId="{C6910B90-59E5-4289-911D-AC954631B769}"/>
    <dgm:cxn modelId="{39E2415E-11C9-4CAD-AEBC-2A44047BB4FE}" type="presOf" srcId="{3CCF3704-C316-4F9C-842D-6A99E98A5D4D}" destId="{EAE6900D-1C5D-4D2B-B922-4304DEBC3EA6}" srcOrd="1" destOrd="0" presId="urn:microsoft.com/office/officeart/2016/7/layout/RepeatingBendingProcessNew"/>
    <dgm:cxn modelId="{84F8CE5E-ABD2-4A79-B453-28F0277AFFE2}" type="presOf" srcId="{56E9ABDD-46B6-4429-90AE-7012FA6A85F7}" destId="{086261B8-E948-430B-9EE8-60F5B88487C2}" srcOrd="1" destOrd="0" presId="urn:microsoft.com/office/officeart/2016/7/layout/RepeatingBendingProcessNew"/>
    <dgm:cxn modelId="{0203FB6B-B5EC-4904-9A19-FAAAC874A4AC}" type="presOf" srcId="{C32DB385-2813-44CD-BB1B-5F0873F07296}" destId="{BE3305C9-99E5-4719-81A6-59E35C9E6066}" srcOrd="0" destOrd="0" presId="urn:microsoft.com/office/officeart/2016/7/layout/RepeatingBendingProcessNew"/>
    <dgm:cxn modelId="{210B0F4E-C851-4986-BBB0-B16D2E3C3129}" type="presOf" srcId="{7A5DB2C4-A088-472E-8E00-9D9E517F716C}" destId="{6532DC21-5B8C-46F6-B18D-EB3527F8F6CD}" srcOrd="1" destOrd="0" presId="urn:microsoft.com/office/officeart/2016/7/layout/RepeatingBendingProcessNew"/>
    <dgm:cxn modelId="{9CBAF752-CF0E-4B9B-8921-49A1E6B8D4C0}" type="presOf" srcId="{7B9E12F2-40E2-43EE-900E-B2F045617069}" destId="{EA1BAB49-F926-4F4D-B12B-06CB9A8EB419}" srcOrd="0" destOrd="0" presId="urn:microsoft.com/office/officeart/2016/7/layout/RepeatingBendingProcessNew"/>
    <dgm:cxn modelId="{D8D1D276-E017-4164-91B9-1EABF05C6B2D}" type="presOf" srcId="{450727F2-15AA-4A36-BB29-41CC492AE572}" destId="{ECE65015-AF25-40E0-ADBE-E41427737B78}" srcOrd="0" destOrd="0" presId="urn:microsoft.com/office/officeart/2016/7/layout/RepeatingBendingProcessNew"/>
    <dgm:cxn modelId="{D5432459-F6BA-4426-9E98-F0F8E359C28C}" srcId="{C32DB385-2813-44CD-BB1B-5F0873F07296}" destId="{AD40B870-8183-4933-994E-73DDE79830D4}" srcOrd="6" destOrd="0" parTransId="{97D68E11-ED1D-47D4-BBD4-B07E05BD34F1}" sibTransId="{3CCF3704-C316-4F9C-842D-6A99E98A5D4D}"/>
    <dgm:cxn modelId="{503F6781-28C3-417F-AB28-C1F8B6994D3B}" type="presOf" srcId="{BD22B884-6283-415A-99CD-4D39CD1A1C52}" destId="{3215ECAD-18C7-4A32-87DE-6DDC23D28697}" srcOrd="0" destOrd="0" presId="urn:microsoft.com/office/officeart/2016/7/layout/RepeatingBendingProcessNew"/>
    <dgm:cxn modelId="{603C4C82-092B-4D96-BA08-B552037F8ABD}" srcId="{C32DB385-2813-44CD-BB1B-5F0873F07296}" destId="{64F25D86-A461-42FA-97A5-4A3185D58148}" srcOrd="5" destOrd="0" parTransId="{2B70B0B4-B033-456E-9EEC-AE577B7BE00A}" sibTransId="{CF595819-3EBC-4CDF-B2C7-01E174CFB0C6}"/>
    <dgm:cxn modelId="{5EE67B84-8580-40EC-A8B0-23CA91AED7EA}" type="presOf" srcId="{7A5DB2C4-A088-472E-8E00-9D9E517F716C}" destId="{39AB9187-9D80-4E57-A05F-873FB2825171}" srcOrd="0" destOrd="0" presId="urn:microsoft.com/office/officeart/2016/7/layout/RepeatingBendingProcessNew"/>
    <dgm:cxn modelId="{9E09F98D-4C23-4EB1-8DE6-CA15568EE49F}" srcId="{C32DB385-2813-44CD-BB1B-5F0873F07296}" destId="{95916740-7B10-444E-902B-F12AE5C0E591}" srcOrd="4" destOrd="0" parTransId="{0E067D34-1BD2-446C-B878-CB31730CA5B1}" sibTransId="{60D73636-3413-4522-AD7D-02170612E8F9}"/>
    <dgm:cxn modelId="{B03F019A-182C-4BE5-AADD-218EB7BD1807}" srcId="{C32DB385-2813-44CD-BB1B-5F0873F07296}" destId="{7B9E12F2-40E2-43EE-900E-B2F045617069}" srcOrd="0" destOrd="0" parTransId="{389C448B-FD77-43E3-A028-11854FC6BEF5}" sibTransId="{3B8BC448-29D0-4DFA-905F-C3D4024B5783}"/>
    <dgm:cxn modelId="{50AC9D9E-AB16-4E29-B873-51440718DF2F}" type="presOf" srcId="{60D73636-3413-4522-AD7D-02170612E8F9}" destId="{AD4BC18E-3A98-453B-846E-230499E18825}" srcOrd="1" destOrd="0" presId="urn:microsoft.com/office/officeart/2016/7/layout/RepeatingBendingProcessNew"/>
    <dgm:cxn modelId="{6C6808A3-ACBC-4099-A5BB-54F58C46C54C}" srcId="{C32DB385-2813-44CD-BB1B-5F0873F07296}" destId="{450727F2-15AA-4A36-BB29-41CC492AE572}" srcOrd="7" destOrd="0" parTransId="{CA66CB46-BD67-4FE1-8E08-D733158AF598}" sibTransId="{B0D1DDEE-241A-4E37-BCFC-4C83522E0E65}"/>
    <dgm:cxn modelId="{6BFA2DA3-9F56-44E3-A5B0-0259E424E6C3}" type="presOf" srcId="{CF595819-3EBC-4CDF-B2C7-01E174CFB0C6}" destId="{EAA8A606-C940-406F-B018-DB50405C3863}" srcOrd="1" destOrd="0" presId="urn:microsoft.com/office/officeart/2016/7/layout/RepeatingBendingProcessNew"/>
    <dgm:cxn modelId="{9DA27CAA-AE20-43D9-A752-B565081E8DB8}" srcId="{C32DB385-2813-44CD-BB1B-5F0873F07296}" destId="{97528954-3AC9-414A-93F9-7AE10B0B144D}" srcOrd="3" destOrd="0" parTransId="{521D82E9-9F9E-43C3-922E-53FBFDC90BF1}" sibTransId="{7A5DB2C4-A088-472E-8E00-9D9E517F716C}"/>
    <dgm:cxn modelId="{A41582AC-7D1D-4BBF-9AF6-D0E1197AB60D}" type="presOf" srcId="{AD40B870-8183-4933-994E-73DDE79830D4}" destId="{0FD29DAE-DE2F-4341-88CC-A1A15283A95F}" srcOrd="0" destOrd="0" presId="urn:microsoft.com/office/officeart/2016/7/layout/RepeatingBendingProcessNew"/>
    <dgm:cxn modelId="{0A8B3AAF-73B6-4D95-863A-E87E74623703}" type="presOf" srcId="{CF595819-3EBC-4CDF-B2C7-01E174CFB0C6}" destId="{8635A499-E8DB-4A64-AE56-83300CE48A0A}" srcOrd="0" destOrd="0" presId="urn:microsoft.com/office/officeart/2016/7/layout/RepeatingBendingProcessNew"/>
    <dgm:cxn modelId="{550598BB-5B0D-42E9-9BD9-20C47E4D8428}" type="presOf" srcId="{56E9ABDD-46B6-4429-90AE-7012FA6A85F7}" destId="{8C1427A4-C036-4CAC-A57C-99B97552EBF8}" srcOrd="0" destOrd="0" presId="urn:microsoft.com/office/officeart/2016/7/layout/RepeatingBendingProcessNew"/>
    <dgm:cxn modelId="{480549BE-6F24-466E-826B-814CDC122C0F}" type="presOf" srcId="{3CCF3704-C316-4F9C-842D-6A99E98A5D4D}" destId="{EFDB2A7C-EE21-4CD6-8317-90A693E1F050}" srcOrd="0" destOrd="0" presId="urn:microsoft.com/office/officeart/2016/7/layout/RepeatingBendingProcessNew"/>
    <dgm:cxn modelId="{C617CEC2-59CA-4600-B70C-E71E04FF6BA9}" type="presOf" srcId="{FB4696A5-84B1-4FD6-851D-2014B2E186DD}" destId="{299F0374-CEA6-454D-96FB-CC8FE5AD1809}" srcOrd="0" destOrd="0" presId="urn:microsoft.com/office/officeart/2016/7/layout/RepeatingBendingProcessNew"/>
    <dgm:cxn modelId="{9338CCCA-37C7-474D-9940-432545B464FD}" srcId="{C32DB385-2813-44CD-BB1B-5F0873F07296}" destId="{BD22B884-6283-415A-99CD-4D39CD1A1C52}" srcOrd="2" destOrd="0" parTransId="{88536669-29B8-4702-9473-669CA17DA7D9}" sibTransId="{56E9ABDD-46B6-4429-90AE-7012FA6A85F7}"/>
    <dgm:cxn modelId="{B6B45AD2-DD81-405C-9921-25416128A89C}" type="presOf" srcId="{3B8BC448-29D0-4DFA-905F-C3D4024B5783}" destId="{8D525A55-78AF-4013-B39D-DEC4098838FB}" srcOrd="0" destOrd="0" presId="urn:microsoft.com/office/officeart/2016/7/layout/RepeatingBendingProcessNew"/>
    <dgm:cxn modelId="{E803B2D7-2A81-4AB1-A74F-2E0075789F93}" type="presOf" srcId="{C6910B90-59E5-4289-911D-AC954631B769}" destId="{635F1CB0-73CD-4050-89A2-7BC120535A69}" srcOrd="0" destOrd="0" presId="urn:microsoft.com/office/officeart/2016/7/layout/RepeatingBendingProcessNew"/>
    <dgm:cxn modelId="{A194BBDB-59ED-4E58-860E-F195C1C7A7BE}" type="presOf" srcId="{95916740-7B10-444E-902B-F12AE5C0E591}" destId="{5A07354E-CC39-4248-ABC0-65192A4FE418}" srcOrd="0" destOrd="0" presId="urn:microsoft.com/office/officeart/2016/7/layout/RepeatingBendingProcessNew"/>
    <dgm:cxn modelId="{DEFFC4F5-3E2A-41F7-BC08-B4902ED91262}" type="presOf" srcId="{64F25D86-A461-42FA-97A5-4A3185D58148}" destId="{5286C0FB-1434-46AE-9C75-2FF6A913481B}" srcOrd="0" destOrd="0" presId="urn:microsoft.com/office/officeart/2016/7/layout/RepeatingBendingProcessNew"/>
    <dgm:cxn modelId="{6CC48AFA-FDB7-4222-ACAC-31D16E937B0D}" type="presOf" srcId="{60D73636-3413-4522-AD7D-02170612E8F9}" destId="{D319F71A-FCD0-4357-9FF2-BF59E9B122F3}" srcOrd="0" destOrd="0" presId="urn:microsoft.com/office/officeart/2016/7/layout/RepeatingBendingProcessNew"/>
    <dgm:cxn modelId="{9C3ECEFE-4D4B-4DD6-8678-D711C73B212D}" type="presOf" srcId="{97528954-3AC9-414A-93F9-7AE10B0B144D}" destId="{6A0B55EE-7F02-4B87-8AA6-140928D35543}" srcOrd="0" destOrd="0" presId="urn:microsoft.com/office/officeart/2016/7/layout/RepeatingBendingProcessNew"/>
    <dgm:cxn modelId="{778A89FF-B6F0-48A5-8D1F-D4A8738758C0}" type="presOf" srcId="{3B8BC448-29D0-4DFA-905F-C3D4024B5783}" destId="{CC735D81-9684-472C-8635-04335C023750}" srcOrd="1" destOrd="0" presId="urn:microsoft.com/office/officeart/2016/7/layout/RepeatingBendingProcessNew"/>
    <dgm:cxn modelId="{4DC882F0-D4C7-4499-9353-0FCE553EC38B}" type="presParOf" srcId="{BE3305C9-99E5-4719-81A6-59E35C9E6066}" destId="{EA1BAB49-F926-4F4D-B12B-06CB9A8EB419}" srcOrd="0" destOrd="0" presId="urn:microsoft.com/office/officeart/2016/7/layout/RepeatingBendingProcessNew"/>
    <dgm:cxn modelId="{A1932B65-7884-4E3B-9E85-8E25D2AF7A33}" type="presParOf" srcId="{BE3305C9-99E5-4719-81A6-59E35C9E6066}" destId="{8D525A55-78AF-4013-B39D-DEC4098838FB}" srcOrd="1" destOrd="0" presId="urn:microsoft.com/office/officeart/2016/7/layout/RepeatingBendingProcessNew"/>
    <dgm:cxn modelId="{DD478F1F-D272-4E46-B59A-2231856AA9F4}" type="presParOf" srcId="{8D525A55-78AF-4013-B39D-DEC4098838FB}" destId="{CC735D81-9684-472C-8635-04335C023750}" srcOrd="0" destOrd="0" presId="urn:microsoft.com/office/officeart/2016/7/layout/RepeatingBendingProcessNew"/>
    <dgm:cxn modelId="{5BFBEEB6-A851-4D66-8236-7FF7B6E3BBAB}" type="presParOf" srcId="{BE3305C9-99E5-4719-81A6-59E35C9E6066}" destId="{299F0374-CEA6-454D-96FB-CC8FE5AD1809}" srcOrd="2" destOrd="0" presId="urn:microsoft.com/office/officeart/2016/7/layout/RepeatingBendingProcessNew"/>
    <dgm:cxn modelId="{40D18186-4EBD-478F-A967-1AD945E1E6EB}" type="presParOf" srcId="{BE3305C9-99E5-4719-81A6-59E35C9E6066}" destId="{635F1CB0-73CD-4050-89A2-7BC120535A69}" srcOrd="3" destOrd="0" presId="urn:microsoft.com/office/officeart/2016/7/layout/RepeatingBendingProcessNew"/>
    <dgm:cxn modelId="{3BA34632-73D2-4AEC-B4D4-F27748F53E51}" type="presParOf" srcId="{635F1CB0-73CD-4050-89A2-7BC120535A69}" destId="{A3F4DF5A-3721-441D-BD74-84DB520D0202}" srcOrd="0" destOrd="0" presId="urn:microsoft.com/office/officeart/2016/7/layout/RepeatingBendingProcessNew"/>
    <dgm:cxn modelId="{121DB84C-4266-4DE5-AA68-D1899E092E07}" type="presParOf" srcId="{BE3305C9-99E5-4719-81A6-59E35C9E6066}" destId="{3215ECAD-18C7-4A32-87DE-6DDC23D28697}" srcOrd="4" destOrd="0" presId="urn:microsoft.com/office/officeart/2016/7/layout/RepeatingBendingProcessNew"/>
    <dgm:cxn modelId="{671BC726-F2ED-4597-B051-B1B25B09A694}" type="presParOf" srcId="{BE3305C9-99E5-4719-81A6-59E35C9E6066}" destId="{8C1427A4-C036-4CAC-A57C-99B97552EBF8}" srcOrd="5" destOrd="0" presId="urn:microsoft.com/office/officeart/2016/7/layout/RepeatingBendingProcessNew"/>
    <dgm:cxn modelId="{90C19594-A614-4533-A7F8-4884BDA6BA12}" type="presParOf" srcId="{8C1427A4-C036-4CAC-A57C-99B97552EBF8}" destId="{086261B8-E948-430B-9EE8-60F5B88487C2}" srcOrd="0" destOrd="0" presId="urn:microsoft.com/office/officeart/2016/7/layout/RepeatingBendingProcessNew"/>
    <dgm:cxn modelId="{72551CB3-88D4-49EA-8CA6-D6B81F2177D7}" type="presParOf" srcId="{BE3305C9-99E5-4719-81A6-59E35C9E6066}" destId="{6A0B55EE-7F02-4B87-8AA6-140928D35543}" srcOrd="6" destOrd="0" presId="urn:microsoft.com/office/officeart/2016/7/layout/RepeatingBendingProcessNew"/>
    <dgm:cxn modelId="{DA226D5D-94F6-49E8-8C61-90620CDBEAA8}" type="presParOf" srcId="{BE3305C9-99E5-4719-81A6-59E35C9E6066}" destId="{39AB9187-9D80-4E57-A05F-873FB2825171}" srcOrd="7" destOrd="0" presId="urn:microsoft.com/office/officeart/2016/7/layout/RepeatingBendingProcessNew"/>
    <dgm:cxn modelId="{B3E516FB-EAE5-4FC7-A7E1-9115414A0397}" type="presParOf" srcId="{39AB9187-9D80-4E57-A05F-873FB2825171}" destId="{6532DC21-5B8C-46F6-B18D-EB3527F8F6CD}" srcOrd="0" destOrd="0" presId="urn:microsoft.com/office/officeart/2016/7/layout/RepeatingBendingProcessNew"/>
    <dgm:cxn modelId="{88CC2EBE-9259-46B6-BA81-E1C25D9F82EB}" type="presParOf" srcId="{BE3305C9-99E5-4719-81A6-59E35C9E6066}" destId="{5A07354E-CC39-4248-ABC0-65192A4FE418}" srcOrd="8" destOrd="0" presId="urn:microsoft.com/office/officeart/2016/7/layout/RepeatingBendingProcessNew"/>
    <dgm:cxn modelId="{8A7E827C-7F5D-47BF-9531-B3EF926C259D}" type="presParOf" srcId="{BE3305C9-99E5-4719-81A6-59E35C9E6066}" destId="{D319F71A-FCD0-4357-9FF2-BF59E9B122F3}" srcOrd="9" destOrd="0" presId="urn:microsoft.com/office/officeart/2016/7/layout/RepeatingBendingProcessNew"/>
    <dgm:cxn modelId="{266F251F-4551-4399-A709-5F14040A3D14}" type="presParOf" srcId="{D319F71A-FCD0-4357-9FF2-BF59E9B122F3}" destId="{AD4BC18E-3A98-453B-846E-230499E18825}" srcOrd="0" destOrd="0" presId="urn:microsoft.com/office/officeart/2016/7/layout/RepeatingBendingProcessNew"/>
    <dgm:cxn modelId="{FE1FD304-0275-46E9-876F-AFC34B09D27D}" type="presParOf" srcId="{BE3305C9-99E5-4719-81A6-59E35C9E6066}" destId="{5286C0FB-1434-46AE-9C75-2FF6A913481B}" srcOrd="10" destOrd="0" presId="urn:microsoft.com/office/officeart/2016/7/layout/RepeatingBendingProcessNew"/>
    <dgm:cxn modelId="{537E587F-38CE-46AF-858B-7A555568E5F0}" type="presParOf" srcId="{BE3305C9-99E5-4719-81A6-59E35C9E6066}" destId="{8635A499-E8DB-4A64-AE56-83300CE48A0A}" srcOrd="11" destOrd="0" presId="urn:microsoft.com/office/officeart/2016/7/layout/RepeatingBendingProcessNew"/>
    <dgm:cxn modelId="{48ADBD56-686C-471A-A4A7-2795954542A1}" type="presParOf" srcId="{8635A499-E8DB-4A64-AE56-83300CE48A0A}" destId="{EAA8A606-C940-406F-B018-DB50405C3863}" srcOrd="0" destOrd="0" presId="urn:microsoft.com/office/officeart/2016/7/layout/RepeatingBendingProcessNew"/>
    <dgm:cxn modelId="{070F7529-DEA3-4677-A592-796EF077CD8F}" type="presParOf" srcId="{BE3305C9-99E5-4719-81A6-59E35C9E6066}" destId="{0FD29DAE-DE2F-4341-88CC-A1A15283A95F}" srcOrd="12" destOrd="0" presId="urn:microsoft.com/office/officeart/2016/7/layout/RepeatingBendingProcessNew"/>
    <dgm:cxn modelId="{64B5F495-85D0-46D1-8A31-723599CE8D7A}" type="presParOf" srcId="{BE3305C9-99E5-4719-81A6-59E35C9E6066}" destId="{EFDB2A7C-EE21-4CD6-8317-90A693E1F050}" srcOrd="13" destOrd="0" presId="urn:microsoft.com/office/officeart/2016/7/layout/RepeatingBendingProcessNew"/>
    <dgm:cxn modelId="{9338406F-8ABB-4BD7-A668-8C5099B15FFB}" type="presParOf" srcId="{EFDB2A7C-EE21-4CD6-8317-90A693E1F050}" destId="{EAE6900D-1C5D-4D2B-B922-4304DEBC3EA6}" srcOrd="0" destOrd="0" presId="urn:microsoft.com/office/officeart/2016/7/layout/RepeatingBendingProcessNew"/>
    <dgm:cxn modelId="{6FFD9DB9-5ECD-4539-8C9A-9466C791C91A}" type="presParOf" srcId="{BE3305C9-99E5-4719-81A6-59E35C9E6066}" destId="{ECE65015-AF25-40E0-ADBE-E41427737B78}" srcOrd="14"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652E91-D727-45DD-977E-B9E5CA6CBE6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FCB5005-AB94-4AF3-A6B1-0BF4D3A177EA}">
      <dgm:prSet/>
      <dgm:spPr/>
      <dgm:t>
        <a:bodyPr/>
        <a:lstStyle/>
        <a:p>
          <a:r>
            <a:rPr lang="en-US"/>
            <a:t>Information can be added or withdrawn to the flow, i.e., the cell state, via gates along this path, transferring pertinent information along the sequence chain.</a:t>
          </a:r>
        </a:p>
      </dgm:t>
    </dgm:pt>
    <dgm:pt modelId="{4AAF1CB6-C6A6-4416-9555-7AD95C57273D}" type="parTrans" cxnId="{1189A547-9732-46EB-8248-E71429694C0B}">
      <dgm:prSet/>
      <dgm:spPr/>
      <dgm:t>
        <a:bodyPr/>
        <a:lstStyle/>
        <a:p>
          <a:endParaRPr lang="en-US"/>
        </a:p>
      </dgm:t>
    </dgm:pt>
    <dgm:pt modelId="{60DB012D-97BB-46F8-824F-417116C94E31}" type="sibTrans" cxnId="{1189A547-9732-46EB-8248-E71429694C0B}">
      <dgm:prSet/>
      <dgm:spPr/>
      <dgm:t>
        <a:bodyPr/>
        <a:lstStyle/>
        <a:p>
          <a:endParaRPr lang="en-US"/>
        </a:p>
      </dgm:t>
    </dgm:pt>
    <dgm:pt modelId="{1A391B66-630A-47DA-AFAC-B123379A8397}">
      <dgm:prSet/>
      <dgm:spPr/>
      <dgm:t>
        <a:bodyPr/>
        <a:lstStyle/>
        <a:p>
          <a:r>
            <a:rPr lang="en-US"/>
            <a:t>In other words, the gates are used by an LSTM cell to control the flow of information traveling down the processing path of the sequence chain.</a:t>
          </a:r>
        </a:p>
      </dgm:t>
    </dgm:pt>
    <dgm:pt modelId="{E8ABC5E4-29D4-4F16-89EE-5785B00CF74A}" type="parTrans" cxnId="{8E7C6AF3-22E6-40AC-B9A2-9A70AC5CDF4E}">
      <dgm:prSet/>
      <dgm:spPr/>
      <dgm:t>
        <a:bodyPr/>
        <a:lstStyle/>
        <a:p>
          <a:endParaRPr lang="en-US"/>
        </a:p>
      </dgm:t>
    </dgm:pt>
    <dgm:pt modelId="{55EAE916-EBDD-4309-8BA6-6287F4414B10}" type="sibTrans" cxnId="{8E7C6AF3-22E6-40AC-B9A2-9A70AC5CDF4E}">
      <dgm:prSet/>
      <dgm:spPr/>
      <dgm:t>
        <a:bodyPr/>
        <a:lstStyle/>
        <a:p>
          <a:endParaRPr lang="en-US"/>
        </a:p>
      </dgm:t>
    </dgm:pt>
    <dgm:pt modelId="{3B0C9CBC-4E90-47D5-8F0D-F5DAE9B49247}">
      <dgm:prSet/>
      <dgm:spPr/>
      <dgm:t>
        <a:bodyPr/>
        <a:lstStyle/>
        <a:p>
          <a:r>
            <a:rPr lang="en-US"/>
            <a:t>In an LSTM Cell, there are three gates: Forget, Input, and Output, each with its own sigmoid activation function.</a:t>
          </a:r>
        </a:p>
      </dgm:t>
    </dgm:pt>
    <dgm:pt modelId="{22E9B21F-C0C6-4843-8DB3-F78A4364405B}" type="parTrans" cxnId="{CA06A7AC-00E7-4369-A809-64EB7C5B8E19}">
      <dgm:prSet/>
      <dgm:spPr/>
      <dgm:t>
        <a:bodyPr/>
        <a:lstStyle/>
        <a:p>
          <a:endParaRPr lang="en-US"/>
        </a:p>
      </dgm:t>
    </dgm:pt>
    <dgm:pt modelId="{FD283161-6081-4990-A9F5-BB63F5130F87}" type="sibTrans" cxnId="{CA06A7AC-00E7-4369-A809-64EB7C5B8E19}">
      <dgm:prSet/>
      <dgm:spPr/>
      <dgm:t>
        <a:bodyPr/>
        <a:lstStyle/>
        <a:p>
          <a:endParaRPr lang="en-US"/>
        </a:p>
      </dgm:t>
    </dgm:pt>
    <dgm:pt modelId="{BE2C3819-DF09-4CF3-8C6C-4BE91FCE4A15}" type="pres">
      <dgm:prSet presAssocID="{E9652E91-D727-45DD-977E-B9E5CA6CBE6F}" presName="linear" presStyleCnt="0">
        <dgm:presLayoutVars>
          <dgm:animLvl val="lvl"/>
          <dgm:resizeHandles val="exact"/>
        </dgm:presLayoutVars>
      </dgm:prSet>
      <dgm:spPr/>
    </dgm:pt>
    <dgm:pt modelId="{727BBB01-4E4B-4884-B093-4010E8209D16}" type="pres">
      <dgm:prSet presAssocID="{1FCB5005-AB94-4AF3-A6B1-0BF4D3A177EA}" presName="parentText" presStyleLbl="node1" presStyleIdx="0" presStyleCnt="3">
        <dgm:presLayoutVars>
          <dgm:chMax val="0"/>
          <dgm:bulletEnabled val="1"/>
        </dgm:presLayoutVars>
      </dgm:prSet>
      <dgm:spPr/>
    </dgm:pt>
    <dgm:pt modelId="{C9E422E7-9863-493F-8610-9763F112EDC0}" type="pres">
      <dgm:prSet presAssocID="{60DB012D-97BB-46F8-824F-417116C94E31}" presName="spacer" presStyleCnt="0"/>
      <dgm:spPr/>
    </dgm:pt>
    <dgm:pt modelId="{3BE65F2F-D155-4FB3-86F4-72B72656CB42}" type="pres">
      <dgm:prSet presAssocID="{1A391B66-630A-47DA-AFAC-B123379A8397}" presName="parentText" presStyleLbl="node1" presStyleIdx="1" presStyleCnt="3">
        <dgm:presLayoutVars>
          <dgm:chMax val="0"/>
          <dgm:bulletEnabled val="1"/>
        </dgm:presLayoutVars>
      </dgm:prSet>
      <dgm:spPr/>
    </dgm:pt>
    <dgm:pt modelId="{4190288F-79EF-48E6-B20E-87FEE580F52A}" type="pres">
      <dgm:prSet presAssocID="{55EAE916-EBDD-4309-8BA6-6287F4414B10}" presName="spacer" presStyleCnt="0"/>
      <dgm:spPr/>
    </dgm:pt>
    <dgm:pt modelId="{148D3607-D375-4733-8239-86E0BED8BE47}" type="pres">
      <dgm:prSet presAssocID="{3B0C9CBC-4E90-47D5-8F0D-F5DAE9B49247}" presName="parentText" presStyleLbl="node1" presStyleIdx="2" presStyleCnt="3">
        <dgm:presLayoutVars>
          <dgm:chMax val="0"/>
          <dgm:bulletEnabled val="1"/>
        </dgm:presLayoutVars>
      </dgm:prSet>
      <dgm:spPr/>
    </dgm:pt>
  </dgm:ptLst>
  <dgm:cxnLst>
    <dgm:cxn modelId="{4C58D30D-FCCC-45A0-9009-B6B9A227E7CB}" type="presOf" srcId="{1A391B66-630A-47DA-AFAC-B123379A8397}" destId="{3BE65F2F-D155-4FB3-86F4-72B72656CB42}" srcOrd="0" destOrd="0" presId="urn:microsoft.com/office/officeart/2005/8/layout/vList2"/>
    <dgm:cxn modelId="{13AAE43E-5476-4E70-A432-2C23175ABA8B}" type="presOf" srcId="{E9652E91-D727-45DD-977E-B9E5CA6CBE6F}" destId="{BE2C3819-DF09-4CF3-8C6C-4BE91FCE4A15}" srcOrd="0" destOrd="0" presId="urn:microsoft.com/office/officeart/2005/8/layout/vList2"/>
    <dgm:cxn modelId="{1189A547-9732-46EB-8248-E71429694C0B}" srcId="{E9652E91-D727-45DD-977E-B9E5CA6CBE6F}" destId="{1FCB5005-AB94-4AF3-A6B1-0BF4D3A177EA}" srcOrd="0" destOrd="0" parTransId="{4AAF1CB6-C6A6-4416-9555-7AD95C57273D}" sibTransId="{60DB012D-97BB-46F8-824F-417116C94E31}"/>
    <dgm:cxn modelId="{75191F4B-8F9B-42FC-946F-DFB022C736D5}" type="presOf" srcId="{1FCB5005-AB94-4AF3-A6B1-0BF4D3A177EA}" destId="{727BBB01-4E4B-4884-B093-4010E8209D16}" srcOrd="0" destOrd="0" presId="urn:microsoft.com/office/officeart/2005/8/layout/vList2"/>
    <dgm:cxn modelId="{9BFC49A7-6648-41D0-9674-4C18F8121714}" type="presOf" srcId="{3B0C9CBC-4E90-47D5-8F0D-F5DAE9B49247}" destId="{148D3607-D375-4733-8239-86E0BED8BE47}" srcOrd="0" destOrd="0" presId="urn:microsoft.com/office/officeart/2005/8/layout/vList2"/>
    <dgm:cxn modelId="{CA06A7AC-00E7-4369-A809-64EB7C5B8E19}" srcId="{E9652E91-D727-45DD-977E-B9E5CA6CBE6F}" destId="{3B0C9CBC-4E90-47D5-8F0D-F5DAE9B49247}" srcOrd="2" destOrd="0" parTransId="{22E9B21F-C0C6-4843-8DB3-F78A4364405B}" sibTransId="{FD283161-6081-4990-A9F5-BB63F5130F87}"/>
    <dgm:cxn modelId="{8E7C6AF3-22E6-40AC-B9A2-9A70AC5CDF4E}" srcId="{E9652E91-D727-45DD-977E-B9E5CA6CBE6F}" destId="{1A391B66-630A-47DA-AFAC-B123379A8397}" srcOrd="1" destOrd="0" parTransId="{E8ABC5E4-29D4-4F16-89EE-5785B00CF74A}" sibTransId="{55EAE916-EBDD-4309-8BA6-6287F4414B10}"/>
    <dgm:cxn modelId="{B003F26D-1EA5-4DA2-ABCA-C2909DB30863}" type="presParOf" srcId="{BE2C3819-DF09-4CF3-8C6C-4BE91FCE4A15}" destId="{727BBB01-4E4B-4884-B093-4010E8209D16}" srcOrd="0" destOrd="0" presId="urn:microsoft.com/office/officeart/2005/8/layout/vList2"/>
    <dgm:cxn modelId="{ADC41846-7CB1-4409-B833-C40C037789A8}" type="presParOf" srcId="{BE2C3819-DF09-4CF3-8C6C-4BE91FCE4A15}" destId="{C9E422E7-9863-493F-8610-9763F112EDC0}" srcOrd="1" destOrd="0" presId="urn:microsoft.com/office/officeart/2005/8/layout/vList2"/>
    <dgm:cxn modelId="{9FDBD313-B0A4-46F8-8681-C2688011D56E}" type="presParOf" srcId="{BE2C3819-DF09-4CF3-8C6C-4BE91FCE4A15}" destId="{3BE65F2F-D155-4FB3-86F4-72B72656CB42}" srcOrd="2" destOrd="0" presId="urn:microsoft.com/office/officeart/2005/8/layout/vList2"/>
    <dgm:cxn modelId="{2257B53A-0598-4037-B548-AAE7EBF72A23}" type="presParOf" srcId="{BE2C3819-DF09-4CF3-8C6C-4BE91FCE4A15}" destId="{4190288F-79EF-48E6-B20E-87FEE580F52A}" srcOrd="3" destOrd="0" presId="urn:microsoft.com/office/officeart/2005/8/layout/vList2"/>
    <dgm:cxn modelId="{8EFBDF6A-82AD-4085-80B9-530D847792E8}" type="presParOf" srcId="{BE2C3819-DF09-4CF3-8C6C-4BE91FCE4A15}" destId="{148D3607-D375-4733-8239-86E0BED8BE47}"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A0892D-DB8D-4695-8B6F-0B49C074D81B}"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52BDF3-8990-4904-81B4-369F4C1B75E8}">
      <dgm:prSet/>
      <dgm:spPr/>
      <dgm:t>
        <a:bodyPr/>
        <a:lstStyle/>
        <a:p>
          <a:pPr>
            <a:lnSpc>
              <a:spcPct val="100000"/>
            </a:lnSpc>
          </a:pPr>
          <a:r>
            <a:rPr lang="en-US"/>
            <a:t>1. Cell state:</a:t>
          </a:r>
        </a:p>
      </dgm:t>
    </dgm:pt>
    <dgm:pt modelId="{AE3BFB4A-0C13-4DC2-A4F2-65DB40813A91}" type="parTrans" cxnId="{99995F1E-FCE4-4C58-9DC3-0065E83FE71A}">
      <dgm:prSet/>
      <dgm:spPr/>
      <dgm:t>
        <a:bodyPr/>
        <a:lstStyle/>
        <a:p>
          <a:endParaRPr lang="en-US"/>
        </a:p>
      </dgm:t>
    </dgm:pt>
    <dgm:pt modelId="{498D10CA-A7E4-40A9-B013-2302D7411C54}" type="sibTrans" cxnId="{99995F1E-FCE4-4C58-9DC3-0065E83FE71A}">
      <dgm:prSet/>
      <dgm:spPr/>
      <dgm:t>
        <a:bodyPr/>
        <a:lstStyle/>
        <a:p>
          <a:pPr>
            <a:lnSpc>
              <a:spcPct val="100000"/>
            </a:lnSpc>
          </a:pPr>
          <a:endParaRPr lang="en-US"/>
        </a:p>
      </dgm:t>
    </dgm:pt>
    <dgm:pt modelId="{860BE1C2-5B28-456D-A5C2-1E22EED769BE}">
      <dgm:prSet/>
      <dgm:spPr/>
      <dgm:t>
        <a:bodyPr/>
        <a:lstStyle/>
        <a:p>
          <a:pPr>
            <a:lnSpc>
              <a:spcPct val="100000"/>
            </a:lnSpc>
          </a:pPr>
          <a:r>
            <a:rPr lang="en-US"/>
            <a:t>a. Long-term memory of the model, only part of LSTM models</a:t>
          </a:r>
        </a:p>
      </dgm:t>
    </dgm:pt>
    <dgm:pt modelId="{F56AEB1C-AE1C-4AE0-B481-C4F5F876E939}" type="parTrans" cxnId="{2685CD19-AE1B-4165-813A-CDB5DF571652}">
      <dgm:prSet/>
      <dgm:spPr/>
      <dgm:t>
        <a:bodyPr/>
        <a:lstStyle/>
        <a:p>
          <a:endParaRPr lang="en-US"/>
        </a:p>
      </dgm:t>
    </dgm:pt>
    <dgm:pt modelId="{61DF98B9-EFD2-4845-86A8-FC30BF000F1D}" type="sibTrans" cxnId="{2685CD19-AE1B-4165-813A-CDB5DF571652}">
      <dgm:prSet/>
      <dgm:spPr/>
      <dgm:t>
        <a:bodyPr/>
        <a:lstStyle/>
        <a:p>
          <a:pPr>
            <a:lnSpc>
              <a:spcPct val="100000"/>
            </a:lnSpc>
          </a:pPr>
          <a:endParaRPr lang="en-US"/>
        </a:p>
      </dgm:t>
    </dgm:pt>
    <dgm:pt modelId="{7256AAF0-D10C-4BA8-B325-D06B8EA29B62}">
      <dgm:prSet/>
      <dgm:spPr/>
      <dgm:t>
        <a:bodyPr/>
        <a:lstStyle/>
        <a:p>
          <a:pPr>
            <a:lnSpc>
              <a:spcPct val="100000"/>
            </a:lnSpc>
          </a:pPr>
          <a:r>
            <a:rPr lang="en-US"/>
            <a:t>b. LSTMs are usually better at dealing with long-term dependencies, because of their capacity to store and load beliefs that are important at different parts of the sequence.</a:t>
          </a:r>
        </a:p>
      </dgm:t>
    </dgm:pt>
    <dgm:pt modelId="{79A53B3A-43B8-4C3E-97CB-B11D18A900A8}" type="parTrans" cxnId="{7E5C771B-ADD9-4CFB-947D-5A9F33BE9AE7}">
      <dgm:prSet/>
      <dgm:spPr/>
      <dgm:t>
        <a:bodyPr/>
        <a:lstStyle/>
        <a:p>
          <a:endParaRPr lang="en-US"/>
        </a:p>
      </dgm:t>
    </dgm:pt>
    <dgm:pt modelId="{AF087C9D-E3FB-43B0-BEDB-4F135FFEA04F}" type="sibTrans" cxnId="{7E5C771B-ADD9-4CFB-947D-5A9F33BE9AE7}">
      <dgm:prSet/>
      <dgm:spPr/>
      <dgm:t>
        <a:bodyPr/>
        <a:lstStyle/>
        <a:p>
          <a:pPr>
            <a:lnSpc>
              <a:spcPct val="100000"/>
            </a:lnSpc>
          </a:pPr>
          <a:endParaRPr lang="en-US"/>
        </a:p>
      </dgm:t>
    </dgm:pt>
    <dgm:pt modelId="{7C0A477A-A456-449E-A893-590B7398198B}">
      <dgm:prSet/>
      <dgm:spPr/>
      <dgm:t>
        <a:bodyPr/>
        <a:lstStyle/>
        <a:p>
          <a:pPr>
            <a:lnSpc>
              <a:spcPct val="100000"/>
            </a:lnSpc>
          </a:pPr>
          <a:r>
            <a:rPr lang="en-US"/>
            <a:t>2.   Hidden state:</a:t>
          </a:r>
        </a:p>
      </dgm:t>
    </dgm:pt>
    <dgm:pt modelId="{914FBFB1-493B-4877-BC99-C090C1A346BC}" type="parTrans" cxnId="{0AB8A366-EB5E-48B0-9DC6-3A15266AB1F2}">
      <dgm:prSet/>
      <dgm:spPr/>
      <dgm:t>
        <a:bodyPr/>
        <a:lstStyle/>
        <a:p>
          <a:endParaRPr lang="en-US"/>
        </a:p>
      </dgm:t>
    </dgm:pt>
    <dgm:pt modelId="{31ABCF19-0DC9-42CE-9FA5-9CDFACBDCB7E}" type="sibTrans" cxnId="{0AB8A366-EB5E-48B0-9DC6-3A15266AB1F2}">
      <dgm:prSet/>
      <dgm:spPr/>
      <dgm:t>
        <a:bodyPr/>
        <a:lstStyle/>
        <a:p>
          <a:pPr>
            <a:lnSpc>
              <a:spcPct val="100000"/>
            </a:lnSpc>
          </a:pPr>
          <a:endParaRPr lang="en-US"/>
        </a:p>
      </dgm:t>
    </dgm:pt>
    <dgm:pt modelId="{90AB1434-4215-465B-AC8E-83EDF597430C}">
      <dgm:prSet/>
      <dgm:spPr/>
      <dgm:t>
        <a:bodyPr/>
        <a:lstStyle/>
        <a:p>
          <a:pPr>
            <a:lnSpc>
              <a:spcPct val="100000"/>
            </a:lnSpc>
          </a:pPr>
          <a:r>
            <a:rPr lang="en-US"/>
            <a:t>a. Working memory, part of LSTM and RNN models</a:t>
          </a:r>
        </a:p>
      </dgm:t>
    </dgm:pt>
    <dgm:pt modelId="{53BFF32B-716E-4E93-89FE-C3D97EE8E361}" type="parTrans" cxnId="{49CC0A87-4EB1-426E-81DF-A1DF22046385}">
      <dgm:prSet/>
      <dgm:spPr/>
      <dgm:t>
        <a:bodyPr/>
        <a:lstStyle/>
        <a:p>
          <a:endParaRPr lang="en-US"/>
        </a:p>
      </dgm:t>
    </dgm:pt>
    <dgm:pt modelId="{D479C576-A076-4F49-B5C8-D0616314BB11}" type="sibTrans" cxnId="{49CC0A87-4EB1-426E-81DF-A1DF22046385}">
      <dgm:prSet/>
      <dgm:spPr/>
      <dgm:t>
        <a:bodyPr/>
        <a:lstStyle/>
        <a:p>
          <a:pPr>
            <a:lnSpc>
              <a:spcPct val="100000"/>
            </a:lnSpc>
          </a:pPr>
          <a:endParaRPr lang="en-US"/>
        </a:p>
      </dgm:t>
    </dgm:pt>
    <dgm:pt modelId="{BB60AB69-9F63-4803-8EA4-4A1FEE565610}">
      <dgm:prSet/>
      <dgm:spPr/>
      <dgm:t>
        <a:bodyPr/>
        <a:lstStyle/>
        <a:p>
          <a:pPr>
            <a:lnSpc>
              <a:spcPct val="100000"/>
            </a:lnSpc>
          </a:pPr>
          <a:r>
            <a:rPr lang="en-US"/>
            <a:t>b. Working memory capability that carries information from immediately previous events and overwrites at every step uncontrollably present at RNNs and LSTM</a:t>
          </a:r>
        </a:p>
      </dgm:t>
    </dgm:pt>
    <dgm:pt modelId="{73BFD8B9-4457-4329-95CC-777810643A84}" type="parTrans" cxnId="{113FA92B-2F06-4CAF-BA3A-6D38730CF637}">
      <dgm:prSet/>
      <dgm:spPr/>
      <dgm:t>
        <a:bodyPr/>
        <a:lstStyle/>
        <a:p>
          <a:endParaRPr lang="en-US"/>
        </a:p>
      </dgm:t>
    </dgm:pt>
    <dgm:pt modelId="{1D8F649D-1219-40C3-A3C9-B2EF13EA122D}" type="sibTrans" cxnId="{113FA92B-2F06-4CAF-BA3A-6D38730CF637}">
      <dgm:prSet/>
      <dgm:spPr/>
      <dgm:t>
        <a:bodyPr/>
        <a:lstStyle/>
        <a:p>
          <a:endParaRPr lang="en-US"/>
        </a:p>
      </dgm:t>
    </dgm:pt>
    <dgm:pt modelId="{1E2DE20F-122F-4976-8FA8-EF8FE716FA12}" type="pres">
      <dgm:prSet presAssocID="{74A0892D-DB8D-4695-8B6F-0B49C074D81B}" presName="Name0" presStyleCnt="0">
        <dgm:presLayoutVars>
          <dgm:dir/>
          <dgm:animLvl val="lvl"/>
          <dgm:resizeHandles val="exact"/>
        </dgm:presLayoutVars>
      </dgm:prSet>
      <dgm:spPr/>
    </dgm:pt>
    <dgm:pt modelId="{A92F128F-AA49-4FBF-B72F-882ECF3B2023}" type="pres">
      <dgm:prSet presAssocID="{BB60AB69-9F63-4803-8EA4-4A1FEE565610}" presName="boxAndChildren" presStyleCnt="0"/>
      <dgm:spPr/>
    </dgm:pt>
    <dgm:pt modelId="{2DDEABBD-66C1-49C7-BFBE-60ACB462D6D0}" type="pres">
      <dgm:prSet presAssocID="{BB60AB69-9F63-4803-8EA4-4A1FEE565610}" presName="parentTextBox" presStyleLbl="node1" presStyleIdx="0" presStyleCnt="6"/>
      <dgm:spPr/>
    </dgm:pt>
    <dgm:pt modelId="{06779148-B78C-4353-9822-C96DA98A3700}" type="pres">
      <dgm:prSet presAssocID="{D479C576-A076-4F49-B5C8-D0616314BB11}" presName="sp" presStyleCnt="0"/>
      <dgm:spPr/>
    </dgm:pt>
    <dgm:pt modelId="{E31CE489-7474-4C26-A19C-D309BF54BB2D}" type="pres">
      <dgm:prSet presAssocID="{90AB1434-4215-465B-AC8E-83EDF597430C}" presName="arrowAndChildren" presStyleCnt="0"/>
      <dgm:spPr/>
    </dgm:pt>
    <dgm:pt modelId="{9E9D91A5-6E3D-4221-B020-468621637EBD}" type="pres">
      <dgm:prSet presAssocID="{90AB1434-4215-465B-AC8E-83EDF597430C}" presName="parentTextArrow" presStyleLbl="node1" presStyleIdx="1" presStyleCnt="6"/>
      <dgm:spPr/>
    </dgm:pt>
    <dgm:pt modelId="{909575B7-5F28-48BF-BF9E-8C0D2C16BF6A}" type="pres">
      <dgm:prSet presAssocID="{31ABCF19-0DC9-42CE-9FA5-9CDFACBDCB7E}" presName="sp" presStyleCnt="0"/>
      <dgm:spPr/>
    </dgm:pt>
    <dgm:pt modelId="{812748E6-446D-4E9E-90DF-418D7728195A}" type="pres">
      <dgm:prSet presAssocID="{7C0A477A-A456-449E-A893-590B7398198B}" presName="arrowAndChildren" presStyleCnt="0"/>
      <dgm:spPr/>
    </dgm:pt>
    <dgm:pt modelId="{AA7A97CA-7271-4C1D-8631-C5C86603B7D8}" type="pres">
      <dgm:prSet presAssocID="{7C0A477A-A456-449E-A893-590B7398198B}" presName="parentTextArrow" presStyleLbl="node1" presStyleIdx="2" presStyleCnt="6"/>
      <dgm:spPr/>
    </dgm:pt>
    <dgm:pt modelId="{C63459AD-ED5B-48D0-8ECE-3AB319B3F0C0}" type="pres">
      <dgm:prSet presAssocID="{AF087C9D-E3FB-43B0-BEDB-4F135FFEA04F}" presName="sp" presStyleCnt="0"/>
      <dgm:spPr/>
    </dgm:pt>
    <dgm:pt modelId="{A213F220-70CE-43A5-BABD-7E95295671DA}" type="pres">
      <dgm:prSet presAssocID="{7256AAF0-D10C-4BA8-B325-D06B8EA29B62}" presName="arrowAndChildren" presStyleCnt="0"/>
      <dgm:spPr/>
    </dgm:pt>
    <dgm:pt modelId="{9AFF2ACE-6BFF-43B5-8D52-14D227AFDB86}" type="pres">
      <dgm:prSet presAssocID="{7256AAF0-D10C-4BA8-B325-D06B8EA29B62}" presName="parentTextArrow" presStyleLbl="node1" presStyleIdx="3" presStyleCnt="6"/>
      <dgm:spPr/>
    </dgm:pt>
    <dgm:pt modelId="{9E8CA6A2-A23D-4CD4-A158-DEA1346365D7}" type="pres">
      <dgm:prSet presAssocID="{61DF98B9-EFD2-4845-86A8-FC30BF000F1D}" presName="sp" presStyleCnt="0"/>
      <dgm:spPr/>
    </dgm:pt>
    <dgm:pt modelId="{9ACA047F-43DC-490E-85DD-2B11529BC2CF}" type="pres">
      <dgm:prSet presAssocID="{860BE1C2-5B28-456D-A5C2-1E22EED769BE}" presName="arrowAndChildren" presStyleCnt="0"/>
      <dgm:spPr/>
    </dgm:pt>
    <dgm:pt modelId="{30F460FA-56F4-459D-AC51-3D619FAF7989}" type="pres">
      <dgm:prSet presAssocID="{860BE1C2-5B28-456D-A5C2-1E22EED769BE}" presName="parentTextArrow" presStyleLbl="node1" presStyleIdx="4" presStyleCnt="6"/>
      <dgm:spPr/>
    </dgm:pt>
    <dgm:pt modelId="{5B53E85C-C8E3-4EA6-99CD-3A001DDDFF83}" type="pres">
      <dgm:prSet presAssocID="{498D10CA-A7E4-40A9-B013-2302D7411C54}" presName="sp" presStyleCnt="0"/>
      <dgm:spPr/>
    </dgm:pt>
    <dgm:pt modelId="{58D47B45-8E08-4790-A0AA-8CEA9985C4D4}" type="pres">
      <dgm:prSet presAssocID="{5B52BDF3-8990-4904-81B4-369F4C1B75E8}" presName="arrowAndChildren" presStyleCnt="0"/>
      <dgm:spPr/>
    </dgm:pt>
    <dgm:pt modelId="{66C1158A-3A3F-47DB-9193-F5C169B66DA5}" type="pres">
      <dgm:prSet presAssocID="{5B52BDF3-8990-4904-81B4-369F4C1B75E8}" presName="parentTextArrow" presStyleLbl="node1" presStyleIdx="5" presStyleCnt="6"/>
      <dgm:spPr/>
    </dgm:pt>
  </dgm:ptLst>
  <dgm:cxnLst>
    <dgm:cxn modelId="{3DC74500-7C3C-4F99-B946-35F8FFBF976A}" type="presOf" srcId="{74A0892D-DB8D-4695-8B6F-0B49C074D81B}" destId="{1E2DE20F-122F-4976-8FA8-EF8FE716FA12}" srcOrd="0" destOrd="0" presId="urn:microsoft.com/office/officeart/2005/8/layout/process4"/>
    <dgm:cxn modelId="{2685CD19-AE1B-4165-813A-CDB5DF571652}" srcId="{74A0892D-DB8D-4695-8B6F-0B49C074D81B}" destId="{860BE1C2-5B28-456D-A5C2-1E22EED769BE}" srcOrd="1" destOrd="0" parTransId="{F56AEB1C-AE1C-4AE0-B481-C4F5F876E939}" sibTransId="{61DF98B9-EFD2-4845-86A8-FC30BF000F1D}"/>
    <dgm:cxn modelId="{7E5C771B-ADD9-4CFB-947D-5A9F33BE9AE7}" srcId="{74A0892D-DB8D-4695-8B6F-0B49C074D81B}" destId="{7256AAF0-D10C-4BA8-B325-D06B8EA29B62}" srcOrd="2" destOrd="0" parTransId="{79A53B3A-43B8-4C3E-97CB-B11D18A900A8}" sibTransId="{AF087C9D-E3FB-43B0-BEDB-4F135FFEA04F}"/>
    <dgm:cxn modelId="{99995F1E-FCE4-4C58-9DC3-0065E83FE71A}" srcId="{74A0892D-DB8D-4695-8B6F-0B49C074D81B}" destId="{5B52BDF3-8990-4904-81B4-369F4C1B75E8}" srcOrd="0" destOrd="0" parTransId="{AE3BFB4A-0C13-4DC2-A4F2-65DB40813A91}" sibTransId="{498D10CA-A7E4-40A9-B013-2302D7411C54}"/>
    <dgm:cxn modelId="{113FA92B-2F06-4CAF-BA3A-6D38730CF637}" srcId="{74A0892D-DB8D-4695-8B6F-0B49C074D81B}" destId="{BB60AB69-9F63-4803-8EA4-4A1FEE565610}" srcOrd="5" destOrd="0" parTransId="{73BFD8B9-4457-4329-95CC-777810643A84}" sibTransId="{1D8F649D-1219-40C3-A3C9-B2EF13EA122D}"/>
    <dgm:cxn modelId="{64D1F73B-0048-4983-A023-647F7C7D49B5}" type="presOf" srcId="{7C0A477A-A456-449E-A893-590B7398198B}" destId="{AA7A97CA-7271-4C1D-8631-C5C86603B7D8}" srcOrd="0" destOrd="0" presId="urn:microsoft.com/office/officeart/2005/8/layout/process4"/>
    <dgm:cxn modelId="{0AB8A366-EB5E-48B0-9DC6-3A15266AB1F2}" srcId="{74A0892D-DB8D-4695-8B6F-0B49C074D81B}" destId="{7C0A477A-A456-449E-A893-590B7398198B}" srcOrd="3" destOrd="0" parTransId="{914FBFB1-493B-4877-BC99-C090C1A346BC}" sibTransId="{31ABCF19-0DC9-42CE-9FA5-9CDFACBDCB7E}"/>
    <dgm:cxn modelId="{98043A7D-5263-4650-84FB-9D13AEDAFD24}" type="presOf" srcId="{5B52BDF3-8990-4904-81B4-369F4C1B75E8}" destId="{66C1158A-3A3F-47DB-9193-F5C169B66DA5}" srcOrd="0" destOrd="0" presId="urn:microsoft.com/office/officeart/2005/8/layout/process4"/>
    <dgm:cxn modelId="{49CC0A87-4EB1-426E-81DF-A1DF22046385}" srcId="{74A0892D-DB8D-4695-8B6F-0B49C074D81B}" destId="{90AB1434-4215-465B-AC8E-83EDF597430C}" srcOrd="4" destOrd="0" parTransId="{53BFF32B-716E-4E93-89FE-C3D97EE8E361}" sibTransId="{D479C576-A076-4F49-B5C8-D0616314BB11}"/>
    <dgm:cxn modelId="{3BADA88C-39BF-4EEA-8CFC-76842B504736}" type="presOf" srcId="{860BE1C2-5B28-456D-A5C2-1E22EED769BE}" destId="{30F460FA-56F4-459D-AC51-3D619FAF7989}" srcOrd="0" destOrd="0" presId="urn:microsoft.com/office/officeart/2005/8/layout/process4"/>
    <dgm:cxn modelId="{9622D5C5-5787-4CC1-A439-5453C1DB5C32}" type="presOf" srcId="{BB60AB69-9F63-4803-8EA4-4A1FEE565610}" destId="{2DDEABBD-66C1-49C7-BFBE-60ACB462D6D0}" srcOrd="0" destOrd="0" presId="urn:microsoft.com/office/officeart/2005/8/layout/process4"/>
    <dgm:cxn modelId="{D7BB29DF-2AB2-4F80-9C09-832F60C786F2}" type="presOf" srcId="{90AB1434-4215-465B-AC8E-83EDF597430C}" destId="{9E9D91A5-6E3D-4221-B020-468621637EBD}" srcOrd="0" destOrd="0" presId="urn:microsoft.com/office/officeart/2005/8/layout/process4"/>
    <dgm:cxn modelId="{EBFF8EFF-23DD-4C39-B601-34701C0CCFB8}" type="presOf" srcId="{7256AAF0-D10C-4BA8-B325-D06B8EA29B62}" destId="{9AFF2ACE-6BFF-43B5-8D52-14D227AFDB86}" srcOrd="0" destOrd="0" presId="urn:microsoft.com/office/officeart/2005/8/layout/process4"/>
    <dgm:cxn modelId="{5FFD2D1C-66F9-4A5F-9891-7C3D42F70F06}" type="presParOf" srcId="{1E2DE20F-122F-4976-8FA8-EF8FE716FA12}" destId="{A92F128F-AA49-4FBF-B72F-882ECF3B2023}" srcOrd="0" destOrd="0" presId="urn:microsoft.com/office/officeart/2005/8/layout/process4"/>
    <dgm:cxn modelId="{F9A7B02E-DA67-4956-AFF4-1664F752E822}" type="presParOf" srcId="{A92F128F-AA49-4FBF-B72F-882ECF3B2023}" destId="{2DDEABBD-66C1-49C7-BFBE-60ACB462D6D0}" srcOrd="0" destOrd="0" presId="urn:microsoft.com/office/officeart/2005/8/layout/process4"/>
    <dgm:cxn modelId="{CC01FDF6-4FCB-40AB-A79E-1A2A641F9169}" type="presParOf" srcId="{1E2DE20F-122F-4976-8FA8-EF8FE716FA12}" destId="{06779148-B78C-4353-9822-C96DA98A3700}" srcOrd="1" destOrd="0" presId="urn:microsoft.com/office/officeart/2005/8/layout/process4"/>
    <dgm:cxn modelId="{56CDDBDF-7B33-4A44-8A9D-670EEBCD1353}" type="presParOf" srcId="{1E2DE20F-122F-4976-8FA8-EF8FE716FA12}" destId="{E31CE489-7474-4C26-A19C-D309BF54BB2D}" srcOrd="2" destOrd="0" presId="urn:microsoft.com/office/officeart/2005/8/layout/process4"/>
    <dgm:cxn modelId="{67986FBF-DAD3-4BA2-A4C4-764013A3D63C}" type="presParOf" srcId="{E31CE489-7474-4C26-A19C-D309BF54BB2D}" destId="{9E9D91A5-6E3D-4221-B020-468621637EBD}" srcOrd="0" destOrd="0" presId="urn:microsoft.com/office/officeart/2005/8/layout/process4"/>
    <dgm:cxn modelId="{683CB448-4CF8-4731-BB23-BA44EA830D13}" type="presParOf" srcId="{1E2DE20F-122F-4976-8FA8-EF8FE716FA12}" destId="{909575B7-5F28-48BF-BF9E-8C0D2C16BF6A}" srcOrd="3" destOrd="0" presId="urn:microsoft.com/office/officeart/2005/8/layout/process4"/>
    <dgm:cxn modelId="{EDD048EC-37AE-4C7A-A51A-7BFD091C8470}" type="presParOf" srcId="{1E2DE20F-122F-4976-8FA8-EF8FE716FA12}" destId="{812748E6-446D-4E9E-90DF-418D7728195A}" srcOrd="4" destOrd="0" presId="urn:microsoft.com/office/officeart/2005/8/layout/process4"/>
    <dgm:cxn modelId="{7C892EC2-635E-4EA1-A1E1-6BAE7E406B0B}" type="presParOf" srcId="{812748E6-446D-4E9E-90DF-418D7728195A}" destId="{AA7A97CA-7271-4C1D-8631-C5C86603B7D8}" srcOrd="0" destOrd="0" presId="urn:microsoft.com/office/officeart/2005/8/layout/process4"/>
    <dgm:cxn modelId="{5ECF3D43-FD60-4A3B-844F-F8B04C2609DA}" type="presParOf" srcId="{1E2DE20F-122F-4976-8FA8-EF8FE716FA12}" destId="{C63459AD-ED5B-48D0-8ECE-3AB319B3F0C0}" srcOrd="5" destOrd="0" presId="urn:microsoft.com/office/officeart/2005/8/layout/process4"/>
    <dgm:cxn modelId="{B4FC8762-41E1-4E0D-AAC8-3844C28E6643}" type="presParOf" srcId="{1E2DE20F-122F-4976-8FA8-EF8FE716FA12}" destId="{A213F220-70CE-43A5-BABD-7E95295671DA}" srcOrd="6" destOrd="0" presId="urn:microsoft.com/office/officeart/2005/8/layout/process4"/>
    <dgm:cxn modelId="{165BA2F0-42D6-46DD-A209-7FEE006B7DCF}" type="presParOf" srcId="{A213F220-70CE-43A5-BABD-7E95295671DA}" destId="{9AFF2ACE-6BFF-43B5-8D52-14D227AFDB86}" srcOrd="0" destOrd="0" presId="urn:microsoft.com/office/officeart/2005/8/layout/process4"/>
    <dgm:cxn modelId="{125D39A1-A3B7-47FE-8FFA-8D07DC75445B}" type="presParOf" srcId="{1E2DE20F-122F-4976-8FA8-EF8FE716FA12}" destId="{9E8CA6A2-A23D-4CD4-A158-DEA1346365D7}" srcOrd="7" destOrd="0" presId="urn:microsoft.com/office/officeart/2005/8/layout/process4"/>
    <dgm:cxn modelId="{A80145AF-62E2-4CF4-814D-458768329C05}" type="presParOf" srcId="{1E2DE20F-122F-4976-8FA8-EF8FE716FA12}" destId="{9ACA047F-43DC-490E-85DD-2B11529BC2CF}" srcOrd="8" destOrd="0" presId="urn:microsoft.com/office/officeart/2005/8/layout/process4"/>
    <dgm:cxn modelId="{13D03850-1DC2-4EE7-AD0C-56F442E3F576}" type="presParOf" srcId="{9ACA047F-43DC-490E-85DD-2B11529BC2CF}" destId="{30F460FA-56F4-459D-AC51-3D619FAF7989}" srcOrd="0" destOrd="0" presId="urn:microsoft.com/office/officeart/2005/8/layout/process4"/>
    <dgm:cxn modelId="{D8958074-CEFA-4040-991C-38E413C79DDD}" type="presParOf" srcId="{1E2DE20F-122F-4976-8FA8-EF8FE716FA12}" destId="{5B53E85C-C8E3-4EA6-99CD-3A001DDDFF83}" srcOrd="9" destOrd="0" presId="urn:microsoft.com/office/officeart/2005/8/layout/process4"/>
    <dgm:cxn modelId="{B558DB3C-9792-497D-8BB2-96D775268F78}" type="presParOf" srcId="{1E2DE20F-122F-4976-8FA8-EF8FE716FA12}" destId="{58D47B45-8E08-4790-A0AA-8CEA9985C4D4}" srcOrd="10" destOrd="0" presId="urn:microsoft.com/office/officeart/2005/8/layout/process4"/>
    <dgm:cxn modelId="{D7694DF8-0E5F-41EF-B394-071CE18E36D5}" type="presParOf" srcId="{58D47B45-8E08-4790-A0AA-8CEA9985C4D4}" destId="{66C1158A-3A3F-47DB-9193-F5C169B66DA5}"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7117B5-DA15-46D1-ACB2-93F0A5938A91}"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751F4209-0E26-4056-84BA-5C74A4782C0A}">
      <dgm:prSet/>
      <dgm:spPr/>
      <dgm:t>
        <a:bodyPr/>
        <a:lstStyle/>
        <a:p>
          <a:r>
            <a:rPr lang="en-US" dirty="0"/>
            <a:t>1. Data set used: Stock price dataset</a:t>
          </a:r>
        </a:p>
      </dgm:t>
    </dgm:pt>
    <dgm:pt modelId="{CA16A6EE-0D2B-425B-8E8B-A2FF90AE49D6}" type="parTrans" cxnId="{C9AE8CFF-7B15-477D-991E-EDF481E669A6}">
      <dgm:prSet/>
      <dgm:spPr/>
      <dgm:t>
        <a:bodyPr/>
        <a:lstStyle/>
        <a:p>
          <a:endParaRPr lang="en-US"/>
        </a:p>
      </dgm:t>
    </dgm:pt>
    <dgm:pt modelId="{62A4BD01-E702-4C56-A418-CC2631D26BA0}" type="sibTrans" cxnId="{C9AE8CFF-7B15-477D-991E-EDF481E669A6}">
      <dgm:prSet/>
      <dgm:spPr/>
      <dgm:t>
        <a:bodyPr/>
        <a:lstStyle/>
        <a:p>
          <a:endParaRPr lang="en-US"/>
        </a:p>
      </dgm:t>
    </dgm:pt>
    <dgm:pt modelId="{0EA3DDCE-86BB-4FB2-BD48-4275D962AF6A}">
      <dgm:prSet/>
      <dgm:spPr/>
      <dgm:t>
        <a:bodyPr/>
        <a:lstStyle/>
        <a:p>
          <a:r>
            <a:rPr lang="en-US"/>
            <a:t>2. Percentage of data for testing – Test percentage is 10%</a:t>
          </a:r>
        </a:p>
      </dgm:t>
    </dgm:pt>
    <dgm:pt modelId="{E13C0CA3-834B-434C-A2CA-DA954500B5FC}" type="parTrans" cxnId="{B5593157-3E9A-4866-BF2C-EEE349842EB4}">
      <dgm:prSet/>
      <dgm:spPr/>
      <dgm:t>
        <a:bodyPr/>
        <a:lstStyle/>
        <a:p>
          <a:endParaRPr lang="en-US"/>
        </a:p>
      </dgm:t>
    </dgm:pt>
    <dgm:pt modelId="{DB795D2C-3D43-4707-BB76-A4E6BCF89E6D}" type="sibTrans" cxnId="{B5593157-3E9A-4866-BF2C-EEE349842EB4}">
      <dgm:prSet/>
      <dgm:spPr/>
      <dgm:t>
        <a:bodyPr/>
        <a:lstStyle/>
        <a:p>
          <a:endParaRPr lang="en-US"/>
        </a:p>
      </dgm:t>
    </dgm:pt>
    <dgm:pt modelId="{1AC08D1D-BE92-4470-92E6-C556130762F2}">
      <dgm:prSet/>
      <dgm:spPr/>
      <dgm:t>
        <a:bodyPr/>
        <a:lstStyle/>
        <a:p>
          <a:r>
            <a:rPr lang="en-US"/>
            <a:t>3. How many layers of LSTM – 2 Layer LSTM</a:t>
          </a:r>
        </a:p>
      </dgm:t>
    </dgm:pt>
    <dgm:pt modelId="{C07CDEC0-4CB2-48E2-8A53-CEE7699AE8A3}" type="parTrans" cxnId="{3AC70290-D0E5-49F1-B107-4AE618D36E4C}">
      <dgm:prSet/>
      <dgm:spPr/>
      <dgm:t>
        <a:bodyPr/>
        <a:lstStyle/>
        <a:p>
          <a:endParaRPr lang="en-US"/>
        </a:p>
      </dgm:t>
    </dgm:pt>
    <dgm:pt modelId="{89B57FE8-2C90-433E-81C1-DE3E7B6CB8ED}" type="sibTrans" cxnId="{3AC70290-D0E5-49F1-B107-4AE618D36E4C}">
      <dgm:prSet/>
      <dgm:spPr/>
      <dgm:t>
        <a:bodyPr/>
        <a:lstStyle/>
        <a:p>
          <a:endParaRPr lang="en-US"/>
        </a:p>
      </dgm:t>
    </dgm:pt>
    <dgm:pt modelId="{EA30445F-BF59-4EA2-B96B-E41780768261}">
      <dgm:prSet/>
      <dgm:spPr/>
      <dgm:t>
        <a:bodyPr/>
        <a:lstStyle/>
        <a:p>
          <a:r>
            <a:rPr lang="en-US"/>
            <a:t>4. Number of neurons in each LSTM layer - 25</a:t>
          </a:r>
        </a:p>
      </dgm:t>
    </dgm:pt>
    <dgm:pt modelId="{A34C934B-FF5D-4A66-8272-5DE4D390E420}" type="parTrans" cxnId="{923FB4FE-4166-4827-B1F8-DE768EF87AAC}">
      <dgm:prSet/>
      <dgm:spPr/>
      <dgm:t>
        <a:bodyPr/>
        <a:lstStyle/>
        <a:p>
          <a:endParaRPr lang="en-US"/>
        </a:p>
      </dgm:t>
    </dgm:pt>
    <dgm:pt modelId="{D233F5BC-95E0-4C7A-860D-E17DBF444F76}" type="sibTrans" cxnId="{923FB4FE-4166-4827-B1F8-DE768EF87AAC}">
      <dgm:prSet/>
      <dgm:spPr/>
      <dgm:t>
        <a:bodyPr/>
        <a:lstStyle/>
        <a:p>
          <a:endParaRPr lang="en-US"/>
        </a:p>
      </dgm:t>
    </dgm:pt>
    <dgm:pt modelId="{3486579F-4372-4316-85CF-21652E8A7C6F}">
      <dgm:prSet/>
      <dgm:spPr/>
      <dgm:t>
        <a:bodyPr/>
        <a:lstStyle/>
        <a:p>
          <a:r>
            <a:rPr lang="en-US"/>
            <a:t>5. Any Dropout layers? Yes</a:t>
          </a:r>
        </a:p>
      </dgm:t>
    </dgm:pt>
    <dgm:pt modelId="{C601F596-9F92-47C0-803D-17437FEC2A2C}" type="parTrans" cxnId="{7D233FD7-D65D-4487-98E5-FA1244CB2A0A}">
      <dgm:prSet/>
      <dgm:spPr/>
      <dgm:t>
        <a:bodyPr/>
        <a:lstStyle/>
        <a:p>
          <a:endParaRPr lang="en-US"/>
        </a:p>
      </dgm:t>
    </dgm:pt>
    <dgm:pt modelId="{F979AAFB-1443-4F41-8BB2-DDEB0ACBBCAC}" type="sibTrans" cxnId="{7D233FD7-D65D-4487-98E5-FA1244CB2A0A}">
      <dgm:prSet/>
      <dgm:spPr/>
      <dgm:t>
        <a:bodyPr/>
        <a:lstStyle/>
        <a:p>
          <a:endParaRPr lang="en-US"/>
        </a:p>
      </dgm:t>
    </dgm:pt>
    <dgm:pt modelId="{7085834E-262F-420A-A915-F931F14C28BB}">
      <dgm:prSet/>
      <dgm:spPr/>
      <dgm:t>
        <a:bodyPr/>
        <a:lstStyle/>
        <a:p>
          <a:r>
            <a:rPr lang="en-US"/>
            <a:t>6. If with Dropout layer: the percentage to dropout is 20%</a:t>
          </a:r>
        </a:p>
      </dgm:t>
    </dgm:pt>
    <dgm:pt modelId="{8AA81228-7A97-49FC-A9E4-864307E79534}" type="parTrans" cxnId="{323017B8-AE0C-4D29-877A-150F4250FF84}">
      <dgm:prSet/>
      <dgm:spPr/>
      <dgm:t>
        <a:bodyPr/>
        <a:lstStyle/>
        <a:p>
          <a:endParaRPr lang="en-US"/>
        </a:p>
      </dgm:t>
    </dgm:pt>
    <dgm:pt modelId="{94CD8E17-4B29-4D7F-A8BE-364519B32CBE}" type="sibTrans" cxnId="{323017B8-AE0C-4D29-877A-150F4250FF84}">
      <dgm:prSet/>
      <dgm:spPr/>
      <dgm:t>
        <a:bodyPr/>
        <a:lstStyle/>
        <a:p>
          <a:endParaRPr lang="en-US"/>
        </a:p>
      </dgm:t>
    </dgm:pt>
    <dgm:pt modelId="{08EC5AEA-27D7-4042-91C9-FF3432FCA7DA}">
      <dgm:prSet/>
      <dgm:spPr/>
      <dgm:t>
        <a:bodyPr/>
        <a:lstStyle/>
        <a:p>
          <a:r>
            <a:rPr lang="en-US"/>
            <a:t>7. Length of the time-series input sequence = 500</a:t>
          </a:r>
        </a:p>
      </dgm:t>
    </dgm:pt>
    <dgm:pt modelId="{84B8E6DE-49BF-40F5-A7FF-48E2516338C5}" type="parTrans" cxnId="{672EB11C-0E60-4B17-B16F-8A3A713ADA52}">
      <dgm:prSet/>
      <dgm:spPr/>
      <dgm:t>
        <a:bodyPr/>
        <a:lstStyle/>
        <a:p>
          <a:endParaRPr lang="en-US"/>
        </a:p>
      </dgm:t>
    </dgm:pt>
    <dgm:pt modelId="{A6585D01-7740-47EA-B314-E98F1F59E316}" type="sibTrans" cxnId="{672EB11C-0E60-4B17-B16F-8A3A713ADA52}">
      <dgm:prSet/>
      <dgm:spPr/>
      <dgm:t>
        <a:bodyPr/>
        <a:lstStyle/>
        <a:p>
          <a:endParaRPr lang="en-US"/>
        </a:p>
      </dgm:t>
    </dgm:pt>
    <dgm:pt modelId="{5DFBBFA8-3AA4-4638-993C-A764050A5AA3}">
      <dgm:prSet/>
      <dgm:spPr/>
      <dgm:t>
        <a:bodyPr/>
        <a:lstStyle/>
        <a:p>
          <a:r>
            <a:rPr lang="en-US"/>
            <a:t>8. Batch size for training = 32</a:t>
          </a:r>
        </a:p>
      </dgm:t>
    </dgm:pt>
    <dgm:pt modelId="{B9426C0B-AF63-45CA-AF2E-B913BB746AC1}" type="parTrans" cxnId="{9E627CF3-F62C-4987-B2D9-DF8908AFF63E}">
      <dgm:prSet/>
      <dgm:spPr/>
      <dgm:t>
        <a:bodyPr/>
        <a:lstStyle/>
        <a:p>
          <a:endParaRPr lang="en-US"/>
        </a:p>
      </dgm:t>
    </dgm:pt>
    <dgm:pt modelId="{C4D2091C-B0E1-4D02-BE49-4CE9A64119D3}" type="sibTrans" cxnId="{9E627CF3-F62C-4987-B2D9-DF8908AFF63E}">
      <dgm:prSet/>
      <dgm:spPr/>
      <dgm:t>
        <a:bodyPr/>
        <a:lstStyle/>
        <a:p>
          <a:endParaRPr lang="en-US"/>
        </a:p>
      </dgm:t>
    </dgm:pt>
    <dgm:pt modelId="{833A97D0-A4DF-432B-91CD-5FF5890CC7A0}">
      <dgm:prSet/>
      <dgm:spPr/>
      <dgm:t>
        <a:bodyPr/>
        <a:lstStyle/>
        <a:p>
          <a:r>
            <a:rPr lang="en-US"/>
            <a:t>9. Batch size for testing = 1</a:t>
          </a:r>
        </a:p>
      </dgm:t>
    </dgm:pt>
    <dgm:pt modelId="{5E2431DE-9E6B-4635-9997-A32E46FF0222}" type="parTrans" cxnId="{DD94F867-1B1B-4F69-A68C-9516235D79E9}">
      <dgm:prSet/>
      <dgm:spPr/>
      <dgm:t>
        <a:bodyPr/>
        <a:lstStyle/>
        <a:p>
          <a:endParaRPr lang="en-US"/>
        </a:p>
      </dgm:t>
    </dgm:pt>
    <dgm:pt modelId="{94CCF353-5696-49EB-AACB-5828906607AA}" type="sibTrans" cxnId="{DD94F867-1B1B-4F69-A68C-9516235D79E9}">
      <dgm:prSet/>
      <dgm:spPr/>
      <dgm:t>
        <a:bodyPr/>
        <a:lstStyle/>
        <a:p>
          <a:endParaRPr lang="en-US"/>
        </a:p>
      </dgm:t>
    </dgm:pt>
    <dgm:pt modelId="{4A37DA37-3B90-42E6-A89E-70FF8DA90784}">
      <dgm:prSet/>
      <dgm:spPr/>
      <dgm:t>
        <a:bodyPr/>
        <a:lstStyle/>
        <a:p>
          <a:r>
            <a:rPr lang="en-US"/>
            <a:t>10. Number of epochs for training = 100</a:t>
          </a:r>
        </a:p>
      </dgm:t>
    </dgm:pt>
    <dgm:pt modelId="{38874AF7-1F64-4A91-AF01-1591385345EC}" type="parTrans" cxnId="{8A7C1419-9FCE-4F0B-BC16-661B6D276B30}">
      <dgm:prSet/>
      <dgm:spPr/>
      <dgm:t>
        <a:bodyPr/>
        <a:lstStyle/>
        <a:p>
          <a:endParaRPr lang="en-US"/>
        </a:p>
      </dgm:t>
    </dgm:pt>
    <dgm:pt modelId="{03F016BE-B158-428C-AD23-0E38C385391A}" type="sibTrans" cxnId="{8A7C1419-9FCE-4F0B-BC16-661B6D276B30}">
      <dgm:prSet/>
      <dgm:spPr/>
      <dgm:t>
        <a:bodyPr/>
        <a:lstStyle/>
        <a:p>
          <a:endParaRPr lang="en-US"/>
        </a:p>
      </dgm:t>
    </dgm:pt>
    <dgm:pt modelId="{4D21DBB7-E514-4C12-8B4A-CAC8C515A53C}">
      <dgm:prSet/>
      <dgm:spPr/>
      <dgm:t>
        <a:bodyPr/>
        <a:lstStyle/>
        <a:p>
          <a:r>
            <a:rPr lang="en-US"/>
            <a:t>11. Model used: LSTM Kera Sequential</a:t>
          </a:r>
        </a:p>
      </dgm:t>
    </dgm:pt>
    <dgm:pt modelId="{28E407DD-ADBF-49BC-B2D9-17853B49C636}" type="parTrans" cxnId="{3B5D2577-AE0E-409F-8E4A-114DDE150A9C}">
      <dgm:prSet/>
      <dgm:spPr/>
      <dgm:t>
        <a:bodyPr/>
        <a:lstStyle/>
        <a:p>
          <a:endParaRPr lang="en-US"/>
        </a:p>
      </dgm:t>
    </dgm:pt>
    <dgm:pt modelId="{AC739995-30B2-4C9B-8AC6-048941745FCF}" type="sibTrans" cxnId="{3B5D2577-AE0E-409F-8E4A-114DDE150A9C}">
      <dgm:prSet/>
      <dgm:spPr/>
      <dgm:t>
        <a:bodyPr/>
        <a:lstStyle/>
        <a:p>
          <a:endParaRPr lang="en-US"/>
        </a:p>
      </dgm:t>
    </dgm:pt>
    <dgm:pt modelId="{6973FEF9-B4A6-4656-BF95-78BF5E96445B}" type="pres">
      <dgm:prSet presAssocID="{BB7117B5-DA15-46D1-ACB2-93F0A5938A91}" presName="Name0" presStyleCnt="0">
        <dgm:presLayoutVars>
          <dgm:dir/>
          <dgm:resizeHandles val="exact"/>
        </dgm:presLayoutVars>
      </dgm:prSet>
      <dgm:spPr/>
    </dgm:pt>
    <dgm:pt modelId="{04FFDCF9-14D4-4B4F-B739-854AE1D249EC}" type="pres">
      <dgm:prSet presAssocID="{751F4209-0E26-4056-84BA-5C74A4782C0A}" presName="node" presStyleLbl="node1" presStyleIdx="0" presStyleCnt="11">
        <dgm:presLayoutVars>
          <dgm:bulletEnabled val="1"/>
        </dgm:presLayoutVars>
      </dgm:prSet>
      <dgm:spPr/>
    </dgm:pt>
    <dgm:pt modelId="{AB5D4A42-2BC8-4A11-997B-3C1CEBC1760E}" type="pres">
      <dgm:prSet presAssocID="{62A4BD01-E702-4C56-A418-CC2631D26BA0}" presName="sibTrans" presStyleLbl="sibTrans1D1" presStyleIdx="0" presStyleCnt="10"/>
      <dgm:spPr/>
    </dgm:pt>
    <dgm:pt modelId="{9C10A44B-4455-47B9-B107-5F42F7FF0CF6}" type="pres">
      <dgm:prSet presAssocID="{62A4BD01-E702-4C56-A418-CC2631D26BA0}" presName="connectorText" presStyleLbl="sibTrans1D1" presStyleIdx="0" presStyleCnt="10"/>
      <dgm:spPr/>
    </dgm:pt>
    <dgm:pt modelId="{D6AD1CF8-1034-444B-BC46-F5FD1D0C1A08}" type="pres">
      <dgm:prSet presAssocID="{0EA3DDCE-86BB-4FB2-BD48-4275D962AF6A}" presName="node" presStyleLbl="node1" presStyleIdx="1" presStyleCnt="11">
        <dgm:presLayoutVars>
          <dgm:bulletEnabled val="1"/>
        </dgm:presLayoutVars>
      </dgm:prSet>
      <dgm:spPr/>
    </dgm:pt>
    <dgm:pt modelId="{A09058A7-3AAF-488E-A77E-3821733E7577}" type="pres">
      <dgm:prSet presAssocID="{DB795D2C-3D43-4707-BB76-A4E6BCF89E6D}" presName="sibTrans" presStyleLbl="sibTrans1D1" presStyleIdx="1" presStyleCnt="10"/>
      <dgm:spPr/>
    </dgm:pt>
    <dgm:pt modelId="{0D1ED82B-4D4B-452B-9EBF-5211812DE871}" type="pres">
      <dgm:prSet presAssocID="{DB795D2C-3D43-4707-BB76-A4E6BCF89E6D}" presName="connectorText" presStyleLbl="sibTrans1D1" presStyleIdx="1" presStyleCnt="10"/>
      <dgm:spPr/>
    </dgm:pt>
    <dgm:pt modelId="{8072BE7B-E3AF-4583-A1EA-D2306CD7E955}" type="pres">
      <dgm:prSet presAssocID="{1AC08D1D-BE92-4470-92E6-C556130762F2}" presName="node" presStyleLbl="node1" presStyleIdx="2" presStyleCnt="11">
        <dgm:presLayoutVars>
          <dgm:bulletEnabled val="1"/>
        </dgm:presLayoutVars>
      </dgm:prSet>
      <dgm:spPr/>
    </dgm:pt>
    <dgm:pt modelId="{3A53AA38-CD08-4C88-B5F7-B050256F11F8}" type="pres">
      <dgm:prSet presAssocID="{89B57FE8-2C90-433E-81C1-DE3E7B6CB8ED}" presName="sibTrans" presStyleLbl="sibTrans1D1" presStyleIdx="2" presStyleCnt="10"/>
      <dgm:spPr/>
    </dgm:pt>
    <dgm:pt modelId="{9AAE40F1-0988-44F4-B59E-8866692211FE}" type="pres">
      <dgm:prSet presAssocID="{89B57FE8-2C90-433E-81C1-DE3E7B6CB8ED}" presName="connectorText" presStyleLbl="sibTrans1D1" presStyleIdx="2" presStyleCnt="10"/>
      <dgm:spPr/>
    </dgm:pt>
    <dgm:pt modelId="{458E0909-03D7-4444-88F8-A2C105F97AD6}" type="pres">
      <dgm:prSet presAssocID="{EA30445F-BF59-4EA2-B96B-E41780768261}" presName="node" presStyleLbl="node1" presStyleIdx="3" presStyleCnt="11">
        <dgm:presLayoutVars>
          <dgm:bulletEnabled val="1"/>
        </dgm:presLayoutVars>
      </dgm:prSet>
      <dgm:spPr/>
    </dgm:pt>
    <dgm:pt modelId="{68F30E52-0911-489A-A327-B91480139952}" type="pres">
      <dgm:prSet presAssocID="{D233F5BC-95E0-4C7A-860D-E17DBF444F76}" presName="sibTrans" presStyleLbl="sibTrans1D1" presStyleIdx="3" presStyleCnt="10"/>
      <dgm:spPr/>
    </dgm:pt>
    <dgm:pt modelId="{17F8497F-E881-4CAB-8FD0-56B00FBC89C0}" type="pres">
      <dgm:prSet presAssocID="{D233F5BC-95E0-4C7A-860D-E17DBF444F76}" presName="connectorText" presStyleLbl="sibTrans1D1" presStyleIdx="3" presStyleCnt="10"/>
      <dgm:spPr/>
    </dgm:pt>
    <dgm:pt modelId="{AB136CAA-6EB7-4B5E-9C23-590B3754AEEA}" type="pres">
      <dgm:prSet presAssocID="{3486579F-4372-4316-85CF-21652E8A7C6F}" presName="node" presStyleLbl="node1" presStyleIdx="4" presStyleCnt="11">
        <dgm:presLayoutVars>
          <dgm:bulletEnabled val="1"/>
        </dgm:presLayoutVars>
      </dgm:prSet>
      <dgm:spPr/>
    </dgm:pt>
    <dgm:pt modelId="{BB293CF3-07BA-410E-9C0F-1FFA7CB90118}" type="pres">
      <dgm:prSet presAssocID="{F979AAFB-1443-4F41-8BB2-DDEB0ACBBCAC}" presName="sibTrans" presStyleLbl="sibTrans1D1" presStyleIdx="4" presStyleCnt="10"/>
      <dgm:spPr/>
    </dgm:pt>
    <dgm:pt modelId="{8509D819-B1A3-4779-8830-1A998E6670C7}" type="pres">
      <dgm:prSet presAssocID="{F979AAFB-1443-4F41-8BB2-DDEB0ACBBCAC}" presName="connectorText" presStyleLbl="sibTrans1D1" presStyleIdx="4" presStyleCnt="10"/>
      <dgm:spPr/>
    </dgm:pt>
    <dgm:pt modelId="{AFC9A962-7776-4804-90B3-676A26F29AED}" type="pres">
      <dgm:prSet presAssocID="{7085834E-262F-420A-A915-F931F14C28BB}" presName="node" presStyleLbl="node1" presStyleIdx="5" presStyleCnt="11">
        <dgm:presLayoutVars>
          <dgm:bulletEnabled val="1"/>
        </dgm:presLayoutVars>
      </dgm:prSet>
      <dgm:spPr/>
    </dgm:pt>
    <dgm:pt modelId="{E9C15AF8-7116-41BF-B4DC-53F8560EB7DC}" type="pres">
      <dgm:prSet presAssocID="{94CD8E17-4B29-4D7F-A8BE-364519B32CBE}" presName="sibTrans" presStyleLbl="sibTrans1D1" presStyleIdx="5" presStyleCnt="10"/>
      <dgm:spPr/>
    </dgm:pt>
    <dgm:pt modelId="{D4A82C0C-A08D-43B2-848E-38F7E934910F}" type="pres">
      <dgm:prSet presAssocID="{94CD8E17-4B29-4D7F-A8BE-364519B32CBE}" presName="connectorText" presStyleLbl="sibTrans1D1" presStyleIdx="5" presStyleCnt="10"/>
      <dgm:spPr/>
    </dgm:pt>
    <dgm:pt modelId="{346006CB-820B-474E-9C3D-BEA928DEE9C0}" type="pres">
      <dgm:prSet presAssocID="{08EC5AEA-27D7-4042-91C9-FF3432FCA7DA}" presName="node" presStyleLbl="node1" presStyleIdx="6" presStyleCnt="11">
        <dgm:presLayoutVars>
          <dgm:bulletEnabled val="1"/>
        </dgm:presLayoutVars>
      </dgm:prSet>
      <dgm:spPr/>
    </dgm:pt>
    <dgm:pt modelId="{64A09330-CEDC-45CC-BD2C-99D295B43CB4}" type="pres">
      <dgm:prSet presAssocID="{A6585D01-7740-47EA-B314-E98F1F59E316}" presName="sibTrans" presStyleLbl="sibTrans1D1" presStyleIdx="6" presStyleCnt="10"/>
      <dgm:spPr/>
    </dgm:pt>
    <dgm:pt modelId="{EE809027-116E-4FB6-80CB-95EEAA04D391}" type="pres">
      <dgm:prSet presAssocID="{A6585D01-7740-47EA-B314-E98F1F59E316}" presName="connectorText" presStyleLbl="sibTrans1D1" presStyleIdx="6" presStyleCnt="10"/>
      <dgm:spPr/>
    </dgm:pt>
    <dgm:pt modelId="{67EB0742-67DE-4FE7-92F5-924DDD19C6D7}" type="pres">
      <dgm:prSet presAssocID="{5DFBBFA8-3AA4-4638-993C-A764050A5AA3}" presName="node" presStyleLbl="node1" presStyleIdx="7" presStyleCnt="11">
        <dgm:presLayoutVars>
          <dgm:bulletEnabled val="1"/>
        </dgm:presLayoutVars>
      </dgm:prSet>
      <dgm:spPr/>
    </dgm:pt>
    <dgm:pt modelId="{4CB0B5DA-D4D3-4B9C-A3E5-1DAAE749D1E9}" type="pres">
      <dgm:prSet presAssocID="{C4D2091C-B0E1-4D02-BE49-4CE9A64119D3}" presName="sibTrans" presStyleLbl="sibTrans1D1" presStyleIdx="7" presStyleCnt="10"/>
      <dgm:spPr/>
    </dgm:pt>
    <dgm:pt modelId="{B7BD655C-9500-47C8-9D0A-006AB5109752}" type="pres">
      <dgm:prSet presAssocID="{C4D2091C-B0E1-4D02-BE49-4CE9A64119D3}" presName="connectorText" presStyleLbl="sibTrans1D1" presStyleIdx="7" presStyleCnt="10"/>
      <dgm:spPr/>
    </dgm:pt>
    <dgm:pt modelId="{A58D9EFF-D114-4F3C-B7BC-81C271C6AAB4}" type="pres">
      <dgm:prSet presAssocID="{833A97D0-A4DF-432B-91CD-5FF5890CC7A0}" presName="node" presStyleLbl="node1" presStyleIdx="8" presStyleCnt="11">
        <dgm:presLayoutVars>
          <dgm:bulletEnabled val="1"/>
        </dgm:presLayoutVars>
      </dgm:prSet>
      <dgm:spPr/>
    </dgm:pt>
    <dgm:pt modelId="{E519C1C4-2ECA-4882-9198-A385BCD661EA}" type="pres">
      <dgm:prSet presAssocID="{94CCF353-5696-49EB-AACB-5828906607AA}" presName="sibTrans" presStyleLbl="sibTrans1D1" presStyleIdx="8" presStyleCnt="10"/>
      <dgm:spPr/>
    </dgm:pt>
    <dgm:pt modelId="{9B48C876-239F-457C-B08B-15226948EFC1}" type="pres">
      <dgm:prSet presAssocID="{94CCF353-5696-49EB-AACB-5828906607AA}" presName="connectorText" presStyleLbl="sibTrans1D1" presStyleIdx="8" presStyleCnt="10"/>
      <dgm:spPr/>
    </dgm:pt>
    <dgm:pt modelId="{57CF99D8-1A5C-47D9-98B7-6854CB4597D7}" type="pres">
      <dgm:prSet presAssocID="{4A37DA37-3B90-42E6-A89E-70FF8DA90784}" presName="node" presStyleLbl="node1" presStyleIdx="9" presStyleCnt="11">
        <dgm:presLayoutVars>
          <dgm:bulletEnabled val="1"/>
        </dgm:presLayoutVars>
      </dgm:prSet>
      <dgm:spPr/>
    </dgm:pt>
    <dgm:pt modelId="{05D494F0-B2FA-4968-8241-59829DCAD3D3}" type="pres">
      <dgm:prSet presAssocID="{03F016BE-B158-428C-AD23-0E38C385391A}" presName="sibTrans" presStyleLbl="sibTrans1D1" presStyleIdx="9" presStyleCnt="10"/>
      <dgm:spPr/>
    </dgm:pt>
    <dgm:pt modelId="{487FA30A-0E9E-4746-B70F-31422F65AD19}" type="pres">
      <dgm:prSet presAssocID="{03F016BE-B158-428C-AD23-0E38C385391A}" presName="connectorText" presStyleLbl="sibTrans1D1" presStyleIdx="9" presStyleCnt="10"/>
      <dgm:spPr/>
    </dgm:pt>
    <dgm:pt modelId="{A8A7FC84-6DDD-40EB-A188-CFD44E9D41EB}" type="pres">
      <dgm:prSet presAssocID="{4D21DBB7-E514-4C12-8B4A-CAC8C515A53C}" presName="node" presStyleLbl="node1" presStyleIdx="10" presStyleCnt="11">
        <dgm:presLayoutVars>
          <dgm:bulletEnabled val="1"/>
        </dgm:presLayoutVars>
      </dgm:prSet>
      <dgm:spPr/>
    </dgm:pt>
  </dgm:ptLst>
  <dgm:cxnLst>
    <dgm:cxn modelId="{3BCF8805-847B-41DA-AEF0-95FB2F173DC5}" type="presOf" srcId="{833A97D0-A4DF-432B-91CD-5FF5890CC7A0}" destId="{A58D9EFF-D114-4F3C-B7BC-81C271C6AAB4}" srcOrd="0" destOrd="0" presId="urn:microsoft.com/office/officeart/2016/7/layout/RepeatingBendingProcessNew"/>
    <dgm:cxn modelId="{FB8F4F07-18C3-4805-83E3-49268D19B992}" type="presOf" srcId="{DB795D2C-3D43-4707-BB76-A4E6BCF89E6D}" destId="{A09058A7-3AAF-488E-A77E-3821733E7577}" srcOrd="0" destOrd="0" presId="urn:microsoft.com/office/officeart/2016/7/layout/RepeatingBendingProcessNew"/>
    <dgm:cxn modelId="{DCDC0F0A-0363-422E-9D0C-0E755FB800FC}" type="presOf" srcId="{03F016BE-B158-428C-AD23-0E38C385391A}" destId="{487FA30A-0E9E-4746-B70F-31422F65AD19}" srcOrd="1" destOrd="0" presId="urn:microsoft.com/office/officeart/2016/7/layout/RepeatingBendingProcessNew"/>
    <dgm:cxn modelId="{CB1BB00D-8E51-4134-875F-3E00FA681521}" type="presOf" srcId="{C4D2091C-B0E1-4D02-BE49-4CE9A64119D3}" destId="{B7BD655C-9500-47C8-9D0A-006AB5109752}" srcOrd="1" destOrd="0" presId="urn:microsoft.com/office/officeart/2016/7/layout/RepeatingBendingProcessNew"/>
    <dgm:cxn modelId="{8F182E0E-4B89-4E77-8BA9-2421DD5F15AE}" type="presOf" srcId="{EA30445F-BF59-4EA2-B96B-E41780768261}" destId="{458E0909-03D7-4444-88F8-A2C105F97AD6}" srcOrd="0" destOrd="0" presId="urn:microsoft.com/office/officeart/2016/7/layout/RepeatingBendingProcessNew"/>
    <dgm:cxn modelId="{1244980E-2DD5-4063-A92E-7D0558DC30C0}" type="presOf" srcId="{F979AAFB-1443-4F41-8BB2-DDEB0ACBBCAC}" destId="{8509D819-B1A3-4779-8830-1A998E6670C7}" srcOrd="1" destOrd="0" presId="urn:microsoft.com/office/officeart/2016/7/layout/RepeatingBendingProcessNew"/>
    <dgm:cxn modelId="{88A7B30E-90CB-4AF3-B838-8277B88BA758}" type="presOf" srcId="{62A4BD01-E702-4C56-A418-CC2631D26BA0}" destId="{9C10A44B-4455-47B9-B107-5F42F7FF0CF6}" srcOrd="1" destOrd="0" presId="urn:microsoft.com/office/officeart/2016/7/layout/RepeatingBendingProcessNew"/>
    <dgm:cxn modelId="{5408750F-F668-4EAA-8657-62B0224D4F9A}" type="presOf" srcId="{0EA3DDCE-86BB-4FB2-BD48-4275D962AF6A}" destId="{D6AD1CF8-1034-444B-BC46-F5FD1D0C1A08}" srcOrd="0" destOrd="0" presId="urn:microsoft.com/office/officeart/2016/7/layout/RepeatingBendingProcessNew"/>
    <dgm:cxn modelId="{8A7C1419-9FCE-4F0B-BC16-661B6D276B30}" srcId="{BB7117B5-DA15-46D1-ACB2-93F0A5938A91}" destId="{4A37DA37-3B90-42E6-A89E-70FF8DA90784}" srcOrd="9" destOrd="0" parTransId="{38874AF7-1F64-4A91-AF01-1591385345EC}" sibTransId="{03F016BE-B158-428C-AD23-0E38C385391A}"/>
    <dgm:cxn modelId="{645FC119-0F91-47BC-9DFC-02BF8A659E8F}" type="presOf" srcId="{A6585D01-7740-47EA-B314-E98F1F59E316}" destId="{EE809027-116E-4FB6-80CB-95EEAA04D391}" srcOrd="1" destOrd="0" presId="urn:microsoft.com/office/officeart/2016/7/layout/RepeatingBendingProcessNew"/>
    <dgm:cxn modelId="{672EB11C-0E60-4B17-B16F-8A3A713ADA52}" srcId="{BB7117B5-DA15-46D1-ACB2-93F0A5938A91}" destId="{08EC5AEA-27D7-4042-91C9-FF3432FCA7DA}" srcOrd="6" destOrd="0" parTransId="{84B8E6DE-49BF-40F5-A7FF-48E2516338C5}" sibTransId="{A6585D01-7740-47EA-B314-E98F1F59E316}"/>
    <dgm:cxn modelId="{F4B2142D-3E15-4D52-BB2E-DCFD14B35C3B}" type="presOf" srcId="{5DFBBFA8-3AA4-4638-993C-A764050A5AA3}" destId="{67EB0742-67DE-4FE7-92F5-924DDD19C6D7}" srcOrd="0" destOrd="0" presId="urn:microsoft.com/office/officeart/2016/7/layout/RepeatingBendingProcessNew"/>
    <dgm:cxn modelId="{CD2F162F-6AED-403D-B6A3-E85D113D876F}" type="presOf" srcId="{08EC5AEA-27D7-4042-91C9-FF3432FCA7DA}" destId="{346006CB-820B-474E-9C3D-BEA928DEE9C0}" srcOrd="0" destOrd="0" presId="urn:microsoft.com/office/officeart/2016/7/layout/RepeatingBendingProcessNew"/>
    <dgm:cxn modelId="{154BD632-D2E2-4C0A-8296-BE091038A3A4}" type="presOf" srcId="{94CCF353-5696-49EB-AACB-5828906607AA}" destId="{E519C1C4-2ECA-4882-9198-A385BCD661EA}" srcOrd="0" destOrd="0" presId="urn:microsoft.com/office/officeart/2016/7/layout/RepeatingBendingProcessNew"/>
    <dgm:cxn modelId="{61C3E843-EF3B-40C3-8EF4-D632390391D4}" type="presOf" srcId="{3486579F-4372-4316-85CF-21652E8A7C6F}" destId="{AB136CAA-6EB7-4B5E-9C23-590B3754AEEA}" srcOrd="0" destOrd="0" presId="urn:microsoft.com/office/officeart/2016/7/layout/RepeatingBendingProcessNew"/>
    <dgm:cxn modelId="{DD94F867-1B1B-4F69-A68C-9516235D79E9}" srcId="{BB7117B5-DA15-46D1-ACB2-93F0A5938A91}" destId="{833A97D0-A4DF-432B-91CD-5FF5890CC7A0}" srcOrd="8" destOrd="0" parTransId="{5E2431DE-9E6B-4635-9997-A32E46FF0222}" sibTransId="{94CCF353-5696-49EB-AACB-5828906607AA}"/>
    <dgm:cxn modelId="{26508B4E-3EB4-488F-86DE-F58CCE9EEE1F}" type="presOf" srcId="{751F4209-0E26-4056-84BA-5C74A4782C0A}" destId="{04FFDCF9-14D4-4B4F-B739-854AE1D249EC}" srcOrd="0" destOrd="0" presId="urn:microsoft.com/office/officeart/2016/7/layout/RepeatingBendingProcessNew"/>
    <dgm:cxn modelId="{2516C573-6CA5-4BE3-B165-55099D567B9F}" type="presOf" srcId="{BB7117B5-DA15-46D1-ACB2-93F0A5938A91}" destId="{6973FEF9-B4A6-4656-BF95-78BF5E96445B}" srcOrd="0" destOrd="0" presId="urn:microsoft.com/office/officeart/2016/7/layout/RepeatingBendingProcessNew"/>
    <dgm:cxn modelId="{3B5D2577-AE0E-409F-8E4A-114DDE150A9C}" srcId="{BB7117B5-DA15-46D1-ACB2-93F0A5938A91}" destId="{4D21DBB7-E514-4C12-8B4A-CAC8C515A53C}" srcOrd="10" destOrd="0" parTransId="{28E407DD-ADBF-49BC-B2D9-17853B49C636}" sibTransId="{AC739995-30B2-4C9B-8AC6-048941745FCF}"/>
    <dgm:cxn modelId="{B5593157-3E9A-4866-BF2C-EEE349842EB4}" srcId="{BB7117B5-DA15-46D1-ACB2-93F0A5938A91}" destId="{0EA3DDCE-86BB-4FB2-BD48-4275D962AF6A}" srcOrd="1" destOrd="0" parTransId="{E13C0CA3-834B-434C-A2CA-DA954500B5FC}" sibTransId="{DB795D2C-3D43-4707-BB76-A4E6BCF89E6D}"/>
    <dgm:cxn modelId="{9B52A682-C939-47E1-9F0C-FDA70B3B5A1B}" type="presOf" srcId="{89B57FE8-2C90-433E-81C1-DE3E7B6CB8ED}" destId="{3A53AA38-CD08-4C88-B5F7-B050256F11F8}" srcOrd="0" destOrd="0" presId="urn:microsoft.com/office/officeart/2016/7/layout/RepeatingBendingProcessNew"/>
    <dgm:cxn modelId="{805DB287-1C85-449B-9419-EAC9F51B6BDA}" type="presOf" srcId="{DB795D2C-3D43-4707-BB76-A4E6BCF89E6D}" destId="{0D1ED82B-4D4B-452B-9EBF-5211812DE871}" srcOrd="1" destOrd="0" presId="urn:microsoft.com/office/officeart/2016/7/layout/RepeatingBendingProcessNew"/>
    <dgm:cxn modelId="{918D0888-6246-48B5-A084-AF76D82C4307}" type="presOf" srcId="{94CD8E17-4B29-4D7F-A8BE-364519B32CBE}" destId="{E9C15AF8-7116-41BF-B4DC-53F8560EB7DC}" srcOrd="0" destOrd="0" presId="urn:microsoft.com/office/officeart/2016/7/layout/RepeatingBendingProcessNew"/>
    <dgm:cxn modelId="{EF9FD38A-14E5-471A-AAF7-323C241B3CF5}" type="presOf" srcId="{F979AAFB-1443-4F41-8BB2-DDEB0ACBBCAC}" destId="{BB293CF3-07BA-410E-9C0F-1FFA7CB90118}" srcOrd="0" destOrd="0" presId="urn:microsoft.com/office/officeart/2016/7/layout/RepeatingBendingProcessNew"/>
    <dgm:cxn modelId="{C525178C-491A-42C3-AB78-8B97B2C86343}" type="presOf" srcId="{1AC08D1D-BE92-4470-92E6-C556130762F2}" destId="{8072BE7B-E3AF-4583-A1EA-D2306CD7E955}" srcOrd="0" destOrd="0" presId="urn:microsoft.com/office/officeart/2016/7/layout/RepeatingBendingProcessNew"/>
    <dgm:cxn modelId="{3AC70290-D0E5-49F1-B107-4AE618D36E4C}" srcId="{BB7117B5-DA15-46D1-ACB2-93F0A5938A91}" destId="{1AC08D1D-BE92-4470-92E6-C556130762F2}" srcOrd="2" destOrd="0" parTransId="{C07CDEC0-4CB2-48E2-8A53-CEE7699AE8A3}" sibTransId="{89B57FE8-2C90-433E-81C1-DE3E7B6CB8ED}"/>
    <dgm:cxn modelId="{E4B0589D-2AC4-42D1-A079-9B5984BEDFE7}" type="presOf" srcId="{89B57FE8-2C90-433E-81C1-DE3E7B6CB8ED}" destId="{9AAE40F1-0988-44F4-B59E-8866692211FE}" srcOrd="1" destOrd="0" presId="urn:microsoft.com/office/officeart/2016/7/layout/RepeatingBendingProcessNew"/>
    <dgm:cxn modelId="{5E1855A3-CCFE-47DB-96DE-E3129CD2E6DA}" type="presOf" srcId="{4A37DA37-3B90-42E6-A89E-70FF8DA90784}" destId="{57CF99D8-1A5C-47D9-98B7-6854CB4597D7}" srcOrd="0" destOrd="0" presId="urn:microsoft.com/office/officeart/2016/7/layout/RepeatingBendingProcessNew"/>
    <dgm:cxn modelId="{5F28DFA8-7983-4725-AD30-B479BEC39F2E}" type="presOf" srcId="{7085834E-262F-420A-A915-F931F14C28BB}" destId="{AFC9A962-7776-4804-90B3-676A26F29AED}" srcOrd="0" destOrd="0" presId="urn:microsoft.com/office/officeart/2016/7/layout/RepeatingBendingProcessNew"/>
    <dgm:cxn modelId="{6D9248B0-FED2-4391-B4B7-73D589A74FF6}" type="presOf" srcId="{C4D2091C-B0E1-4D02-BE49-4CE9A64119D3}" destId="{4CB0B5DA-D4D3-4B9C-A3E5-1DAAE749D1E9}" srcOrd="0" destOrd="0" presId="urn:microsoft.com/office/officeart/2016/7/layout/RepeatingBendingProcessNew"/>
    <dgm:cxn modelId="{323017B8-AE0C-4D29-877A-150F4250FF84}" srcId="{BB7117B5-DA15-46D1-ACB2-93F0A5938A91}" destId="{7085834E-262F-420A-A915-F931F14C28BB}" srcOrd="5" destOrd="0" parTransId="{8AA81228-7A97-49FC-A9E4-864307E79534}" sibTransId="{94CD8E17-4B29-4D7F-A8BE-364519B32CBE}"/>
    <dgm:cxn modelId="{8A0C9ECD-8DA1-4BCF-A176-C8CD1A18FFB3}" type="presOf" srcId="{94CCF353-5696-49EB-AACB-5828906607AA}" destId="{9B48C876-239F-457C-B08B-15226948EFC1}" srcOrd="1" destOrd="0" presId="urn:microsoft.com/office/officeart/2016/7/layout/RepeatingBendingProcessNew"/>
    <dgm:cxn modelId="{4546C2CE-E1E4-4893-8FE3-E13CD7EA93F9}" type="presOf" srcId="{4D21DBB7-E514-4C12-8B4A-CAC8C515A53C}" destId="{A8A7FC84-6DDD-40EB-A188-CFD44E9D41EB}" srcOrd="0" destOrd="0" presId="urn:microsoft.com/office/officeart/2016/7/layout/RepeatingBendingProcessNew"/>
    <dgm:cxn modelId="{7D233FD7-D65D-4487-98E5-FA1244CB2A0A}" srcId="{BB7117B5-DA15-46D1-ACB2-93F0A5938A91}" destId="{3486579F-4372-4316-85CF-21652E8A7C6F}" srcOrd="4" destOrd="0" parTransId="{C601F596-9F92-47C0-803D-17437FEC2A2C}" sibTransId="{F979AAFB-1443-4F41-8BB2-DDEB0ACBBCAC}"/>
    <dgm:cxn modelId="{920AD6DB-1C03-4CCB-8929-AD517C18E9E6}" type="presOf" srcId="{03F016BE-B158-428C-AD23-0E38C385391A}" destId="{05D494F0-B2FA-4968-8241-59829DCAD3D3}" srcOrd="0" destOrd="0" presId="urn:microsoft.com/office/officeart/2016/7/layout/RepeatingBendingProcessNew"/>
    <dgm:cxn modelId="{E78B9EE3-70EF-4C96-81DE-6B5656F14256}" type="presOf" srcId="{94CD8E17-4B29-4D7F-A8BE-364519B32CBE}" destId="{D4A82C0C-A08D-43B2-848E-38F7E934910F}" srcOrd="1" destOrd="0" presId="urn:microsoft.com/office/officeart/2016/7/layout/RepeatingBendingProcessNew"/>
    <dgm:cxn modelId="{EFAE39EA-8F7C-4900-8227-1B0AB6BE4FA2}" type="presOf" srcId="{A6585D01-7740-47EA-B314-E98F1F59E316}" destId="{64A09330-CEDC-45CC-BD2C-99D295B43CB4}" srcOrd="0" destOrd="0" presId="urn:microsoft.com/office/officeart/2016/7/layout/RepeatingBendingProcessNew"/>
    <dgm:cxn modelId="{B8AA4AEE-F7C7-4103-9EAF-5305C44A11B6}" type="presOf" srcId="{D233F5BC-95E0-4C7A-860D-E17DBF444F76}" destId="{68F30E52-0911-489A-A327-B91480139952}" srcOrd="0" destOrd="0" presId="urn:microsoft.com/office/officeart/2016/7/layout/RepeatingBendingProcessNew"/>
    <dgm:cxn modelId="{1A1178F1-BDE1-4DA3-91CB-14D391A133D8}" type="presOf" srcId="{D233F5BC-95E0-4C7A-860D-E17DBF444F76}" destId="{17F8497F-E881-4CAB-8FD0-56B00FBC89C0}" srcOrd="1" destOrd="0" presId="urn:microsoft.com/office/officeart/2016/7/layout/RepeatingBendingProcessNew"/>
    <dgm:cxn modelId="{EB63C0F2-3585-4097-96C1-5316D05A5D15}" type="presOf" srcId="{62A4BD01-E702-4C56-A418-CC2631D26BA0}" destId="{AB5D4A42-2BC8-4A11-997B-3C1CEBC1760E}" srcOrd="0" destOrd="0" presId="urn:microsoft.com/office/officeart/2016/7/layout/RepeatingBendingProcessNew"/>
    <dgm:cxn modelId="{9E627CF3-F62C-4987-B2D9-DF8908AFF63E}" srcId="{BB7117B5-DA15-46D1-ACB2-93F0A5938A91}" destId="{5DFBBFA8-3AA4-4638-993C-A764050A5AA3}" srcOrd="7" destOrd="0" parTransId="{B9426C0B-AF63-45CA-AF2E-B913BB746AC1}" sibTransId="{C4D2091C-B0E1-4D02-BE49-4CE9A64119D3}"/>
    <dgm:cxn modelId="{923FB4FE-4166-4827-B1F8-DE768EF87AAC}" srcId="{BB7117B5-DA15-46D1-ACB2-93F0A5938A91}" destId="{EA30445F-BF59-4EA2-B96B-E41780768261}" srcOrd="3" destOrd="0" parTransId="{A34C934B-FF5D-4A66-8272-5DE4D390E420}" sibTransId="{D233F5BC-95E0-4C7A-860D-E17DBF444F76}"/>
    <dgm:cxn modelId="{C9AE8CFF-7B15-477D-991E-EDF481E669A6}" srcId="{BB7117B5-DA15-46D1-ACB2-93F0A5938A91}" destId="{751F4209-0E26-4056-84BA-5C74A4782C0A}" srcOrd="0" destOrd="0" parTransId="{CA16A6EE-0D2B-425B-8E8B-A2FF90AE49D6}" sibTransId="{62A4BD01-E702-4C56-A418-CC2631D26BA0}"/>
    <dgm:cxn modelId="{E9B5F808-A934-4307-B653-843EB7A92633}" type="presParOf" srcId="{6973FEF9-B4A6-4656-BF95-78BF5E96445B}" destId="{04FFDCF9-14D4-4B4F-B739-854AE1D249EC}" srcOrd="0" destOrd="0" presId="urn:microsoft.com/office/officeart/2016/7/layout/RepeatingBendingProcessNew"/>
    <dgm:cxn modelId="{C415C325-1B08-49B2-B976-DB032BBB080E}" type="presParOf" srcId="{6973FEF9-B4A6-4656-BF95-78BF5E96445B}" destId="{AB5D4A42-2BC8-4A11-997B-3C1CEBC1760E}" srcOrd="1" destOrd="0" presId="urn:microsoft.com/office/officeart/2016/7/layout/RepeatingBendingProcessNew"/>
    <dgm:cxn modelId="{878B38F6-CBB3-47F3-BC94-CCFA1E8BBFC3}" type="presParOf" srcId="{AB5D4A42-2BC8-4A11-997B-3C1CEBC1760E}" destId="{9C10A44B-4455-47B9-B107-5F42F7FF0CF6}" srcOrd="0" destOrd="0" presId="urn:microsoft.com/office/officeart/2016/7/layout/RepeatingBendingProcessNew"/>
    <dgm:cxn modelId="{C40E5D4F-30CE-4B66-AEC8-32500A783292}" type="presParOf" srcId="{6973FEF9-B4A6-4656-BF95-78BF5E96445B}" destId="{D6AD1CF8-1034-444B-BC46-F5FD1D0C1A08}" srcOrd="2" destOrd="0" presId="urn:microsoft.com/office/officeart/2016/7/layout/RepeatingBendingProcessNew"/>
    <dgm:cxn modelId="{B879A2BA-6F8B-4F55-8D8B-371EF8BA82B9}" type="presParOf" srcId="{6973FEF9-B4A6-4656-BF95-78BF5E96445B}" destId="{A09058A7-3AAF-488E-A77E-3821733E7577}" srcOrd="3" destOrd="0" presId="urn:microsoft.com/office/officeart/2016/7/layout/RepeatingBendingProcessNew"/>
    <dgm:cxn modelId="{A915CAF3-953E-468F-B3B7-5650E3F7917F}" type="presParOf" srcId="{A09058A7-3AAF-488E-A77E-3821733E7577}" destId="{0D1ED82B-4D4B-452B-9EBF-5211812DE871}" srcOrd="0" destOrd="0" presId="urn:microsoft.com/office/officeart/2016/7/layout/RepeatingBendingProcessNew"/>
    <dgm:cxn modelId="{EEDFD88C-7DC7-49EA-B16C-502A0AFC61F4}" type="presParOf" srcId="{6973FEF9-B4A6-4656-BF95-78BF5E96445B}" destId="{8072BE7B-E3AF-4583-A1EA-D2306CD7E955}" srcOrd="4" destOrd="0" presId="urn:microsoft.com/office/officeart/2016/7/layout/RepeatingBendingProcessNew"/>
    <dgm:cxn modelId="{ED6CD48A-9598-4780-92DF-419E60DA3C5D}" type="presParOf" srcId="{6973FEF9-B4A6-4656-BF95-78BF5E96445B}" destId="{3A53AA38-CD08-4C88-B5F7-B050256F11F8}" srcOrd="5" destOrd="0" presId="urn:microsoft.com/office/officeart/2016/7/layout/RepeatingBendingProcessNew"/>
    <dgm:cxn modelId="{BF119B65-4A13-46E4-8BBC-34EEBE0D5269}" type="presParOf" srcId="{3A53AA38-CD08-4C88-B5F7-B050256F11F8}" destId="{9AAE40F1-0988-44F4-B59E-8866692211FE}" srcOrd="0" destOrd="0" presId="urn:microsoft.com/office/officeart/2016/7/layout/RepeatingBendingProcessNew"/>
    <dgm:cxn modelId="{A960739E-3123-4A62-9C17-843A39D9903C}" type="presParOf" srcId="{6973FEF9-B4A6-4656-BF95-78BF5E96445B}" destId="{458E0909-03D7-4444-88F8-A2C105F97AD6}" srcOrd="6" destOrd="0" presId="urn:microsoft.com/office/officeart/2016/7/layout/RepeatingBendingProcessNew"/>
    <dgm:cxn modelId="{213FA6EB-23A8-44A2-9411-8614358FE467}" type="presParOf" srcId="{6973FEF9-B4A6-4656-BF95-78BF5E96445B}" destId="{68F30E52-0911-489A-A327-B91480139952}" srcOrd="7" destOrd="0" presId="urn:microsoft.com/office/officeart/2016/7/layout/RepeatingBendingProcessNew"/>
    <dgm:cxn modelId="{DF515090-EB0C-44B7-BC03-E79F26BF89E8}" type="presParOf" srcId="{68F30E52-0911-489A-A327-B91480139952}" destId="{17F8497F-E881-4CAB-8FD0-56B00FBC89C0}" srcOrd="0" destOrd="0" presId="urn:microsoft.com/office/officeart/2016/7/layout/RepeatingBendingProcessNew"/>
    <dgm:cxn modelId="{17C50511-DBAB-4C78-B6B4-212AB569362B}" type="presParOf" srcId="{6973FEF9-B4A6-4656-BF95-78BF5E96445B}" destId="{AB136CAA-6EB7-4B5E-9C23-590B3754AEEA}" srcOrd="8" destOrd="0" presId="urn:microsoft.com/office/officeart/2016/7/layout/RepeatingBendingProcessNew"/>
    <dgm:cxn modelId="{4871B102-A277-4D54-911A-1D4832634F7B}" type="presParOf" srcId="{6973FEF9-B4A6-4656-BF95-78BF5E96445B}" destId="{BB293CF3-07BA-410E-9C0F-1FFA7CB90118}" srcOrd="9" destOrd="0" presId="urn:microsoft.com/office/officeart/2016/7/layout/RepeatingBendingProcessNew"/>
    <dgm:cxn modelId="{7C656E1E-D5CD-47F4-B09B-BC435FBF3476}" type="presParOf" srcId="{BB293CF3-07BA-410E-9C0F-1FFA7CB90118}" destId="{8509D819-B1A3-4779-8830-1A998E6670C7}" srcOrd="0" destOrd="0" presId="urn:microsoft.com/office/officeart/2016/7/layout/RepeatingBendingProcessNew"/>
    <dgm:cxn modelId="{DDBF92B5-030C-4A87-8E50-91097A306B68}" type="presParOf" srcId="{6973FEF9-B4A6-4656-BF95-78BF5E96445B}" destId="{AFC9A962-7776-4804-90B3-676A26F29AED}" srcOrd="10" destOrd="0" presId="urn:microsoft.com/office/officeart/2016/7/layout/RepeatingBendingProcessNew"/>
    <dgm:cxn modelId="{5DFA9C3F-C5C7-4E72-8C8F-993D484C568B}" type="presParOf" srcId="{6973FEF9-B4A6-4656-BF95-78BF5E96445B}" destId="{E9C15AF8-7116-41BF-B4DC-53F8560EB7DC}" srcOrd="11" destOrd="0" presId="urn:microsoft.com/office/officeart/2016/7/layout/RepeatingBendingProcessNew"/>
    <dgm:cxn modelId="{9F0A1D58-10F0-4622-8519-01D2FA95A926}" type="presParOf" srcId="{E9C15AF8-7116-41BF-B4DC-53F8560EB7DC}" destId="{D4A82C0C-A08D-43B2-848E-38F7E934910F}" srcOrd="0" destOrd="0" presId="urn:microsoft.com/office/officeart/2016/7/layout/RepeatingBendingProcessNew"/>
    <dgm:cxn modelId="{EB1939D2-173E-44D7-A113-405134FE66A7}" type="presParOf" srcId="{6973FEF9-B4A6-4656-BF95-78BF5E96445B}" destId="{346006CB-820B-474E-9C3D-BEA928DEE9C0}" srcOrd="12" destOrd="0" presId="urn:microsoft.com/office/officeart/2016/7/layout/RepeatingBendingProcessNew"/>
    <dgm:cxn modelId="{CED830A6-F5B1-407C-92B3-92F72E6CF64D}" type="presParOf" srcId="{6973FEF9-B4A6-4656-BF95-78BF5E96445B}" destId="{64A09330-CEDC-45CC-BD2C-99D295B43CB4}" srcOrd="13" destOrd="0" presId="urn:microsoft.com/office/officeart/2016/7/layout/RepeatingBendingProcessNew"/>
    <dgm:cxn modelId="{B394062B-DF4D-48DE-ACE5-25CDE62213FC}" type="presParOf" srcId="{64A09330-CEDC-45CC-BD2C-99D295B43CB4}" destId="{EE809027-116E-4FB6-80CB-95EEAA04D391}" srcOrd="0" destOrd="0" presId="urn:microsoft.com/office/officeart/2016/7/layout/RepeatingBendingProcessNew"/>
    <dgm:cxn modelId="{37CFF253-EE1C-4EDC-BDF3-CBCD2D6C200F}" type="presParOf" srcId="{6973FEF9-B4A6-4656-BF95-78BF5E96445B}" destId="{67EB0742-67DE-4FE7-92F5-924DDD19C6D7}" srcOrd="14" destOrd="0" presId="urn:microsoft.com/office/officeart/2016/7/layout/RepeatingBendingProcessNew"/>
    <dgm:cxn modelId="{5369B356-88FD-43CF-ADBB-7A577D52404D}" type="presParOf" srcId="{6973FEF9-B4A6-4656-BF95-78BF5E96445B}" destId="{4CB0B5DA-D4D3-4B9C-A3E5-1DAAE749D1E9}" srcOrd="15" destOrd="0" presId="urn:microsoft.com/office/officeart/2016/7/layout/RepeatingBendingProcessNew"/>
    <dgm:cxn modelId="{AE8670E5-8721-4291-ACEE-2974E89C6009}" type="presParOf" srcId="{4CB0B5DA-D4D3-4B9C-A3E5-1DAAE749D1E9}" destId="{B7BD655C-9500-47C8-9D0A-006AB5109752}" srcOrd="0" destOrd="0" presId="urn:microsoft.com/office/officeart/2016/7/layout/RepeatingBendingProcessNew"/>
    <dgm:cxn modelId="{EBC9A9C1-3143-4ABE-A43E-57B85196D6E8}" type="presParOf" srcId="{6973FEF9-B4A6-4656-BF95-78BF5E96445B}" destId="{A58D9EFF-D114-4F3C-B7BC-81C271C6AAB4}" srcOrd="16" destOrd="0" presId="urn:microsoft.com/office/officeart/2016/7/layout/RepeatingBendingProcessNew"/>
    <dgm:cxn modelId="{D1FF4F8E-5468-4CE5-ACF8-49C9F0E5A9FE}" type="presParOf" srcId="{6973FEF9-B4A6-4656-BF95-78BF5E96445B}" destId="{E519C1C4-2ECA-4882-9198-A385BCD661EA}" srcOrd="17" destOrd="0" presId="urn:microsoft.com/office/officeart/2016/7/layout/RepeatingBendingProcessNew"/>
    <dgm:cxn modelId="{2BE7E26D-F29B-4F4D-B811-E8CE32B77D48}" type="presParOf" srcId="{E519C1C4-2ECA-4882-9198-A385BCD661EA}" destId="{9B48C876-239F-457C-B08B-15226948EFC1}" srcOrd="0" destOrd="0" presId="urn:microsoft.com/office/officeart/2016/7/layout/RepeatingBendingProcessNew"/>
    <dgm:cxn modelId="{2E7E9B77-7234-4CC4-AA2B-A71A49268B0D}" type="presParOf" srcId="{6973FEF9-B4A6-4656-BF95-78BF5E96445B}" destId="{57CF99D8-1A5C-47D9-98B7-6854CB4597D7}" srcOrd="18" destOrd="0" presId="urn:microsoft.com/office/officeart/2016/7/layout/RepeatingBendingProcessNew"/>
    <dgm:cxn modelId="{058D5542-E73D-4C7C-8BDF-283D8BAA84F1}" type="presParOf" srcId="{6973FEF9-B4A6-4656-BF95-78BF5E96445B}" destId="{05D494F0-B2FA-4968-8241-59829DCAD3D3}" srcOrd="19" destOrd="0" presId="urn:microsoft.com/office/officeart/2016/7/layout/RepeatingBendingProcessNew"/>
    <dgm:cxn modelId="{AC7FE4D1-2585-48F1-8268-F9D0F0FB5FBC}" type="presParOf" srcId="{05D494F0-B2FA-4968-8241-59829DCAD3D3}" destId="{487FA30A-0E9E-4746-B70F-31422F65AD19}" srcOrd="0" destOrd="0" presId="urn:microsoft.com/office/officeart/2016/7/layout/RepeatingBendingProcessNew"/>
    <dgm:cxn modelId="{0C134FCD-5225-48AF-8B16-A0B01A9B6876}" type="presParOf" srcId="{6973FEF9-B4A6-4656-BF95-78BF5E96445B}" destId="{A8A7FC84-6DDD-40EB-A188-CFD44E9D41EB}" srcOrd="20"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0220AD-F282-4095-A3D6-1DA720E4D48E}" type="doc">
      <dgm:prSet loTypeId="urn:microsoft.com/office/officeart/2005/8/layout/vProcess5" loCatId="process" qsTypeId="urn:microsoft.com/office/officeart/2005/8/quickstyle/simple1" qsCatId="simple" csTypeId="urn:microsoft.com/office/officeart/2005/8/colors/accent5_2" csCatId="accent5"/>
      <dgm:spPr/>
      <dgm:t>
        <a:bodyPr/>
        <a:lstStyle/>
        <a:p>
          <a:endParaRPr lang="en-US"/>
        </a:p>
      </dgm:t>
    </dgm:pt>
    <dgm:pt modelId="{89382F05-BB10-4D70-9C19-0D13EA9C9814}">
      <dgm:prSet/>
      <dgm:spPr/>
      <dgm:t>
        <a:bodyPr/>
        <a:lstStyle/>
        <a:p>
          <a:r>
            <a:rPr lang="en-US"/>
            <a:t>The forms can be shown. It contains 7 characteristics and 1980 forms. Every attribute is variable. It is stated that the volume is an integer. The min, standard deviation, and max are included in the statistical summary of the numeric properties.</a:t>
          </a:r>
        </a:p>
      </dgm:t>
    </dgm:pt>
    <dgm:pt modelId="{4D7D4225-90E0-49E8-B3CF-9E58CBC2BA17}" type="parTrans" cxnId="{B75AC05D-805D-4C64-8D4E-A9020A702B07}">
      <dgm:prSet/>
      <dgm:spPr/>
      <dgm:t>
        <a:bodyPr/>
        <a:lstStyle/>
        <a:p>
          <a:endParaRPr lang="en-US"/>
        </a:p>
      </dgm:t>
    </dgm:pt>
    <dgm:pt modelId="{E848108E-FA3F-49AC-B311-070A1772CE64}" type="sibTrans" cxnId="{B75AC05D-805D-4C64-8D4E-A9020A702B07}">
      <dgm:prSet/>
      <dgm:spPr/>
      <dgm:t>
        <a:bodyPr/>
        <a:lstStyle/>
        <a:p>
          <a:endParaRPr lang="en-US"/>
        </a:p>
      </dgm:t>
    </dgm:pt>
    <dgm:pt modelId="{6866AF73-8AFA-476A-9F89-7C55FB09A551}">
      <dgm:prSet/>
      <dgm:spPr/>
      <dgm:t>
        <a:bodyPr/>
        <a:lstStyle/>
        <a:p>
          <a:r>
            <a:rPr lang="en-US"/>
            <a:t>We'll gather reliable information. Here, we've run a single-time series. This should have an index of four if we start counting from zero. I'll begin right before four, and it’s a one-time series. Another dataset and the closing price will be considered. </a:t>
          </a:r>
        </a:p>
      </dgm:t>
    </dgm:pt>
    <dgm:pt modelId="{E802F782-A735-40D9-A2B9-2C180B6C279E}" type="parTrans" cxnId="{3036B68B-0697-4826-A38E-64EF3C222823}">
      <dgm:prSet/>
      <dgm:spPr/>
      <dgm:t>
        <a:bodyPr/>
        <a:lstStyle/>
        <a:p>
          <a:endParaRPr lang="en-US"/>
        </a:p>
      </dgm:t>
    </dgm:pt>
    <dgm:pt modelId="{42E7F0B2-D7D1-4755-9A32-DC6255F95DE8}" type="sibTrans" cxnId="{3036B68B-0697-4826-A38E-64EF3C222823}">
      <dgm:prSet/>
      <dgm:spPr/>
      <dgm:t>
        <a:bodyPr/>
        <a:lstStyle/>
        <a:p>
          <a:endParaRPr lang="en-US"/>
        </a:p>
      </dgm:t>
    </dgm:pt>
    <dgm:pt modelId="{65B1A06E-40FC-4929-B3A8-F9A54E01B818}" type="pres">
      <dgm:prSet presAssocID="{FC0220AD-F282-4095-A3D6-1DA720E4D48E}" presName="outerComposite" presStyleCnt="0">
        <dgm:presLayoutVars>
          <dgm:chMax val="5"/>
          <dgm:dir/>
          <dgm:resizeHandles val="exact"/>
        </dgm:presLayoutVars>
      </dgm:prSet>
      <dgm:spPr/>
    </dgm:pt>
    <dgm:pt modelId="{2E4DC622-6FE8-40A2-90DB-FFA03E94C0BF}" type="pres">
      <dgm:prSet presAssocID="{FC0220AD-F282-4095-A3D6-1DA720E4D48E}" presName="dummyMaxCanvas" presStyleCnt="0">
        <dgm:presLayoutVars/>
      </dgm:prSet>
      <dgm:spPr/>
    </dgm:pt>
    <dgm:pt modelId="{F455B39D-2EEE-4F92-A2C7-CAFB1F8E0DF0}" type="pres">
      <dgm:prSet presAssocID="{FC0220AD-F282-4095-A3D6-1DA720E4D48E}" presName="TwoNodes_1" presStyleLbl="node1" presStyleIdx="0" presStyleCnt="2">
        <dgm:presLayoutVars>
          <dgm:bulletEnabled val="1"/>
        </dgm:presLayoutVars>
      </dgm:prSet>
      <dgm:spPr/>
    </dgm:pt>
    <dgm:pt modelId="{C8902361-7C47-4DD0-8AC9-A0DBFFAF019D}" type="pres">
      <dgm:prSet presAssocID="{FC0220AD-F282-4095-A3D6-1DA720E4D48E}" presName="TwoNodes_2" presStyleLbl="node1" presStyleIdx="1" presStyleCnt="2">
        <dgm:presLayoutVars>
          <dgm:bulletEnabled val="1"/>
        </dgm:presLayoutVars>
      </dgm:prSet>
      <dgm:spPr/>
    </dgm:pt>
    <dgm:pt modelId="{75F35084-0DA2-45B8-BF02-5323EA1B816D}" type="pres">
      <dgm:prSet presAssocID="{FC0220AD-F282-4095-A3D6-1DA720E4D48E}" presName="TwoConn_1-2" presStyleLbl="fgAccFollowNode1" presStyleIdx="0" presStyleCnt="1">
        <dgm:presLayoutVars>
          <dgm:bulletEnabled val="1"/>
        </dgm:presLayoutVars>
      </dgm:prSet>
      <dgm:spPr/>
    </dgm:pt>
    <dgm:pt modelId="{1F411AD4-A2FA-465A-87FA-BE007DABD56A}" type="pres">
      <dgm:prSet presAssocID="{FC0220AD-F282-4095-A3D6-1DA720E4D48E}" presName="TwoNodes_1_text" presStyleLbl="node1" presStyleIdx="1" presStyleCnt="2">
        <dgm:presLayoutVars>
          <dgm:bulletEnabled val="1"/>
        </dgm:presLayoutVars>
      </dgm:prSet>
      <dgm:spPr/>
    </dgm:pt>
    <dgm:pt modelId="{DDA5D2DD-BBF2-4F6D-94D0-0A0308781025}" type="pres">
      <dgm:prSet presAssocID="{FC0220AD-F282-4095-A3D6-1DA720E4D48E}" presName="TwoNodes_2_text" presStyleLbl="node1" presStyleIdx="1" presStyleCnt="2">
        <dgm:presLayoutVars>
          <dgm:bulletEnabled val="1"/>
        </dgm:presLayoutVars>
      </dgm:prSet>
      <dgm:spPr/>
    </dgm:pt>
  </dgm:ptLst>
  <dgm:cxnLst>
    <dgm:cxn modelId="{1C5B922A-15FA-4D82-8CCA-31BCCDCE6B1E}" type="presOf" srcId="{FC0220AD-F282-4095-A3D6-1DA720E4D48E}" destId="{65B1A06E-40FC-4929-B3A8-F9A54E01B818}" srcOrd="0" destOrd="0" presId="urn:microsoft.com/office/officeart/2005/8/layout/vProcess5"/>
    <dgm:cxn modelId="{00EEA22C-9DC4-40F6-BB0B-2AA52B8C390D}" type="presOf" srcId="{6866AF73-8AFA-476A-9F89-7C55FB09A551}" destId="{C8902361-7C47-4DD0-8AC9-A0DBFFAF019D}" srcOrd="0" destOrd="0" presId="urn:microsoft.com/office/officeart/2005/8/layout/vProcess5"/>
    <dgm:cxn modelId="{B75AC05D-805D-4C64-8D4E-A9020A702B07}" srcId="{FC0220AD-F282-4095-A3D6-1DA720E4D48E}" destId="{89382F05-BB10-4D70-9C19-0D13EA9C9814}" srcOrd="0" destOrd="0" parTransId="{4D7D4225-90E0-49E8-B3CF-9E58CBC2BA17}" sibTransId="{E848108E-FA3F-49AC-B311-070A1772CE64}"/>
    <dgm:cxn modelId="{68A0814D-947C-4C14-BDE3-1E042E329269}" type="presOf" srcId="{E848108E-FA3F-49AC-B311-070A1772CE64}" destId="{75F35084-0DA2-45B8-BF02-5323EA1B816D}" srcOrd="0" destOrd="0" presId="urn:microsoft.com/office/officeart/2005/8/layout/vProcess5"/>
    <dgm:cxn modelId="{3036B68B-0697-4826-A38E-64EF3C222823}" srcId="{FC0220AD-F282-4095-A3D6-1DA720E4D48E}" destId="{6866AF73-8AFA-476A-9F89-7C55FB09A551}" srcOrd="1" destOrd="0" parTransId="{E802F782-A735-40D9-A2B9-2C180B6C279E}" sibTransId="{42E7F0B2-D7D1-4755-9A32-DC6255F95DE8}"/>
    <dgm:cxn modelId="{C94FB0B3-17AA-46EB-A962-DC9AC93CFF63}" type="presOf" srcId="{89382F05-BB10-4D70-9C19-0D13EA9C9814}" destId="{F455B39D-2EEE-4F92-A2C7-CAFB1F8E0DF0}" srcOrd="0" destOrd="0" presId="urn:microsoft.com/office/officeart/2005/8/layout/vProcess5"/>
    <dgm:cxn modelId="{DD3C92BF-BCFA-4FD2-850E-91F435DB9B99}" type="presOf" srcId="{89382F05-BB10-4D70-9C19-0D13EA9C9814}" destId="{1F411AD4-A2FA-465A-87FA-BE007DABD56A}" srcOrd="1" destOrd="0" presId="urn:microsoft.com/office/officeart/2005/8/layout/vProcess5"/>
    <dgm:cxn modelId="{F59158D4-BE2A-4590-868E-6DB00F50BE88}" type="presOf" srcId="{6866AF73-8AFA-476A-9F89-7C55FB09A551}" destId="{DDA5D2DD-BBF2-4F6D-94D0-0A0308781025}" srcOrd="1" destOrd="0" presId="urn:microsoft.com/office/officeart/2005/8/layout/vProcess5"/>
    <dgm:cxn modelId="{8F391F34-CCC6-4F7F-A887-F94F6CD05015}" type="presParOf" srcId="{65B1A06E-40FC-4929-B3A8-F9A54E01B818}" destId="{2E4DC622-6FE8-40A2-90DB-FFA03E94C0BF}" srcOrd="0" destOrd="0" presId="urn:microsoft.com/office/officeart/2005/8/layout/vProcess5"/>
    <dgm:cxn modelId="{AA825C67-4357-42E0-BD94-70E954451E1B}" type="presParOf" srcId="{65B1A06E-40FC-4929-B3A8-F9A54E01B818}" destId="{F455B39D-2EEE-4F92-A2C7-CAFB1F8E0DF0}" srcOrd="1" destOrd="0" presId="urn:microsoft.com/office/officeart/2005/8/layout/vProcess5"/>
    <dgm:cxn modelId="{98D756CE-07A9-455C-8F08-DB16590A9055}" type="presParOf" srcId="{65B1A06E-40FC-4929-B3A8-F9A54E01B818}" destId="{C8902361-7C47-4DD0-8AC9-A0DBFFAF019D}" srcOrd="2" destOrd="0" presId="urn:microsoft.com/office/officeart/2005/8/layout/vProcess5"/>
    <dgm:cxn modelId="{D2ED380F-E2BE-42CA-9C1D-666139F5C41A}" type="presParOf" srcId="{65B1A06E-40FC-4929-B3A8-F9A54E01B818}" destId="{75F35084-0DA2-45B8-BF02-5323EA1B816D}" srcOrd="3" destOrd="0" presId="urn:microsoft.com/office/officeart/2005/8/layout/vProcess5"/>
    <dgm:cxn modelId="{767B4C39-541D-47A1-AA00-860821E5B7DC}" type="presParOf" srcId="{65B1A06E-40FC-4929-B3A8-F9A54E01B818}" destId="{1F411AD4-A2FA-465A-87FA-BE007DABD56A}" srcOrd="4" destOrd="0" presId="urn:microsoft.com/office/officeart/2005/8/layout/vProcess5"/>
    <dgm:cxn modelId="{EAC57A74-0DDA-4497-9ECA-B130A1B4D5A7}" type="presParOf" srcId="{65B1A06E-40FC-4929-B3A8-F9A54E01B818}" destId="{DDA5D2DD-BBF2-4F6D-94D0-0A0308781025}" srcOrd="5"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293D30-2EC7-474E-829E-B7293EF954E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44EA1F-8DE9-4EA1-BFCF-8701EF92CB53}">
      <dgm:prSet/>
      <dgm:spPr/>
      <dgm:t>
        <a:bodyPr/>
        <a:lstStyle/>
        <a:p>
          <a:r>
            <a:rPr lang="en-US"/>
            <a:t>Percentage of data for testing – Test percentage increased from 10% to 20%</a:t>
          </a:r>
        </a:p>
      </dgm:t>
    </dgm:pt>
    <dgm:pt modelId="{88CAD40E-C33A-4BD3-893C-E16E8AD10962}" type="parTrans" cxnId="{A3827A97-1B6B-4DA7-B269-85B147120247}">
      <dgm:prSet/>
      <dgm:spPr/>
      <dgm:t>
        <a:bodyPr/>
        <a:lstStyle/>
        <a:p>
          <a:endParaRPr lang="en-US"/>
        </a:p>
      </dgm:t>
    </dgm:pt>
    <dgm:pt modelId="{4D840396-BB6A-422E-A7AD-DAF02E98424A}" type="sibTrans" cxnId="{A3827A97-1B6B-4DA7-B269-85B147120247}">
      <dgm:prSet/>
      <dgm:spPr/>
      <dgm:t>
        <a:bodyPr/>
        <a:lstStyle/>
        <a:p>
          <a:endParaRPr lang="en-US"/>
        </a:p>
      </dgm:t>
    </dgm:pt>
    <dgm:pt modelId="{C4DC4795-1D2C-4E72-A36F-2E8110E8AB0D}">
      <dgm:prSet/>
      <dgm:spPr/>
      <dgm:t>
        <a:bodyPr/>
        <a:lstStyle/>
        <a:p>
          <a:r>
            <a:rPr lang="en-US"/>
            <a:t>Number of neurons in each LSTM layer - increased from 25 to 50</a:t>
          </a:r>
        </a:p>
      </dgm:t>
    </dgm:pt>
    <dgm:pt modelId="{A17B2437-AE52-4739-AF49-E41CCB31E2DD}" type="parTrans" cxnId="{5CC21E60-D3AE-4FE4-9CF8-F477CCDDF6FB}">
      <dgm:prSet/>
      <dgm:spPr/>
      <dgm:t>
        <a:bodyPr/>
        <a:lstStyle/>
        <a:p>
          <a:endParaRPr lang="en-US"/>
        </a:p>
      </dgm:t>
    </dgm:pt>
    <dgm:pt modelId="{49791B43-6F7D-4A67-9F2E-80E2B8915389}" type="sibTrans" cxnId="{5CC21E60-D3AE-4FE4-9CF8-F477CCDDF6FB}">
      <dgm:prSet/>
      <dgm:spPr/>
      <dgm:t>
        <a:bodyPr/>
        <a:lstStyle/>
        <a:p>
          <a:endParaRPr lang="en-US"/>
        </a:p>
      </dgm:t>
    </dgm:pt>
    <dgm:pt modelId="{7912E2CE-658B-449D-8078-1B43E182C46D}">
      <dgm:prSet/>
      <dgm:spPr/>
      <dgm:t>
        <a:bodyPr/>
        <a:lstStyle/>
        <a:p>
          <a:r>
            <a:rPr lang="en-US"/>
            <a:t>If with Dropout layer: the percentage to dropout is increased from 10% to 20%</a:t>
          </a:r>
        </a:p>
      </dgm:t>
    </dgm:pt>
    <dgm:pt modelId="{7B1A7AF6-591D-4579-AEE2-0835310B29AF}" type="parTrans" cxnId="{D07BFFDA-8B61-47B7-BE8F-24711DBD01E9}">
      <dgm:prSet/>
      <dgm:spPr/>
      <dgm:t>
        <a:bodyPr/>
        <a:lstStyle/>
        <a:p>
          <a:endParaRPr lang="en-US"/>
        </a:p>
      </dgm:t>
    </dgm:pt>
    <dgm:pt modelId="{E63439F7-D606-40B2-8524-17FAB0B7F390}" type="sibTrans" cxnId="{D07BFFDA-8B61-47B7-BE8F-24711DBD01E9}">
      <dgm:prSet/>
      <dgm:spPr/>
      <dgm:t>
        <a:bodyPr/>
        <a:lstStyle/>
        <a:p>
          <a:endParaRPr lang="en-US"/>
        </a:p>
      </dgm:t>
    </dgm:pt>
    <dgm:pt modelId="{FECEE7EF-1049-48D5-8473-7E7181DA3E3A}">
      <dgm:prSet/>
      <dgm:spPr/>
      <dgm:t>
        <a:bodyPr/>
        <a:lstStyle/>
        <a:p>
          <a:r>
            <a:rPr lang="en-US"/>
            <a:t>Batch size for training = increased from 32 to 40</a:t>
          </a:r>
        </a:p>
      </dgm:t>
    </dgm:pt>
    <dgm:pt modelId="{DCC46018-79A2-4003-A5B9-BBD683F04C46}" type="parTrans" cxnId="{0E5E059F-7C01-401E-9754-701B104D9069}">
      <dgm:prSet/>
      <dgm:spPr/>
      <dgm:t>
        <a:bodyPr/>
        <a:lstStyle/>
        <a:p>
          <a:endParaRPr lang="en-US"/>
        </a:p>
      </dgm:t>
    </dgm:pt>
    <dgm:pt modelId="{26B556F1-B1CA-4CCB-9C61-F82FF70C7784}" type="sibTrans" cxnId="{0E5E059F-7C01-401E-9754-701B104D9069}">
      <dgm:prSet/>
      <dgm:spPr/>
      <dgm:t>
        <a:bodyPr/>
        <a:lstStyle/>
        <a:p>
          <a:endParaRPr lang="en-US"/>
        </a:p>
      </dgm:t>
    </dgm:pt>
    <dgm:pt modelId="{ED8EEF19-1B3F-4548-8F5B-997EB6FFE01C}">
      <dgm:prSet/>
      <dgm:spPr/>
      <dgm:t>
        <a:bodyPr/>
        <a:lstStyle/>
        <a:p>
          <a:r>
            <a:rPr lang="en-US"/>
            <a:t>Number of epochs for training = increased from 40 to 100</a:t>
          </a:r>
        </a:p>
      </dgm:t>
    </dgm:pt>
    <dgm:pt modelId="{405A89BE-3A6F-4165-A603-3CB079C610C2}" type="parTrans" cxnId="{13E7747B-D915-4F7F-A585-35758677729B}">
      <dgm:prSet/>
      <dgm:spPr/>
      <dgm:t>
        <a:bodyPr/>
        <a:lstStyle/>
        <a:p>
          <a:endParaRPr lang="en-US"/>
        </a:p>
      </dgm:t>
    </dgm:pt>
    <dgm:pt modelId="{D5178440-55A0-4D98-8EB6-C4A23652C8D5}" type="sibTrans" cxnId="{13E7747B-D915-4F7F-A585-35758677729B}">
      <dgm:prSet/>
      <dgm:spPr/>
      <dgm:t>
        <a:bodyPr/>
        <a:lstStyle/>
        <a:p>
          <a:endParaRPr lang="en-US"/>
        </a:p>
      </dgm:t>
    </dgm:pt>
    <dgm:pt modelId="{EE4F0C9C-B900-47AA-80A7-3991F348B586}" type="pres">
      <dgm:prSet presAssocID="{CA293D30-2EC7-474E-829E-B7293EF954E6}" presName="root" presStyleCnt="0">
        <dgm:presLayoutVars>
          <dgm:dir/>
          <dgm:resizeHandles val="exact"/>
        </dgm:presLayoutVars>
      </dgm:prSet>
      <dgm:spPr/>
    </dgm:pt>
    <dgm:pt modelId="{C3DF8BB2-6BF6-420D-9321-3D9030EDFEC3}" type="pres">
      <dgm:prSet presAssocID="{CA293D30-2EC7-474E-829E-B7293EF954E6}" presName="container" presStyleCnt="0">
        <dgm:presLayoutVars>
          <dgm:dir/>
          <dgm:resizeHandles val="exact"/>
        </dgm:presLayoutVars>
      </dgm:prSet>
      <dgm:spPr/>
    </dgm:pt>
    <dgm:pt modelId="{0962A038-7600-4AD5-B0DF-32ABCBF66B3E}" type="pres">
      <dgm:prSet presAssocID="{E244EA1F-8DE9-4EA1-BFCF-8701EF92CB53}" presName="compNode" presStyleCnt="0"/>
      <dgm:spPr/>
    </dgm:pt>
    <dgm:pt modelId="{64D84E8C-F578-41BC-B155-30DAB31852B1}" type="pres">
      <dgm:prSet presAssocID="{E244EA1F-8DE9-4EA1-BFCF-8701EF92CB53}" presName="iconBgRect" presStyleLbl="bgShp" presStyleIdx="0" presStyleCnt="5"/>
      <dgm:spPr/>
    </dgm:pt>
    <dgm:pt modelId="{5B3B38B8-6864-489C-8B5D-B698A3EFDA91}" type="pres">
      <dgm:prSet presAssocID="{E244EA1F-8DE9-4EA1-BFCF-8701EF92CB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35DB9610-35E3-473D-8DC6-868463A71394}" type="pres">
      <dgm:prSet presAssocID="{E244EA1F-8DE9-4EA1-BFCF-8701EF92CB53}" presName="spaceRect" presStyleCnt="0"/>
      <dgm:spPr/>
    </dgm:pt>
    <dgm:pt modelId="{8A927ED6-2354-4AB0-A781-6C75747234AB}" type="pres">
      <dgm:prSet presAssocID="{E244EA1F-8DE9-4EA1-BFCF-8701EF92CB53}" presName="textRect" presStyleLbl="revTx" presStyleIdx="0" presStyleCnt="5">
        <dgm:presLayoutVars>
          <dgm:chMax val="1"/>
          <dgm:chPref val="1"/>
        </dgm:presLayoutVars>
      </dgm:prSet>
      <dgm:spPr/>
    </dgm:pt>
    <dgm:pt modelId="{49B8E20C-8D7B-41C6-BB93-875683A87F54}" type="pres">
      <dgm:prSet presAssocID="{4D840396-BB6A-422E-A7AD-DAF02E98424A}" presName="sibTrans" presStyleLbl="sibTrans2D1" presStyleIdx="0" presStyleCnt="0"/>
      <dgm:spPr/>
    </dgm:pt>
    <dgm:pt modelId="{1A126B53-7205-4785-BC2E-4C6CDA7E171C}" type="pres">
      <dgm:prSet presAssocID="{C4DC4795-1D2C-4E72-A36F-2E8110E8AB0D}" presName="compNode" presStyleCnt="0"/>
      <dgm:spPr/>
    </dgm:pt>
    <dgm:pt modelId="{88E9421C-B668-48FA-8834-A8547EE2AF97}" type="pres">
      <dgm:prSet presAssocID="{C4DC4795-1D2C-4E72-A36F-2E8110E8AB0D}" presName="iconBgRect" presStyleLbl="bgShp" presStyleIdx="1" presStyleCnt="5"/>
      <dgm:spPr/>
    </dgm:pt>
    <dgm:pt modelId="{1DEE5927-C0FC-4C3B-82B6-AAEC71AA7608}" type="pres">
      <dgm:prSet presAssocID="{C4DC4795-1D2C-4E72-A36F-2E8110E8AB0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58838C74-5390-4B10-A419-05A465C003D2}" type="pres">
      <dgm:prSet presAssocID="{C4DC4795-1D2C-4E72-A36F-2E8110E8AB0D}" presName="spaceRect" presStyleCnt="0"/>
      <dgm:spPr/>
    </dgm:pt>
    <dgm:pt modelId="{F9F4F1CA-3243-4E45-8E11-629067D792B7}" type="pres">
      <dgm:prSet presAssocID="{C4DC4795-1D2C-4E72-A36F-2E8110E8AB0D}" presName="textRect" presStyleLbl="revTx" presStyleIdx="1" presStyleCnt="5">
        <dgm:presLayoutVars>
          <dgm:chMax val="1"/>
          <dgm:chPref val="1"/>
        </dgm:presLayoutVars>
      </dgm:prSet>
      <dgm:spPr/>
    </dgm:pt>
    <dgm:pt modelId="{FD52E5F4-87FC-41C3-AF72-E870C917E008}" type="pres">
      <dgm:prSet presAssocID="{49791B43-6F7D-4A67-9F2E-80E2B8915389}" presName="sibTrans" presStyleLbl="sibTrans2D1" presStyleIdx="0" presStyleCnt="0"/>
      <dgm:spPr/>
    </dgm:pt>
    <dgm:pt modelId="{89FADD36-1560-4CD1-91F5-3AFE4DFC5F6C}" type="pres">
      <dgm:prSet presAssocID="{7912E2CE-658B-449D-8078-1B43E182C46D}" presName="compNode" presStyleCnt="0"/>
      <dgm:spPr/>
    </dgm:pt>
    <dgm:pt modelId="{B79BC055-0FF3-4DDE-8E1F-DB014DA77033}" type="pres">
      <dgm:prSet presAssocID="{7912E2CE-658B-449D-8078-1B43E182C46D}" presName="iconBgRect" presStyleLbl="bgShp" presStyleIdx="2" presStyleCnt="5"/>
      <dgm:spPr/>
    </dgm:pt>
    <dgm:pt modelId="{B0BCDFD7-4D31-4A36-8593-AB93B22B2B5C}" type="pres">
      <dgm:prSet presAssocID="{7912E2CE-658B-449D-8078-1B43E182C4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F1874445-93CE-4D11-B649-37F7748EDE35}" type="pres">
      <dgm:prSet presAssocID="{7912E2CE-658B-449D-8078-1B43E182C46D}" presName="spaceRect" presStyleCnt="0"/>
      <dgm:spPr/>
    </dgm:pt>
    <dgm:pt modelId="{6416574C-8E14-4D57-A205-DA538B9BEE0B}" type="pres">
      <dgm:prSet presAssocID="{7912E2CE-658B-449D-8078-1B43E182C46D}" presName="textRect" presStyleLbl="revTx" presStyleIdx="2" presStyleCnt="5">
        <dgm:presLayoutVars>
          <dgm:chMax val="1"/>
          <dgm:chPref val="1"/>
        </dgm:presLayoutVars>
      </dgm:prSet>
      <dgm:spPr/>
    </dgm:pt>
    <dgm:pt modelId="{9064761E-D591-4B36-BCF1-0F15624C38FF}" type="pres">
      <dgm:prSet presAssocID="{E63439F7-D606-40B2-8524-17FAB0B7F390}" presName="sibTrans" presStyleLbl="sibTrans2D1" presStyleIdx="0" presStyleCnt="0"/>
      <dgm:spPr/>
    </dgm:pt>
    <dgm:pt modelId="{DF52BCDB-16AD-4750-BAB9-F96C7230EE30}" type="pres">
      <dgm:prSet presAssocID="{FECEE7EF-1049-48D5-8473-7E7181DA3E3A}" presName="compNode" presStyleCnt="0"/>
      <dgm:spPr/>
    </dgm:pt>
    <dgm:pt modelId="{E6FD29CC-43C6-458E-A801-C6AF2844463C}" type="pres">
      <dgm:prSet presAssocID="{FECEE7EF-1049-48D5-8473-7E7181DA3E3A}" presName="iconBgRect" presStyleLbl="bgShp" presStyleIdx="3" presStyleCnt="5"/>
      <dgm:spPr/>
    </dgm:pt>
    <dgm:pt modelId="{4E001D83-051B-4FC2-9486-2C4F9001C021}" type="pres">
      <dgm:prSet presAssocID="{FECEE7EF-1049-48D5-8473-7E7181DA3E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0E8DF924-BF88-47F7-9EE7-5EC9BE7B2907}" type="pres">
      <dgm:prSet presAssocID="{FECEE7EF-1049-48D5-8473-7E7181DA3E3A}" presName="spaceRect" presStyleCnt="0"/>
      <dgm:spPr/>
    </dgm:pt>
    <dgm:pt modelId="{D243BF43-B635-4859-9BC5-62FDCA3A3FC5}" type="pres">
      <dgm:prSet presAssocID="{FECEE7EF-1049-48D5-8473-7E7181DA3E3A}" presName="textRect" presStyleLbl="revTx" presStyleIdx="3" presStyleCnt="5">
        <dgm:presLayoutVars>
          <dgm:chMax val="1"/>
          <dgm:chPref val="1"/>
        </dgm:presLayoutVars>
      </dgm:prSet>
      <dgm:spPr/>
    </dgm:pt>
    <dgm:pt modelId="{E24EEBC5-C3A7-483D-B5BD-840B2E43973A}" type="pres">
      <dgm:prSet presAssocID="{26B556F1-B1CA-4CCB-9C61-F82FF70C7784}" presName="sibTrans" presStyleLbl="sibTrans2D1" presStyleIdx="0" presStyleCnt="0"/>
      <dgm:spPr/>
    </dgm:pt>
    <dgm:pt modelId="{4AE90EE7-0EE3-4559-95E9-844F0CAA3C21}" type="pres">
      <dgm:prSet presAssocID="{ED8EEF19-1B3F-4548-8F5B-997EB6FFE01C}" presName="compNode" presStyleCnt="0"/>
      <dgm:spPr/>
    </dgm:pt>
    <dgm:pt modelId="{0516CBB9-AF73-4869-B253-FEB4514D7797}" type="pres">
      <dgm:prSet presAssocID="{ED8EEF19-1B3F-4548-8F5B-997EB6FFE01C}" presName="iconBgRect" presStyleLbl="bgShp" presStyleIdx="4" presStyleCnt="5"/>
      <dgm:spPr/>
    </dgm:pt>
    <dgm:pt modelId="{0112875B-ED5E-4AA9-ADCB-73487EE1EED9}" type="pres">
      <dgm:prSet presAssocID="{ED8EEF19-1B3F-4548-8F5B-997EB6FFE0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EAE1BB2A-6B0A-407F-A42B-8BAE1F8CEC2F}" type="pres">
      <dgm:prSet presAssocID="{ED8EEF19-1B3F-4548-8F5B-997EB6FFE01C}" presName="spaceRect" presStyleCnt="0"/>
      <dgm:spPr/>
    </dgm:pt>
    <dgm:pt modelId="{BE162F2D-F956-430A-80C9-88A5391592C6}" type="pres">
      <dgm:prSet presAssocID="{ED8EEF19-1B3F-4548-8F5B-997EB6FFE01C}" presName="textRect" presStyleLbl="revTx" presStyleIdx="4" presStyleCnt="5">
        <dgm:presLayoutVars>
          <dgm:chMax val="1"/>
          <dgm:chPref val="1"/>
        </dgm:presLayoutVars>
      </dgm:prSet>
      <dgm:spPr/>
    </dgm:pt>
  </dgm:ptLst>
  <dgm:cxnLst>
    <dgm:cxn modelId="{2AC0E629-2D5F-430D-97B7-A38EC2E6C624}" type="presOf" srcId="{7912E2CE-658B-449D-8078-1B43E182C46D}" destId="{6416574C-8E14-4D57-A205-DA538B9BEE0B}" srcOrd="0" destOrd="0" presId="urn:microsoft.com/office/officeart/2018/2/layout/IconCircleList"/>
    <dgm:cxn modelId="{47E37734-B531-41D2-ACEA-BCB47E5C78D5}" type="presOf" srcId="{E244EA1F-8DE9-4EA1-BFCF-8701EF92CB53}" destId="{8A927ED6-2354-4AB0-A781-6C75747234AB}" srcOrd="0" destOrd="0" presId="urn:microsoft.com/office/officeart/2018/2/layout/IconCircleList"/>
    <dgm:cxn modelId="{5CC21E60-D3AE-4FE4-9CF8-F477CCDDF6FB}" srcId="{CA293D30-2EC7-474E-829E-B7293EF954E6}" destId="{C4DC4795-1D2C-4E72-A36F-2E8110E8AB0D}" srcOrd="1" destOrd="0" parTransId="{A17B2437-AE52-4739-AF49-E41CCB31E2DD}" sibTransId="{49791B43-6F7D-4A67-9F2E-80E2B8915389}"/>
    <dgm:cxn modelId="{14A7464A-861D-40B4-A8A2-B95F070CE9FB}" type="presOf" srcId="{ED8EEF19-1B3F-4548-8F5B-997EB6FFE01C}" destId="{BE162F2D-F956-430A-80C9-88A5391592C6}" srcOrd="0" destOrd="0" presId="urn:microsoft.com/office/officeart/2018/2/layout/IconCircleList"/>
    <dgm:cxn modelId="{13E7747B-D915-4F7F-A585-35758677729B}" srcId="{CA293D30-2EC7-474E-829E-B7293EF954E6}" destId="{ED8EEF19-1B3F-4548-8F5B-997EB6FFE01C}" srcOrd="4" destOrd="0" parTransId="{405A89BE-3A6F-4165-A603-3CB079C610C2}" sibTransId="{D5178440-55A0-4D98-8EB6-C4A23652C8D5}"/>
    <dgm:cxn modelId="{A3827A97-1B6B-4DA7-B269-85B147120247}" srcId="{CA293D30-2EC7-474E-829E-B7293EF954E6}" destId="{E244EA1F-8DE9-4EA1-BFCF-8701EF92CB53}" srcOrd="0" destOrd="0" parTransId="{88CAD40E-C33A-4BD3-893C-E16E8AD10962}" sibTransId="{4D840396-BB6A-422E-A7AD-DAF02E98424A}"/>
    <dgm:cxn modelId="{0E5E059F-7C01-401E-9754-701B104D9069}" srcId="{CA293D30-2EC7-474E-829E-B7293EF954E6}" destId="{FECEE7EF-1049-48D5-8473-7E7181DA3E3A}" srcOrd="3" destOrd="0" parTransId="{DCC46018-79A2-4003-A5B9-BBD683F04C46}" sibTransId="{26B556F1-B1CA-4CCB-9C61-F82FF70C7784}"/>
    <dgm:cxn modelId="{212CF8B6-D335-4221-93BB-04DBAB5CC5C1}" type="presOf" srcId="{C4DC4795-1D2C-4E72-A36F-2E8110E8AB0D}" destId="{F9F4F1CA-3243-4E45-8E11-629067D792B7}" srcOrd="0" destOrd="0" presId="urn:microsoft.com/office/officeart/2018/2/layout/IconCircleList"/>
    <dgm:cxn modelId="{E3C4D4B7-62A0-46AD-9AE9-DA950C257C00}" type="presOf" srcId="{4D840396-BB6A-422E-A7AD-DAF02E98424A}" destId="{49B8E20C-8D7B-41C6-BB93-875683A87F54}" srcOrd="0" destOrd="0" presId="urn:microsoft.com/office/officeart/2018/2/layout/IconCircleList"/>
    <dgm:cxn modelId="{AFED91CA-4B96-425C-BF93-72B7835B3B36}" type="presOf" srcId="{49791B43-6F7D-4A67-9F2E-80E2B8915389}" destId="{FD52E5F4-87FC-41C3-AF72-E870C917E008}" srcOrd="0" destOrd="0" presId="urn:microsoft.com/office/officeart/2018/2/layout/IconCircleList"/>
    <dgm:cxn modelId="{2D0206D6-D3DC-41F5-8EAB-CD13E7814554}" type="presOf" srcId="{E63439F7-D606-40B2-8524-17FAB0B7F390}" destId="{9064761E-D591-4B36-BCF1-0F15624C38FF}" srcOrd="0" destOrd="0" presId="urn:microsoft.com/office/officeart/2018/2/layout/IconCircleList"/>
    <dgm:cxn modelId="{D07BFFDA-8B61-47B7-BE8F-24711DBD01E9}" srcId="{CA293D30-2EC7-474E-829E-B7293EF954E6}" destId="{7912E2CE-658B-449D-8078-1B43E182C46D}" srcOrd="2" destOrd="0" parTransId="{7B1A7AF6-591D-4579-AEE2-0835310B29AF}" sibTransId="{E63439F7-D606-40B2-8524-17FAB0B7F390}"/>
    <dgm:cxn modelId="{1F4799DB-3B5B-4353-870B-7DE96B15E002}" type="presOf" srcId="{26B556F1-B1CA-4CCB-9C61-F82FF70C7784}" destId="{E24EEBC5-C3A7-483D-B5BD-840B2E43973A}" srcOrd="0" destOrd="0" presId="urn:microsoft.com/office/officeart/2018/2/layout/IconCircleList"/>
    <dgm:cxn modelId="{0115C3EF-F826-483D-8654-E599AD779DB1}" type="presOf" srcId="{CA293D30-2EC7-474E-829E-B7293EF954E6}" destId="{EE4F0C9C-B900-47AA-80A7-3991F348B586}" srcOrd="0" destOrd="0" presId="urn:microsoft.com/office/officeart/2018/2/layout/IconCircleList"/>
    <dgm:cxn modelId="{F869FEF9-AA12-49D4-8A68-9D455A72A827}" type="presOf" srcId="{FECEE7EF-1049-48D5-8473-7E7181DA3E3A}" destId="{D243BF43-B635-4859-9BC5-62FDCA3A3FC5}" srcOrd="0" destOrd="0" presId="urn:microsoft.com/office/officeart/2018/2/layout/IconCircleList"/>
    <dgm:cxn modelId="{B350FBB6-3D74-48B1-80E2-BCD377946225}" type="presParOf" srcId="{EE4F0C9C-B900-47AA-80A7-3991F348B586}" destId="{C3DF8BB2-6BF6-420D-9321-3D9030EDFEC3}" srcOrd="0" destOrd="0" presId="urn:microsoft.com/office/officeart/2018/2/layout/IconCircleList"/>
    <dgm:cxn modelId="{E8DEA5F2-D8DD-476A-A7F6-50F07FDA7CC3}" type="presParOf" srcId="{C3DF8BB2-6BF6-420D-9321-3D9030EDFEC3}" destId="{0962A038-7600-4AD5-B0DF-32ABCBF66B3E}" srcOrd="0" destOrd="0" presId="urn:microsoft.com/office/officeart/2018/2/layout/IconCircleList"/>
    <dgm:cxn modelId="{67130916-D652-4496-817B-2ABED4A91651}" type="presParOf" srcId="{0962A038-7600-4AD5-B0DF-32ABCBF66B3E}" destId="{64D84E8C-F578-41BC-B155-30DAB31852B1}" srcOrd="0" destOrd="0" presId="urn:microsoft.com/office/officeart/2018/2/layout/IconCircleList"/>
    <dgm:cxn modelId="{5CD3926D-E4B2-436A-9046-7AC9C3074DB3}" type="presParOf" srcId="{0962A038-7600-4AD5-B0DF-32ABCBF66B3E}" destId="{5B3B38B8-6864-489C-8B5D-B698A3EFDA91}" srcOrd="1" destOrd="0" presId="urn:microsoft.com/office/officeart/2018/2/layout/IconCircleList"/>
    <dgm:cxn modelId="{418BB0E4-4CB6-4C0D-95B1-47F3E1D3E984}" type="presParOf" srcId="{0962A038-7600-4AD5-B0DF-32ABCBF66B3E}" destId="{35DB9610-35E3-473D-8DC6-868463A71394}" srcOrd="2" destOrd="0" presId="urn:microsoft.com/office/officeart/2018/2/layout/IconCircleList"/>
    <dgm:cxn modelId="{B8FD050C-C9B8-42F7-8F68-3CF7C3462B53}" type="presParOf" srcId="{0962A038-7600-4AD5-B0DF-32ABCBF66B3E}" destId="{8A927ED6-2354-4AB0-A781-6C75747234AB}" srcOrd="3" destOrd="0" presId="urn:microsoft.com/office/officeart/2018/2/layout/IconCircleList"/>
    <dgm:cxn modelId="{8C4608FF-5A2E-4601-B8F7-65AFD6819ABA}" type="presParOf" srcId="{C3DF8BB2-6BF6-420D-9321-3D9030EDFEC3}" destId="{49B8E20C-8D7B-41C6-BB93-875683A87F54}" srcOrd="1" destOrd="0" presId="urn:microsoft.com/office/officeart/2018/2/layout/IconCircleList"/>
    <dgm:cxn modelId="{20BDD71B-4816-478C-91AD-25A3E6E80254}" type="presParOf" srcId="{C3DF8BB2-6BF6-420D-9321-3D9030EDFEC3}" destId="{1A126B53-7205-4785-BC2E-4C6CDA7E171C}" srcOrd="2" destOrd="0" presId="urn:microsoft.com/office/officeart/2018/2/layout/IconCircleList"/>
    <dgm:cxn modelId="{7E6EECC5-9ABF-4E5A-A625-238DC8E6EDD3}" type="presParOf" srcId="{1A126B53-7205-4785-BC2E-4C6CDA7E171C}" destId="{88E9421C-B668-48FA-8834-A8547EE2AF97}" srcOrd="0" destOrd="0" presId="urn:microsoft.com/office/officeart/2018/2/layout/IconCircleList"/>
    <dgm:cxn modelId="{ECBEE2FC-6497-4900-8D21-5E2DB03E44A5}" type="presParOf" srcId="{1A126B53-7205-4785-BC2E-4C6CDA7E171C}" destId="{1DEE5927-C0FC-4C3B-82B6-AAEC71AA7608}" srcOrd="1" destOrd="0" presId="urn:microsoft.com/office/officeart/2018/2/layout/IconCircleList"/>
    <dgm:cxn modelId="{5C2EEF5B-236F-4EFB-823D-62F28F888817}" type="presParOf" srcId="{1A126B53-7205-4785-BC2E-4C6CDA7E171C}" destId="{58838C74-5390-4B10-A419-05A465C003D2}" srcOrd="2" destOrd="0" presId="urn:microsoft.com/office/officeart/2018/2/layout/IconCircleList"/>
    <dgm:cxn modelId="{56B657C8-01D8-4437-B63B-C0D7DEF19564}" type="presParOf" srcId="{1A126B53-7205-4785-BC2E-4C6CDA7E171C}" destId="{F9F4F1CA-3243-4E45-8E11-629067D792B7}" srcOrd="3" destOrd="0" presId="urn:microsoft.com/office/officeart/2018/2/layout/IconCircleList"/>
    <dgm:cxn modelId="{C550501A-8DA8-434B-A931-CD9407BE4330}" type="presParOf" srcId="{C3DF8BB2-6BF6-420D-9321-3D9030EDFEC3}" destId="{FD52E5F4-87FC-41C3-AF72-E870C917E008}" srcOrd="3" destOrd="0" presId="urn:microsoft.com/office/officeart/2018/2/layout/IconCircleList"/>
    <dgm:cxn modelId="{F8559104-E71A-4406-96EE-F5498E43422A}" type="presParOf" srcId="{C3DF8BB2-6BF6-420D-9321-3D9030EDFEC3}" destId="{89FADD36-1560-4CD1-91F5-3AFE4DFC5F6C}" srcOrd="4" destOrd="0" presId="urn:microsoft.com/office/officeart/2018/2/layout/IconCircleList"/>
    <dgm:cxn modelId="{65147325-2FE0-48A6-9880-CE95C8E87B13}" type="presParOf" srcId="{89FADD36-1560-4CD1-91F5-3AFE4DFC5F6C}" destId="{B79BC055-0FF3-4DDE-8E1F-DB014DA77033}" srcOrd="0" destOrd="0" presId="urn:microsoft.com/office/officeart/2018/2/layout/IconCircleList"/>
    <dgm:cxn modelId="{9E6DCA1C-A4AA-4B89-83DE-B6F78A77936A}" type="presParOf" srcId="{89FADD36-1560-4CD1-91F5-3AFE4DFC5F6C}" destId="{B0BCDFD7-4D31-4A36-8593-AB93B22B2B5C}" srcOrd="1" destOrd="0" presId="urn:microsoft.com/office/officeart/2018/2/layout/IconCircleList"/>
    <dgm:cxn modelId="{1328FA8D-65C4-4B85-86AA-EBD23D028002}" type="presParOf" srcId="{89FADD36-1560-4CD1-91F5-3AFE4DFC5F6C}" destId="{F1874445-93CE-4D11-B649-37F7748EDE35}" srcOrd="2" destOrd="0" presId="urn:microsoft.com/office/officeart/2018/2/layout/IconCircleList"/>
    <dgm:cxn modelId="{4AD649EE-892C-47EE-A3E1-55AF2A3B95CB}" type="presParOf" srcId="{89FADD36-1560-4CD1-91F5-3AFE4DFC5F6C}" destId="{6416574C-8E14-4D57-A205-DA538B9BEE0B}" srcOrd="3" destOrd="0" presId="urn:microsoft.com/office/officeart/2018/2/layout/IconCircleList"/>
    <dgm:cxn modelId="{3BB641CF-EB2B-42F3-AB69-41CBEE07CA50}" type="presParOf" srcId="{C3DF8BB2-6BF6-420D-9321-3D9030EDFEC3}" destId="{9064761E-D591-4B36-BCF1-0F15624C38FF}" srcOrd="5" destOrd="0" presId="urn:microsoft.com/office/officeart/2018/2/layout/IconCircleList"/>
    <dgm:cxn modelId="{93E9236C-20D8-4E76-A519-E6DB2CD38F94}" type="presParOf" srcId="{C3DF8BB2-6BF6-420D-9321-3D9030EDFEC3}" destId="{DF52BCDB-16AD-4750-BAB9-F96C7230EE30}" srcOrd="6" destOrd="0" presId="urn:microsoft.com/office/officeart/2018/2/layout/IconCircleList"/>
    <dgm:cxn modelId="{71599B06-BF42-42B9-8D24-7E0B6AFDD5D8}" type="presParOf" srcId="{DF52BCDB-16AD-4750-BAB9-F96C7230EE30}" destId="{E6FD29CC-43C6-458E-A801-C6AF2844463C}" srcOrd="0" destOrd="0" presId="urn:microsoft.com/office/officeart/2018/2/layout/IconCircleList"/>
    <dgm:cxn modelId="{22F4E14E-DB6A-4B65-9AE6-90A4EBF5EDC8}" type="presParOf" srcId="{DF52BCDB-16AD-4750-BAB9-F96C7230EE30}" destId="{4E001D83-051B-4FC2-9486-2C4F9001C021}" srcOrd="1" destOrd="0" presId="urn:microsoft.com/office/officeart/2018/2/layout/IconCircleList"/>
    <dgm:cxn modelId="{32D4A8EB-62B1-4612-BB3A-97F659525007}" type="presParOf" srcId="{DF52BCDB-16AD-4750-BAB9-F96C7230EE30}" destId="{0E8DF924-BF88-47F7-9EE7-5EC9BE7B2907}" srcOrd="2" destOrd="0" presId="urn:microsoft.com/office/officeart/2018/2/layout/IconCircleList"/>
    <dgm:cxn modelId="{9301E620-6A4D-471D-A096-E0DE873CC6A8}" type="presParOf" srcId="{DF52BCDB-16AD-4750-BAB9-F96C7230EE30}" destId="{D243BF43-B635-4859-9BC5-62FDCA3A3FC5}" srcOrd="3" destOrd="0" presId="urn:microsoft.com/office/officeart/2018/2/layout/IconCircleList"/>
    <dgm:cxn modelId="{ECF3FBE6-79F2-4B63-935C-0F25D92BE72F}" type="presParOf" srcId="{C3DF8BB2-6BF6-420D-9321-3D9030EDFEC3}" destId="{E24EEBC5-C3A7-483D-B5BD-840B2E43973A}" srcOrd="7" destOrd="0" presId="urn:microsoft.com/office/officeart/2018/2/layout/IconCircleList"/>
    <dgm:cxn modelId="{D3A69F02-EDCE-4E43-A3F8-709D1AEF9E9E}" type="presParOf" srcId="{C3DF8BB2-6BF6-420D-9321-3D9030EDFEC3}" destId="{4AE90EE7-0EE3-4559-95E9-844F0CAA3C21}" srcOrd="8" destOrd="0" presId="urn:microsoft.com/office/officeart/2018/2/layout/IconCircleList"/>
    <dgm:cxn modelId="{7483504E-0707-4C5E-BB9F-8BEFFDD1796F}" type="presParOf" srcId="{4AE90EE7-0EE3-4559-95E9-844F0CAA3C21}" destId="{0516CBB9-AF73-4869-B253-FEB4514D7797}" srcOrd="0" destOrd="0" presId="urn:microsoft.com/office/officeart/2018/2/layout/IconCircleList"/>
    <dgm:cxn modelId="{C23D89F9-C41E-47BF-B163-B334F5F5E010}" type="presParOf" srcId="{4AE90EE7-0EE3-4559-95E9-844F0CAA3C21}" destId="{0112875B-ED5E-4AA9-ADCB-73487EE1EED9}" srcOrd="1" destOrd="0" presId="urn:microsoft.com/office/officeart/2018/2/layout/IconCircleList"/>
    <dgm:cxn modelId="{45FDEA74-FB60-4E5B-928B-52D1E84BDDFD}" type="presParOf" srcId="{4AE90EE7-0EE3-4559-95E9-844F0CAA3C21}" destId="{EAE1BB2A-6B0A-407F-A42B-8BAE1F8CEC2F}" srcOrd="2" destOrd="0" presId="urn:microsoft.com/office/officeart/2018/2/layout/IconCircleList"/>
    <dgm:cxn modelId="{4D981537-8DF4-4FC0-BEA2-7EFC76B71EB5}" type="presParOf" srcId="{4AE90EE7-0EE3-4559-95E9-844F0CAA3C21}" destId="{BE162F2D-F956-430A-80C9-88A5391592C6}"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0B8B03-1EF6-4DA3-8ED9-69DF10B5695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6DAF7A6-534A-45DF-A526-A8CF25509DED}">
      <dgm:prSet/>
      <dgm:spPr/>
      <dgm:t>
        <a:bodyPr/>
        <a:lstStyle/>
        <a:p>
          <a:r>
            <a:rPr lang="en-US" b="0" i="0"/>
            <a:t>RNNs are a type of neural network where the output from one phase is used as the input for the following one. In conventional neural networks, all the inputs and outputs are independent of one another. </a:t>
          </a:r>
          <a:endParaRPr lang="en-US"/>
        </a:p>
      </dgm:t>
    </dgm:pt>
    <dgm:pt modelId="{BEB431B2-E56F-42B1-B42A-3F39208428F6}" type="parTrans" cxnId="{0B97C601-2DA7-4C0D-858D-0A451C45AEC8}">
      <dgm:prSet/>
      <dgm:spPr/>
      <dgm:t>
        <a:bodyPr/>
        <a:lstStyle/>
        <a:p>
          <a:endParaRPr lang="en-US"/>
        </a:p>
      </dgm:t>
    </dgm:pt>
    <dgm:pt modelId="{73AAE8AF-E4E0-490D-BEEE-DF0A0ECD4FD5}" type="sibTrans" cxnId="{0B97C601-2DA7-4C0D-858D-0A451C45AEC8}">
      <dgm:prSet/>
      <dgm:spPr/>
      <dgm:t>
        <a:bodyPr/>
        <a:lstStyle/>
        <a:p>
          <a:endParaRPr lang="en-US"/>
        </a:p>
      </dgm:t>
    </dgm:pt>
    <dgm:pt modelId="{EE80F5F6-94B6-4876-9C34-A1FCD2B9B160}">
      <dgm:prSet/>
      <dgm:spPr/>
      <dgm:t>
        <a:bodyPr/>
        <a:lstStyle/>
        <a:p>
          <a:r>
            <a:rPr lang="en-US" b="0" i="0"/>
            <a:t>The goal of the LSTM recurrent unit is to "remember" all the network's prior data while "forgetting" unimportant information.</a:t>
          </a:r>
          <a:endParaRPr lang="en-US"/>
        </a:p>
      </dgm:t>
    </dgm:pt>
    <dgm:pt modelId="{D188DA2D-5D86-4576-B02A-CFABB1F5027E}" type="parTrans" cxnId="{657CDB93-D49C-478B-B180-F9D77454C3E9}">
      <dgm:prSet/>
      <dgm:spPr/>
      <dgm:t>
        <a:bodyPr/>
        <a:lstStyle/>
        <a:p>
          <a:endParaRPr lang="en-US"/>
        </a:p>
      </dgm:t>
    </dgm:pt>
    <dgm:pt modelId="{2AE94707-A83C-4C8F-8140-4D78C4706263}" type="sibTrans" cxnId="{657CDB93-D49C-478B-B180-F9D77454C3E9}">
      <dgm:prSet/>
      <dgm:spPr/>
      <dgm:t>
        <a:bodyPr/>
        <a:lstStyle/>
        <a:p>
          <a:endParaRPr lang="en-US"/>
        </a:p>
      </dgm:t>
    </dgm:pt>
    <dgm:pt modelId="{6FDC7126-21BF-4195-8F8F-A1CB9529D00A}">
      <dgm:prSet/>
      <dgm:spPr/>
      <dgm:t>
        <a:bodyPr/>
        <a:lstStyle/>
        <a:p>
          <a:r>
            <a:rPr lang="en-US" b="0" i="0"/>
            <a:t>The hidden layer of the LSTM is a gated unit, or gated cell, which is the primary difference between RNN and LSTM architectures</a:t>
          </a:r>
          <a:endParaRPr lang="en-US"/>
        </a:p>
      </dgm:t>
    </dgm:pt>
    <dgm:pt modelId="{F446297F-3E51-45D3-9BB1-E858F8423E3A}" type="parTrans" cxnId="{D9DE8300-68E0-448F-A7AD-2F0E2C901A95}">
      <dgm:prSet/>
      <dgm:spPr/>
      <dgm:t>
        <a:bodyPr/>
        <a:lstStyle/>
        <a:p>
          <a:endParaRPr lang="en-US"/>
        </a:p>
      </dgm:t>
    </dgm:pt>
    <dgm:pt modelId="{4ED1E99C-8544-4F8F-9CDF-8A253A575EF7}" type="sibTrans" cxnId="{D9DE8300-68E0-448F-A7AD-2F0E2C901A95}">
      <dgm:prSet/>
      <dgm:spPr/>
      <dgm:t>
        <a:bodyPr/>
        <a:lstStyle/>
        <a:p>
          <a:endParaRPr lang="en-US"/>
        </a:p>
      </dgm:t>
    </dgm:pt>
    <dgm:pt modelId="{670D8026-7822-401D-BCC3-F52EE94C58ED}" type="pres">
      <dgm:prSet presAssocID="{8A0B8B03-1EF6-4DA3-8ED9-69DF10B5695F}" presName="outerComposite" presStyleCnt="0">
        <dgm:presLayoutVars>
          <dgm:chMax val="5"/>
          <dgm:dir/>
          <dgm:resizeHandles val="exact"/>
        </dgm:presLayoutVars>
      </dgm:prSet>
      <dgm:spPr/>
    </dgm:pt>
    <dgm:pt modelId="{DD4C667C-09E2-4B39-8CF5-8938895F7D8B}" type="pres">
      <dgm:prSet presAssocID="{8A0B8B03-1EF6-4DA3-8ED9-69DF10B5695F}" presName="dummyMaxCanvas" presStyleCnt="0">
        <dgm:presLayoutVars/>
      </dgm:prSet>
      <dgm:spPr/>
    </dgm:pt>
    <dgm:pt modelId="{AC055AC6-E154-4765-B2AD-772256E75C76}" type="pres">
      <dgm:prSet presAssocID="{8A0B8B03-1EF6-4DA3-8ED9-69DF10B5695F}" presName="ThreeNodes_1" presStyleLbl="node1" presStyleIdx="0" presStyleCnt="3">
        <dgm:presLayoutVars>
          <dgm:bulletEnabled val="1"/>
        </dgm:presLayoutVars>
      </dgm:prSet>
      <dgm:spPr/>
    </dgm:pt>
    <dgm:pt modelId="{80713B20-E2AC-4EF8-A829-FDE7D7D5B6AA}" type="pres">
      <dgm:prSet presAssocID="{8A0B8B03-1EF6-4DA3-8ED9-69DF10B5695F}" presName="ThreeNodes_2" presStyleLbl="node1" presStyleIdx="1" presStyleCnt="3">
        <dgm:presLayoutVars>
          <dgm:bulletEnabled val="1"/>
        </dgm:presLayoutVars>
      </dgm:prSet>
      <dgm:spPr/>
    </dgm:pt>
    <dgm:pt modelId="{F7F8F28B-E0FE-4A44-9D09-C97692AFC084}" type="pres">
      <dgm:prSet presAssocID="{8A0B8B03-1EF6-4DA3-8ED9-69DF10B5695F}" presName="ThreeNodes_3" presStyleLbl="node1" presStyleIdx="2" presStyleCnt="3">
        <dgm:presLayoutVars>
          <dgm:bulletEnabled val="1"/>
        </dgm:presLayoutVars>
      </dgm:prSet>
      <dgm:spPr/>
    </dgm:pt>
    <dgm:pt modelId="{5AEE4AF6-DBD7-4C1D-B923-F1D4E3952A31}" type="pres">
      <dgm:prSet presAssocID="{8A0B8B03-1EF6-4DA3-8ED9-69DF10B5695F}" presName="ThreeConn_1-2" presStyleLbl="fgAccFollowNode1" presStyleIdx="0" presStyleCnt="2">
        <dgm:presLayoutVars>
          <dgm:bulletEnabled val="1"/>
        </dgm:presLayoutVars>
      </dgm:prSet>
      <dgm:spPr/>
    </dgm:pt>
    <dgm:pt modelId="{D6767F0A-721D-4E42-81B0-B2470A398F6B}" type="pres">
      <dgm:prSet presAssocID="{8A0B8B03-1EF6-4DA3-8ED9-69DF10B5695F}" presName="ThreeConn_2-3" presStyleLbl="fgAccFollowNode1" presStyleIdx="1" presStyleCnt="2">
        <dgm:presLayoutVars>
          <dgm:bulletEnabled val="1"/>
        </dgm:presLayoutVars>
      </dgm:prSet>
      <dgm:spPr/>
    </dgm:pt>
    <dgm:pt modelId="{82821A31-F609-48F8-B090-1F3025EF322F}" type="pres">
      <dgm:prSet presAssocID="{8A0B8B03-1EF6-4DA3-8ED9-69DF10B5695F}" presName="ThreeNodes_1_text" presStyleLbl="node1" presStyleIdx="2" presStyleCnt="3">
        <dgm:presLayoutVars>
          <dgm:bulletEnabled val="1"/>
        </dgm:presLayoutVars>
      </dgm:prSet>
      <dgm:spPr/>
    </dgm:pt>
    <dgm:pt modelId="{20368FBF-EFDC-4435-883E-D04ECEBB2B19}" type="pres">
      <dgm:prSet presAssocID="{8A0B8B03-1EF6-4DA3-8ED9-69DF10B5695F}" presName="ThreeNodes_2_text" presStyleLbl="node1" presStyleIdx="2" presStyleCnt="3">
        <dgm:presLayoutVars>
          <dgm:bulletEnabled val="1"/>
        </dgm:presLayoutVars>
      </dgm:prSet>
      <dgm:spPr/>
    </dgm:pt>
    <dgm:pt modelId="{ACDF9D19-1C0B-48BE-A482-BE4193F1FDF1}" type="pres">
      <dgm:prSet presAssocID="{8A0B8B03-1EF6-4DA3-8ED9-69DF10B5695F}" presName="ThreeNodes_3_text" presStyleLbl="node1" presStyleIdx="2" presStyleCnt="3">
        <dgm:presLayoutVars>
          <dgm:bulletEnabled val="1"/>
        </dgm:presLayoutVars>
      </dgm:prSet>
      <dgm:spPr/>
    </dgm:pt>
  </dgm:ptLst>
  <dgm:cxnLst>
    <dgm:cxn modelId="{D9DE8300-68E0-448F-A7AD-2F0E2C901A95}" srcId="{8A0B8B03-1EF6-4DA3-8ED9-69DF10B5695F}" destId="{6FDC7126-21BF-4195-8F8F-A1CB9529D00A}" srcOrd="2" destOrd="0" parTransId="{F446297F-3E51-45D3-9BB1-E858F8423E3A}" sibTransId="{4ED1E99C-8544-4F8F-9CDF-8A253A575EF7}"/>
    <dgm:cxn modelId="{0B97C601-2DA7-4C0D-858D-0A451C45AEC8}" srcId="{8A0B8B03-1EF6-4DA3-8ED9-69DF10B5695F}" destId="{56DAF7A6-534A-45DF-A526-A8CF25509DED}" srcOrd="0" destOrd="0" parTransId="{BEB431B2-E56F-42B1-B42A-3F39208428F6}" sibTransId="{73AAE8AF-E4E0-490D-BEEE-DF0A0ECD4FD5}"/>
    <dgm:cxn modelId="{C0CE3D0E-37A8-47BC-984D-C1636244A28D}" type="presOf" srcId="{6FDC7126-21BF-4195-8F8F-A1CB9529D00A}" destId="{ACDF9D19-1C0B-48BE-A482-BE4193F1FDF1}" srcOrd="1" destOrd="0" presId="urn:microsoft.com/office/officeart/2005/8/layout/vProcess5"/>
    <dgm:cxn modelId="{B887CD1B-5C8F-4383-90AA-90F6BAACBD80}" type="presOf" srcId="{8A0B8B03-1EF6-4DA3-8ED9-69DF10B5695F}" destId="{670D8026-7822-401D-BCC3-F52EE94C58ED}" srcOrd="0" destOrd="0" presId="urn:microsoft.com/office/officeart/2005/8/layout/vProcess5"/>
    <dgm:cxn modelId="{45E8E87E-F27A-4A3D-9B4E-1E79EF5094BA}" type="presOf" srcId="{6FDC7126-21BF-4195-8F8F-A1CB9529D00A}" destId="{F7F8F28B-E0FE-4A44-9D09-C97692AFC084}" srcOrd="0" destOrd="0" presId="urn:microsoft.com/office/officeart/2005/8/layout/vProcess5"/>
    <dgm:cxn modelId="{657CDB93-D49C-478B-B180-F9D77454C3E9}" srcId="{8A0B8B03-1EF6-4DA3-8ED9-69DF10B5695F}" destId="{EE80F5F6-94B6-4876-9C34-A1FCD2B9B160}" srcOrd="1" destOrd="0" parTransId="{D188DA2D-5D86-4576-B02A-CFABB1F5027E}" sibTransId="{2AE94707-A83C-4C8F-8140-4D78C4706263}"/>
    <dgm:cxn modelId="{01FDBA96-E393-45D2-8628-416C4292C2E8}" type="presOf" srcId="{EE80F5F6-94B6-4876-9C34-A1FCD2B9B160}" destId="{20368FBF-EFDC-4435-883E-D04ECEBB2B19}" srcOrd="1" destOrd="0" presId="urn:microsoft.com/office/officeart/2005/8/layout/vProcess5"/>
    <dgm:cxn modelId="{165C679A-CB38-4B98-9BF0-7F14236758BB}" type="presOf" srcId="{56DAF7A6-534A-45DF-A526-A8CF25509DED}" destId="{82821A31-F609-48F8-B090-1F3025EF322F}" srcOrd="1" destOrd="0" presId="urn:microsoft.com/office/officeart/2005/8/layout/vProcess5"/>
    <dgm:cxn modelId="{1BC3949D-AB05-48D2-AD71-B719D14677E8}" type="presOf" srcId="{EE80F5F6-94B6-4876-9C34-A1FCD2B9B160}" destId="{80713B20-E2AC-4EF8-A829-FDE7D7D5B6AA}" srcOrd="0" destOrd="0" presId="urn:microsoft.com/office/officeart/2005/8/layout/vProcess5"/>
    <dgm:cxn modelId="{EF33BDA8-B147-490B-8E0A-A68B5760B429}" type="presOf" srcId="{56DAF7A6-534A-45DF-A526-A8CF25509DED}" destId="{AC055AC6-E154-4765-B2AD-772256E75C76}" srcOrd="0" destOrd="0" presId="urn:microsoft.com/office/officeart/2005/8/layout/vProcess5"/>
    <dgm:cxn modelId="{F251CFB5-3A49-4742-AEC8-460EB78A9741}" type="presOf" srcId="{73AAE8AF-E4E0-490D-BEEE-DF0A0ECD4FD5}" destId="{5AEE4AF6-DBD7-4C1D-B923-F1D4E3952A31}" srcOrd="0" destOrd="0" presId="urn:microsoft.com/office/officeart/2005/8/layout/vProcess5"/>
    <dgm:cxn modelId="{5A2AE9FA-E8DB-495B-8F22-313658058B7B}" type="presOf" srcId="{2AE94707-A83C-4C8F-8140-4D78C4706263}" destId="{D6767F0A-721D-4E42-81B0-B2470A398F6B}" srcOrd="0" destOrd="0" presId="urn:microsoft.com/office/officeart/2005/8/layout/vProcess5"/>
    <dgm:cxn modelId="{833C547F-2193-4ED8-979D-8AD54CD3BC15}" type="presParOf" srcId="{670D8026-7822-401D-BCC3-F52EE94C58ED}" destId="{DD4C667C-09E2-4B39-8CF5-8938895F7D8B}" srcOrd="0" destOrd="0" presId="urn:microsoft.com/office/officeart/2005/8/layout/vProcess5"/>
    <dgm:cxn modelId="{4A191E0B-771D-4B29-82BB-3E7FEB1C4CAC}" type="presParOf" srcId="{670D8026-7822-401D-BCC3-F52EE94C58ED}" destId="{AC055AC6-E154-4765-B2AD-772256E75C76}" srcOrd="1" destOrd="0" presId="urn:microsoft.com/office/officeart/2005/8/layout/vProcess5"/>
    <dgm:cxn modelId="{28824227-FB9B-4217-A620-6456C4F015D8}" type="presParOf" srcId="{670D8026-7822-401D-BCC3-F52EE94C58ED}" destId="{80713B20-E2AC-4EF8-A829-FDE7D7D5B6AA}" srcOrd="2" destOrd="0" presId="urn:microsoft.com/office/officeart/2005/8/layout/vProcess5"/>
    <dgm:cxn modelId="{9C092879-31D3-49B8-B40F-4D2BCE492B19}" type="presParOf" srcId="{670D8026-7822-401D-BCC3-F52EE94C58ED}" destId="{F7F8F28B-E0FE-4A44-9D09-C97692AFC084}" srcOrd="3" destOrd="0" presId="urn:microsoft.com/office/officeart/2005/8/layout/vProcess5"/>
    <dgm:cxn modelId="{D89EEB09-CA15-4AFE-97A3-9100E4547116}" type="presParOf" srcId="{670D8026-7822-401D-BCC3-F52EE94C58ED}" destId="{5AEE4AF6-DBD7-4C1D-B923-F1D4E3952A31}" srcOrd="4" destOrd="0" presId="urn:microsoft.com/office/officeart/2005/8/layout/vProcess5"/>
    <dgm:cxn modelId="{56F019BC-A530-4748-ACD3-E479980CCA17}" type="presParOf" srcId="{670D8026-7822-401D-BCC3-F52EE94C58ED}" destId="{D6767F0A-721D-4E42-81B0-B2470A398F6B}" srcOrd="5" destOrd="0" presId="urn:microsoft.com/office/officeart/2005/8/layout/vProcess5"/>
    <dgm:cxn modelId="{696804F9-1CA8-4D00-87EA-E2D16CA8DB01}" type="presParOf" srcId="{670D8026-7822-401D-BCC3-F52EE94C58ED}" destId="{82821A31-F609-48F8-B090-1F3025EF322F}" srcOrd="6" destOrd="0" presId="urn:microsoft.com/office/officeart/2005/8/layout/vProcess5"/>
    <dgm:cxn modelId="{90376BAA-0FDB-41D0-A29F-7D98FF1B6C3F}" type="presParOf" srcId="{670D8026-7822-401D-BCC3-F52EE94C58ED}" destId="{20368FBF-EFDC-4435-883E-D04ECEBB2B19}" srcOrd="7" destOrd="0" presId="urn:microsoft.com/office/officeart/2005/8/layout/vProcess5"/>
    <dgm:cxn modelId="{9C1440B0-615D-4FCC-BFBE-F313F61B3301}" type="presParOf" srcId="{670D8026-7822-401D-BCC3-F52EE94C58ED}" destId="{ACDF9D19-1C0B-48BE-A482-BE4193F1FDF1}"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EDDB4-613A-44C5-92C4-67CBF305FEFA}">
      <dsp:nvSpPr>
        <dsp:cNvPr id="0" name=""/>
        <dsp:cNvSpPr/>
      </dsp:nvSpPr>
      <dsp:spPr>
        <a:xfrm>
          <a:off x="0" y="3593351"/>
          <a:ext cx="5614987" cy="117941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Each of the monthly observations for every airline was described by the following variables: Airline, Date, Month, Year, Baggage, Scheduled, Cancelled, Enplaned</a:t>
          </a:r>
        </a:p>
      </dsp:txBody>
      <dsp:txXfrm>
        <a:off x="0" y="3593351"/>
        <a:ext cx="5614987" cy="1179418"/>
      </dsp:txXfrm>
    </dsp:sp>
    <dsp:sp modelId="{1770F05D-1C6E-42D3-AA66-8DE1166C45D7}">
      <dsp:nvSpPr>
        <dsp:cNvPr id="0" name=""/>
        <dsp:cNvSpPr/>
      </dsp:nvSpPr>
      <dsp:spPr>
        <a:xfrm rot="10800000">
          <a:off x="0" y="1797097"/>
          <a:ext cx="5614987" cy="1813944"/>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It comprises baggage complaints for three airlines observed over a period against the frequency and type of complaints with regards to baggage. The following describes the dataset for each airline observed every month from the year 2004 to 2010. </a:t>
          </a:r>
        </a:p>
      </dsp:txBody>
      <dsp:txXfrm rot="10800000">
        <a:off x="0" y="1797097"/>
        <a:ext cx="5614987" cy="1178646"/>
      </dsp:txXfrm>
    </dsp:sp>
    <dsp:sp modelId="{2A87337A-656A-4787-8FA2-2A509F7FAF22}">
      <dsp:nvSpPr>
        <dsp:cNvPr id="0" name=""/>
        <dsp:cNvSpPr/>
      </dsp:nvSpPr>
      <dsp:spPr>
        <a:xfrm rot="10800000">
          <a:off x="0" y="843"/>
          <a:ext cx="5614987" cy="1813944"/>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 chose the data set named Airline Baggage Complaints. The dataset has 253 data points, with monthly observations of each airline during the period under study. Air travel may not be free from some irritating incidents that can't be avoided, such as flights being delayed or even canceled, or experiencing baggage problems.</a:t>
          </a:r>
        </a:p>
      </dsp:txBody>
      <dsp:txXfrm rot="10800000">
        <a:off x="0" y="843"/>
        <a:ext cx="5614987" cy="1178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25A55-78AF-4013-B39D-DEC4098838FB}">
      <dsp:nvSpPr>
        <dsp:cNvPr id="0" name=""/>
        <dsp:cNvSpPr/>
      </dsp:nvSpPr>
      <dsp:spPr>
        <a:xfrm>
          <a:off x="2325600" y="693654"/>
          <a:ext cx="502980" cy="91440"/>
        </a:xfrm>
        <a:custGeom>
          <a:avLst/>
          <a:gdLst/>
          <a:ahLst/>
          <a:cxnLst/>
          <a:rect l="0" t="0" r="0" b="0"/>
          <a:pathLst>
            <a:path>
              <a:moveTo>
                <a:pt x="0" y="45720"/>
              </a:moveTo>
              <a:lnTo>
                <a:pt x="50298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3750" y="736703"/>
        <a:ext cx="26679" cy="5341"/>
      </dsp:txXfrm>
    </dsp:sp>
    <dsp:sp modelId="{EA1BAB49-F926-4F4D-B12B-06CB9A8EB419}">
      <dsp:nvSpPr>
        <dsp:cNvPr id="0" name=""/>
        <dsp:cNvSpPr/>
      </dsp:nvSpPr>
      <dsp:spPr>
        <a:xfrm>
          <a:off x="7485" y="43399"/>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Step 1: Forget the gate</a:t>
          </a:r>
        </a:p>
      </dsp:txBody>
      <dsp:txXfrm>
        <a:off x="7485" y="43399"/>
        <a:ext cx="2319914" cy="1391948"/>
      </dsp:txXfrm>
    </dsp:sp>
    <dsp:sp modelId="{635F1CB0-73CD-4050-89A2-7BC120535A69}">
      <dsp:nvSpPr>
        <dsp:cNvPr id="0" name=""/>
        <dsp:cNvSpPr/>
      </dsp:nvSpPr>
      <dsp:spPr>
        <a:xfrm>
          <a:off x="5179094" y="693654"/>
          <a:ext cx="502980" cy="91440"/>
        </a:xfrm>
        <a:custGeom>
          <a:avLst/>
          <a:gdLst/>
          <a:ahLst/>
          <a:cxnLst/>
          <a:rect l="0" t="0" r="0" b="0"/>
          <a:pathLst>
            <a:path>
              <a:moveTo>
                <a:pt x="0" y="45720"/>
              </a:moveTo>
              <a:lnTo>
                <a:pt x="50298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45" y="736703"/>
        <a:ext cx="26679" cy="5341"/>
      </dsp:txXfrm>
    </dsp:sp>
    <dsp:sp modelId="{299F0374-CEA6-454D-96FB-CC8FE5AD1809}">
      <dsp:nvSpPr>
        <dsp:cNvPr id="0" name=""/>
        <dsp:cNvSpPr/>
      </dsp:nvSpPr>
      <dsp:spPr>
        <a:xfrm>
          <a:off x="2860980" y="43399"/>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dirty="0"/>
            <a:t>Determine whether information from the preceding Cell state Ct-1 should be eliminated (because it is irrelevant or inconsequential) or maintained (relevant or significant</a:t>
          </a:r>
        </a:p>
      </dsp:txBody>
      <dsp:txXfrm>
        <a:off x="2860980" y="43399"/>
        <a:ext cx="2319914" cy="1391948"/>
      </dsp:txXfrm>
    </dsp:sp>
    <dsp:sp modelId="{8C1427A4-C036-4CAC-A57C-99B97552EBF8}">
      <dsp:nvSpPr>
        <dsp:cNvPr id="0" name=""/>
        <dsp:cNvSpPr/>
      </dsp:nvSpPr>
      <dsp:spPr>
        <a:xfrm>
          <a:off x="8032589" y="693654"/>
          <a:ext cx="502980" cy="91440"/>
        </a:xfrm>
        <a:custGeom>
          <a:avLst/>
          <a:gdLst/>
          <a:ahLst/>
          <a:cxnLst/>
          <a:rect l="0" t="0" r="0" b="0"/>
          <a:pathLst>
            <a:path>
              <a:moveTo>
                <a:pt x="0" y="45720"/>
              </a:moveTo>
              <a:lnTo>
                <a:pt x="50298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70740" y="736703"/>
        <a:ext cx="26679" cy="5341"/>
      </dsp:txXfrm>
    </dsp:sp>
    <dsp:sp modelId="{3215ECAD-18C7-4A32-87DE-6DDC23D28697}">
      <dsp:nvSpPr>
        <dsp:cNvPr id="0" name=""/>
        <dsp:cNvSpPr/>
      </dsp:nvSpPr>
      <dsp:spPr>
        <a:xfrm>
          <a:off x="5714475" y="43399"/>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f(t) = σ(Wf * [ ht-1, xt] + bf</a:t>
          </a:r>
        </a:p>
      </dsp:txBody>
      <dsp:txXfrm>
        <a:off x="5714475" y="43399"/>
        <a:ext cx="2319914" cy="1391948"/>
      </dsp:txXfrm>
    </dsp:sp>
    <dsp:sp modelId="{39AB9187-9D80-4E57-A05F-873FB2825171}">
      <dsp:nvSpPr>
        <dsp:cNvPr id="0" name=""/>
        <dsp:cNvSpPr/>
      </dsp:nvSpPr>
      <dsp:spPr>
        <a:xfrm>
          <a:off x="1167442" y="1433548"/>
          <a:ext cx="8560484" cy="502980"/>
        </a:xfrm>
        <a:custGeom>
          <a:avLst/>
          <a:gdLst/>
          <a:ahLst/>
          <a:cxnLst/>
          <a:rect l="0" t="0" r="0" b="0"/>
          <a:pathLst>
            <a:path>
              <a:moveTo>
                <a:pt x="8560484" y="0"/>
              </a:moveTo>
              <a:lnTo>
                <a:pt x="8560484" y="268590"/>
              </a:lnTo>
              <a:lnTo>
                <a:pt x="0" y="268590"/>
              </a:lnTo>
              <a:lnTo>
                <a:pt x="0" y="50298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257" y="1682367"/>
        <a:ext cx="428854" cy="5341"/>
      </dsp:txXfrm>
    </dsp:sp>
    <dsp:sp modelId="{6A0B55EE-7F02-4B87-8AA6-140928D35543}">
      <dsp:nvSpPr>
        <dsp:cNvPr id="0" name=""/>
        <dsp:cNvSpPr/>
      </dsp:nvSpPr>
      <dsp:spPr>
        <a:xfrm>
          <a:off x="8567969" y="43399"/>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Step 2: Fill in the blanks with Gat. Determine which of the inputs (ht-1 and xt) is useful and should be included in the new current Cell state C(t).</a:t>
          </a:r>
        </a:p>
      </dsp:txBody>
      <dsp:txXfrm>
        <a:off x="8567969" y="43399"/>
        <a:ext cx="2319914" cy="1391948"/>
      </dsp:txXfrm>
    </dsp:sp>
    <dsp:sp modelId="{D319F71A-FCD0-4357-9FF2-BF59E9B122F3}">
      <dsp:nvSpPr>
        <dsp:cNvPr id="0" name=""/>
        <dsp:cNvSpPr/>
      </dsp:nvSpPr>
      <dsp:spPr>
        <a:xfrm>
          <a:off x="2325600" y="2619182"/>
          <a:ext cx="502980" cy="91440"/>
        </a:xfrm>
        <a:custGeom>
          <a:avLst/>
          <a:gdLst/>
          <a:ahLst/>
          <a:cxnLst/>
          <a:rect l="0" t="0" r="0" b="0"/>
          <a:pathLst>
            <a:path>
              <a:moveTo>
                <a:pt x="0" y="45720"/>
              </a:moveTo>
              <a:lnTo>
                <a:pt x="50298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3750" y="2662232"/>
        <a:ext cx="26679" cy="5341"/>
      </dsp:txXfrm>
    </dsp:sp>
    <dsp:sp modelId="{5A07354E-CC39-4248-ABC0-65192A4FE418}">
      <dsp:nvSpPr>
        <dsp:cNvPr id="0" name=""/>
        <dsp:cNvSpPr/>
      </dsp:nvSpPr>
      <dsp:spPr>
        <a:xfrm>
          <a:off x="7485" y="1968928"/>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The flow of information in an LSTM cell occurs in four steps</a:t>
          </a:r>
        </a:p>
      </dsp:txBody>
      <dsp:txXfrm>
        <a:off x="7485" y="1968928"/>
        <a:ext cx="2319914" cy="1391948"/>
      </dsp:txXfrm>
    </dsp:sp>
    <dsp:sp modelId="{8635A499-E8DB-4A64-AE56-83300CE48A0A}">
      <dsp:nvSpPr>
        <dsp:cNvPr id="0" name=""/>
        <dsp:cNvSpPr/>
      </dsp:nvSpPr>
      <dsp:spPr>
        <a:xfrm>
          <a:off x="5179094" y="2619182"/>
          <a:ext cx="502980" cy="91440"/>
        </a:xfrm>
        <a:custGeom>
          <a:avLst/>
          <a:gdLst/>
          <a:ahLst/>
          <a:cxnLst/>
          <a:rect l="0" t="0" r="0" b="0"/>
          <a:pathLst>
            <a:path>
              <a:moveTo>
                <a:pt x="0" y="45720"/>
              </a:moveTo>
              <a:lnTo>
                <a:pt x="50298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45" y="2662232"/>
        <a:ext cx="26679" cy="5341"/>
      </dsp:txXfrm>
    </dsp:sp>
    <dsp:sp modelId="{5286C0FB-1434-46AE-9C75-2FF6A913481B}">
      <dsp:nvSpPr>
        <dsp:cNvPr id="0" name=""/>
        <dsp:cNvSpPr/>
      </dsp:nvSpPr>
      <dsp:spPr>
        <a:xfrm>
          <a:off x="2860980" y="1968928"/>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Step 3: Activate the output gate</a:t>
          </a:r>
        </a:p>
      </dsp:txBody>
      <dsp:txXfrm>
        <a:off x="2860980" y="1968928"/>
        <a:ext cx="2319914" cy="1391948"/>
      </dsp:txXfrm>
    </dsp:sp>
    <dsp:sp modelId="{EFDB2A7C-EE21-4CD6-8317-90A693E1F050}">
      <dsp:nvSpPr>
        <dsp:cNvPr id="0" name=""/>
        <dsp:cNvSpPr/>
      </dsp:nvSpPr>
      <dsp:spPr>
        <a:xfrm>
          <a:off x="8032589" y="2619182"/>
          <a:ext cx="502980" cy="91440"/>
        </a:xfrm>
        <a:custGeom>
          <a:avLst/>
          <a:gdLst/>
          <a:ahLst/>
          <a:cxnLst/>
          <a:rect l="0" t="0" r="0" b="0"/>
          <a:pathLst>
            <a:path>
              <a:moveTo>
                <a:pt x="0" y="45720"/>
              </a:moveTo>
              <a:lnTo>
                <a:pt x="50298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70740" y="2662232"/>
        <a:ext cx="26679" cy="5341"/>
      </dsp:txXfrm>
    </dsp:sp>
    <dsp:sp modelId="{0FD29DAE-DE2F-4341-88CC-A1A15283A95F}">
      <dsp:nvSpPr>
        <dsp:cNvPr id="0" name=""/>
        <dsp:cNvSpPr/>
      </dsp:nvSpPr>
      <dsp:spPr>
        <a:xfrm>
          <a:off x="5714475" y="1968928"/>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At time step t, compute and retrieve the new current Cell state C(t).</a:t>
          </a:r>
        </a:p>
      </dsp:txBody>
      <dsp:txXfrm>
        <a:off x="5714475" y="1968928"/>
        <a:ext cx="2319914" cy="1391948"/>
      </dsp:txXfrm>
    </dsp:sp>
    <dsp:sp modelId="{ECE65015-AF25-40E0-ADBE-E41427737B78}">
      <dsp:nvSpPr>
        <dsp:cNvPr id="0" name=""/>
        <dsp:cNvSpPr/>
      </dsp:nvSpPr>
      <dsp:spPr>
        <a:xfrm>
          <a:off x="8567969" y="1968928"/>
          <a:ext cx="2319914" cy="139194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78" tIns="119325" rIns="113678" bIns="119325" numCol="1" spcCol="1270" anchor="ctr" anchorCtr="0">
          <a:noAutofit/>
        </a:bodyPr>
        <a:lstStyle/>
        <a:p>
          <a:pPr marL="0" lvl="0" indent="0" algn="ctr" defTabSz="533400">
            <a:lnSpc>
              <a:spcPct val="90000"/>
            </a:lnSpc>
            <a:spcBef>
              <a:spcPct val="0"/>
            </a:spcBef>
            <a:spcAft>
              <a:spcPct val="35000"/>
            </a:spcAft>
            <a:buNone/>
          </a:pPr>
          <a:r>
            <a:rPr lang="en-US" sz="1200" kern="1200"/>
            <a:t>Step 4: Output Gate</a:t>
          </a:r>
        </a:p>
      </dsp:txBody>
      <dsp:txXfrm>
        <a:off x="8567969" y="1968928"/>
        <a:ext cx="2319914" cy="1391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BBB01-4E4B-4884-B093-4010E8209D16}">
      <dsp:nvSpPr>
        <dsp:cNvPr id="0" name=""/>
        <dsp:cNvSpPr/>
      </dsp:nvSpPr>
      <dsp:spPr>
        <a:xfrm>
          <a:off x="0" y="87299"/>
          <a:ext cx="6496050" cy="142740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Information can be added or withdrawn to the flow, i.e., the cell state, via gates along this path, transferring pertinent information along the sequence chain.</a:t>
          </a:r>
        </a:p>
      </dsp:txBody>
      <dsp:txXfrm>
        <a:off x="69680" y="156979"/>
        <a:ext cx="6356690" cy="1288040"/>
      </dsp:txXfrm>
    </dsp:sp>
    <dsp:sp modelId="{3BE65F2F-D155-4FB3-86F4-72B72656CB42}">
      <dsp:nvSpPr>
        <dsp:cNvPr id="0" name=""/>
        <dsp:cNvSpPr/>
      </dsp:nvSpPr>
      <dsp:spPr>
        <a:xfrm>
          <a:off x="0" y="1572300"/>
          <a:ext cx="6496050" cy="1427400"/>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other words, the gates are used by an LSTM cell to control the flow of information traveling down the processing path of the sequence chain.</a:t>
          </a:r>
        </a:p>
      </dsp:txBody>
      <dsp:txXfrm>
        <a:off x="69680" y="1641980"/>
        <a:ext cx="6356690" cy="1288040"/>
      </dsp:txXfrm>
    </dsp:sp>
    <dsp:sp modelId="{148D3607-D375-4733-8239-86E0BED8BE47}">
      <dsp:nvSpPr>
        <dsp:cNvPr id="0" name=""/>
        <dsp:cNvSpPr/>
      </dsp:nvSpPr>
      <dsp:spPr>
        <a:xfrm>
          <a:off x="0" y="3057300"/>
          <a:ext cx="6496050" cy="142740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an LSTM Cell, there are three gates: Forget, Input, and Output, each with its own sigmoid activation function.</a:t>
          </a:r>
        </a:p>
      </dsp:txBody>
      <dsp:txXfrm>
        <a:off x="69680" y="3126980"/>
        <a:ext cx="6356690" cy="1288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EABBD-66C1-49C7-BFBE-60ACB462D6D0}">
      <dsp:nvSpPr>
        <dsp:cNvPr id="0" name=""/>
        <dsp:cNvSpPr/>
      </dsp:nvSpPr>
      <dsp:spPr>
        <a:xfrm>
          <a:off x="0" y="4217774"/>
          <a:ext cx="5614987" cy="55358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kern="1200"/>
            <a:t>b. Working memory capability that carries information from immediately previous events and overwrites at every step uncontrollably present at RNNs and LSTM</a:t>
          </a:r>
        </a:p>
      </dsp:txBody>
      <dsp:txXfrm>
        <a:off x="0" y="4217774"/>
        <a:ext cx="5614987" cy="553580"/>
      </dsp:txXfrm>
    </dsp:sp>
    <dsp:sp modelId="{9E9D91A5-6E3D-4221-B020-468621637EBD}">
      <dsp:nvSpPr>
        <dsp:cNvPr id="0" name=""/>
        <dsp:cNvSpPr/>
      </dsp:nvSpPr>
      <dsp:spPr>
        <a:xfrm rot="10800000">
          <a:off x="0" y="3374671"/>
          <a:ext cx="5614987" cy="851406"/>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kern="1200"/>
            <a:t>a. Working memory, part of LSTM and RNN models</a:t>
          </a:r>
        </a:p>
      </dsp:txBody>
      <dsp:txXfrm rot="10800000">
        <a:off x="0" y="3374671"/>
        <a:ext cx="5614987" cy="553218"/>
      </dsp:txXfrm>
    </dsp:sp>
    <dsp:sp modelId="{AA7A97CA-7271-4C1D-8631-C5C86603B7D8}">
      <dsp:nvSpPr>
        <dsp:cNvPr id="0" name=""/>
        <dsp:cNvSpPr/>
      </dsp:nvSpPr>
      <dsp:spPr>
        <a:xfrm rot="10800000">
          <a:off x="0" y="2531567"/>
          <a:ext cx="5614987" cy="851406"/>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kern="1200"/>
            <a:t>2.   Hidden state:</a:t>
          </a:r>
        </a:p>
      </dsp:txBody>
      <dsp:txXfrm rot="10800000">
        <a:off x="0" y="2531567"/>
        <a:ext cx="5614987" cy="553218"/>
      </dsp:txXfrm>
    </dsp:sp>
    <dsp:sp modelId="{9AFF2ACE-6BFF-43B5-8D52-14D227AFDB86}">
      <dsp:nvSpPr>
        <dsp:cNvPr id="0" name=""/>
        <dsp:cNvSpPr/>
      </dsp:nvSpPr>
      <dsp:spPr>
        <a:xfrm rot="10800000">
          <a:off x="0" y="1688464"/>
          <a:ext cx="5614987" cy="851406"/>
        </a:xfrm>
        <a:prstGeom prst="upArrowCallou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kern="1200"/>
            <a:t>b. LSTMs are usually better at dealing with long-term dependencies, because of their capacity to store and load beliefs that are important at different parts of the sequence.</a:t>
          </a:r>
        </a:p>
      </dsp:txBody>
      <dsp:txXfrm rot="10800000">
        <a:off x="0" y="1688464"/>
        <a:ext cx="5614987" cy="553218"/>
      </dsp:txXfrm>
    </dsp:sp>
    <dsp:sp modelId="{30F460FA-56F4-459D-AC51-3D619FAF7989}">
      <dsp:nvSpPr>
        <dsp:cNvPr id="0" name=""/>
        <dsp:cNvSpPr/>
      </dsp:nvSpPr>
      <dsp:spPr>
        <a:xfrm rot="10800000">
          <a:off x="0" y="845361"/>
          <a:ext cx="5614987" cy="851406"/>
        </a:xfrm>
        <a:prstGeom prst="upArrowCallou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kern="1200"/>
            <a:t>a. Long-term memory of the model, only part of LSTM models</a:t>
          </a:r>
        </a:p>
      </dsp:txBody>
      <dsp:txXfrm rot="10800000">
        <a:off x="0" y="845361"/>
        <a:ext cx="5614987" cy="553218"/>
      </dsp:txXfrm>
    </dsp:sp>
    <dsp:sp modelId="{66C1158A-3A3F-47DB-9193-F5C169B66DA5}">
      <dsp:nvSpPr>
        <dsp:cNvPr id="0" name=""/>
        <dsp:cNvSpPr/>
      </dsp:nvSpPr>
      <dsp:spPr>
        <a:xfrm rot="10800000">
          <a:off x="0" y="2258"/>
          <a:ext cx="5614987" cy="851406"/>
        </a:xfrm>
        <a:prstGeom prst="upArrowCallou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100000"/>
            </a:lnSpc>
            <a:spcBef>
              <a:spcPct val="0"/>
            </a:spcBef>
            <a:spcAft>
              <a:spcPct val="35000"/>
            </a:spcAft>
            <a:buNone/>
          </a:pPr>
          <a:r>
            <a:rPr lang="en-US" sz="1000" kern="1200"/>
            <a:t>1. Cell state:</a:t>
          </a:r>
        </a:p>
      </dsp:txBody>
      <dsp:txXfrm rot="10800000">
        <a:off x="0" y="2258"/>
        <a:ext cx="5614987" cy="5532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D4A42-2BC8-4A11-997B-3C1CEBC1760E}">
      <dsp:nvSpPr>
        <dsp:cNvPr id="0" name=""/>
        <dsp:cNvSpPr/>
      </dsp:nvSpPr>
      <dsp:spPr>
        <a:xfrm>
          <a:off x="1527967" y="1024987"/>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78893" y="1068957"/>
        <a:ext cx="17497" cy="3499"/>
      </dsp:txXfrm>
    </dsp:sp>
    <dsp:sp modelId="{04FFDCF9-14D4-4B4F-B739-854AE1D249EC}">
      <dsp:nvSpPr>
        <dsp:cNvPr id="0" name=""/>
        <dsp:cNvSpPr/>
      </dsp:nvSpPr>
      <dsp:spPr>
        <a:xfrm>
          <a:off x="8246" y="614250"/>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dirty="0"/>
            <a:t>1. Data set used: Stock price dataset</a:t>
          </a:r>
        </a:p>
      </dsp:txBody>
      <dsp:txXfrm>
        <a:off x="8246" y="614250"/>
        <a:ext cx="1521521" cy="912912"/>
      </dsp:txXfrm>
    </dsp:sp>
    <dsp:sp modelId="{A09058A7-3AAF-488E-A77E-3821733E7577}">
      <dsp:nvSpPr>
        <dsp:cNvPr id="0" name=""/>
        <dsp:cNvSpPr/>
      </dsp:nvSpPr>
      <dsp:spPr>
        <a:xfrm>
          <a:off x="3399438" y="1024987"/>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0364" y="1068957"/>
        <a:ext cx="17497" cy="3499"/>
      </dsp:txXfrm>
    </dsp:sp>
    <dsp:sp modelId="{D6AD1CF8-1034-444B-BC46-F5FD1D0C1A08}">
      <dsp:nvSpPr>
        <dsp:cNvPr id="0" name=""/>
        <dsp:cNvSpPr/>
      </dsp:nvSpPr>
      <dsp:spPr>
        <a:xfrm>
          <a:off x="1879717" y="614250"/>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2. Percentage of data for testing – Test percentage is 10%</a:t>
          </a:r>
        </a:p>
      </dsp:txBody>
      <dsp:txXfrm>
        <a:off x="1879717" y="614250"/>
        <a:ext cx="1521521" cy="912912"/>
      </dsp:txXfrm>
    </dsp:sp>
    <dsp:sp modelId="{3A53AA38-CD08-4C88-B5F7-B050256F11F8}">
      <dsp:nvSpPr>
        <dsp:cNvPr id="0" name=""/>
        <dsp:cNvSpPr/>
      </dsp:nvSpPr>
      <dsp:spPr>
        <a:xfrm>
          <a:off x="5270910" y="1024987"/>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1836" y="1068957"/>
        <a:ext cx="17497" cy="3499"/>
      </dsp:txXfrm>
    </dsp:sp>
    <dsp:sp modelId="{8072BE7B-E3AF-4583-A1EA-D2306CD7E955}">
      <dsp:nvSpPr>
        <dsp:cNvPr id="0" name=""/>
        <dsp:cNvSpPr/>
      </dsp:nvSpPr>
      <dsp:spPr>
        <a:xfrm>
          <a:off x="3751188" y="614250"/>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3. How many layers of LSTM – 2 Layer LSTM</a:t>
          </a:r>
        </a:p>
      </dsp:txBody>
      <dsp:txXfrm>
        <a:off x="3751188" y="614250"/>
        <a:ext cx="1521521" cy="912912"/>
      </dsp:txXfrm>
    </dsp:sp>
    <dsp:sp modelId="{68F30E52-0911-489A-A327-B91480139952}">
      <dsp:nvSpPr>
        <dsp:cNvPr id="0" name=""/>
        <dsp:cNvSpPr/>
      </dsp:nvSpPr>
      <dsp:spPr>
        <a:xfrm>
          <a:off x="7142381" y="1024987"/>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3307" y="1068957"/>
        <a:ext cx="17497" cy="3499"/>
      </dsp:txXfrm>
    </dsp:sp>
    <dsp:sp modelId="{458E0909-03D7-4444-88F8-A2C105F97AD6}">
      <dsp:nvSpPr>
        <dsp:cNvPr id="0" name=""/>
        <dsp:cNvSpPr/>
      </dsp:nvSpPr>
      <dsp:spPr>
        <a:xfrm>
          <a:off x="5622659" y="614250"/>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4. Number of neurons in each LSTM layer - 25</a:t>
          </a:r>
        </a:p>
      </dsp:txBody>
      <dsp:txXfrm>
        <a:off x="5622659" y="614250"/>
        <a:ext cx="1521521" cy="912912"/>
      </dsp:txXfrm>
    </dsp:sp>
    <dsp:sp modelId="{BB293CF3-07BA-410E-9C0F-1FFA7CB90118}">
      <dsp:nvSpPr>
        <dsp:cNvPr id="0" name=""/>
        <dsp:cNvSpPr/>
      </dsp:nvSpPr>
      <dsp:spPr>
        <a:xfrm>
          <a:off x="9013852" y="1024987"/>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164778" y="1068957"/>
        <a:ext cx="17497" cy="3499"/>
      </dsp:txXfrm>
    </dsp:sp>
    <dsp:sp modelId="{AB136CAA-6EB7-4B5E-9C23-590B3754AEEA}">
      <dsp:nvSpPr>
        <dsp:cNvPr id="0" name=""/>
        <dsp:cNvSpPr/>
      </dsp:nvSpPr>
      <dsp:spPr>
        <a:xfrm>
          <a:off x="7494131" y="614250"/>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5. Any Dropout layers? Yes</a:t>
          </a:r>
        </a:p>
      </dsp:txBody>
      <dsp:txXfrm>
        <a:off x="7494131" y="614250"/>
        <a:ext cx="1521521" cy="912912"/>
      </dsp:txXfrm>
    </dsp:sp>
    <dsp:sp modelId="{E9C15AF8-7116-41BF-B4DC-53F8560EB7DC}">
      <dsp:nvSpPr>
        <dsp:cNvPr id="0" name=""/>
        <dsp:cNvSpPr/>
      </dsp:nvSpPr>
      <dsp:spPr>
        <a:xfrm>
          <a:off x="769006" y="1525363"/>
          <a:ext cx="9357356" cy="319349"/>
        </a:xfrm>
        <a:custGeom>
          <a:avLst/>
          <a:gdLst/>
          <a:ahLst/>
          <a:cxnLst/>
          <a:rect l="0" t="0" r="0" b="0"/>
          <a:pathLst>
            <a:path>
              <a:moveTo>
                <a:pt x="9357356" y="0"/>
              </a:moveTo>
              <a:lnTo>
                <a:pt x="9357356" y="176774"/>
              </a:lnTo>
              <a:lnTo>
                <a:pt x="0" y="176774"/>
              </a:lnTo>
              <a:lnTo>
                <a:pt x="0" y="319349"/>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87" y="1683288"/>
        <a:ext cx="468194" cy="3499"/>
      </dsp:txXfrm>
    </dsp:sp>
    <dsp:sp modelId="{AFC9A962-7776-4804-90B3-676A26F29AED}">
      <dsp:nvSpPr>
        <dsp:cNvPr id="0" name=""/>
        <dsp:cNvSpPr/>
      </dsp:nvSpPr>
      <dsp:spPr>
        <a:xfrm>
          <a:off x="9365602" y="614250"/>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6. If with Dropout layer: the percentage to dropout is 20%</a:t>
          </a:r>
        </a:p>
      </dsp:txBody>
      <dsp:txXfrm>
        <a:off x="9365602" y="614250"/>
        <a:ext cx="1521521" cy="912912"/>
      </dsp:txXfrm>
    </dsp:sp>
    <dsp:sp modelId="{64A09330-CEDC-45CC-BD2C-99D295B43CB4}">
      <dsp:nvSpPr>
        <dsp:cNvPr id="0" name=""/>
        <dsp:cNvSpPr/>
      </dsp:nvSpPr>
      <dsp:spPr>
        <a:xfrm>
          <a:off x="1527967" y="2287849"/>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78893" y="2331820"/>
        <a:ext cx="17497" cy="3499"/>
      </dsp:txXfrm>
    </dsp:sp>
    <dsp:sp modelId="{346006CB-820B-474E-9C3D-BEA928DEE9C0}">
      <dsp:nvSpPr>
        <dsp:cNvPr id="0" name=""/>
        <dsp:cNvSpPr/>
      </dsp:nvSpPr>
      <dsp:spPr>
        <a:xfrm>
          <a:off x="8246" y="1877113"/>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7. Length of the time-series input sequence = 500</a:t>
          </a:r>
        </a:p>
      </dsp:txBody>
      <dsp:txXfrm>
        <a:off x="8246" y="1877113"/>
        <a:ext cx="1521521" cy="912912"/>
      </dsp:txXfrm>
    </dsp:sp>
    <dsp:sp modelId="{4CB0B5DA-D4D3-4B9C-A3E5-1DAAE749D1E9}">
      <dsp:nvSpPr>
        <dsp:cNvPr id="0" name=""/>
        <dsp:cNvSpPr/>
      </dsp:nvSpPr>
      <dsp:spPr>
        <a:xfrm>
          <a:off x="3399438" y="2287849"/>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0364" y="2331820"/>
        <a:ext cx="17497" cy="3499"/>
      </dsp:txXfrm>
    </dsp:sp>
    <dsp:sp modelId="{67EB0742-67DE-4FE7-92F5-924DDD19C6D7}">
      <dsp:nvSpPr>
        <dsp:cNvPr id="0" name=""/>
        <dsp:cNvSpPr/>
      </dsp:nvSpPr>
      <dsp:spPr>
        <a:xfrm>
          <a:off x="1879717" y="1877113"/>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8. Batch size for training = 32</a:t>
          </a:r>
        </a:p>
      </dsp:txBody>
      <dsp:txXfrm>
        <a:off x="1879717" y="1877113"/>
        <a:ext cx="1521521" cy="912912"/>
      </dsp:txXfrm>
    </dsp:sp>
    <dsp:sp modelId="{E519C1C4-2ECA-4882-9198-A385BCD661EA}">
      <dsp:nvSpPr>
        <dsp:cNvPr id="0" name=""/>
        <dsp:cNvSpPr/>
      </dsp:nvSpPr>
      <dsp:spPr>
        <a:xfrm>
          <a:off x="5270910" y="2287849"/>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1836" y="2331820"/>
        <a:ext cx="17497" cy="3499"/>
      </dsp:txXfrm>
    </dsp:sp>
    <dsp:sp modelId="{A58D9EFF-D114-4F3C-B7BC-81C271C6AAB4}">
      <dsp:nvSpPr>
        <dsp:cNvPr id="0" name=""/>
        <dsp:cNvSpPr/>
      </dsp:nvSpPr>
      <dsp:spPr>
        <a:xfrm>
          <a:off x="3751188" y="1877113"/>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9. Batch size for testing = 1</a:t>
          </a:r>
        </a:p>
      </dsp:txBody>
      <dsp:txXfrm>
        <a:off x="3751188" y="1877113"/>
        <a:ext cx="1521521" cy="912912"/>
      </dsp:txXfrm>
    </dsp:sp>
    <dsp:sp modelId="{05D494F0-B2FA-4968-8241-59829DCAD3D3}">
      <dsp:nvSpPr>
        <dsp:cNvPr id="0" name=""/>
        <dsp:cNvSpPr/>
      </dsp:nvSpPr>
      <dsp:spPr>
        <a:xfrm>
          <a:off x="7142381" y="2287849"/>
          <a:ext cx="319349" cy="91440"/>
        </a:xfrm>
        <a:custGeom>
          <a:avLst/>
          <a:gdLst/>
          <a:ahLst/>
          <a:cxnLst/>
          <a:rect l="0" t="0" r="0" b="0"/>
          <a:pathLst>
            <a:path>
              <a:moveTo>
                <a:pt x="0" y="45720"/>
              </a:moveTo>
              <a:lnTo>
                <a:pt x="3193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3307" y="2331820"/>
        <a:ext cx="17497" cy="3499"/>
      </dsp:txXfrm>
    </dsp:sp>
    <dsp:sp modelId="{57CF99D8-1A5C-47D9-98B7-6854CB4597D7}">
      <dsp:nvSpPr>
        <dsp:cNvPr id="0" name=""/>
        <dsp:cNvSpPr/>
      </dsp:nvSpPr>
      <dsp:spPr>
        <a:xfrm>
          <a:off x="5622659" y="1877113"/>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10. Number of epochs for training = 100</a:t>
          </a:r>
        </a:p>
      </dsp:txBody>
      <dsp:txXfrm>
        <a:off x="5622659" y="1877113"/>
        <a:ext cx="1521521" cy="912912"/>
      </dsp:txXfrm>
    </dsp:sp>
    <dsp:sp modelId="{A8A7FC84-6DDD-40EB-A188-CFD44E9D41EB}">
      <dsp:nvSpPr>
        <dsp:cNvPr id="0" name=""/>
        <dsp:cNvSpPr/>
      </dsp:nvSpPr>
      <dsp:spPr>
        <a:xfrm>
          <a:off x="7494131" y="1877113"/>
          <a:ext cx="1521521" cy="9129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56" tIns="78259" rIns="74556" bIns="78259" numCol="1" spcCol="1270" anchor="ctr" anchorCtr="0">
          <a:noAutofit/>
        </a:bodyPr>
        <a:lstStyle/>
        <a:p>
          <a:pPr marL="0" lvl="0" indent="0" algn="ctr" defTabSz="577850">
            <a:lnSpc>
              <a:spcPct val="90000"/>
            </a:lnSpc>
            <a:spcBef>
              <a:spcPct val="0"/>
            </a:spcBef>
            <a:spcAft>
              <a:spcPct val="35000"/>
            </a:spcAft>
            <a:buNone/>
          </a:pPr>
          <a:r>
            <a:rPr lang="en-US" sz="1300" kern="1200"/>
            <a:t>11. Model used: LSTM Kera Sequential</a:t>
          </a:r>
        </a:p>
      </dsp:txBody>
      <dsp:txXfrm>
        <a:off x="7494131" y="1877113"/>
        <a:ext cx="1521521" cy="9129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5B39D-2EEE-4F92-A2C7-CAFB1F8E0DF0}">
      <dsp:nvSpPr>
        <dsp:cNvPr id="0" name=""/>
        <dsp:cNvSpPr/>
      </dsp:nvSpPr>
      <dsp:spPr>
        <a:xfrm>
          <a:off x="0" y="0"/>
          <a:ext cx="9261064" cy="153192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forms can be shown. It contains 7 characteristics and 1980 forms. Every attribute is variable. It is stated that the volume is an integer. The min, standard deviation, and max are included in the statistical summary of the numeric properties.</a:t>
          </a:r>
        </a:p>
      </dsp:txBody>
      <dsp:txXfrm>
        <a:off x="44869" y="44869"/>
        <a:ext cx="7677699" cy="1442186"/>
      </dsp:txXfrm>
    </dsp:sp>
    <dsp:sp modelId="{C8902361-7C47-4DD0-8AC9-A0DBFFAF019D}">
      <dsp:nvSpPr>
        <dsp:cNvPr id="0" name=""/>
        <dsp:cNvSpPr/>
      </dsp:nvSpPr>
      <dsp:spPr>
        <a:xfrm>
          <a:off x="1634305" y="1872352"/>
          <a:ext cx="9261064" cy="153192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We'll gather reliable information. Here, we've run a single-time series. This should have an index of four if we start counting from zero. I'll begin right before four, and it’s a one-time series. Another dataset and the closing price will be considered. </a:t>
          </a:r>
        </a:p>
      </dsp:txBody>
      <dsp:txXfrm>
        <a:off x="1679174" y="1917221"/>
        <a:ext cx="6541269" cy="1442186"/>
      </dsp:txXfrm>
    </dsp:sp>
    <dsp:sp modelId="{75F35084-0DA2-45B8-BF02-5323EA1B816D}">
      <dsp:nvSpPr>
        <dsp:cNvPr id="0" name=""/>
        <dsp:cNvSpPr/>
      </dsp:nvSpPr>
      <dsp:spPr>
        <a:xfrm>
          <a:off x="8265313" y="1204262"/>
          <a:ext cx="995751" cy="995751"/>
        </a:xfrm>
        <a:prstGeom prst="downArrow">
          <a:avLst>
            <a:gd name="adj1" fmla="val 55000"/>
            <a:gd name="adj2" fmla="val 45000"/>
          </a:avLst>
        </a:prstGeom>
        <a:solidFill>
          <a:schemeClr val="accent5">
            <a:alpha val="90000"/>
            <a:tint val="40000"/>
            <a:hueOff val="0"/>
            <a:satOff val="0"/>
            <a:lumOff val="0"/>
            <a:alphaOff val="0"/>
          </a:schemeClr>
        </a:solidFill>
        <a:ln w="19050"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9357" y="1204262"/>
        <a:ext cx="547663" cy="7493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84E8C-F578-41BC-B155-30DAB31852B1}">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B38B8-6864-489C-8B5D-B698A3EFDA91}">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927ED6-2354-4AB0-A781-6C75747234AB}">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Percentage of data for testing – Test percentage increased from 10% to 20%</a:t>
          </a:r>
        </a:p>
      </dsp:txBody>
      <dsp:txXfrm>
        <a:off x="1301485" y="502237"/>
        <a:ext cx="2146268" cy="910537"/>
      </dsp:txXfrm>
    </dsp:sp>
    <dsp:sp modelId="{88E9421C-B668-48FA-8834-A8547EE2AF97}">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E5927-C0FC-4C3B-82B6-AAEC71AA7608}">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F4F1CA-3243-4E45-8E11-629067D792B7}">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Number of neurons in each LSTM layer - increased from 25 to 50</a:t>
          </a:r>
        </a:p>
      </dsp:txBody>
      <dsp:txXfrm>
        <a:off x="4927377" y="502237"/>
        <a:ext cx="2146268" cy="910537"/>
      </dsp:txXfrm>
    </dsp:sp>
    <dsp:sp modelId="{B79BC055-0FF3-4DDE-8E1F-DB014DA77033}">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CDFD7-4D31-4A36-8593-AB93B22B2B5C}">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16574C-8E14-4D57-A205-DA538B9BEE0B}">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If with Dropout layer: the percentage to dropout is increased from 10% to 20%</a:t>
          </a:r>
        </a:p>
      </dsp:txBody>
      <dsp:txXfrm>
        <a:off x="8553269" y="502237"/>
        <a:ext cx="2146268" cy="910537"/>
      </dsp:txXfrm>
    </dsp:sp>
    <dsp:sp modelId="{E6FD29CC-43C6-458E-A801-C6AF2844463C}">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01D83-051B-4FC2-9486-2C4F9001C021}">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43BF43-B635-4859-9BC5-62FDCA3A3FC5}">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Batch size for training = increased from 32 to 40</a:t>
          </a:r>
        </a:p>
      </dsp:txBody>
      <dsp:txXfrm>
        <a:off x="1301485" y="1991502"/>
        <a:ext cx="2146268" cy="910537"/>
      </dsp:txXfrm>
    </dsp:sp>
    <dsp:sp modelId="{0516CBB9-AF73-4869-B253-FEB4514D7797}">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2875B-ED5E-4AA9-ADCB-73487EE1EED9}">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162F2D-F956-430A-80C9-88A5391592C6}">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Number of epochs for training = increased from 40 to 100</a:t>
          </a:r>
        </a:p>
      </dsp:txBody>
      <dsp:txXfrm>
        <a:off x="4927377" y="1991502"/>
        <a:ext cx="2146268" cy="9105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55AC6-E154-4765-B2AD-772256E75C76}">
      <dsp:nvSpPr>
        <dsp:cNvPr id="0" name=""/>
        <dsp:cNvSpPr/>
      </dsp:nvSpPr>
      <dsp:spPr>
        <a:xfrm>
          <a:off x="0" y="0"/>
          <a:ext cx="7604559" cy="12586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RNNs are a type of neural network where the output from one phase is used as the input for the following one. In conventional neural networks, all the inputs and outputs are independent of one another. </a:t>
          </a:r>
          <a:endParaRPr lang="en-US" sz="1800" kern="1200"/>
        </a:p>
      </dsp:txBody>
      <dsp:txXfrm>
        <a:off x="36864" y="36864"/>
        <a:ext cx="6246385" cy="1184916"/>
      </dsp:txXfrm>
    </dsp:sp>
    <dsp:sp modelId="{80713B20-E2AC-4EF8-A829-FDE7D7D5B6AA}">
      <dsp:nvSpPr>
        <dsp:cNvPr id="0" name=""/>
        <dsp:cNvSpPr/>
      </dsp:nvSpPr>
      <dsp:spPr>
        <a:xfrm>
          <a:off x="670990" y="1468418"/>
          <a:ext cx="7604559" cy="1258644"/>
        </a:xfrm>
        <a:prstGeom prst="roundRect">
          <a:avLst>
            <a:gd name="adj" fmla="val 10000"/>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goal of the LSTM recurrent unit is to "remember" all the network's prior data while "forgetting" unimportant information.</a:t>
          </a:r>
          <a:endParaRPr lang="en-US" sz="1800" kern="1200"/>
        </a:p>
      </dsp:txBody>
      <dsp:txXfrm>
        <a:off x="707854" y="1505282"/>
        <a:ext cx="6041722" cy="1184916"/>
      </dsp:txXfrm>
    </dsp:sp>
    <dsp:sp modelId="{F7F8F28B-E0FE-4A44-9D09-C97692AFC084}">
      <dsp:nvSpPr>
        <dsp:cNvPr id="0" name=""/>
        <dsp:cNvSpPr/>
      </dsp:nvSpPr>
      <dsp:spPr>
        <a:xfrm>
          <a:off x="1341981" y="2936836"/>
          <a:ext cx="7604559" cy="1258644"/>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hidden layer of the LSTM is a gated unit, or gated cell, which is the primary difference between RNN and LSTM architectures</a:t>
          </a:r>
          <a:endParaRPr lang="en-US" sz="1800" kern="1200"/>
        </a:p>
      </dsp:txBody>
      <dsp:txXfrm>
        <a:off x="1378845" y="2973700"/>
        <a:ext cx="6041722" cy="1184916"/>
      </dsp:txXfrm>
    </dsp:sp>
    <dsp:sp modelId="{5AEE4AF6-DBD7-4C1D-B923-F1D4E3952A31}">
      <dsp:nvSpPr>
        <dsp:cNvPr id="0" name=""/>
        <dsp:cNvSpPr/>
      </dsp:nvSpPr>
      <dsp:spPr>
        <a:xfrm>
          <a:off x="6786441" y="954471"/>
          <a:ext cx="818118" cy="81811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70518" y="954471"/>
        <a:ext cx="449964" cy="615634"/>
      </dsp:txXfrm>
    </dsp:sp>
    <dsp:sp modelId="{D6767F0A-721D-4E42-81B0-B2470A398F6B}">
      <dsp:nvSpPr>
        <dsp:cNvPr id="0" name=""/>
        <dsp:cNvSpPr/>
      </dsp:nvSpPr>
      <dsp:spPr>
        <a:xfrm>
          <a:off x="7457431" y="2414499"/>
          <a:ext cx="818118" cy="818118"/>
        </a:xfrm>
        <a:prstGeom prst="downArrow">
          <a:avLst>
            <a:gd name="adj1" fmla="val 55000"/>
            <a:gd name="adj2" fmla="val 45000"/>
          </a:avLst>
        </a:prstGeom>
        <a:solidFill>
          <a:schemeClr val="accent2">
            <a:tint val="40000"/>
            <a:alpha val="90000"/>
            <a:hueOff val="1629769"/>
            <a:satOff val="-4713"/>
            <a:lumOff val="-100"/>
            <a:alphaOff val="0"/>
          </a:schemeClr>
        </a:solidFill>
        <a:ln w="19050" cap="rnd" cmpd="sng" algn="ctr">
          <a:solidFill>
            <a:schemeClr val="accent2">
              <a:tint val="40000"/>
              <a:alpha val="90000"/>
              <a:hueOff val="1629769"/>
              <a:satOff val="-4713"/>
              <a:lumOff val="-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41508" y="2414499"/>
        <a:ext cx="449964" cy="6156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22</a:t>
            </a:fld>
            <a:endParaRPr lang="en-US"/>
          </a:p>
        </p:txBody>
      </p:sp>
    </p:spTree>
    <p:extLst>
      <p:ext uri="{BB962C8B-B14F-4D97-AF65-F5344CB8AC3E}">
        <p14:creationId xmlns:p14="http://schemas.microsoft.com/office/powerpoint/2010/main" val="47299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644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8061D-18C3-4F4F-85EF-561633F5875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70540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380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81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542590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2232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3065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21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172722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583124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27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76772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1655093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35870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88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07308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05904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8061D-18C3-4F4F-85EF-561633F5875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6812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9078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6D8061D-18C3-4F4F-85EF-561633F58754}" type="datetimeFigureOut">
              <a:rPr lang="en-US" smtClean="0"/>
              <a:t>12/8/2024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04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8061D-18C3-4F4F-85EF-561633F5875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36316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D8061D-18C3-4F4F-85EF-561633F58754}" type="datetimeFigureOut">
              <a:rPr lang="en-US" smtClean="0"/>
              <a:t>12/8/2024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398169617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20.jp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diagramData" Target="../diagrams/data6.xml"/><Relationship Id="rId5" Type="http://schemas.openxmlformats.org/officeDocument/2006/relationships/image" Target="../media/image5.pn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image" Target="../media/image2.png"/><Relationship Id="rId7" Type="http://schemas.openxmlformats.org/officeDocument/2006/relationships/image" Target="../media/image38.jpeg"/><Relationship Id="rId12"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11" Type="http://schemas.openxmlformats.org/officeDocument/2006/relationships/diagramColors" Target="../diagrams/colors8.xml"/><Relationship Id="rId5" Type="http://schemas.openxmlformats.org/officeDocument/2006/relationships/image" Target="../media/image4.png"/><Relationship Id="rId10" Type="http://schemas.openxmlformats.org/officeDocument/2006/relationships/diagramQuickStyle" Target="../diagrams/quickStyle8.xml"/><Relationship Id="rId4" Type="http://schemas.openxmlformats.org/officeDocument/2006/relationships/image" Target="../media/image3.png"/><Relationship Id="rId9"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39.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4872012" y="1447800"/>
            <a:ext cx="5222325" cy="3329581"/>
          </a:xfrm>
        </p:spPr>
        <p:txBody>
          <a:bodyPr vert="horz" lIns="91440" tIns="45720" rIns="91440" bIns="45720" rtlCol="0" anchor="b">
            <a:normAutofit/>
          </a:bodyPr>
          <a:lstStyle/>
          <a:p>
            <a:pPr>
              <a:lnSpc>
                <a:spcPct val="90000"/>
              </a:lnSpc>
            </a:pPr>
            <a:r>
              <a:rPr lang="en-US" sz="2300" u="none" strike="noStrike" baseline="0" dirty="0">
                <a:solidFill>
                  <a:srgbClr val="EBEBEB"/>
                </a:solidFill>
              </a:rPr>
              <a:t>ADTA 5560: Recurrent Neural Networks for Sequence Data </a:t>
            </a:r>
            <a:br>
              <a:rPr lang="en-US" sz="2300" u="none" strike="noStrike" baseline="0" dirty="0">
                <a:solidFill>
                  <a:srgbClr val="EBEBEB"/>
                </a:solidFill>
              </a:rPr>
            </a:br>
            <a:br>
              <a:rPr lang="en-US" sz="2300" u="none" strike="noStrike" baseline="0" dirty="0">
                <a:solidFill>
                  <a:srgbClr val="EBEBEB"/>
                </a:solidFill>
              </a:rPr>
            </a:br>
            <a:r>
              <a:rPr lang="en-US" sz="2300" u="none" strike="noStrike" baseline="0" dirty="0">
                <a:solidFill>
                  <a:srgbClr val="EBEBEB"/>
                </a:solidFill>
              </a:rPr>
              <a:t>Thuan L Nguyen, PhD </a:t>
            </a:r>
            <a:br>
              <a:rPr lang="en-US" sz="2300" u="none" strike="noStrike" baseline="0" dirty="0">
                <a:solidFill>
                  <a:srgbClr val="EBEBEB"/>
                </a:solidFill>
              </a:rPr>
            </a:br>
            <a:br>
              <a:rPr lang="en-US" sz="2300" u="none" strike="noStrike" baseline="0" dirty="0">
                <a:solidFill>
                  <a:srgbClr val="EBEBEB"/>
                </a:solidFill>
              </a:rPr>
            </a:br>
            <a:br>
              <a:rPr lang="en-US" sz="2300" dirty="0">
                <a:solidFill>
                  <a:srgbClr val="EBEBEB"/>
                </a:solidFill>
              </a:rPr>
            </a:br>
            <a:r>
              <a:rPr lang="en-US" sz="2300" u="none" strike="noStrike" baseline="0" dirty="0">
                <a:solidFill>
                  <a:srgbClr val="EBEBEB"/>
                </a:solidFill>
              </a:rPr>
              <a:t>Final Project PRESENATANT by </a:t>
            </a:r>
            <a:br>
              <a:rPr lang="en-US" sz="2300" u="none" strike="noStrike" baseline="0" dirty="0">
                <a:solidFill>
                  <a:srgbClr val="EBEBEB"/>
                </a:solidFill>
              </a:rPr>
            </a:br>
            <a:br>
              <a:rPr lang="en-US" sz="2300" dirty="0">
                <a:solidFill>
                  <a:srgbClr val="EBEBEB"/>
                </a:solidFill>
              </a:rPr>
            </a:br>
            <a:r>
              <a:rPr lang="en-US" sz="2300" dirty="0">
                <a:solidFill>
                  <a:srgbClr val="EBEBEB"/>
                </a:solidFill>
              </a:rPr>
              <a:t>-</a:t>
            </a:r>
            <a:r>
              <a:rPr lang="en-US" sz="2300" u="none" strike="noStrike" baseline="0" dirty="0" err="1">
                <a:solidFill>
                  <a:srgbClr val="EBEBEB"/>
                </a:solidFill>
              </a:rPr>
              <a:t>yog</a:t>
            </a:r>
            <a:r>
              <a:rPr lang="en-US" sz="2300" u="none" strike="noStrike" baseline="0" dirty="0">
                <a:solidFill>
                  <a:srgbClr val="EBEBEB"/>
                </a:solidFill>
              </a:rPr>
              <a:t> Chaudhary </a:t>
            </a:r>
            <a:endParaRPr lang="en-US" sz="2300" cap="all" baseline="0" dirty="0">
              <a:solidFill>
                <a:srgbClr val="EBEBEB"/>
              </a:solidFill>
            </a:endParaRPr>
          </a:p>
        </p:txBody>
      </p:sp>
      <p:sp>
        <p:nvSpPr>
          <p:cNvPr id="28"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8">
            <a:extLst>
              <a:ext uri="{28A0092B-C50C-407E-A947-70E740481C1C}">
                <a14:useLocalDpi xmlns:a14="http://schemas.microsoft.com/office/drawing/2010/main" val="0"/>
              </a:ext>
            </a:extLst>
          </a:blip>
          <a:srcRect l="3156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30" name="Rectangle 29">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789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600AF-D577-387C-801D-D579D19BCC21}"/>
              </a:ext>
            </a:extLst>
          </p:cNvPr>
          <p:cNvSpPr>
            <a:spLocks noGrp="1"/>
          </p:cNvSpPr>
          <p:nvPr>
            <p:ph type="title"/>
          </p:nvPr>
        </p:nvSpPr>
        <p:spPr>
          <a:xfrm>
            <a:off x="648929" y="629266"/>
            <a:ext cx="4944152" cy="1622321"/>
          </a:xfrm>
        </p:spPr>
        <p:txBody>
          <a:bodyPr vert="horz" lIns="91440" tIns="45720" rIns="91440" bIns="45720" rtlCol="0" anchor="t">
            <a:normAutofit/>
          </a:bodyPr>
          <a:lstStyle/>
          <a:p>
            <a:pPr>
              <a:lnSpc>
                <a:spcPct val="90000"/>
              </a:lnSpc>
            </a:pPr>
            <a:r>
              <a:rPr lang="en-US" sz="2600" b="0" i="0" kern="1200">
                <a:solidFill>
                  <a:srgbClr val="EBEBEB"/>
                </a:solidFill>
                <a:latin typeface="+mj-lt"/>
                <a:ea typeface="+mj-ea"/>
                <a:cs typeface="+mj-cs"/>
              </a:rPr>
              <a:t>T</a:t>
            </a:r>
            <a:r>
              <a:rPr lang="en-US" sz="2600" b="0" i="0" kern="1200">
                <a:solidFill>
                  <a:srgbClr val="EBEBEB"/>
                </a:solidFill>
                <a:effectLst/>
                <a:latin typeface="+mj-lt"/>
                <a:ea typeface="+mj-ea"/>
                <a:cs typeface="+mj-cs"/>
              </a:rPr>
              <a:t>he core concept: The Cell (C) state of the LSTM cell.</a:t>
            </a:r>
            <a:br>
              <a:rPr lang="en-US" sz="2600" b="0" i="0" kern="1200">
                <a:solidFill>
                  <a:srgbClr val="EBEBEB"/>
                </a:solidFill>
                <a:effectLst/>
                <a:latin typeface="+mj-lt"/>
                <a:ea typeface="+mj-ea"/>
                <a:cs typeface="+mj-cs"/>
              </a:rPr>
            </a:br>
            <a:r>
              <a:rPr lang="en-US" sz="2600" b="0" i="0" kern="1200">
                <a:solidFill>
                  <a:srgbClr val="EBEBEB"/>
                </a:solidFill>
                <a:effectLst/>
                <a:latin typeface="+mj-lt"/>
                <a:ea typeface="+mj-ea"/>
                <a:cs typeface="+mj-cs"/>
              </a:rPr>
              <a:t>• A flow in a channel</a:t>
            </a:r>
            <a:br>
              <a:rPr lang="en-US" sz="2600" b="0" i="0" kern="1200">
                <a:solidFill>
                  <a:srgbClr val="EBEBEB"/>
                </a:solidFill>
                <a:effectLst/>
                <a:latin typeface="+mj-lt"/>
                <a:ea typeface="+mj-ea"/>
                <a:cs typeface="+mj-cs"/>
              </a:rPr>
            </a:br>
            <a:r>
              <a:rPr lang="en-US" sz="2600" b="0" i="0" kern="1200">
                <a:solidFill>
                  <a:srgbClr val="EBEBEB"/>
                </a:solidFill>
                <a:effectLst/>
                <a:latin typeface="+mj-lt"/>
                <a:ea typeface="+mj-ea"/>
                <a:cs typeface="+mj-cs"/>
              </a:rPr>
              <a:t>• A snapshot of the cell state</a:t>
            </a:r>
            <a:endParaRPr lang="en-US" sz="2600" b="0" i="0" kern="1200">
              <a:solidFill>
                <a:srgbClr val="EBEBEB"/>
              </a:solidFill>
              <a:latin typeface="+mj-lt"/>
              <a:ea typeface="+mj-ea"/>
              <a:cs typeface="+mj-cs"/>
            </a:endParaRP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AF4EF55D-6576-7EAE-5B67-F2178966B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0689" y="2453763"/>
            <a:ext cx="4163991" cy="1800925"/>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429BDBB7-D254-2B20-9EB8-469C7E8351EA}"/>
              </a:ext>
            </a:extLst>
          </p:cNvPr>
          <p:cNvSpPr>
            <a:spLocks noGrp="1"/>
          </p:cNvSpPr>
          <p:nvPr>
            <p:ph sz="half" idx="2"/>
          </p:nvPr>
        </p:nvSpPr>
        <p:spPr>
          <a:xfrm>
            <a:off x="648930" y="2438400"/>
            <a:ext cx="4944151"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The Long Short-Term Memory (LSTM) neural network was proposed by German researchers Sepp Hochreiter and Juergen Schmidhuber in the mid-1990s as a solution to the vanishing gradient problem. </a:t>
            </a:r>
          </a:p>
          <a:p>
            <a:pPr>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23820787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8E5B2-93C3-42B7-43FF-7753C060DE8C}"/>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sz="4200" b="0" i="0" kern="1200">
                <a:solidFill>
                  <a:srgbClr val="EBEBEB"/>
                </a:solidFill>
                <a:latin typeface="+mj-lt"/>
                <a:ea typeface="+mj-ea"/>
                <a:cs typeface="+mj-cs"/>
              </a:rPr>
              <a:t>ALGORITHMS USED</a:t>
            </a: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59FD3C46-619F-CB35-6AF3-5EA6F715B3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0689" y="2745242"/>
            <a:ext cx="4163991" cy="1217966"/>
          </a:xfrm>
          <a:prstGeom prst="rect">
            <a:avLst/>
          </a:prstGeom>
          <a:noFill/>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24D9E3CC-D1DF-8E28-0937-CE235771A4AD}"/>
              </a:ext>
            </a:extLst>
          </p:cNvPr>
          <p:cNvSpPr>
            <a:spLocks noGrp="1"/>
          </p:cNvSpPr>
          <p:nvPr>
            <p:ph sz="half" idx="2"/>
          </p:nvPr>
        </p:nvSpPr>
        <p:spPr>
          <a:xfrm>
            <a:off x="648930" y="2438400"/>
            <a:ext cx="4944151" cy="3785419"/>
          </a:xfrm>
        </p:spPr>
        <p:txBody>
          <a:bodyPr vert="horz" lIns="91440" tIns="45720" rIns="91440" bIns="45720" rtlCol="0">
            <a:normAutofit/>
          </a:bodyPr>
          <a:lstStyle/>
          <a:p>
            <a:pPr marR="0">
              <a:spcAft>
                <a:spcPts val="0"/>
              </a:spcAft>
              <a:buFont typeface="Wingdings 3" charset="2"/>
              <a:buChar char=""/>
            </a:pPr>
            <a:r>
              <a:rPr lang="en-US">
                <a:solidFill>
                  <a:srgbClr val="FFFFFF"/>
                </a:solidFill>
                <a:effectLst/>
              </a:rPr>
              <a:t>Cell (C) State: LSTM Cell</a:t>
            </a:r>
          </a:p>
          <a:p>
            <a:pPr marR="0">
              <a:spcAft>
                <a:spcPts val="0"/>
              </a:spcAft>
              <a:buFont typeface="Wingdings 3" charset="2"/>
              <a:buChar char=""/>
            </a:pPr>
            <a:r>
              <a:rPr lang="en-US">
                <a:solidFill>
                  <a:srgbClr val="FFFFFF"/>
                </a:solidFill>
                <a:effectLst/>
              </a:rPr>
              <a:t>• In addition to the H state, or Hidden state, an LSTM cell has a C state or Cell state.</a:t>
            </a:r>
          </a:p>
          <a:p>
            <a:pPr>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7915147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E719B-6AE0-A9F7-4134-3FDA551F6A82}"/>
              </a:ext>
            </a:extLst>
          </p:cNvPr>
          <p:cNvSpPr>
            <a:spLocks noGrp="1"/>
          </p:cNvSpPr>
          <p:nvPr>
            <p:ph type="title"/>
          </p:nvPr>
        </p:nvSpPr>
        <p:spPr>
          <a:xfrm>
            <a:off x="648929" y="629266"/>
            <a:ext cx="4944152" cy="1622321"/>
          </a:xfrm>
        </p:spPr>
        <p:txBody>
          <a:bodyPr vert="horz" lIns="91440" tIns="45720" rIns="91440" bIns="45720" rtlCol="0" anchor="t">
            <a:normAutofit/>
          </a:bodyPr>
          <a:lstStyle/>
          <a:p>
            <a:pPr>
              <a:lnSpc>
                <a:spcPct val="90000"/>
              </a:lnSpc>
            </a:pPr>
            <a:r>
              <a:rPr lang="en-US" b="0" i="0" kern="1200">
                <a:solidFill>
                  <a:srgbClr val="EBEBEB"/>
                </a:solidFill>
                <a:effectLst/>
                <a:latin typeface="+mj-lt"/>
                <a:ea typeface="+mj-ea"/>
                <a:cs typeface="+mj-cs"/>
              </a:rPr>
              <a:t>A CHANNEL'S FLOW</a:t>
            </a:r>
            <a:br>
              <a:rPr lang="en-US" b="0" i="0" kern="1200">
                <a:solidFill>
                  <a:srgbClr val="EBEBEB"/>
                </a:solidFill>
                <a:effectLst/>
                <a:latin typeface="+mj-lt"/>
                <a:ea typeface="+mj-ea"/>
                <a:cs typeface="+mj-cs"/>
              </a:rPr>
            </a:br>
            <a:r>
              <a:rPr lang="en-US" b="0" i="0" kern="1200">
                <a:solidFill>
                  <a:srgbClr val="EBEBEB"/>
                </a:solidFill>
                <a:effectLst/>
                <a:latin typeface="+mj-lt"/>
                <a:ea typeface="+mj-ea"/>
                <a:cs typeface="+mj-cs"/>
              </a:rPr>
              <a:t>A SNAPSHOT of a CELL STATE</a:t>
            </a:r>
            <a:endParaRPr lang="en-US" b="0" i="0" kern="1200">
              <a:solidFill>
                <a:srgbClr val="EBEBEB"/>
              </a:solidFill>
              <a:latin typeface="+mj-lt"/>
              <a:ea typeface="+mj-ea"/>
              <a:cs typeface="+mj-cs"/>
            </a:endParaRP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flowchart&#10;&#10;Description automatically generated">
            <a:extLst>
              <a:ext uri="{FF2B5EF4-FFF2-40B4-BE49-F238E27FC236}">
                <a16:creationId xmlns:a16="http://schemas.microsoft.com/office/drawing/2014/main" id="{7009FBB9-34A9-80D6-0529-3565B17DDA42}"/>
              </a:ext>
            </a:extLst>
          </p:cNvPr>
          <p:cNvPicPr>
            <a:picLocks noChangeAspect="1"/>
          </p:cNvPicPr>
          <p:nvPr/>
        </p:nvPicPr>
        <p:blipFill>
          <a:blip r:embed="rId6"/>
          <a:stretch>
            <a:fillRect/>
          </a:stretch>
        </p:blipFill>
        <p:spPr>
          <a:xfrm>
            <a:off x="7060689" y="1948879"/>
            <a:ext cx="4163991" cy="2810693"/>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04C08CEE-7506-E7C8-4675-3502C542701F}"/>
              </a:ext>
            </a:extLst>
          </p:cNvPr>
          <p:cNvSpPr>
            <a:spLocks noGrp="1"/>
          </p:cNvSpPr>
          <p:nvPr>
            <p:ph sz="half" idx="2"/>
          </p:nvPr>
        </p:nvSpPr>
        <p:spPr>
          <a:xfrm>
            <a:off x="648930" y="2438400"/>
            <a:ext cx="4944151" cy="3785419"/>
          </a:xfrm>
        </p:spPr>
        <p:txBody>
          <a:bodyPr vert="horz" lIns="91440" tIns="45720" rIns="91440" bIns="45720" rtlCol="0">
            <a:normAutofit/>
          </a:bodyPr>
          <a:lstStyle/>
          <a:p>
            <a:pPr>
              <a:lnSpc>
                <a:spcPct val="90000"/>
              </a:lnSpc>
              <a:spcAft>
                <a:spcPts val="0"/>
              </a:spcAft>
              <a:buFont typeface="Wingdings 3" charset="2"/>
              <a:buChar char=""/>
            </a:pPr>
            <a:r>
              <a:rPr lang="en-US">
                <a:solidFill>
                  <a:srgbClr val="FFFFFF"/>
                </a:solidFill>
                <a:effectLst/>
              </a:rPr>
              <a:t>Information can travel freely along the channel, without being slowed down, from beginning to conclusion.</a:t>
            </a:r>
          </a:p>
          <a:p>
            <a:pPr>
              <a:lnSpc>
                <a:spcPct val="90000"/>
              </a:lnSpc>
              <a:spcAft>
                <a:spcPts val="0"/>
              </a:spcAft>
              <a:buFont typeface="Wingdings 3" charset="2"/>
              <a:buChar char=""/>
            </a:pPr>
            <a:endParaRPr lang="en-US">
              <a:solidFill>
                <a:srgbClr val="FFFFFF"/>
              </a:solidFill>
            </a:endParaRPr>
          </a:p>
          <a:p>
            <a:pPr>
              <a:lnSpc>
                <a:spcPct val="90000"/>
              </a:lnSpc>
              <a:spcAft>
                <a:spcPts val="0"/>
              </a:spcAft>
              <a:buFont typeface="Wingdings 3" charset="2"/>
              <a:buChar char=""/>
            </a:pPr>
            <a:r>
              <a:rPr lang="en-US">
                <a:solidFill>
                  <a:srgbClr val="FFFFFF"/>
                </a:solidFill>
                <a:effectLst/>
              </a:rPr>
              <a:t>No matter how early in the sequence the information in a cell is, the Cell (C) State can "memorize" it at each time step. At all or a subset of its local minima, the complete plot and record weights and biases. We'll end up with numerous sets of neural networks in a short amount of time, each of which will make fewer errors. </a:t>
            </a:r>
            <a:endParaRPr lang="en-US">
              <a:solidFill>
                <a:srgbClr val="FFFFFF"/>
              </a:solidFill>
            </a:endParaRPr>
          </a:p>
          <a:p>
            <a:pPr>
              <a:lnSpc>
                <a:spcPct val="90000"/>
              </a:lnSpc>
              <a:spcAft>
                <a:spcPts val="0"/>
              </a:spcAft>
              <a:buFont typeface="Wingdings 3" charset="2"/>
              <a:buChar char=""/>
            </a:pPr>
            <a:endParaRPr lang="en-US">
              <a:solidFill>
                <a:srgbClr val="FFFFFF"/>
              </a:solidFill>
              <a:effectLst/>
            </a:endParaRPr>
          </a:p>
          <a:p>
            <a:pPr>
              <a:lnSpc>
                <a:spcPct val="90000"/>
              </a:lnSpc>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422683398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616E1B-AAE9-FDCF-B4A6-382EB3FD0BB2}"/>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a:solidFill>
                  <a:srgbClr val="EBEBEB"/>
                </a:solidFill>
                <a:effectLst/>
              </a:rPr>
              <a:t>The flow of information in an LSTM cell occurs in four steps:</a:t>
            </a:r>
            <a:endParaRPr lang="en-US" sz="3300">
              <a:solidFill>
                <a:srgbClr val="EBEBEB"/>
              </a:solidFill>
            </a:endParaRPr>
          </a:p>
        </p:txBody>
      </p:sp>
      <p:sp>
        <p:nvSpPr>
          <p:cNvPr id="27" name="Rectangle 2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Freeform: Shape 2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6" name="Content Placeholder 3">
            <a:extLst>
              <a:ext uri="{FF2B5EF4-FFF2-40B4-BE49-F238E27FC236}">
                <a16:creationId xmlns:a16="http://schemas.microsoft.com/office/drawing/2014/main" id="{0CA0C9BE-2AB1-8CAF-ACDA-AFC5D942F5DA}"/>
              </a:ext>
            </a:extLst>
          </p:cNvPr>
          <p:cNvGraphicFramePr>
            <a:graphicFrameLocks noGrp="1"/>
          </p:cNvGraphicFramePr>
          <p:nvPr>
            <p:ph sz="half" idx="2"/>
            <p:extLst>
              <p:ext uri="{D42A27DB-BD31-4B8C-83A1-F6EECF244321}">
                <p14:modId xmlns:p14="http://schemas.microsoft.com/office/powerpoint/2010/main" val="22518893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985613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FDC17D3-9DE3-4B75-26A5-F3D3C92EDC09}"/>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Backpropagation: In Feedforward Neural Network (FFNN)</a:t>
            </a:r>
          </a:p>
        </p:txBody>
      </p:sp>
      <p:sp>
        <p:nvSpPr>
          <p:cNvPr id="4" name="Content Placeholder 3">
            <a:extLst>
              <a:ext uri="{FF2B5EF4-FFF2-40B4-BE49-F238E27FC236}">
                <a16:creationId xmlns:a16="http://schemas.microsoft.com/office/drawing/2014/main" id="{8224639E-E58D-D0BB-22EA-5FAECBE1FED3}"/>
              </a:ext>
            </a:extLst>
          </p:cNvPr>
          <p:cNvSpPr>
            <a:spLocks noGrp="1"/>
          </p:cNvSpPr>
          <p:nvPr>
            <p:ph sz="half" idx="2"/>
          </p:nvPr>
        </p:nvSpPr>
        <p:spPr>
          <a:xfrm>
            <a:off x="1103311" y="2052214"/>
            <a:ext cx="4338409" cy="4196185"/>
          </a:xfrm>
        </p:spPr>
        <p:txBody>
          <a:bodyPr vert="horz" lIns="91440" tIns="45720" rIns="91440" bIns="45720" rtlCol="0">
            <a:normAutofit/>
          </a:bodyPr>
          <a:lstStyle/>
          <a:p>
            <a:pPr marL="0" marR="0">
              <a:spcAft>
                <a:spcPts val="0"/>
              </a:spcAft>
              <a:buFont typeface="Wingdings 3" charset="2"/>
              <a:buChar char=""/>
            </a:pPr>
            <a:r>
              <a:rPr lang="en-US" dirty="0">
                <a:effectLst/>
              </a:rPr>
              <a:t>Given a very simple feedforward neural network (FFNN) that has only three nodes:</a:t>
            </a:r>
          </a:p>
          <a:p>
            <a:pPr marL="0" marR="0">
              <a:spcAft>
                <a:spcPts val="0"/>
              </a:spcAft>
              <a:buFont typeface="Wingdings 3" charset="2"/>
              <a:buChar char=""/>
            </a:pPr>
            <a:r>
              <a:rPr lang="en-US" dirty="0">
                <a:effectLst/>
              </a:rPr>
              <a:t>--) Input node: I1</a:t>
            </a:r>
          </a:p>
          <a:p>
            <a:pPr marL="0" marR="0">
              <a:spcAft>
                <a:spcPts val="0"/>
              </a:spcAft>
              <a:buFont typeface="Wingdings 3" charset="2"/>
              <a:buChar char=""/>
            </a:pPr>
            <a:r>
              <a:rPr lang="en-US" dirty="0">
                <a:effectLst/>
              </a:rPr>
              <a:t>--) Hidden node: (H1 – HA1) representing a hidden layer</a:t>
            </a:r>
          </a:p>
          <a:p>
            <a:pPr marL="0" marR="0">
              <a:spcAft>
                <a:spcPts val="0"/>
              </a:spcAft>
              <a:buFont typeface="Wingdings 3" charset="2"/>
              <a:buChar char=""/>
            </a:pPr>
            <a:r>
              <a:rPr lang="en-US" dirty="0">
                <a:effectLst/>
              </a:rPr>
              <a:t>--) Output node: (O1 – OA1) representing the output layer</a:t>
            </a:r>
          </a:p>
          <a:p>
            <a:pPr>
              <a:spcAft>
                <a:spcPts val="0"/>
              </a:spcAft>
              <a:buFont typeface="Wingdings 3" charset="2"/>
              <a:buChar char=""/>
            </a:pPr>
            <a:endParaRPr lang="en-US" dirty="0"/>
          </a:p>
        </p:txBody>
      </p:sp>
      <p:pic>
        <p:nvPicPr>
          <p:cNvPr id="5" name="Picture 4" descr="Chart, diagram, line chart&#10;&#10;Description automatically generated">
            <a:extLst>
              <a:ext uri="{FF2B5EF4-FFF2-40B4-BE49-F238E27FC236}">
                <a16:creationId xmlns:a16="http://schemas.microsoft.com/office/drawing/2014/main" id="{4474902A-3A65-6EC1-179A-B6C97FDCA8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2189" y="2052213"/>
            <a:ext cx="4851081" cy="4196185"/>
          </a:xfrm>
          <a:prstGeom prst="rect">
            <a:avLst/>
          </a:prstGeom>
          <a:noFill/>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9623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F1962-53E9-BFE4-E5E8-0550031E5212}"/>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The Gates (Forget, Input, and Output) of the LSTM cell.</a:t>
            </a:r>
          </a:p>
        </p:txBody>
      </p:sp>
      <p:sp>
        <p:nvSpPr>
          <p:cNvPr id="24" name="Freeform: Shape 2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3C6966C-94C6-C326-C33E-B87F2C771D29}"/>
              </a:ext>
            </a:extLst>
          </p:cNvPr>
          <p:cNvGraphicFramePr>
            <a:graphicFrameLocks noGrp="1"/>
          </p:cNvGraphicFramePr>
          <p:nvPr>
            <p:ph sz="half" idx="2"/>
            <p:extLst>
              <p:ext uri="{D42A27DB-BD31-4B8C-83A1-F6EECF244321}">
                <p14:modId xmlns:p14="http://schemas.microsoft.com/office/powerpoint/2010/main" val="48215430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133999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30651-A200-DC25-B2C3-CF9F4C169A8D}"/>
              </a:ext>
            </a:extLst>
          </p:cNvPr>
          <p:cNvSpPr>
            <a:spLocks noGrp="1"/>
          </p:cNvSpPr>
          <p:nvPr>
            <p:ph type="title"/>
          </p:nvPr>
        </p:nvSpPr>
        <p:spPr>
          <a:xfrm>
            <a:off x="648929" y="629266"/>
            <a:ext cx="4944152" cy="1622321"/>
          </a:xfrm>
        </p:spPr>
        <p:txBody>
          <a:bodyPr vert="horz" lIns="91440" tIns="45720" rIns="91440" bIns="45720" rtlCol="0" anchor="t">
            <a:normAutofit/>
          </a:bodyPr>
          <a:lstStyle/>
          <a:p>
            <a:pPr>
              <a:lnSpc>
                <a:spcPct val="90000"/>
              </a:lnSpc>
            </a:pPr>
            <a:r>
              <a:rPr lang="en-US" b="0" i="0" kern="1200">
                <a:solidFill>
                  <a:srgbClr val="EBEBEB"/>
                </a:solidFill>
                <a:latin typeface="+mj-lt"/>
                <a:ea typeface="+mj-ea"/>
                <a:cs typeface="+mj-cs"/>
              </a:rPr>
              <a:t>Tanh Activation Function in LSTM Cells</a:t>
            </a: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function&#10;&#10;Description automatically generated">
            <a:extLst>
              <a:ext uri="{FF2B5EF4-FFF2-40B4-BE49-F238E27FC236}">
                <a16:creationId xmlns:a16="http://schemas.microsoft.com/office/drawing/2014/main" id="{04DF4251-78FE-AD34-1F63-09DB3E017493}"/>
              </a:ext>
            </a:extLst>
          </p:cNvPr>
          <p:cNvPicPr>
            <a:picLocks noChangeAspect="1"/>
          </p:cNvPicPr>
          <p:nvPr/>
        </p:nvPicPr>
        <p:blipFill>
          <a:blip r:embed="rId6"/>
          <a:stretch>
            <a:fillRect/>
          </a:stretch>
        </p:blipFill>
        <p:spPr>
          <a:xfrm>
            <a:off x="7060689" y="1714654"/>
            <a:ext cx="4163991" cy="3279142"/>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E69D534-98C8-5CEE-265A-D6208D882205}"/>
              </a:ext>
            </a:extLst>
          </p:cNvPr>
          <p:cNvSpPr>
            <a:spLocks noGrp="1"/>
          </p:cNvSpPr>
          <p:nvPr>
            <p:ph sz="half" idx="2"/>
          </p:nvPr>
        </p:nvSpPr>
        <p:spPr>
          <a:xfrm>
            <a:off x="648930" y="2438400"/>
            <a:ext cx="4944151" cy="3785419"/>
          </a:xfrm>
        </p:spPr>
        <p:txBody>
          <a:bodyPr vert="horz" lIns="91440" tIns="45720" rIns="91440" bIns="45720" rtlCol="0">
            <a:normAutofit/>
          </a:bodyPr>
          <a:lstStyle/>
          <a:p>
            <a:pPr marR="0">
              <a:spcAft>
                <a:spcPts val="0"/>
              </a:spcAft>
              <a:buFont typeface="Wingdings 3" charset="2"/>
              <a:buChar char=""/>
            </a:pPr>
            <a:r>
              <a:rPr lang="en-US">
                <a:solidFill>
                  <a:srgbClr val="FFFFFF"/>
                </a:solidFill>
                <a:effectLst/>
              </a:rPr>
              <a:t>Tanh activation functions are also found in LSTM cells.</a:t>
            </a:r>
          </a:p>
          <a:p>
            <a:pPr marR="0">
              <a:spcAft>
                <a:spcPts val="0"/>
              </a:spcAft>
              <a:buFont typeface="Wingdings 3" charset="2"/>
              <a:buChar char=""/>
            </a:pPr>
            <a:r>
              <a:rPr lang="en-US">
                <a:solidFill>
                  <a:srgbClr val="FFFFFF"/>
                </a:solidFill>
                <a:effectLst/>
              </a:rPr>
              <a:t>Tanh activation functions have values ranging from -1 to 1.</a:t>
            </a:r>
          </a:p>
          <a:p>
            <a:pPr>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7720207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5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C30CD-9C79-76C5-9F95-53B871BF5630}"/>
              </a:ext>
            </a:extLst>
          </p:cNvPr>
          <p:cNvSpPr>
            <a:spLocks noGrp="1"/>
          </p:cNvSpPr>
          <p:nvPr>
            <p:ph type="title"/>
          </p:nvPr>
        </p:nvSpPr>
        <p:spPr>
          <a:xfrm>
            <a:off x="648929" y="1063417"/>
            <a:ext cx="3505495" cy="4675396"/>
          </a:xfrm>
        </p:spPr>
        <p:txBody>
          <a:bodyPr vert="horz" lIns="91440" tIns="45720" rIns="91440" bIns="45720" rtlCol="0" anchor="ctr">
            <a:normAutofit/>
          </a:bodyPr>
          <a:lstStyle/>
          <a:p>
            <a:pPr>
              <a:lnSpc>
                <a:spcPct val="90000"/>
              </a:lnSpc>
            </a:pPr>
            <a:r>
              <a:rPr lang="en-US" sz="3300">
                <a:solidFill>
                  <a:srgbClr val="F2F2F2"/>
                </a:solidFill>
              </a:rPr>
              <a:t>S</a:t>
            </a:r>
            <a:r>
              <a:rPr lang="en-US" sz="3300">
                <a:solidFill>
                  <a:srgbClr val="F2F2F2"/>
                </a:solidFill>
                <a:effectLst/>
              </a:rPr>
              <a:t>imilarities and the differences between the Cell (C) state in LSTM cells and the Hidden (H) state in the Simple RNN cells</a:t>
            </a:r>
            <a:endParaRPr lang="en-US" sz="3300">
              <a:solidFill>
                <a:srgbClr val="F2F2F2"/>
              </a:solidFill>
            </a:endParaRPr>
          </a:p>
        </p:txBody>
      </p:sp>
      <p:sp>
        <p:nvSpPr>
          <p:cNvPr id="59" name="Rectangle 5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0" name="Content Placeholder 3">
            <a:extLst>
              <a:ext uri="{FF2B5EF4-FFF2-40B4-BE49-F238E27FC236}">
                <a16:creationId xmlns:a16="http://schemas.microsoft.com/office/drawing/2014/main" id="{294AA839-1D9E-BD9F-0583-0A01E9ED7BF0}"/>
              </a:ext>
            </a:extLst>
          </p:cNvPr>
          <p:cNvGraphicFramePr>
            <a:graphicFrameLocks noGrp="1"/>
          </p:cNvGraphicFramePr>
          <p:nvPr>
            <p:ph sz="half" idx="2"/>
            <p:extLst>
              <p:ext uri="{D42A27DB-BD31-4B8C-83A1-F6EECF244321}">
                <p14:modId xmlns:p14="http://schemas.microsoft.com/office/powerpoint/2010/main" val="4116968082"/>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4103251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BCC26-ED0A-2F19-01C2-69F0ADE1FB51}"/>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4200" b="0" i="0" kern="1200">
                <a:solidFill>
                  <a:srgbClr val="EBEBEB"/>
                </a:solidFill>
                <a:effectLst/>
                <a:latin typeface="+mj-lt"/>
                <a:ea typeface="+mj-ea"/>
                <a:cs typeface="+mj-cs"/>
              </a:rPr>
              <a:t>Hidden (H) state in the Simple RNN cells</a:t>
            </a:r>
            <a:endParaRPr lang="en-US" sz="4200" b="0" i="0" kern="1200">
              <a:solidFill>
                <a:srgbClr val="EBEBEB"/>
              </a:solidFill>
              <a:latin typeface="+mj-lt"/>
              <a:ea typeface="+mj-ea"/>
              <a:cs typeface="+mj-cs"/>
            </a:endParaRPr>
          </a:p>
        </p:txBody>
      </p:sp>
      <p:sp>
        <p:nvSpPr>
          <p:cNvPr id="4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49" name="Freeform: Shape 4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Picture 4" descr="Diagram, schematic&#10;&#10;Description automatically generated">
            <a:extLst>
              <a:ext uri="{FF2B5EF4-FFF2-40B4-BE49-F238E27FC236}">
                <a16:creationId xmlns:a16="http://schemas.microsoft.com/office/drawing/2014/main" id="{69A72A8C-3C03-5542-1D3F-5686175BA6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3742" y="2110577"/>
            <a:ext cx="3980139" cy="2636842"/>
          </a:xfrm>
          <a:prstGeom prst="rect">
            <a:avLst/>
          </a:prstGeom>
          <a:noFill/>
          <a:effectLst/>
        </p:spPr>
      </p:pic>
      <p:sp>
        <p:nvSpPr>
          <p:cNvPr id="51" name="Rectangle 5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5120403C-58A1-378B-6279-3D9A3A11E2E5}"/>
              </a:ext>
            </a:extLst>
          </p:cNvPr>
          <p:cNvSpPr>
            <a:spLocks noGrp="1"/>
          </p:cNvSpPr>
          <p:nvPr>
            <p:ph sz="half" idx="2"/>
          </p:nvPr>
        </p:nvSpPr>
        <p:spPr>
          <a:xfrm>
            <a:off x="648931" y="2438400"/>
            <a:ext cx="5616216"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An RNN has a looping mechanism that acts as a highway to allow information to flow from one step to the next. Passing Hidden State to next time step. This information is the hidden state, which is a representation of previous inputs</a:t>
            </a:r>
          </a:p>
          <a:p>
            <a:pPr>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49237780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2E8AA-29FF-D22B-6C83-D5C80CEAEE11}"/>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4200" b="0" i="0" kern="1200" dirty="0">
                <a:solidFill>
                  <a:srgbClr val="EBEBEB"/>
                </a:solidFill>
                <a:effectLst/>
                <a:latin typeface="+mj-lt"/>
                <a:ea typeface="+mj-ea"/>
                <a:cs typeface="+mj-cs"/>
              </a:rPr>
              <a:t>RNN: LSTM with Time-Series Data </a:t>
            </a:r>
            <a:endParaRPr lang="en-US" sz="4200" b="0" i="0" kern="1200" dirty="0">
              <a:solidFill>
                <a:srgbClr val="EBEBEB"/>
              </a:solidFill>
              <a:latin typeface="+mj-lt"/>
              <a:ea typeface="+mj-ea"/>
              <a:cs typeface="+mj-cs"/>
            </a:endParaRPr>
          </a:p>
        </p:txBody>
      </p:sp>
      <p:sp>
        <p:nvSpPr>
          <p:cNvPr id="70"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72" name="Freeform: Shape 71">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Picture 4" descr="A diagram of a network&#10;&#10;Description automatically generated">
            <a:extLst>
              <a:ext uri="{FF2B5EF4-FFF2-40B4-BE49-F238E27FC236}">
                <a16:creationId xmlns:a16="http://schemas.microsoft.com/office/drawing/2014/main" id="{00627D91-8BF1-89B9-670B-6D6D2035449B}"/>
              </a:ext>
            </a:extLst>
          </p:cNvPr>
          <p:cNvPicPr>
            <a:picLocks noChangeAspect="1"/>
          </p:cNvPicPr>
          <p:nvPr/>
        </p:nvPicPr>
        <p:blipFill>
          <a:blip r:embed="rId6"/>
          <a:stretch>
            <a:fillRect/>
          </a:stretch>
        </p:blipFill>
        <p:spPr>
          <a:xfrm>
            <a:off x="7563742" y="2284708"/>
            <a:ext cx="3980139" cy="2288580"/>
          </a:xfrm>
          <a:prstGeom prst="rect">
            <a:avLst/>
          </a:prstGeom>
          <a:effectLst/>
        </p:spPr>
      </p:pic>
      <p:sp>
        <p:nvSpPr>
          <p:cNvPr id="74" name="Rectangle 73">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D6C777C2-726E-2681-917B-9078473F5703}"/>
              </a:ext>
            </a:extLst>
          </p:cNvPr>
          <p:cNvSpPr>
            <a:spLocks noGrp="1"/>
          </p:cNvSpPr>
          <p:nvPr>
            <p:ph sz="half" idx="2"/>
          </p:nvPr>
        </p:nvSpPr>
        <p:spPr>
          <a:xfrm>
            <a:off x="648931" y="2438400"/>
            <a:ext cx="5616216"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There are several different series.  First, we need to import basic libraries. Matplotlib is used for visualization.  We will use a special time series RNN that is dropout. It is a fully connected layer. MLP is a multi-layer. We need to import from keras for that we will use a time series generator to generate time series input</a:t>
            </a:r>
            <a:endParaRPr lang="en-US">
              <a:solidFill>
                <a:srgbClr val="FFFFFF"/>
              </a:solidFill>
            </a:endParaRPr>
          </a:p>
        </p:txBody>
      </p:sp>
    </p:spTree>
    <p:extLst>
      <p:ext uri="{BB962C8B-B14F-4D97-AF65-F5344CB8AC3E}">
        <p14:creationId xmlns:p14="http://schemas.microsoft.com/office/powerpoint/2010/main" val="99763837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AGENDA TO COVER</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8930" y="2438400"/>
            <a:ext cx="6188189" cy="3785419"/>
          </a:xfrm>
        </p:spPr>
        <p:txBody>
          <a:bodyPr vert="horz" lIns="91440" tIns="45720" rIns="91440" bIns="45720" rtlCol="0">
            <a:normAutofit/>
          </a:bodyPr>
          <a:lstStyle/>
          <a:p>
            <a:pPr>
              <a:lnSpc>
                <a:spcPct val="140000"/>
              </a:lnSpc>
              <a:buFont typeface="Wingdings 3" charset="2"/>
              <a:buChar char=""/>
            </a:pPr>
            <a:endParaRPr lang="en-US" sz="1400" u="none" strike="noStrike" baseline="0" dirty="0">
              <a:solidFill>
                <a:srgbClr val="FFFFFF"/>
              </a:solidFill>
            </a:endParaRPr>
          </a:p>
          <a:p>
            <a:pPr>
              <a:lnSpc>
                <a:spcPct val="140000"/>
              </a:lnSpc>
              <a:buFont typeface="Wingdings 3" charset="2"/>
              <a:buChar char=""/>
            </a:pPr>
            <a:r>
              <a:rPr lang="en-US" sz="1400" u="none" strike="noStrike" baseline="0" dirty="0">
                <a:solidFill>
                  <a:srgbClr val="FFFFFF"/>
                </a:solidFill>
              </a:rPr>
              <a:t>PART I: A time-series data set </a:t>
            </a:r>
          </a:p>
          <a:p>
            <a:pPr>
              <a:lnSpc>
                <a:spcPct val="140000"/>
              </a:lnSpc>
              <a:buFont typeface="Wingdings 3" charset="2"/>
              <a:buChar char=""/>
            </a:pPr>
            <a:r>
              <a:rPr lang="en-US" sz="1400" u="none" strike="noStrike" baseline="0" dirty="0">
                <a:solidFill>
                  <a:srgbClr val="FFFFFF"/>
                </a:solidFill>
              </a:rPr>
              <a:t>PART II: Simple RNN neural network with Sine Wave Data </a:t>
            </a:r>
          </a:p>
          <a:p>
            <a:pPr>
              <a:lnSpc>
                <a:spcPct val="140000"/>
              </a:lnSpc>
              <a:buFont typeface="Wingdings 3" charset="2"/>
              <a:buChar char=""/>
            </a:pPr>
            <a:r>
              <a:rPr lang="en-US" sz="1400" u="none" strike="noStrike" baseline="0" dirty="0">
                <a:solidFill>
                  <a:srgbClr val="FFFFFF"/>
                </a:solidFill>
              </a:rPr>
              <a:t>PART III: RNN: LSTM Cells: Core Concepts </a:t>
            </a:r>
          </a:p>
          <a:p>
            <a:pPr>
              <a:lnSpc>
                <a:spcPct val="140000"/>
              </a:lnSpc>
              <a:buFont typeface="Wingdings 3" charset="2"/>
              <a:buChar char=""/>
            </a:pPr>
            <a:r>
              <a:rPr lang="en-US" sz="1400" u="none" strike="noStrike" baseline="0" dirty="0">
                <a:solidFill>
                  <a:srgbClr val="FFFFFF"/>
                </a:solidFill>
              </a:rPr>
              <a:t>PART IV: LSTM neural network with Time-series Data </a:t>
            </a:r>
          </a:p>
          <a:p>
            <a:pPr>
              <a:lnSpc>
                <a:spcPct val="140000"/>
              </a:lnSpc>
              <a:buFont typeface="Wingdings 3" charset="2"/>
              <a:buChar char=""/>
            </a:pPr>
            <a:r>
              <a:rPr lang="en-US" sz="1400" u="none" strike="noStrike" baseline="0" dirty="0">
                <a:solidFill>
                  <a:srgbClr val="FFFFFF"/>
                </a:solidFill>
              </a:rPr>
              <a:t>PART V: Redesign the LSTM Neural Network to improve performance </a:t>
            </a:r>
          </a:p>
          <a:p>
            <a:pPr>
              <a:lnSpc>
                <a:spcPct val="140000"/>
              </a:lnSpc>
              <a:buFont typeface="Wingdings 3" charset="2"/>
              <a:buChar char=""/>
            </a:pPr>
            <a:r>
              <a:rPr lang="en-US" sz="1400" u="none" strike="noStrike" baseline="0" dirty="0">
                <a:solidFill>
                  <a:srgbClr val="FFFFFF"/>
                </a:solidFill>
              </a:rPr>
              <a:t>PART VI: Compare Network Performance </a:t>
            </a:r>
          </a:p>
          <a:p>
            <a:pPr>
              <a:lnSpc>
                <a:spcPct val="140000"/>
              </a:lnSpc>
              <a:buFont typeface="Wingdings 3" charset="2"/>
              <a:buChar char=""/>
            </a:pPr>
            <a:r>
              <a:rPr lang="en-US" sz="1400" u="none" strike="noStrike" baseline="0" dirty="0">
                <a:solidFill>
                  <a:srgbClr val="FFFFFF"/>
                </a:solidFill>
              </a:rPr>
              <a:t>PART VII: Project Report </a:t>
            </a:r>
          </a:p>
          <a:p>
            <a:pPr>
              <a:lnSpc>
                <a:spcPct val="140000"/>
              </a:lnSpc>
              <a:buFont typeface="Wingdings 3" charset="2"/>
              <a:buChar char=""/>
            </a:pPr>
            <a:endParaRPr lang="en-US" sz="1400" u="none" strike="noStrike" baseline="0" dirty="0">
              <a:solidFill>
                <a:srgbClr val="FFFFFF"/>
              </a:solidFill>
            </a:endParaRPr>
          </a:p>
        </p:txBody>
      </p:sp>
      <p:sp>
        <p:nvSpPr>
          <p:cNvPr id="4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8">
            <a:extLst>
              <a:ext uri="{28A0092B-C50C-407E-A947-70E740481C1C}">
                <a14:useLocalDpi xmlns:a14="http://schemas.microsoft.com/office/drawing/2010/main" val="0"/>
              </a:ext>
            </a:extLst>
          </a:blip>
          <a:srcRect t="4680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3835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06C68-3C5A-A491-80D0-11573294FD55}"/>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4200" b="0" i="0" kern="1200">
                <a:solidFill>
                  <a:srgbClr val="EBEBEB"/>
                </a:solidFill>
                <a:effectLst/>
                <a:latin typeface="+mj-lt"/>
                <a:ea typeface="+mj-ea"/>
                <a:cs typeface="+mj-cs"/>
              </a:rPr>
              <a:t>RNN: LSTM with Time-Series Data </a:t>
            </a:r>
            <a:endParaRPr lang="en-US" sz="4200" b="0" i="0" kern="1200">
              <a:solidFill>
                <a:srgbClr val="EBEBEB"/>
              </a:solidFill>
              <a:latin typeface="+mj-lt"/>
              <a:ea typeface="+mj-ea"/>
              <a:cs typeface="+mj-cs"/>
            </a:endParaRPr>
          </a:p>
        </p:txBody>
      </p:sp>
      <p:sp>
        <p:nvSpPr>
          <p:cNvPr id="2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6" name="Freeform: Shape 2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87853CEB-2F96-DF7F-529F-7068A95203B8}"/>
              </a:ext>
            </a:extLst>
          </p:cNvPr>
          <p:cNvPicPr>
            <a:picLocks noChangeAspect="1"/>
          </p:cNvPicPr>
          <p:nvPr/>
        </p:nvPicPr>
        <p:blipFill>
          <a:blip r:embed="rId6"/>
          <a:stretch>
            <a:fillRect/>
          </a:stretch>
        </p:blipFill>
        <p:spPr>
          <a:xfrm>
            <a:off x="7563742" y="2334461"/>
            <a:ext cx="3980139" cy="2189075"/>
          </a:xfrm>
          <a:prstGeom prst="rect">
            <a:avLst/>
          </a:prstGeom>
          <a:effectLst/>
        </p:spPr>
      </p:pic>
      <p:sp>
        <p:nvSpPr>
          <p:cNvPr id="28" name="Rectangle 2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ED2785CF-F2B3-695F-1D86-94723A1CDAC9}"/>
              </a:ext>
            </a:extLst>
          </p:cNvPr>
          <p:cNvSpPr>
            <a:spLocks noGrp="1"/>
          </p:cNvSpPr>
          <p:nvPr>
            <p:ph sz="half" idx="2"/>
          </p:nvPr>
        </p:nvSpPr>
        <p:spPr>
          <a:xfrm>
            <a:off x="648931" y="2438400"/>
            <a:ext cx="5616216"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The forms can be shown. It contains 7 characteristics and 1980 forms. Every attribute is variable. It is stated that the volume is an integer. The min, standard deviation, and max are included in the statistical summary of the numeric properties.</a:t>
            </a:r>
            <a:br>
              <a:rPr lang="en-US">
                <a:solidFill>
                  <a:srgbClr val="FFFFFF"/>
                </a:solidFill>
                <a:effectLst/>
              </a:rPr>
            </a:br>
            <a:endParaRPr lang="en-US">
              <a:solidFill>
                <a:srgbClr val="FFFFFF"/>
              </a:solidFill>
            </a:endParaRPr>
          </a:p>
          <a:p>
            <a:pPr>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375186692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D3EED-76D8-3E57-73B5-6CDD83B50D1F}"/>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sz="4200" b="0" i="0" kern="1200" dirty="0">
                <a:solidFill>
                  <a:srgbClr val="EBEBEB"/>
                </a:solidFill>
                <a:effectLst/>
                <a:latin typeface="+mj-lt"/>
                <a:ea typeface="+mj-ea"/>
                <a:cs typeface="+mj-cs"/>
              </a:rPr>
              <a:t>RNN: LSTM with Time-Series Data </a:t>
            </a:r>
            <a:endParaRPr lang="en-US" sz="4200" b="0" i="0" kern="1200">
              <a:solidFill>
                <a:srgbClr val="EBEBEB"/>
              </a:solidFill>
              <a:latin typeface="+mj-lt"/>
              <a:ea typeface="+mj-ea"/>
              <a:cs typeface="+mj-cs"/>
            </a:endParaRP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lines and numbers&#10;&#10;Description automatically generated">
            <a:extLst>
              <a:ext uri="{FF2B5EF4-FFF2-40B4-BE49-F238E27FC236}">
                <a16:creationId xmlns:a16="http://schemas.microsoft.com/office/drawing/2014/main" id="{690690FF-985E-1498-1850-A724CF45CC6F}"/>
              </a:ext>
            </a:extLst>
          </p:cNvPr>
          <p:cNvPicPr>
            <a:picLocks noChangeAspect="1"/>
          </p:cNvPicPr>
          <p:nvPr/>
        </p:nvPicPr>
        <p:blipFill>
          <a:blip r:embed="rId6"/>
          <a:stretch>
            <a:fillRect/>
          </a:stretch>
        </p:blipFill>
        <p:spPr>
          <a:xfrm>
            <a:off x="7060689" y="2141463"/>
            <a:ext cx="4163991" cy="2425524"/>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64212ADB-175D-15CB-12AC-A9080CEE1279}"/>
              </a:ext>
            </a:extLst>
          </p:cNvPr>
          <p:cNvSpPr>
            <a:spLocks noGrp="1"/>
          </p:cNvSpPr>
          <p:nvPr>
            <p:ph sz="half" idx="2"/>
          </p:nvPr>
        </p:nvSpPr>
        <p:spPr>
          <a:xfrm>
            <a:off x="648930" y="2438400"/>
            <a:ext cx="4944151"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We will get accurate data. Here we have performed one time series. If we count index from zero, the index of this should be 4. I will start at 4 and just before and it is one time series. We will visualize time series. However, we will figure out one of them attribute that is closing price.</a:t>
            </a:r>
            <a:endParaRPr lang="en-US">
              <a:solidFill>
                <a:srgbClr val="FFFFFF"/>
              </a:solidFill>
            </a:endParaRPr>
          </a:p>
        </p:txBody>
      </p:sp>
    </p:spTree>
    <p:extLst>
      <p:ext uri="{BB962C8B-B14F-4D97-AF65-F5344CB8AC3E}">
        <p14:creationId xmlns:p14="http://schemas.microsoft.com/office/powerpoint/2010/main" val="251006319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475CC-D64B-F237-7FE0-B3B435A8A166}"/>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sz="4200" b="0" i="0" kern="1200">
                <a:solidFill>
                  <a:srgbClr val="EBEBEB"/>
                </a:solidFill>
                <a:effectLst/>
                <a:latin typeface="+mj-lt"/>
                <a:ea typeface="+mj-ea"/>
                <a:cs typeface="+mj-cs"/>
              </a:rPr>
              <a:t>RNN: LSTM with Time-Series Data </a:t>
            </a:r>
            <a:endParaRPr lang="en-US" sz="4200" b="0" i="0" kern="1200">
              <a:solidFill>
                <a:srgbClr val="EBEBEB"/>
              </a:solidFill>
              <a:latin typeface="+mj-lt"/>
              <a:ea typeface="+mj-ea"/>
              <a:cs typeface="+mj-cs"/>
            </a:endParaRP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9476149-7A98-777B-3765-54A06A356439}"/>
              </a:ext>
            </a:extLst>
          </p:cNvPr>
          <p:cNvPicPr>
            <a:picLocks noChangeAspect="1"/>
          </p:cNvPicPr>
          <p:nvPr/>
        </p:nvPicPr>
        <p:blipFill>
          <a:blip r:embed="rId7"/>
          <a:srcRect r="27852"/>
          <a:stretch/>
        </p:blipFill>
        <p:spPr>
          <a:xfrm>
            <a:off x="7060689" y="1658860"/>
            <a:ext cx="4163991" cy="3390731"/>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8253CE0A-6FFF-5BAB-26DF-43FDFEB1D17D}"/>
              </a:ext>
            </a:extLst>
          </p:cNvPr>
          <p:cNvSpPr>
            <a:spLocks noGrp="1"/>
          </p:cNvSpPr>
          <p:nvPr>
            <p:ph sz="half" idx="2"/>
          </p:nvPr>
        </p:nvSpPr>
        <p:spPr>
          <a:xfrm>
            <a:off x="648930" y="2438400"/>
            <a:ext cx="4944151"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The data must now be normalized into ranges from 0 to 1. We can perform better. The Minmax scaler class and tool will be used. Hence, if we find a fit with the data training, we will set it up and normalize the data</a:t>
            </a:r>
            <a:endParaRPr lang="en-US">
              <a:solidFill>
                <a:srgbClr val="FFFFFF"/>
              </a:solidFill>
            </a:endParaRPr>
          </a:p>
        </p:txBody>
      </p:sp>
    </p:spTree>
    <p:extLst>
      <p:ext uri="{BB962C8B-B14F-4D97-AF65-F5344CB8AC3E}">
        <p14:creationId xmlns:p14="http://schemas.microsoft.com/office/powerpoint/2010/main" val="76317058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112C-ACC1-0432-C4F3-5E44A54808D9}"/>
              </a:ext>
            </a:extLst>
          </p:cNvPr>
          <p:cNvSpPr>
            <a:spLocks noGrp="1"/>
          </p:cNvSpPr>
          <p:nvPr>
            <p:ph type="title"/>
          </p:nvPr>
        </p:nvSpPr>
        <p:spPr>
          <a:xfrm>
            <a:off x="646112" y="452718"/>
            <a:ext cx="5629222" cy="1400530"/>
          </a:xfrm>
        </p:spPr>
        <p:txBody>
          <a:bodyPr vert="horz" lIns="91440" tIns="45720" rIns="91440" bIns="45720" rtlCol="0" anchor="t">
            <a:normAutofit/>
          </a:bodyPr>
          <a:lstStyle/>
          <a:p>
            <a:r>
              <a:rPr lang="en-US" sz="4200">
                <a:effectLst/>
              </a:rPr>
              <a:t>RNN: LSTM with Time-Series Data </a:t>
            </a:r>
            <a:endParaRPr lang="en-US" sz="4200" dirty="0"/>
          </a:p>
        </p:txBody>
      </p:sp>
      <p:sp>
        <p:nvSpPr>
          <p:cNvPr id="4" name="Content Placeholder 3">
            <a:extLst>
              <a:ext uri="{FF2B5EF4-FFF2-40B4-BE49-F238E27FC236}">
                <a16:creationId xmlns:a16="http://schemas.microsoft.com/office/drawing/2014/main" id="{7BE0FC29-4FA8-E3DF-CAB4-E01D9FDB0F09}"/>
              </a:ext>
            </a:extLst>
          </p:cNvPr>
          <p:cNvSpPr>
            <a:spLocks noGrp="1"/>
          </p:cNvSpPr>
          <p:nvPr>
            <p:ph sz="half" idx="2"/>
          </p:nvPr>
        </p:nvSpPr>
        <p:spPr>
          <a:xfrm>
            <a:off x="646112" y="2052918"/>
            <a:ext cx="5628635" cy="4195481"/>
          </a:xfrm>
        </p:spPr>
        <p:txBody>
          <a:bodyPr vert="horz" lIns="91440" tIns="45720" rIns="91440" bIns="45720" rtlCol="0">
            <a:normAutofit/>
          </a:bodyPr>
          <a:lstStyle/>
          <a:p>
            <a:pPr>
              <a:spcAft>
                <a:spcPts val="0"/>
              </a:spcAft>
              <a:buFont typeface="Wingdings 3" charset="2"/>
              <a:buChar char=""/>
            </a:pPr>
            <a:r>
              <a:rPr lang="en-US" dirty="0">
                <a:effectLst/>
              </a:rPr>
              <a:t>We'll use the standard fit function. There will be 100 epoch ids visible. 37 batches must fit into the input sequence for each stage. 37 steps are what we are practicing. We will execute 37 batches of the input sequence during the initial iterations, and the loss is 0.0027. the loss declines in size.</a:t>
            </a:r>
            <a:br>
              <a:rPr lang="en-US" dirty="0">
                <a:effectLst/>
              </a:rPr>
            </a:br>
            <a:endParaRPr lang="en-US" dirty="0"/>
          </a:p>
        </p:txBody>
      </p:sp>
      <p:pic>
        <p:nvPicPr>
          <p:cNvPr id="5" name="Picture 4" descr="A screen shot of a graph&#10;&#10;Description automatically generated">
            <a:extLst>
              <a:ext uri="{FF2B5EF4-FFF2-40B4-BE49-F238E27FC236}">
                <a16:creationId xmlns:a16="http://schemas.microsoft.com/office/drawing/2014/main" id="{1843DEBE-0A3C-C49E-AC91-692B3CDF4392}"/>
              </a:ext>
            </a:extLst>
          </p:cNvPr>
          <p:cNvPicPr>
            <a:picLocks noChangeAspect="1"/>
          </p:cNvPicPr>
          <p:nvPr/>
        </p:nvPicPr>
        <p:blipFill>
          <a:blip r:embed="rId3"/>
          <a:stretch>
            <a:fillRect/>
          </a:stretch>
        </p:blipFill>
        <p:spPr>
          <a:xfrm>
            <a:off x="7563742" y="796148"/>
            <a:ext cx="3980139" cy="2945303"/>
          </a:xfrm>
          <a:prstGeom prst="rect">
            <a:avLst/>
          </a:prstGeom>
          <a:effectLst/>
        </p:spPr>
      </p:pic>
      <p:pic>
        <p:nvPicPr>
          <p:cNvPr id="7" name="Picture 6" descr="A graph with blue lines&#10;&#10;Description automatically generated">
            <a:extLst>
              <a:ext uri="{FF2B5EF4-FFF2-40B4-BE49-F238E27FC236}">
                <a16:creationId xmlns:a16="http://schemas.microsoft.com/office/drawing/2014/main" id="{0B21A6CA-3610-B7DC-9993-2288166009A6}"/>
              </a:ext>
            </a:extLst>
          </p:cNvPr>
          <p:cNvPicPr>
            <a:picLocks noChangeAspect="1"/>
          </p:cNvPicPr>
          <p:nvPr/>
        </p:nvPicPr>
        <p:blipFill>
          <a:blip r:embed="rId4"/>
          <a:stretch>
            <a:fillRect/>
          </a:stretch>
        </p:blipFill>
        <p:spPr>
          <a:xfrm>
            <a:off x="7705472" y="4085841"/>
            <a:ext cx="3696678" cy="2162557"/>
          </a:xfrm>
          <a:prstGeom prst="rect">
            <a:avLst/>
          </a:prstGeom>
          <a:effectLst/>
        </p:spPr>
      </p:pic>
    </p:spTree>
    <p:extLst>
      <p:ext uri="{BB962C8B-B14F-4D97-AF65-F5344CB8AC3E}">
        <p14:creationId xmlns:p14="http://schemas.microsoft.com/office/powerpoint/2010/main" val="120426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8" name="Picture 11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0" name="Oval 11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2" name="Picture 12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4" name="Picture 12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6" name="Rectangle 12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Rectangle 12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5A3AF22-3974-9877-A7AF-FD934F929AD6}"/>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a:solidFill>
                  <a:srgbClr val="EBEBEB"/>
                </a:solidFill>
                <a:effectLst/>
              </a:rPr>
              <a:t>Summary of Core Parameters: Network Design</a:t>
            </a:r>
            <a:endParaRPr lang="en-US" sz="3300">
              <a:solidFill>
                <a:srgbClr val="EBEBEB"/>
              </a:solidFill>
            </a:endParaRPr>
          </a:p>
        </p:txBody>
      </p:sp>
      <p:sp>
        <p:nvSpPr>
          <p:cNvPr id="132" name="Rectangle 13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4" name="Freeform: Shape 13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111" name="Content Placeholder 3">
            <a:extLst>
              <a:ext uri="{FF2B5EF4-FFF2-40B4-BE49-F238E27FC236}">
                <a16:creationId xmlns:a16="http://schemas.microsoft.com/office/drawing/2014/main" id="{F87FC3A0-A049-E00D-FD8A-95EFFE808E64}"/>
              </a:ext>
            </a:extLst>
          </p:cNvPr>
          <p:cNvGraphicFramePr>
            <a:graphicFrameLocks noGrp="1"/>
          </p:cNvGraphicFramePr>
          <p:nvPr>
            <p:ph sz="half" idx="2"/>
            <p:extLst>
              <p:ext uri="{D42A27DB-BD31-4B8C-83A1-F6EECF244321}">
                <p14:modId xmlns:p14="http://schemas.microsoft.com/office/powerpoint/2010/main" val="387129337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1928317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5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06A2DD8-3168-FD42-49AF-FC21450D5A39}"/>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a:solidFill>
                  <a:srgbClr val="EBEBEB"/>
                </a:solidFill>
                <a:effectLst/>
              </a:rPr>
              <a:t>Redesign the Neural Network </a:t>
            </a:r>
            <a:endParaRPr lang="en-US" sz="4200">
              <a:solidFill>
                <a:srgbClr val="EBEBEB"/>
              </a:solidFill>
            </a:endParaRPr>
          </a:p>
        </p:txBody>
      </p:sp>
      <p:sp>
        <p:nvSpPr>
          <p:cNvPr id="61" name="Rectangle 6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Freeform: Shape 6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40" name="Content Placeholder 3">
            <a:extLst>
              <a:ext uri="{FF2B5EF4-FFF2-40B4-BE49-F238E27FC236}">
                <a16:creationId xmlns:a16="http://schemas.microsoft.com/office/drawing/2014/main" id="{B41E5938-B404-3FE5-5CBD-E536947B4B8B}"/>
              </a:ext>
            </a:extLst>
          </p:cNvPr>
          <p:cNvGraphicFramePr>
            <a:graphicFrameLocks noGrp="1"/>
          </p:cNvGraphicFramePr>
          <p:nvPr>
            <p:ph sz="half" idx="2"/>
            <p:extLst>
              <p:ext uri="{D42A27DB-BD31-4B8C-83A1-F6EECF244321}">
                <p14:modId xmlns:p14="http://schemas.microsoft.com/office/powerpoint/2010/main" val="87504431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4456772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5" name="Picture 64">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65">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7" name="Picture 66">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9" name="Rectangle 68">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C8D0221-E20E-EFD5-7C8E-DC1D53763878}"/>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sz="4200" dirty="0"/>
              <a:t>Visualize Final Output</a:t>
            </a:r>
          </a:p>
        </p:txBody>
      </p:sp>
      <p:sp>
        <p:nvSpPr>
          <p:cNvPr id="70" name="Freeform: Shape 69">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71"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graph with blue lines&#10;&#10;Description automatically generated">
            <a:extLst>
              <a:ext uri="{FF2B5EF4-FFF2-40B4-BE49-F238E27FC236}">
                <a16:creationId xmlns:a16="http://schemas.microsoft.com/office/drawing/2014/main" id="{B152C630-CB2D-5483-0CDE-97A65A0490E6}"/>
              </a:ext>
            </a:extLst>
          </p:cNvPr>
          <p:cNvPicPr>
            <a:picLocks noChangeAspect="1"/>
          </p:cNvPicPr>
          <p:nvPr/>
        </p:nvPicPr>
        <p:blipFill>
          <a:blip r:embed="rId7"/>
          <a:stretch>
            <a:fillRect/>
          </a:stretch>
        </p:blipFill>
        <p:spPr>
          <a:xfrm>
            <a:off x="6094410" y="674830"/>
            <a:ext cx="5449471" cy="3187940"/>
          </a:xfrm>
          <a:prstGeom prst="rect">
            <a:avLst/>
          </a:prstGeom>
          <a:effectLst/>
        </p:spPr>
      </p:pic>
      <p:sp>
        <p:nvSpPr>
          <p:cNvPr id="72" name="Rectangle 71">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Content Placeholder 10">
            <a:extLst>
              <a:ext uri="{FF2B5EF4-FFF2-40B4-BE49-F238E27FC236}">
                <a16:creationId xmlns:a16="http://schemas.microsoft.com/office/drawing/2014/main" id="{0275F441-C985-31E7-92E6-D3D267CBF9A6}"/>
              </a:ext>
            </a:extLst>
          </p:cNvPr>
          <p:cNvSpPr>
            <a:spLocks noGrp="1"/>
          </p:cNvSpPr>
          <p:nvPr>
            <p:ph sz="half" idx="2"/>
          </p:nvPr>
        </p:nvSpPr>
        <p:spPr>
          <a:xfrm>
            <a:off x="646113" y="2052918"/>
            <a:ext cx="4165146" cy="4195481"/>
          </a:xfrm>
        </p:spPr>
        <p:txBody>
          <a:bodyPr vert="horz" lIns="91440" tIns="45720" rIns="91440" bIns="45720" rtlCol="0">
            <a:normAutofit/>
          </a:bodyPr>
          <a:lstStyle/>
          <a:p>
            <a:pPr>
              <a:spcAft>
                <a:spcPts val="0"/>
              </a:spcAft>
              <a:buFont typeface="Wingdings 3" charset="2"/>
              <a:buChar char=""/>
            </a:pPr>
            <a:r>
              <a:rPr lang="en-US">
                <a:effectLst/>
              </a:rPr>
              <a:t>The data must now be normalized into ranges from 0 to 1. We can perform better. The Minmax scaler class and tool will be used. Hence, if we find a fit with the data training, we will set it up and normalize the data. To train the modal, we need to develop a time series generator.</a:t>
            </a:r>
          </a:p>
          <a:p>
            <a:pPr>
              <a:spcAft>
                <a:spcPts val="0"/>
              </a:spcAft>
              <a:buFont typeface="Wingdings 3" charset="2"/>
              <a:buChar char=""/>
            </a:pPr>
            <a:endParaRPr lang="en-US" dirty="0"/>
          </a:p>
        </p:txBody>
      </p:sp>
      <p:pic>
        <p:nvPicPr>
          <p:cNvPr id="6" name="Content Placeholder 5" descr="A screen shot of a graph&#10;&#10;Description automatically generated">
            <a:extLst>
              <a:ext uri="{FF2B5EF4-FFF2-40B4-BE49-F238E27FC236}">
                <a16:creationId xmlns:a16="http://schemas.microsoft.com/office/drawing/2014/main" id="{AA8D5647-4A07-EE95-C6DC-D961DA66BD8D}"/>
              </a:ext>
            </a:extLst>
          </p:cNvPr>
          <p:cNvPicPr>
            <a:picLocks noChangeAspect="1"/>
          </p:cNvPicPr>
          <p:nvPr/>
        </p:nvPicPr>
        <p:blipFill>
          <a:blip r:embed="rId8"/>
          <a:stretch>
            <a:fillRect/>
          </a:stretch>
        </p:blipFill>
        <p:spPr>
          <a:xfrm>
            <a:off x="6094408" y="4194851"/>
            <a:ext cx="2627752" cy="1944536"/>
          </a:xfrm>
          <a:prstGeom prst="rect">
            <a:avLst/>
          </a:prstGeom>
          <a:effectLst/>
        </p:spPr>
      </p:pic>
      <p:pic>
        <p:nvPicPr>
          <p:cNvPr id="7" name="Picture 6" descr="A graph with blue lines and orange lines&#10;&#10;Description automatically generated">
            <a:extLst>
              <a:ext uri="{FF2B5EF4-FFF2-40B4-BE49-F238E27FC236}">
                <a16:creationId xmlns:a16="http://schemas.microsoft.com/office/drawing/2014/main" id="{8F9064C1-4BAB-E86F-1EBE-B4E744611752}"/>
              </a:ext>
            </a:extLst>
          </p:cNvPr>
          <p:cNvPicPr>
            <a:picLocks noChangeAspect="1"/>
          </p:cNvPicPr>
          <p:nvPr/>
        </p:nvPicPr>
        <p:blipFill>
          <a:blip r:embed="rId9"/>
          <a:stretch>
            <a:fillRect/>
          </a:stretch>
        </p:blipFill>
        <p:spPr>
          <a:xfrm>
            <a:off x="8916129" y="4230983"/>
            <a:ext cx="2627752" cy="1872273"/>
          </a:xfrm>
          <a:prstGeom prst="rect">
            <a:avLst/>
          </a:prstGeom>
          <a:effectLst/>
        </p:spPr>
      </p:pic>
    </p:spTree>
    <p:extLst>
      <p:ext uri="{BB962C8B-B14F-4D97-AF65-F5344CB8AC3E}">
        <p14:creationId xmlns:p14="http://schemas.microsoft.com/office/powerpoint/2010/main" val="2944317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Placeholder 4" descr="A diagram of a network&#10;&#10;Description automatically generated">
            <a:extLst>
              <a:ext uri="{FF2B5EF4-FFF2-40B4-BE49-F238E27FC236}">
                <a16:creationId xmlns:a16="http://schemas.microsoft.com/office/drawing/2014/main" id="{26321239-F57B-750D-03C2-2D255732349C}"/>
              </a:ext>
            </a:extLst>
          </p:cNvPr>
          <p:cNvPicPr>
            <a:picLocks noGrp="1" noChangeAspect="1"/>
          </p:cNvPicPr>
          <p:nvPr>
            <p:ph type="pic" sz="quarter" idx="10"/>
          </p:nvPr>
        </p:nvPicPr>
        <p:blipFill>
          <a:blip r:embed="rId7"/>
          <a:srcRect/>
          <a:stretch/>
        </p:blipFill>
        <p:spPr>
          <a:xfrm>
            <a:off x="20" y="10"/>
            <a:ext cx="12191980" cy="6857990"/>
          </a:xfrm>
          <a:prstGeom prst="rect">
            <a:avLst/>
          </a:prstGeom>
        </p:spPr>
      </p:pic>
    </p:spTree>
    <p:extLst>
      <p:ext uri="{BB962C8B-B14F-4D97-AF65-F5344CB8AC3E}">
        <p14:creationId xmlns:p14="http://schemas.microsoft.com/office/powerpoint/2010/main" val="3487086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4F9F887-EF45-18B9-D891-052022252A13}"/>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a:solidFill>
                  <a:srgbClr val="EBEBEB"/>
                </a:solidFill>
              </a:rPr>
              <a:t>Comparing two results</a:t>
            </a: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41" name="Content Placeholder 3">
            <a:extLst>
              <a:ext uri="{FF2B5EF4-FFF2-40B4-BE49-F238E27FC236}">
                <a16:creationId xmlns:a16="http://schemas.microsoft.com/office/drawing/2014/main" id="{39B04621-9AE8-2198-2683-56A93D9DDD32}"/>
              </a:ext>
            </a:extLst>
          </p:cNvPr>
          <p:cNvGraphicFramePr>
            <a:graphicFrameLocks noGrp="1"/>
          </p:cNvGraphicFramePr>
          <p:nvPr>
            <p:ph sz="half" idx="2"/>
            <p:extLst>
              <p:ext uri="{D42A27DB-BD31-4B8C-83A1-F6EECF244321}">
                <p14:modId xmlns:p14="http://schemas.microsoft.com/office/powerpoint/2010/main" val="100135680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5539535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Content Placeholder 3" descr="A white and blue room with blue sky&#10;&#10;Description automatically generated">
            <a:extLst>
              <a:ext uri="{FF2B5EF4-FFF2-40B4-BE49-F238E27FC236}">
                <a16:creationId xmlns:a16="http://schemas.microsoft.com/office/drawing/2014/main" id="{D0A3CAB3-9412-5675-50D0-890EC7EC7130}"/>
              </a:ext>
            </a:extLst>
          </p:cNvPr>
          <p:cNvPicPr>
            <a:picLocks noChangeAspect="1"/>
          </p:cNvPicPr>
          <p:nvPr/>
        </p:nvPicPr>
        <p:blipFill rotWithShape="1">
          <a:blip r:embed="rId7">
            <a:duotone>
              <a:prstClr val="black"/>
              <a:schemeClr val="accent5">
                <a:tint val="45000"/>
                <a:satMod val="400000"/>
              </a:schemeClr>
            </a:duotone>
            <a:alphaModFix amt="15000"/>
          </a:blip>
          <a:srcRect t="24909" b="92"/>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972163DE-F159-848D-4A7E-1080C2945FD2}"/>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I</a:t>
            </a:r>
            <a:r>
              <a:rPr lang="en-US" sz="4200">
                <a:effectLst/>
              </a:rPr>
              <a:t>ntroduction section to introduce the project</a:t>
            </a:r>
            <a:endParaRPr lang="en-US" sz="4200"/>
          </a:p>
        </p:txBody>
      </p:sp>
      <p:sp>
        <p:nvSpPr>
          <p:cNvPr id="26" name="Rectangle 25">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9" name="Content Placeholder 3">
            <a:extLst>
              <a:ext uri="{FF2B5EF4-FFF2-40B4-BE49-F238E27FC236}">
                <a16:creationId xmlns:a16="http://schemas.microsoft.com/office/drawing/2014/main" id="{51095E24-E0A0-DFB6-7292-665CA3D50032}"/>
              </a:ext>
            </a:extLst>
          </p:cNvPr>
          <p:cNvGraphicFramePr>
            <a:graphicFrameLocks noGrp="1"/>
          </p:cNvGraphicFramePr>
          <p:nvPr>
            <p:ph sz="half" idx="2"/>
            <p:extLst>
              <p:ext uri="{D42A27DB-BD31-4B8C-83A1-F6EECF244321}">
                <p14:modId xmlns:p14="http://schemas.microsoft.com/office/powerpoint/2010/main" val="1008918959"/>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0410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648929" y="1063417"/>
            <a:ext cx="3505495" cy="4675396"/>
          </a:xfrm>
        </p:spPr>
        <p:txBody>
          <a:bodyPr vert="horz" lIns="91440" tIns="45720" rIns="91440" bIns="45720" rtlCol="0" anchor="ctr">
            <a:normAutofit/>
          </a:bodyPr>
          <a:lstStyle/>
          <a:p>
            <a:pPr algn="l"/>
            <a:r>
              <a:rPr lang="en-US" sz="4200">
                <a:solidFill>
                  <a:srgbClr val="F2F2F2"/>
                </a:solidFill>
              </a:rPr>
              <a:t>A TIME SERIES DATA SET </a:t>
            </a:r>
            <a:br>
              <a:rPr lang="en-US" sz="4200">
                <a:solidFill>
                  <a:srgbClr val="F2F2F2"/>
                </a:solidFill>
              </a:rPr>
            </a:br>
            <a:endParaRPr lang="en-US" sz="4200">
              <a:solidFill>
                <a:srgbClr val="F2F2F2"/>
              </a:solidFill>
            </a:endParaRP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TextBox 1">
            <a:extLst>
              <a:ext uri="{FF2B5EF4-FFF2-40B4-BE49-F238E27FC236}">
                <a16:creationId xmlns:a16="http://schemas.microsoft.com/office/drawing/2014/main" id="{77D266BC-1E62-914A-52AE-1631331B4475}"/>
              </a:ext>
            </a:extLst>
          </p:cNvPr>
          <p:cNvGraphicFramePr/>
          <p:nvPr>
            <p:extLst>
              <p:ext uri="{D42A27DB-BD31-4B8C-83A1-F6EECF244321}">
                <p14:modId xmlns:p14="http://schemas.microsoft.com/office/powerpoint/2010/main" val="396031720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2108800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3" descr="A white and blue room with blue sky&#10;&#10;Description automatically generated">
            <a:extLst>
              <a:ext uri="{FF2B5EF4-FFF2-40B4-BE49-F238E27FC236}">
                <a16:creationId xmlns:a16="http://schemas.microsoft.com/office/drawing/2014/main" id="{68E76F6D-A0DC-B3C7-B0F5-32A71549A571}"/>
              </a:ext>
            </a:extLst>
          </p:cNvPr>
          <p:cNvPicPr>
            <a:picLocks noChangeAspect="1"/>
          </p:cNvPicPr>
          <p:nvPr/>
        </p:nvPicPr>
        <p:blipFill rotWithShape="1">
          <a:blip r:embed="rId7">
            <a:duotone>
              <a:prstClr val="black"/>
              <a:schemeClr val="accent5">
                <a:tint val="45000"/>
                <a:satMod val="400000"/>
              </a:schemeClr>
            </a:duotone>
            <a:alphaModFix amt="15000"/>
          </a:blip>
          <a:srcRect t="24909" b="92"/>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6A425BEE-D4CA-AF2C-ED85-7BB703FA0FA7}"/>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What I have</a:t>
            </a:r>
            <a:r>
              <a:rPr lang="en-US" sz="4200">
                <a:effectLst/>
              </a:rPr>
              <a:t> done in PART III, IV, V and VI in the final project </a:t>
            </a:r>
            <a:endParaRPr lang="en-US" sz="4200"/>
          </a:p>
        </p:txBody>
      </p:sp>
      <p:sp>
        <p:nvSpPr>
          <p:cNvPr id="22" name="Rectangle 21">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F0A4D37D-E3E1-8A88-0CF2-559037DA5FE1}"/>
              </a:ext>
            </a:extLst>
          </p:cNvPr>
          <p:cNvSpPr>
            <a:spLocks noGrp="1"/>
          </p:cNvSpPr>
          <p:nvPr>
            <p:ph sz="half" idx="2"/>
          </p:nvPr>
        </p:nvSpPr>
        <p:spPr>
          <a:xfrm>
            <a:off x="1103312" y="2052918"/>
            <a:ext cx="8946541" cy="4195481"/>
          </a:xfrm>
        </p:spPr>
        <p:txBody>
          <a:bodyPr vert="horz" lIns="91440" tIns="45720" rIns="91440" bIns="45720" rtlCol="0" anchor="ctr">
            <a:normAutofit/>
          </a:bodyPr>
          <a:lstStyle/>
          <a:p>
            <a:pPr>
              <a:spcAft>
                <a:spcPts val="0"/>
              </a:spcAft>
              <a:buFont typeface="Wingdings 3" charset="2"/>
              <a:buChar char=""/>
            </a:pPr>
            <a:r>
              <a:rPr lang="en-US" dirty="0">
                <a:effectLst/>
              </a:rPr>
              <a:t>For time-series forecasting, we must consider and pinpoint data correlations and patterns in order to provide prediction outcomes for sequential data that behave in a manner akin to that of the human brain.</a:t>
            </a:r>
            <a:endParaRPr lang="en-US">
              <a:effectLst/>
            </a:endParaRPr>
          </a:p>
          <a:p>
            <a:pPr>
              <a:spcAft>
                <a:spcPts val="0"/>
              </a:spcAft>
              <a:buFont typeface="Wingdings 3" charset="2"/>
              <a:buChar char=""/>
            </a:pPr>
            <a:r>
              <a:rPr lang="en-US" dirty="0">
                <a:effectLst/>
              </a:rPr>
              <a:t> The words "but" and "terribly exciting" in part II, on the other hand, should be recognized by an RNN, and after examining the entire sequence, it should be able to determine that the phrase has shifted from negative to positive</a:t>
            </a:r>
            <a:endParaRPr lang="en-US"/>
          </a:p>
        </p:txBody>
      </p:sp>
    </p:spTree>
    <p:extLst>
      <p:ext uri="{BB962C8B-B14F-4D97-AF65-F5344CB8AC3E}">
        <p14:creationId xmlns:p14="http://schemas.microsoft.com/office/powerpoint/2010/main" val="115824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3" descr="A white and blue room with blue sky&#10;&#10;Description automatically generated">
            <a:extLst>
              <a:ext uri="{FF2B5EF4-FFF2-40B4-BE49-F238E27FC236}">
                <a16:creationId xmlns:a16="http://schemas.microsoft.com/office/drawing/2014/main" id="{6DBC365B-7D98-74E5-7F23-C641495DD6D8}"/>
              </a:ext>
            </a:extLst>
          </p:cNvPr>
          <p:cNvPicPr>
            <a:picLocks noChangeAspect="1"/>
          </p:cNvPicPr>
          <p:nvPr/>
        </p:nvPicPr>
        <p:blipFill rotWithShape="1">
          <a:blip r:embed="rId7">
            <a:duotone>
              <a:prstClr val="black"/>
              <a:schemeClr val="accent5">
                <a:tint val="45000"/>
                <a:satMod val="400000"/>
              </a:schemeClr>
            </a:duotone>
            <a:alphaModFix amt="15000"/>
          </a:blip>
          <a:srcRect t="24909" b="92"/>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20CB3505-B25F-0E3F-B729-A5E4094B8D15}"/>
              </a:ext>
            </a:extLst>
          </p:cNvPr>
          <p:cNvSpPr>
            <a:spLocks noGrp="1"/>
          </p:cNvSpPr>
          <p:nvPr>
            <p:ph type="title"/>
          </p:nvPr>
        </p:nvSpPr>
        <p:spPr>
          <a:xfrm>
            <a:off x="646111" y="452718"/>
            <a:ext cx="9404723" cy="1400530"/>
          </a:xfrm>
        </p:spPr>
        <p:txBody>
          <a:bodyPr vert="horz" lIns="91440" tIns="45720" rIns="91440" bIns="45720" rtlCol="0" anchor="t">
            <a:normAutofit/>
          </a:bodyPr>
          <a:lstStyle/>
          <a:p>
            <a:pPr>
              <a:lnSpc>
                <a:spcPct val="90000"/>
              </a:lnSpc>
            </a:pPr>
            <a:r>
              <a:rPr lang="en-US" sz="2600">
                <a:effectLst/>
              </a:rPr>
              <a:t>What we have learned from the models (Simple RNN and LSTM) and what he/she has experienced while working with them (build, train, test, and forecast)</a:t>
            </a:r>
            <a:endParaRPr lang="en-US" sz="2600"/>
          </a:p>
        </p:txBody>
      </p:sp>
      <p:sp>
        <p:nvSpPr>
          <p:cNvPr id="22" name="Rectangle 21">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55AF1475-1C9A-869B-BEC1-43D04C124DBC}"/>
              </a:ext>
            </a:extLst>
          </p:cNvPr>
          <p:cNvSpPr>
            <a:spLocks noGrp="1"/>
          </p:cNvSpPr>
          <p:nvPr>
            <p:ph sz="half" idx="2"/>
          </p:nvPr>
        </p:nvSpPr>
        <p:spPr>
          <a:xfrm>
            <a:off x="1103312" y="2052918"/>
            <a:ext cx="8946541" cy="4195481"/>
          </a:xfrm>
        </p:spPr>
        <p:txBody>
          <a:bodyPr vert="horz" lIns="91440" tIns="45720" rIns="91440" bIns="45720" rtlCol="0" anchor="ctr">
            <a:normAutofit/>
          </a:bodyPr>
          <a:lstStyle/>
          <a:p>
            <a:pPr>
              <a:spcAft>
                <a:spcPts val="0"/>
              </a:spcAft>
              <a:buFont typeface="Wingdings 3" charset="2"/>
              <a:buChar char=""/>
            </a:pPr>
            <a:r>
              <a:rPr lang="en-US" dirty="0">
                <a:effectLst/>
              </a:rPr>
              <a:t>A recurrent neural network aims to model time- or sequence-based data. Recurrent neural networks are used in a variety of applications, including natural language processing (NLP), stock price forecasting, predicting energy demand, and more. </a:t>
            </a:r>
            <a:endParaRPr lang="en-US">
              <a:effectLst/>
            </a:endParaRPr>
          </a:p>
          <a:p>
            <a:pPr>
              <a:spcAft>
                <a:spcPts val="0"/>
              </a:spcAft>
              <a:buFont typeface="Wingdings 3" charset="2"/>
              <a:buChar char=""/>
            </a:pPr>
            <a:r>
              <a:rPr lang="en-US" dirty="0">
                <a:effectLst/>
              </a:rPr>
              <a:t>By carrying over the hidden state from one step to the next and mixing it with the input, recurrent neural networks may learn from data sequences. A type of RNN that makes use of both special and conventional units is the LSTM network.</a:t>
            </a:r>
            <a:endParaRPr lang="en-US">
              <a:effectLst/>
            </a:endParaRPr>
          </a:p>
          <a:p>
            <a:pPr>
              <a:spcAft>
                <a:spcPts val="0"/>
              </a:spcAft>
              <a:buFont typeface="Wingdings 3" charset="2"/>
              <a:buChar char=""/>
            </a:pPr>
            <a:endParaRPr lang="en-US"/>
          </a:p>
        </p:txBody>
      </p:sp>
    </p:spTree>
    <p:extLst>
      <p:ext uri="{BB962C8B-B14F-4D97-AF65-F5344CB8AC3E}">
        <p14:creationId xmlns:p14="http://schemas.microsoft.com/office/powerpoint/2010/main" val="3899315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3" descr="A white and blue room with blue sky&#10;&#10;Description automatically generated">
            <a:extLst>
              <a:ext uri="{FF2B5EF4-FFF2-40B4-BE49-F238E27FC236}">
                <a16:creationId xmlns:a16="http://schemas.microsoft.com/office/drawing/2014/main" id="{06E3522E-47C4-5D34-59E1-A596752C6035}"/>
              </a:ext>
            </a:extLst>
          </p:cNvPr>
          <p:cNvPicPr>
            <a:picLocks noChangeAspect="1"/>
          </p:cNvPicPr>
          <p:nvPr/>
        </p:nvPicPr>
        <p:blipFill rotWithShape="1">
          <a:blip r:embed="rId7">
            <a:duotone>
              <a:prstClr val="black"/>
              <a:schemeClr val="accent5">
                <a:tint val="45000"/>
                <a:satMod val="400000"/>
              </a:schemeClr>
            </a:duotone>
            <a:alphaModFix amt="15000"/>
          </a:blip>
          <a:srcRect t="24909" b="92"/>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BEC0C320-88B6-2487-497A-1647E1801004}"/>
              </a:ext>
            </a:extLst>
          </p:cNvPr>
          <p:cNvSpPr>
            <a:spLocks noGrp="1"/>
          </p:cNvSpPr>
          <p:nvPr>
            <p:ph type="title"/>
          </p:nvPr>
        </p:nvSpPr>
        <p:spPr>
          <a:xfrm>
            <a:off x="646111" y="452718"/>
            <a:ext cx="9404723" cy="1400530"/>
          </a:xfrm>
        </p:spPr>
        <p:txBody>
          <a:bodyPr vert="horz" lIns="91440" tIns="45720" rIns="91440" bIns="45720" rtlCol="0" anchor="t">
            <a:normAutofit/>
          </a:bodyPr>
          <a:lstStyle/>
          <a:p>
            <a:pPr>
              <a:lnSpc>
                <a:spcPct val="90000"/>
              </a:lnSpc>
            </a:pPr>
            <a:r>
              <a:rPr lang="en-US" sz="2900"/>
              <a:t>C</a:t>
            </a:r>
            <a:r>
              <a:rPr lang="en-US" sz="2900">
                <a:effectLst/>
              </a:rPr>
              <a:t>onclusion section to conclude the project report.</a:t>
            </a:r>
            <a:br>
              <a:rPr lang="en-US" sz="2900">
                <a:effectLst/>
              </a:rPr>
            </a:br>
            <a:endParaRPr lang="en-US" sz="2900"/>
          </a:p>
        </p:txBody>
      </p:sp>
      <p:sp>
        <p:nvSpPr>
          <p:cNvPr id="22" name="Rectangle 21">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00D7E1A0-0B25-8F8B-618C-2411ADA94BF2}"/>
              </a:ext>
            </a:extLst>
          </p:cNvPr>
          <p:cNvSpPr>
            <a:spLocks noGrp="1"/>
          </p:cNvSpPr>
          <p:nvPr>
            <p:ph sz="half" idx="2"/>
          </p:nvPr>
        </p:nvSpPr>
        <p:spPr>
          <a:xfrm>
            <a:off x="1103312" y="2052918"/>
            <a:ext cx="8946541" cy="4195481"/>
          </a:xfrm>
        </p:spPr>
        <p:txBody>
          <a:bodyPr vert="horz" lIns="91440" tIns="45720" rIns="91440" bIns="45720" rtlCol="0" anchor="ctr">
            <a:normAutofit/>
          </a:bodyPr>
          <a:lstStyle/>
          <a:p>
            <a:pPr>
              <a:spcAft>
                <a:spcPts val="0"/>
              </a:spcAft>
              <a:buFont typeface="Wingdings 3" charset="2"/>
              <a:buChar char=""/>
            </a:pPr>
            <a:r>
              <a:rPr lang="en-US" dirty="0">
                <a:effectLst/>
              </a:rPr>
              <a:t>we learned about RNN, its benefits and drawbacks, and how LSTM varies from and addresses the shortcomings of a straightforward RNN model.</a:t>
            </a:r>
          </a:p>
          <a:p>
            <a:pPr>
              <a:spcAft>
                <a:spcPts val="0"/>
              </a:spcAft>
              <a:buFont typeface="Wingdings 3" charset="2"/>
              <a:buChar char=""/>
            </a:pPr>
            <a:r>
              <a:rPr lang="en-US" dirty="0">
                <a:effectLst/>
              </a:rPr>
              <a:t>LSTM also includes a concealed state in addition to cell states. "Gates" govern the cell state, which has the power to add or remove data from the cell. Theoretically, this "cell" should allow LSTM to tolerate long-term dependency.</a:t>
            </a:r>
          </a:p>
          <a:p>
            <a:pPr>
              <a:spcAft>
                <a:spcPts val="0"/>
              </a:spcAft>
              <a:buFont typeface="Wingdings 3" charset="2"/>
              <a:buChar char=""/>
            </a:pPr>
            <a:r>
              <a:rPr lang="en-US" dirty="0">
                <a:effectLst/>
              </a:rPr>
              <a:t>Depending on the project, we also imported a data file that was divided into portions for the model's training and testing. ' How to simultaneously generate an LSTM model with multiple parameters (drop out, number of layers, thick layer, etc.).</a:t>
            </a:r>
          </a:p>
          <a:p>
            <a:pPr>
              <a:spcAft>
                <a:spcPts val="0"/>
              </a:spcAft>
              <a:buFont typeface="Wingdings 3" charset="2"/>
              <a:buChar char=""/>
            </a:pPr>
            <a:endParaRPr lang="en-US" dirty="0"/>
          </a:p>
        </p:txBody>
      </p:sp>
    </p:spTree>
    <p:extLst>
      <p:ext uri="{BB962C8B-B14F-4D97-AF65-F5344CB8AC3E}">
        <p14:creationId xmlns:p14="http://schemas.microsoft.com/office/powerpoint/2010/main" val="3976740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0" name="Picture 104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52" name="Picture 105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4" name="Oval 105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56" name="Picture 105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58" name="Picture 105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60" name="Rectangle 105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62" name="Rectangle 106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1026" name="Picture 2" descr="Thank You Images – Browse 349,571 Stock Photos, Vectors, and ...">
            <a:extLst>
              <a:ext uri="{FF2B5EF4-FFF2-40B4-BE49-F238E27FC236}">
                <a16:creationId xmlns:a16="http://schemas.microsoft.com/office/drawing/2014/main" id="{68F07C35-4F8E-F038-A3F1-CE43039A1BD5}"/>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t="1786" r="-1" b="1325"/>
          <a:stretch/>
        </p:blipFill>
        <p:spPr bwMode="auto">
          <a:xfrm>
            <a:off x="636915" y="622665"/>
            <a:ext cx="5764208" cy="237355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68" name="Freeform: Shape 106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009F65-C40A-5AFB-A46B-0AD957698068}"/>
              </a:ext>
            </a:extLst>
          </p:cNvPr>
          <p:cNvSpPr>
            <a:spLocks noGrp="1"/>
          </p:cNvSpPr>
          <p:nvPr>
            <p:ph type="title"/>
          </p:nvPr>
        </p:nvSpPr>
        <p:spPr>
          <a:xfrm>
            <a:off x="636915" y="3928983"/>
            <a:ext cx="9182945" cy="1793390"/>
          </a:xfrm>
        </p:spPr>
        <p:txBody>
          <a:bodyPr vert="horz" lIns="91440" tIns="45720" rIns="91440" bIns="45720" rtlCol="0" anchor="b">
            <a:normAutofit/>
          </a:bodyPr>
          <a:lstStyle/>
          <a:p>
            <a:r>
              <a:rPr lang="en-US" sz="6600" b="0" i="0" kern="1200">
                <a:solidFill>
                  <a:srgbClr val="EBEBEB"/>
                </a:solidFill>
                <a:latin typeface="+mj-lt"/>
                <a:ea typeface="+mj-ea"/>
                <a:cs typeface="+mj-cs"/>
              </a:rPr>
              <a:t>Thank You </a:t>
            </a:r>
          </a:p>
        </p:txBody>
      </p:sp>
      <p:sp>
        <p:nvSpPr>
          <p:cNvPr id="6" name="AutoShape 6" descr="Thank You Word Cloud Concept — Stock Photo, Image">
            <a:extLst>
              <a:ext uri="{FF2B5EF4-FFF2-40B4-BE49-F238E27FC236}">
                <a16:creationId xmlns:a16="http://schemas.microsoft.com/office/drawing/2014/main" id="{C67A9DC9-6FA0-EE32-4AE9-DFABB3B9BD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42038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200279" y="1325880"/>
            <a:ext cx="3344020" cy="3066507"/>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RNN: Simple RNN with Sine Wave Data</a:t>
            </a:r>
            <a:br>
              <a:rPr lang="en-US" sz="4200" b="0" i="0" kern="1200" dirty="0">
                <a:solidFill>
                  <a:srgbClr val="EBEBEB"/>
                </a:solidFill>
                <a:latin typeface="+mj-lt"/>
                <a:ea typeface="+mj-ea"/>
                <a:cs typeface="+mj-cs"/>
              </a:rPr>
            </a:br>
            <a:endParaRPr lang="en-US" sz="4200" b="0" i="0" kern="1200" dirty="0">
              <a:solidFill>
                <a:srgbClr val="EBEBEB"/>
              </a:solidFill>
              <a:latin typeface="+mj-lt"/>
              <a:ea typeface="+mj-ea"/>
              <a:cs typeface="+mj-cs"/>
            </a:endParaRP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8200279" y="4588329"/>
            <a:ext cx="3344020" cy="1621970"/>
          </a:xfrm>
        </p:spPr>
        <p:txBody>
          <a:bodyPr vert="horz" lIns="91440" tIns="45720" rIns="91440" bIns="45720" rtlCol="0" anchor="t">
            <a:normAutofit/>
          </a:bodyPr>
          <a:lstStyle/>
          <a:p>
            <a:pPr lvl="0">
              <a:lnSpc>
                <a:spcPct val="90000"/>
              </a:lnSpc>
            </a:pPr>
            <a:r>
              <a:rPr lang="en-US" sz="1400" b="0">
                <a:solidFill>
                  <a:schemeClr val="bg2">
                    <a:lumMod val="40000"/>
                    <a:lumOff val="60000"/>
                  </a:schemeClr>
                </a:solidFill>
              </a:rPr>
              <a:t>This Architecture consists of two sections. One is Simple RNN= Vanilla RNN and the Feedforward Neural Network. </a:t>
            </a:r>
          </a:p>
          <a:p>
            <a:pPr lvl="0">
              <a:lnSpc>
                <a:spcPct val="90000"/>
              </a:lnSpc>
            </a:pPr>
            <a:r>
              <a:rPr lang="en-US" sz="1400" b="0">
                <a:solidFill>
                  <a:schemeClr val="bg2">
                    <a:lumMod val="40000"/>
                    <a:lumOff val="60000"/>
                  </a:schemeClr>
                </a:solidFill>
              </a:rPr>
              <a:t>The Feedforward Neural Network consists of a fully connected layer</a:t>
            </a:r>
          </a:p>
          <a:p>
            <a:pPr>
              <a:lnSpc>
                <a:spcPct val="90000"/>
              </a:lnSpc>
            </a:pPr>
            <a:endParaRPr lang="en-US" sz="1400" b="0">
              <a:solidFill>
                <a:schemeClr val="bg2">
                  <a:lumMod val="40000"/>
                  <a:lumOff val="60000"/>
                </a:schemeClr>
              </a:solidFill>
            </a:endParaRPr>
          </a:p>
        </p:txBody>
      </p:sp>
      <p:sp useBgFill="1">
        <p:nvSpPr>
          <p:cNvPr id="36" name="Rectangle 3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diagram of a network&#10;&#10;Description automatically generated">
            <a:extLst>
              <a:ext uri="{FF2B5EF4-FFF2-40B4-BE49-F238E27FC236}">
                <a16:creationId xmlns:a16="http://schemas.microsoft.com/office/drawing/2014/main" id="{EBD6A766-F608-C2A8-CE4E-E5314FA404AD}"/>
              </a:ext>
            </a:extLst>
          </p:cNvPr>
          <p:cNvPicPr>
            <a:picLocks noChangeAspect="1"/>
          </p:cNvPicPr>
          <p:nvPr/>
        </p:nvPicPr>
        <p:blipFill>
          <a:blip r:embed="rId7"/>
          <a:srcRect r="3" b="2046"/>
          <a:stretch/>
        </p:blipFill>
        <p:spPr>
          <a:xfrm>
            <a:off x="955392" y="1664228"/>
            <a:ext cx="6275584" cy="3534736"/>
          </a:xfrm>
          <a:prstGeom prst="rect">
            <a:avLst/>
          </a:prstGeom>
          <a:effectLst/>
        </p:spPr>
      </p:pic>
    </p:spTree>
    <p:extLst>
      <p:ext uri="{BB962C8B-B14F-4D97-AF65-F5344CB8AC3E}">
        <p14:creationId xmlns:p14="http://schemas.microsoft.com/office/powerpoint/2010/main" val="42420392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2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48929" y="629266"/>
            <a:ext cx="3505495" cy="1622321"/>
          </a:xfrm>
        </p:spPr>
        <p:txBody>
          <a:bodyPr vert="horz" lIns="91440" tIns="45720" rIns="91440" bIns="45720" rtlCol="0" anchor="t">
            <a:normAutofit/>
          </a:bodyPr>
          <a:lstStyle/>
          <a:p>
            <a:pPr>
              <a:lnSpc>
                <a:spcPct val="90000"/>
              </a:lnSpc>
            </a:pPr>
            <a:r>
              <a:rPr lang="en-US" sz="3300" b="0" i="0" kern="1200">
                <a:solidFill>
                  <a:srgbClr val="EBEBEB"/>
                </a:solidFill>
                <a:latin typeface="+mj-lt"/>
                <a:ea typeface="+mj-ea"/>
                <a:cs typeface="+mj-cs"/>
              </a:rPr>
              <a:t>Build Train and Test Recurrent natural Network </a:t>
            </a:r>
          </a:p>
        </p:txBody>
      </p:sp>
      <p:sp>
        <p:nvSpPr>
          <p:cNvPr id="32" name="Rectangle 3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65256A4-838C-B6AF-BC0E-E7ECD47A7DD5}"/>
              </a:ext>
            </a:extLst>
          </p:cNvPr>
          <p:cNvPicPr>
            <a:picLocks noChangeAspect="1"/>
          </p:cNvPicPr>
          <p:nvPr/>
        </p:nvPicPr>
        <p:blipFill>
          <a:blip r:embed="rId7"/>
          <a:stretch>
            <a:fillRect/>
          </a:stretch>
        </p:blipFill>
        <p:spPr>
          <a:xfrm>
            <a:off x="5608319" y="1822348"/>
            <a:ext cx="5614835" cy="3060085"/>
          </a:xfrm>
          <a:prstGeom prst="rect">
            <a:avLst/>
          </a:prstGeom>
          <a:effectLst/>
        </p:spPr>
      </p:pic>
      <p:sp>
        <p:nvSpPr>
          <p:cNvPr id="36" name="Rectangle 3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48931" y="2438400"/>
            <a:ext cx="3505494" cy="3785419"/>
          </a:xfrm>
        </p:spPr>
        <p:txBody>
          <a:bodyPr vert="horz" lIns="91440" tIns="45720" rIns="91440" bIns="45720" rtlCol="0">
            <a:normAutofit/>
          </a:bodyPr>
          <a:lstStyle/>
          <a:p>
            <a:pPr>
              <a:lnSpc>
                <a:spcPct val="90000"/>
              </a:lnSpc>
              <a:spcAft>
                <a:spcPts val="0"/>
              </a:spcAft>
              <a:buFont typeface="Wingdings 3" charset="2"/>
              <a:buChar char=""/>
            </a:pPr>
            <a:r>
              <a:rPr lang="en-US" sz="1700">
                <a:solidFill>
                  <a:srgbClr val="FFFFFF"/>
                </a:solidFill>
              </a:rPr>
              <a:t>we need to build a Timeseries Generator. We are going to build a Sine wave, or we need to generate the batteries to fit into the model when between. Keras is the best tool to build, test, and train the modal.  </a:t>
            </a:r>
          </a:p>
          <a:p>
            <a:pPr>
              <a:lnSpc>
                <a:spcPct val="90000"/>
              </a:lnSpc>
              <a:spcAft>
                <a:spcPts val="0"/>
              </a:spcAft>
              <a:buFont typeface="Wingdings 3" charset="2"/>
              <a:buChar char=""/>
            </a:pPr>
            <a:r>
              <a:rPr lang="en-US" sz="1700">
                <a:solidFill>
                  <a:srgbClr val="FFFFFF"/>
                </a:solidFill>
              </a:rPr>
              <a:t>Using the Minmax scaler we will generate sine waves. Once generated, we need to do some preprocessing of the data. To do this we are going to Normalize the data into the range</a:t>
            </a:r>
          </a:p>
        </p:txBody>
      </p:sp>
    </p:spTree>
    <p:extLst>
      <p:ext uri="{BB962C8B-B14F-4D97-AF65-F5344CB8AC3E}">
        <p14:creationId xmlns:p14="http://schemas.microsoft.com/office/powerpoint/2010/main" val="36666746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86745-166B-CA30-7F75-832DFD05C5F6}"/>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sz="4200" b="0" i="0" kern="1200">
                <a:solidFill>
                  <a:srgbClr val="EBEBEB"/>
                </a:solidFill>
                <a:latin typeface="+mj-lt"/>
                <a:ea typeface="+mj-ea"/>
                <a:cs typeface="+mj-cs"/>
              </a:rPr>
              <a:t>Split data-Train/ Test</a:t>
            </a: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054E18AE-6867-1A17-C2EC-9AF2E50C3BEE}"/>
              </a:ext>
            </a:extLst>
          </p:cNvPr>
          <p:cNvPicPr>
            <a:picLocks noChangeAspect="1"/>
          </p:cNvPicPr>
          <p:nvPr/>
        </p:nvPicPr>
        <p:blipFill>
          <a:blip r:embed="rId6"/>
          <a:stretch>
            <a:fillRect/>
          </a:stretch>
        </p:blipFill>
        <p:spPr>
          <a:xfrm>
            <a:off x="7060689" y="2240358"/>
            <a:ext cx="4163991" cy="2227735"/>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5EB8AA68-B76A-4400-5B01-8CC6E70E63D0}"/>
              </a:ext>
            </a:extLst>
          </p:cNvPr>
          <p:cNvSpPr>
            <a:spLocks noGrp="1"/>
          </p:cNvSpPr>
          <p:nvPr>
            <p:ph sz="half" idx="2"/>
          </p:nvPr>
        </p:nvSpPr>
        <p:spPr>
          <a:xfrm>
            <a:off x="648930" y="2438400"/>
            <a:ext cx="4944151" cy="3785419"/>
          </a:xfrm>
        </p:spPr>
        <p:txBody>
          <a:bodyPr vert="horz" lIns="91440" tIns="45720" rIns="91440" bIns="45720" rtlCol="0">
            <a:normAutofit/>
          </a:bodyPr>
          <a:lstStyle/>
          <a:p>
            <a:pPr>
              <a:spcAft>
                <a:spcPts val="0"/>
              </a:spcAft>
              <a:buFont typeface="Wingdings 3" charset="2"/>
              <a:buChar char=""/>
            </a:pPr>
            <a:r>
              <a:rPr lang="en-US" dirty="0">
                <a:solidFill>
                  <a:srgbClr val="FFFFFF"/>
                </a:solidFill>
              </a:rPr>
              <a:t>We need to set 20% for this project. We have 500 data points. We need to split the data frame into two data frames. The start index is 0 to 50.  We will get 500 data points of the data frame. One is for training, and one is for testing. To normalize the data. We used to class call n=minmax scaler. We need to train this scale, and we use it for the data frame to fit into the trained scale</a:t>
            </a:r>
          </a:p>
          <a:p>
            <a:pPr>
              <a:spcAft>
                <a:spcPts val="0"/>
              </a:spcAft>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28924695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159F8-2356-38A9-6F95-E9BB2DC1B001}"/>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sz="4200" b="0" i="0" kern="1200">
                <a:solidFill>
                  <a:srgbClr val="EBEBEB"/>
                </a:solidFill>
                <a:latin typeface="+mj-lt"/>
                <a:ea typeface="+mj-ea"/>
                <a:cs typeface="+mj-cs"/>
              </a:rPr>
              <a:t>Build and Train</a:t>
            </a: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39B733EC-89B5-91F3-98E0-2D4924239349}"/>
              </a:ext>
            </a:extLst>
          </p:cNvPr>
          <p:cNvPicPr>
            <a:picLocks noChangeAspect="1"/>
          </p:cNvPicPr>
          <p:nvPr/>
        </p:nvPicPr>
        <p:blipFill>
          <a:blip r:embed="rId6"/>
          <a:stretch>
            <a:fillRect/>
          </a:stretch>
        </p:blipFill>
        <p:spPr>
          <a:xfrm>
            <a:off x="7060689" y="2245563"/>
            <a:ext cx="4163991" cy="2217324"/>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4467D0F2-7BCE-97FF-258B-642E4CCEE91D}"/>
              </a:ext>
            </a:extLst>
          </p:cNvPr>
          <p:cNvSpPr>
            <a:spLocks noGrp="1"/>
          </p:cNvSpPr>
          <p:nvPr>
            <p:ph sz="half" idx="2"/>
          </p:nvPr>
        </p:nvSpPr>
        <p:spPr>
          <a:xfrm>
            <a:off x="648930" y="2438400"/>
            <a:ext cx="4944151" cy="3785419"/>
          </a:xfrm>
        </p:spPr>
        <p:txBody>
          <a:bodyPr vert="horz" lIns="91440" tIns="45720" rIns="91440" bIns="45720" rtlCol="0">
            <a:normAutofit/>
          </a:bodyPr>
          <a:lstStyle/>
          <a:p>
            <a:pPr>
              <a:lnSpc>
                <a:spcPct val="90000"/>
              </a:lnSpc>
              <a:spcAft>
                <a:spcPts val="0"/>
              </a:spcAft>
              <a:buFont typeface="Wingdings 3" charset="2"/>
              <a:buChar char=""/>
            </a:pPr>
            <a:r>
              <a:rPr lang="en-US" sz="1500">
                <a:solidFill>
                  <a:srgbClr val="FFFFFF"/>
                </a:solidFill>
              </a:rPr>
              <a:t>we need to build a Recurrent modal. We need to specify the features. The data frame has only one real attribute. We have only one feature.  We will use keras to use several APIs and we also use sequential API. To build a modal in keras, we named it modal.</a:t>
            </a:r>
          </a:p>
          <a:p>
            <a:pPr>
              <a:lnSpc>
                <a:spcPct val="90000"/>
              </a:lnSpc>
              <a:spcAft>
                <a:spcPts val="0"/>
              </a:spcAft>
              <a:buFont typeface="Wingdings 3" charset="2"/>
              <a:buChar char=""/>
            </a:pPr>
            <a:r>
              <a:rPr lang="en-US" sz="1500">
                <a:solidFill>
                  <a:srgbClr val="FFFFFF"/>
                </a:solidFill>
              </a:rPr>
              <a:t>We need to add a layer as it is empty now. We have Vanilla RNN a single layer and the second sub-network is a feedforward network. We will add a simple onion layer to the modal. We need to peel Simple RNN, and we will use 100 neurons.  in this project the input sequence, the number of historical points is 50 and we can use it comfortably.  Once the layer is created, we need to shape it. </a:t>
            </a:r>
          </a:p>
          <a:p>
            <a:pPr>
              <a:lnSpc>
                <a:spcPct val="90000"/>
              </a:lnSpc>
              <a:spcAft>
                <a:spcPts val="0"/>
              </a:spcAft>
              <a:buFont typeface="Wingdings 3" charset="2"/>
              <a:buChar char=""/>
            </a:pPr>
            <a:endParaRPr lang="en-US" sz="1500">
              <a:solidFill>
                <a:srgbClr val="FFFFFF"/>
              </a:solidFill>
            </a:endParaRPr>
          </a:p>
        </p:txBody>
      </p:sp>
    </p:spTree>
    <p:extLst>
      <p:ext uri="{BB962C8B-B14F-4D97-AF65-F5344CB8AC3E}">
        <p14:creationId xmlns:p14="http://schemas.microsoft.com/office/powerpoint/2010/main" val="31258139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9924B-945C-AE32-6C0F-0C57ECE09CB8}"/>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sz="4200" b="0" i="0" kern="1200">
                <a:solidFill>
                  <a:srgbClr val="EBEBEB"/>
                </a:solidFill>
                <a:latin typeface="+mj-lt"/>
                <a:ea typeface="+mj-ea"/>
                <a:cs typeface="+mj-cs"/>
              </a:rPr>
              <a:t>Train and Fit </a:t>
            </a:r>
          </a:p>
        </p:txBody>
      </p:sp>
      <p:sp>
        <p:nvSpPr>
          <p:cNvPr id="24" name="Rectangle 2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F954CCC-979F-9F41-7B82-ABD916463C92}"/>
              </a:ext>
            </a:extLst>
          </p:cNvPr>
          <p:cNvPicPr>
            <a:picLocks noChangeAspect="1"/>
          </p:cNvPicPr>
          <p:nvPr/>
        </p:nvPicPr>
        <p:blipFill>
          <a:blip r:embed="rId6"/>
          <a:stretch>
            <a:fillRect/>
          </a:stretch>
        </p:blipFill>
        <p:spPr>
          <a:xfrm>
            <a:off x="7060689" y="2271588"/>
            <a:ext cx="4163991" cy="2165275"/>
          </a:xfrm>
          <a:prstGeom prst="rect">
            <a:avLst/>
          </a:prstGeom>
          <a:effectLst/>
        </p:spPr>
      </p:pic>
      <p:sp>
        <p:nvSpPr>
          <p:cNvPr id="28" name="Rectangle 2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28AD910-A65A-F10D-7E1D-529547730A56}"/>
              </a:ext>
            </a:extLst>
          </p:cNvPr>
          <p:cNvSpPr>
            <a:spLocks noGrp="1"/>
          </p:cNvSpPr>
          <p:nvPr>
            <p:ph sz="half" idx="2"/>
          </p:nvPr>
        </p:nvSpPr>
        <p:spPr>
          <a:xfrm>
            <a:off x="648930" y="2438400"/>
            <a:ext cx="4944151" cy="3785419"/>
          </a:xfrm>
        </p:spPr>
        <p:txBody>
          <a:bodyPr vert="horz" lIns="91440" tIns="45720" rIns="91440" bIns="45720" rtlCol="0">
            <a:normAutofit/>
          </a:bodyPr>
          <a:lstStyle/>
          <a:p>
            <a:pPr>
              <a:spcAft>
                <a:spcPts val="0"/>
              </a:spcAft>
              <a:buFont typeface="Wingdings 3" charset="2"/>
              <a:buChar char=""/>
            </a:pPr>
            <a:r>
              <a:rPr lang="en-US">
                <a:solidFill>
                  <a:srgbClr val="FFFFFF"/>
                </a:solidFill>
                <a:effectLst/>
              </a:rPr>
              <a:t>To train a modal we will use a method called fit generator.  Keras offers a fit method.  We must fit or inject as batches as input in a modal. We will use a time series generator.  We will use two parameters namely train_tsgenerator and epoch. </a:t>
            </a:r>
            <a:endParaRPr lang="en-US">
              <a:solidFill>
                <a:srgbClr val="FFFFFF"/>
              </a:solidFill>
            </a:endParaRPr>
          </a:p>
          <a:p>
            <a:pPr>
              <a:spcAft>
                <a:spcPts val="0"/>
              </a:spcAft>
              <a:buFont typeface="Wingdings 3" charset="2"/>
              <a:buChar char=""/>
            </a:pPr>
            <a:endParaRPr lang="en-US">
              <a:solidFill>
                <a:srgbClr val="FFFFFF"/>
              </a:solidFill>
            </a:endParaRPr>
          </a:p>
        </p:txBody>
      </p:sp>
    </p:spTree>
    <p:extLst>
      <p:ext uri="{BB962C8B-B14F-4D97-AF65-F5344CB8AC3E}">
        <p14:creationId xmlns:p14="http://schemas.microsoft.com/office/powerpoint/2010/main" val="251934377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3765A4-0BC1-E29F-6B02-840FB0A1F3F7}"/>
              </a:ext>
            </a:extLst>
          </p:cNvPr>
          <p:cNvSpPr>
            <a:spLocks noGrp="1"/>
          </p:cNvSpPr>
          <p:nvPr>
            <p:ph type="title"/>
          </p:nvPr>
        </p:nvSpPr>
        <p:spPr>
          <a:xfrm>
            <a:off x="646112" y="452718"/>
            <a:ext cx="4798176" cy="1400530"/>
          </a:xfrm>
        </p:spPr>
        <p:txBody>
          <a:bodyPr vert="horz" lIns="91440" tIns="45720" rIns="91440" bIns="45720" rtlCol="0" anchor="t">
            <a:normAutofit/>
          </a:bodyPr>
          <a:lstStyle/>
          <a:p>
            <a:r>
              <a:rPr lang="en-US" sz="4200"/>
              <a:t>Evaluate Model on Test Data </a:t>
            </a:r>
          </a:p>
        </p:txBody>
      </p:sp>
      <p:sp>
        <p:nvSpPr>
          <p:cNvPr id="23" name="Rectangle 22">
            <a:extLst>
              <a:ext uri="{FF2B5EF4-FFF2-40B4-BE49-F238E27FC236}">
                <a16:creationId xmlns:a16="http://schemas.microsoft.com/office/drawing/2014/main" id="{D7FF9F1B-2FE4-4C47-AE86-61AF9A0A5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1A2AE32A-13F5-4BB2-B882-CD31344A6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graph&#10;&#10;Description automatically generated">
            <a:extLst>
              <a:ext uri="{FF2B5EF4-FFF2-40B4-BE49-F238E27FC236}">
                <a16:creationId xmlns:a16="http://schemas.microsoft.com/office/drawing/2014/main" id="{0174B2CE-5152-AF1C-999B-49364253770E}"/>
              </a:ext>
            </a:extLst>
          </p:cNvPr>
          <p:cNvPicPr>
            <a:picLocks noChangeAspect="1"/>
          </p:cNvPicPr>
          <p:nvPr/>
        </p:nvPicPr>
        <p:blipFill>
          <a:blip r:embed="rId7"/>
          <a:stretch>
            <a:fillRect/>
          </a:stretch>
        </p:blipFill>
        <p:spPr>
          <a:xfrm>
            <a:off x="7727356" y="967431"/>
            <a:ext cx="2830656" cy="2363598"/>
          </a:xfrm>
          <a:prstGeom prst="rect">
            <a:avLst/>
          </a:prstGeom>
          <a:effectLst/>
        </p:spPr>
      </p:pic>
      <p:sp>
        <p:nvSpPr>
          <p:cNvPr id="27" name="Rectangle 26">
            <a:extLst>
              <a:ext uri="{FF2B5EF4-FFF2-40B4-BE49-F238E27FC236}">
                <a16:creationId xmlns:a16="http://schemas.microsoft.com/office/drawing/2014/main" id="{B339C689-80E0-4CF1-953E-9AFC4672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D944FAAE-713A-DD33-9256-286FEABBB721}"/>
              </a:ext>
            </a:extLst>
          </p:cNvPr>
          <p:cNvSpPr>
            <a:spLocks noGrp="1"/>
          </p:cNvSpPr>
          <p:nvPr>
            <p:ph sz="half" idx="2"/>
          </p:nvPr>
        </p:nvSpPr>
        <p:spPr>
          <a:xfrm>
            <a:off x="646113" y="2052918"/>
            <a:ext cx="4797676" cy="4195481"/>
          </a:xfrm>
        </p:spPr>
        <p:txBody>
          <a:bodyPr vert="horz" lIns="91440" tIns="45720" rIns="91440" bIns="45720" rtlCol="0">
            <a:normAutofit/>
          </a:bodyPr>
          <a:lstStyle/>
          <a:p>
            <a:pPr>
              <a:spcAft>
                <a:spcPts val="0"/>
              </a:spcAft>
              <a:buFont typeface="Wingdings 3" charset="2"/>
              <a:buChar char=""/>
            </a:pPr>
            <a:r>
              <a:rPr lang="en-US">
                <a:effectLst/>
              </a:rPr>
              <a:t>We have only one sample. In this sample, we have 50 data points.  and these are the values of one feature. That is 3 dimensional.  First, we need to declare an empty list to predict the value. Next, we need to get the first batch of the input sequence</a:t>
            </a:r>
            <a:endParaRPr lang="en-US"/>
          </a:p>
          <a:p>
            <a:pPr>
              <a:spcAft>
                <a:spcPts val="0"/>
              </a:spcAft>
              <a:buFont typeface="Wingdings 3" charset="2"/>
              <a:buChar char=""/>
            </a:pPr>
            <a:endParaRPr lang="en-US"/>
          </a:p>
        </p:txBody>
      </p:sp>
      <p:pic>
        <p:nvPicPr>
          <p:cNvPr id="6" name="Picture 5" descr="A screen shot of a graph&#10;&#10;Description automatically generated">
            <a:extLst>
              <a:ext uri="{FF2B5EF4-FFF2-40B4-BE49-F238E27FC236}">
                <a16:creationId xmlns:a16="http://schemas.microsoft.com/office/drawing/2014/main" id="{0F2020EE-8C72-9828-D36B-4D5641BD5814}"/>
              </a:ext>
            </a:extLst>
          </p:cNvPr>
          <p:cNvPicPr>
            <a:picLocks noChangeAspect="1"/>
          </p:cNvPicPr>
          <p:nvPr/>
        </p:nvPicPr>
        <p:blipFill>
          <a:blip r:embed="rId8"/>
          <a:stretch>
            <a:fillRect/>
          </a:stretch>
        </p:blipFill>
        <p:spPr>
          <a:xfrm>
            <a:off x="7279057" y="3526972"/>
            <a:ext cx="3721093" cy="2214050"/>
          </a:xfrm>
          <a:prstGeom prst="rect">
            <a:avLst/>
          </a:prstGeom>
          <a:effectLst/>
        </p:spPr>
      </p:pic>
    </p:spTree>
    <p:extLst>
      <p:ext uri="{BB962C8B-B14F-4D97-AF65-F5344CB8AC3E}">
        <p14:creationId xmlns:p14="http://schemas.microsoft.com/office/powerpoint/2010/main" val="3216302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
  <TotalTime>257</TotalTime>
  <Words>2525</Words>
  <Application>Microsoft Office PowerPoint</Application>
  <PresentationFormat>Widescreen</PresentationFormat>
  <Paragraphs>122</Paragraphs>
  <Slides>33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Arial</vt:lpstr>
      <vt:lpstr>Calibri</vt:lpstr>
      <vt:lpstr>Century Gothic</vt:lpstr>
      <vt:lpstr>Wingdings 3</vt:lpstr>
      <vt:lpstr>Ion</vt:lpstr>
      <vt:lpstr>ADTA 5560: Recurrent Neural Networks for Sequence Data   Thuan L Nguyen, PhD    Final Project PRESENATANT by   -yog Chaudhary </vt:lpstr>
      <vt:lpstr>AGENDA TO COVER</vt:lpstr>
      <vt:lpstr>A TIME SERIES DATA SET  </vt:lpstr>
      <vt:lpstr>RNN: Simple RNN with Sine Wave Data </vt:lpstr>
      <vt:lpstr>Build Train and Test Recurrent natural Network </vt:lpstr>
      <vt:lpstr>Split data-Train/ Test</vt:lpstr>
      <vt:lpstr>Build and Train</vt:lpstr>
      <vt:lpstr>Train and Fit </vt:lpstr>
      <vt:lpstr>Evaluate Model on Test Data </vt:lpstr>
      <vt:lpstr>The core concept: The Cell (C) state of the LSTM cell. • A flow in a channel • A snapshot of the cell state</vt:lpstr>
      <vt:lpstr>ALGORITHMS USED</vt:lpstr>
      <vt:lpstr>A CHANNEL'S FLOW A SNAPSHOT of a CELL STATE</vt:lpstr>
      <vt:lpstr>The flow of information in an LSTM cell occurs in four steps:</vt:lpstr>
      <vt:lpstr>Backpropagation: In Feedforward Neural Network (FFNN)</vt:lpstr>
      <vt:lpstr>The Gates (Forget, Input, and Output) of the LSTM cell.</vt:lpstr>
      <vt:lpstr>Tanh Activation Function in LSTM Cells</vt:lpstr>
      <vt:lpstr>Similarities and the differences between the Cell (C) state in LSTM cells and the Hidden (H) state in the Simple RNN cells</vt:lpstr>
      <vt:lpstr>Hidden (H) state in the Simple RNN cells</vt:lpstr>
      <vt:lpstr>RNN: LSTM with Time-Series Data </vt:lpstr>
      <vt:lpstr>RNN: LSTM with Time-Series Data </vt:lpstr>
      <vt:lpstr>RNN: LSTM with Time-Series Data </vt:lpstr>
      <vt:lpstr>RNN: LSTM with Time-Series Data </vt:lpstr>
      <vt:lpstr>RNN: LSTM with Time-Series Data </vt:lpstr>
      <vt:lpstr>Summary of Core Parameters: Network Design</vt:lpstr>
      <vt:lpstr>Redesign the Neural Network </vt:lpstr>
      <vt:lpstr>Visualize Final Output</vt:lpstr>
      <vt:lpstr>PowerPoint Presentation</vt:lpstr>
      <vt:lpstr>Comparing two results</vt:lpstr>
      <vt:lpstr>Introduction section to introduce the project</vt:lpstr>
      <vt:lpstr>What I have done in PART III, IV, V and VI in the final project </vt:lpstr>
      <vt:lpstr>What we have learned from the models (Simple RNN and LSTM) and what he/she has experienced while working with them (build, train, test, and forecast)</vt:lpstr>
      <vt:lpstr>Conclusion section to conclude the project report.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Chaudhary, Yog</dc:creator>
  <cp:lastModifiedBy>Chaudhary, Yog</cp:lastModifiedBy>
  <cp:revision>24</cp:revision>
  <dcterms:created xsi:type="dcterms:W3CDTF">2024-12-07T22:08:40Z</dcterms:created>
  <dcterms:modified xsi:type="dcterms:W3CDTF">2024-12-09T05:33:49Z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