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329" r:id="rId4"/>
    <p:sldId id="330" r:id="rId5"/>
    <p:sldId id="319" r:id="rId6"/>
    <p:sldId id="259" r:id="rId7"/>
    <p:sldId id="305" r:id="rId8"/>
    <p:sldId id="270" r:id="rId9"/>
    <p:sldId id="279" r:id="rId10"/>
    <p:sldId id="280" r:id="rId11"/>
    <p:sldId id="314" r:id="rId12"/>
    <p:sldId id="311" r:id="rId13"/>
    <p:sldId id="331" r:id="rId14"/>
    <p:sldId id="332" r:id="rId15"/>
    <p:sldId id="315" r:id="rId16"/>
    <p:sldId id="320" r:id="rId17"/>
    <p:sldId id="321" r:id="rId18"/>
    <p:sldId id="316" r:id="rId19"/>
    <p:sldId id="334" r:id="rId20"/>
    <p:sldId id="333" r:id="rId21"/>
    <p:sldId id="317" r:id="rId22"/>
    <p:sldId id="325" r:id="rId23"/>
    <p:sldId id="326" r:id="rId24"/>
    <p:sldId id="318" r:id="rId25"/>
    <p:sldId id="309" r:id="rId26"/>
    <p:sldId id="327" r:id="rId27"/>
    <p:sldId id="328" r:id="rId28"/>
    <p:sldId id="306" r:id="rId29"/>
    <p:sldId id="299" r:id="rId30"/>
    <p:sldId id="294"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0D4444-1AE9-4B98-9013-BEAC9D17C631}">
          <p14:sldIdLst>
            <p14:sldId id="256"/>
            <p14:sldId id="257"/>
            <p14:sldId id="329"/>
            <p14:sldId id="330"/>
            <p14:sldId id="319"/>
            <p14:sldId id="259"/>
          </p14:sldIdLst>
        </p14:section>
        <p14:section name="Untitled Section" id="{1D1ADDEB-37D7-4147-8442-0B43656A6393}">
          <p14:sldIdLst>
            <p14:sldId id="305"/>
            <p14:sldId id="270"/>
            <p14:sldId id="279"/>
            <p14:sldId id="280"/>
            <p14:sldId id="314"/>
            <p14:sldId id="311"/>
            <p14:sldId id="331"/>
            <p14:sldId id="332"/>
            <p14:sldId id="315"/>
            <p14:sldId id="320"/>
            <p14:sldId id="321"/>
            <p14:sldId id="316"/>
            <p14:sldId id="334"/>
            <p14:sldId id="333"/>
            <p14:sldId id="317"/>
            <p14:sldId id="325"/>
            <p14:sldId id="326"/>
            <p14:sldId id="318"/>
            <p14:sldId id="309"/>
            <p14:sldId id="327"/>
            <p14:sldId id="328"/>
            <p14:sldId id="306"/>
            <p14:sldId id="299"/>
            <p14:sldId id="294"/>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nthil baskar" initials="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4" autoAdjust="0"/>
    <p:restoredTop sz="94681"/>
  </p:normalViewPr>
  <p:slideViewPr>
    <p:cSldViewPr>
      <p:cViewPr varScale="1">
        <p:scale>
          <a:sx n="114" d="100"/>
          <a:sy n="114" d="100"/>
        </p:scale>
        <p:origin x="16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FB002-C210-9F40-ABB4-A12885F498AE}" type="datetimeFigureOut">
              <a:rPr lang="en-US" smtClean="0"/>
              <a:t>9/21/20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332C4-7AF4-3348-9A73-CCA7F7F89974}" type="slidenum">
              <a:rPr lang="en-US" smtClean="0"/>
              <a:t>‹#›</a:t>
            </a:fld>
            <a:endParaRPr lang="en-US"/>
          </a:p>
        </p:txBody>
      </p:sp>
    </p:spTree>
    <p:extLst>
      <p:ext uri="{BB962C8B-B14F-4D97-AF65-F5344CB8AC3E}">
        <p14:creationId xmlns:p14="http://schemas.microsoft.com/office/powerpoint/2010/main" val="122934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1EA7D9-24C1-43E4-B1C0-6A38F87D971D}"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EA7D9-24C1-43E4-B1C0-6A38F87D971D}"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EA7D9-24C1-43E4-B1C0-6A38F87D971D}"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1EA7D9-24C1-43E4-B1C0-6A38F87D971D}"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EA7D9-24C1-43E4-B1C0-6A38F87D971D}" type="datetimeFigureOut">
              <a:rPr lang="en-US" smtClean="0"/>
              <a:pPr/>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1EA7D9-24C1-43E4-B1C0-6A38F87D971D}"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1EA7D9-24C1-43E4-B1C0-6A38F87D971D}" type="datetimeFigureOut">
              <a:rPr lang="en-US" smtClean="0"/>
              <a:pPr/>
              <a:t>9/21/20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1EA7D9-24C1-43E4-B1C0-6A38F87D971D}" type="datetimeFigureOut">
              <a:rPr lang="en-US" smtClean="0"/>
              <a:pPr/>
              <a:t>9/21/20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EA7D9-24C1-43E4-B1C0-6A38F87D971D}" type="datetimeFigureOut">
              <a:rPr lang="en-US" smtClean="0"/>
              <a:pPr/>
              <a:t>9/21/20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EA7D9-24C1-43E4-B1C0-6A38F87D971D}"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1EA7D9-24C1-43E4-B1C0-6A38F87D971D}" type="datetimeFigureOut">
              <a:rPr lang="en-US" smtClean="0"/>
              <a:pPr/>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7AAFF-1BD9-4360-9D4E-EE0E5E79FD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EA7D9-24C1-43E4-B1C0-6A38F87D971D}" type="datetimeFigureOut">
              <a:rPr lang="en-US" smtClean="0"/>
              <a:pPr/>
              <a:t>9/21/20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7AAFF-1BD9-4360-9D4E-EE0E5E79FD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590800"/>
            <a:ext cx="7772400" cy="838200"/>
          </a:xfrm>
        </p:spPr>
        <p:txBody>
          <a:bodyPr>
            <a:normAutofit fontScale="90000"/>
          </a:bodyPr>
          <a:lstStyle/>
          <a:p>
            <a:r>
              <a:rPr lang="en-US" dirty="0"/>
              <a:t>SMART SHOPPING TROLLEY USING IoT TECHNOLOGY</a:t>
            </a:r>
            <a:br>
              <a:rPr lang="en-US" dirty="0"/>
            </a:br>
            <a:endParaRPr lang="en-US" dirty="0"/>
          </a:p>
        </p:txBody>
      </p:sp>
      <p:sp>
        <p:nvSpPr>
          <p:cNvPr id="5" name="TextBox 4"/>
          <p:cNvSpPr txBox="1"/>
          <p:nvPr/>
        </p:nvSpPr>
        <p:spPr>
          <a:xfrm>
            <a:off x="1447800" y="4272677"/>
            <a:ext cx="5562600" cy="2308324"/>
          </a:xfrm>
          <a:prstGeom prst="rect">
            <a:avLst/>
          </a:prstGeom>
          <a:noFill/>
        </p:spPr>
        <p:txBody>
          <a:bodyPr wrap="square" rtlCol="0">
            <a:spAutoFit/>
          </a:bodyPr>
          <a:lstStyle/>
          <a:p>
            <a:r>
              <a:rPr lang="en-US" b="1" dirty="0"/>
              <a:t>Project members   </a:t>
            </a:r>
            <a:r>
              <a:rPr lang="en-US" dirty="0"/>
              <a:t>: </a:t>
            </a:r>
            <a:r>
              <a:rPr lang="en-US" dirty="0" err="1"/>
              <a:t>R.Tyndale</a:t>
            </a:r>
            <a:r>
              <a:rPr lang="en-US" dirty="0"/>
              <a:t> Praveen     (910716104067)</a:t>
            </a:r>
          </a:p>
          <a:p>
            <a:r>
              <a:rPr lang="en-US" dirty="0"/>
              <a:t>                                    </a:t>
            </a:r>
            <a:r>
              <a:rPr lang="en-US" dirty="0" err="1"/>
              <a:t>B.Senthil</a:t>
            </a:r>
            <a:r>
              <a:rPr lang="en-US" dirty="0"/>
              <a:t> Kumar         (910716104052)</a:t>
            </a:r>
          </a:p>
          <a:p>
            <a:r>
              <a:rPr lang="en-US" dirty="0"/>
              <a:t>                                    </a:t>
            </a:r>
            <a:r>
              <a:rPr lang="en-US" dirty="0" err="1"/>
              <a:t>C.Yogesh</a:t>
            </a:r>
            <a:r>
              <a:rPr lang="en-US" dirty="0"/>
              <a:t> Kumar         (910716104074)</a:t>
            </a:r>
          </a:p>
          <a:p>
            <a:r>
              <a:rPr lang="en-US" dirty="0"/>
              <a:t>                     </a:t>
            </a:r>
          </a:p>
          <a:p>
            <a:endParaRPr lang="en-US" b="1" dirty="0"/>
          </a:p>
          <a:p>
            <a:r>
              <a:rPr lang="en-US" b="1" dirty="0"/>
              <a:t>Internal Guide        </a:t>
            </a:r>
            <a:r>
              <a:rPr lang="en-US" dirty="0"/>
              <a:t>: </a:t>
            </a:r>
            <a:r>
              <a:rPr lang="en-US" dirty="0" err="1"/>
              <a:t>Mr.R.Arun</a:t>
            </a:r>
            <a:r>
              <a:rPr lang="en-US" dirty="0"/>
              <a:t> Kumar (AP/CSE)</a:t>
            </a:r>
          </a:p>
          <a:p>
            <a:endParaRPr lang="en-US" dirty="0"/>
          </a:p>
          <a:p>
            <a:r>
              <a:rPr lang="en-US" dirty="0"/>
              <a:t> </a:t>
            </a:r>
          </a:p>
        </p:txBody>
      </p:sp>
      <p:sp>
        <p:nvSpPr>
          <p:cNvPr id="6" name="TextBox 5"/>
          <p:cNvSpPr txBox="1"/>
          <p:nvPr/>
        </p:nvSpPr>
        <p:spPr>
          <a:xfrm>
            <a:off x="457200" y="381000"/>
            <a:ext cx="8001000" cy="1292662"/>
          </a:xfrm>
          <a:prstGeom prst="rect">
            <a:avLst/>
          </a:prstGeom>
          <a:noFill/>
        </p:spPr>
        <p:txBody>
          <a:bodyPr wrap="square" rtlCol="0">
            <a:spAutoFit/>
          </a:bodyPr>
          <a:lstStyle/>
          <a:p>
            <a:r>
              <a:rPr lang="en-IN" sz="2200" b="1" dirty="0"/>
              <a:t>                  K.L.N.COLLEGE OF INFORMATION TECHNOLOGY</a:t>
            </a:r>
            <a:br>
              <a:rPr lang="en-IN" sz="2200" dirty="0"/>
            </a:br>
            <a:r>
              <a:rPr lang="en-IN" sz="2200" dirty="0"/>
              <a:t>                                            </a:t>
            </a:r>
            <a:r>
              <a:rPr lang="en-IN" sz="1600" dirty="0"/>
              <a:t>POTTAPALAYAM – 630 612.</a:t>
            </a:r>
            <a:br>
              <a:rPr lang="en-IN" sz="1600" dirty="0"/>
            </a:br>
            <a:br>
              <a:rPr lang="en-IN" sz="1600" dirty="0"/>
            </a:br>
            <a:r>
              <a:rPr lang="en-IN" sz="1600" dirty="0"/>
              <a:t>                         </a:t>
            </a:r>
            <a:r>
              <a:rPr lang="en-IN" b="1" dirty="0"/>
              <a:t>DEPARTMENT OF COMPUTER SCIENCE AND ENGINEERING</a:t>
            </a:r>
            <a:endParaRPr lang="en-US" dirty="0"/>
          </a:p>
        </p:txBody>
      </p:sp>
      <p:pic>
        <p:nvPicPr>
          <p:cNvPr id="7" name="Picture 4"/>
          <p:cNvPicPr>
            <a:picLocks noChangeAspect="1" noChangeArrowheads="1"/>
          </p:cNvPicPr>
          <p:nvPr/>
        </p:nvPicPr>
        <p:blipFill>
          <a:blip r:embed="rId2" cstate="print"/>
          <a:srcRect/>
          <a:stretch>
            <a:fillRect/>
          </a:stretch>
        </p:blipFill>
        <p:spPr bwMode="auto">
          <a:xfrm>
            <a:off x="533400" y="609600"/>
            <a:ext cx="865893" cy="838200"/>
          </a:xfrm>
          <a:prstGeom prst="rect">
            <a:avLst/>
          </a:prstGeom>
          <a:noFill/>
          <a:ln w="9525" cap="flat">
            <a:noFill/>
            <a:round/>
            <a:headEnd/>
            <a:tailEnd/>
          </a:ln>
          <a:effectLst/>
        </p:spPr>
      </p:pic>
      <p:pic>
        <p:nvPicPr>
          <p:cNvPr id="8" name="Picture 5"/>
          <p:cNvPicPr>
            <a:picLocks noChangeAspect="1" noChangeArrowheads="1"/>
          </p:cNvPicPr>
          <p:nvPr/>
        </p:nvPicPr>
        <p:blipFill>
          <a:blip r:embed="rId3" cstate="print"/>
          <a:srcRect/>
          <a:stretch>
            <a:fillRect/>
          </a:stretch>
        </p:blipFill>
        <p:spPr bwMode="auto">
          <a:xfrm>
            <a:off x="7467600" y="533400"/>
            <a:ext cx="762000" cy="838200"/>
          </a:xfrm>
          <a:prstGeom prst="rect">
            <a:avLst/>
          </a:prstGeom>
          <a:noFill/>
          <a:ln w="9525" cap="flat">
            <a:noFill/>
            <a:round/>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pPr indent="-342900" eaLnBrk="1" hangingPunct="1">
              <a:lnSpc>
                <a:spcPct val="150000"/>
              </a:lnSpc>
            </a:pPr>
            <a:r>
              <a:rPr lang="en-US" sz="4800" b="1" dirty="0">
                <a:latin typeface="Times New Roman" pitchFamily="18" charset="0"/>
                <a:cs typeface="Times New Roman" pitchFamily="18" charset="0"/>
              </a:rPr>
              <a:t>Arduino IDE</a:t>
            </a:r>
          </a:p>
        </p:txBody>
      </p:sp>
      <p:sp>
        <p:nvSpPr>
          <p:cNvPr id="3" name="Content Placeholder 2"/>
          <p:cNvSpPr>
            <a:spLocks noGrp="1"/>
          </p:cNvSpPr>
          <p:nvPr>
            <p:ph idx="1"/>
          </p:nvPr>
        </p:nvSpPr>
        <p:spPr>
          <a:xfrm>
            <a:off x="457200" y="1417638"/>
            <a:ext cx="8229600" cy="4983162"/>
          </a:xfrm>
        </p:spPr>
        <p:txBody>
          <a:bodyPr rtlCol="0">
            <a:normAutofit fontScale="92500" lnSpcReduction="10000"/>
          </a:bodyPr>
          <a:lstStyle/>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 Arduino integrated development environment or we can say it is Arduino software. </a:t>
            </a:r>
          </a:p>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It consists of a text editor, where the code is written based on Embedded C language.</a:t>
            </a:r>
          </a:p>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 A message area is given, which shows message or any error message. </a:t>
            </a:r>
          </a:p>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The tool bar contains buttons for common features. </a:t>
            </a:r>
          </a:p>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The programs are uploaded to Arduino board by USB connection. </a:t>
            </a:r>
          </a:p>
          <a:p>
            <a:pPr eaLnBrk="1" fontAlgn="auto" hangingPunct="1">
              <a:lnSpc>
                <a:spcPct val="200000"/>
              </a:lnSpc>
              <a:spcAft>
                <a:spcPts val="0"/>
              </a:spcAft>
              <a:buFont typeface="Arial" pitchFamily="34" charset="0"/>
              <a:buChar char="•"/>
              <a:defRPr/>
            </a:pPr>
            <a:r>
              <a:rPr lang="en-US" sz="2200" dirty="0">
                <a:solidFill>
                  <a:schemeClr val="dk1"/>
                </a:solidFill>
                <a:latin typeface="Times New Roman" panose="02020603050405020304" pitchFamily="18" charset="0"/>
                <a:cs typeface="Times New Roman" panose="02020603050405020304" pitchFamily="18" charset="0"/>
              </a:rPr>
              <a:t>This process is called code-uploading or code-burning.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charset="0"/>
                <a:ea typeface="Times New Roman" charset="0"/>
                <a:cs typeface="Times New Roman" charset="0"/>
              </a:rPr>
              <a:t>Embedded C</a:t>
            </a:r>
          </a:p>
        </p:txBody>
      </p:sp>
      <p:sp>
        <p:nvSpPr>
          <p:cNvPr id="3" name="Content Placeholder 2"/>
          <p:cNvSpPr>
            <a:spLocks noGrp="1"/>
          </p:cNvSpPr>
          <p:nvPr>
            <p:ph idx="1"/>
          </p:nvPr>
        </p:nvSpPr>
        <p:spPr/>
        <p:txBody>
          <a:bodyPr>
            <a:normAutofit/>
          </a:bodyPr>
          <a:lstStyle/>
          <a:p>
            <a:pPr>
              <a:lnSpc>
                <a:spcPct val="150000"/>
              </a:lnSpc>
            </a:pPr>
            <a:r>
              <a:rPr lang="en-US" sz="2000" b="1" dirty="0">
                <a:latin typeface="Times New Roman" charset="0"/>
                <a:ea typeface="Times New Roman" charset="0"/>
                <a:cs typeface="Times New Roman" charset="0"/>
              </a:rPr>
              <a:t>Embedded C</a:t>
            </a:r>
            <a:r>
              <a:rPr lang="en-US" sz="2000" dirty="0">
                <a:latin typeface="Times New Roman" charset="0"/>
                <a:ea typeface="Times New Roman" charset="0"/>
                <a:cs typeface="Times New Roman" charset="0"/>
              </a:rPr>
              <a:t> is an extension that provides support for developing efficient programs for </a:t>
            </a:r>
            <a:r>
              <a:rPr lang="en-US" sz="2000" b="1" dirty="0">
                <a:latin typeface="Times New Roman" charset="0"/>
                <a:ea typeface="Times New Roman" charset="0"/>
                <a:cs typeface="Times New Roman" charset="0"/>
              </a:rPr>
              <a:t>embedded</a:t>
            </a:r>
            <a:r>
              <a:rPr lang="en-US" sz="2000" dirty="0">
                <a:latin typeface="Times New Roman" charset="0"/>
                <a:ea typeface="Times New Roman" charset="0"/>
                <a:cs typeface="Times New Roman" charset="0"/>
              </a:rPr>
              <a:t> </a:t>
            </a:r>
            <a:r>
              <a:rPr lang="en-US" sz="2000" b="1" dirty="0">
                <a:latin typeface="Times New Roman" charset="0"/>
                <a:ea typeface="Times New Roman" charset="0"/>
                <a:cs typeface="Times New Roman" charset="0"/>
              </a:rPr>
              <a:t>devices.</a:t>
            </a:r>
            <a:r>
              <a:rPr lang="en-US" sz="2000" dirty="0">
                <a:latin typeface="Times New Roman" charset="0"/>
                <a:ea typeface="Times New Roman" charset="0"/>
                <a:cs typeface="Times New Roman" charset="0"/>
              </a:rPr>
              <a:t> </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is not a part of the C language.</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has similar program structure as C language.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0" y="4343400"/>
            <a:ext cx="3797300" cy="2133600"/>
          </a:xfrm>
          <a:prstGeom prst="rect">
            <a:avLst/>
          </a:prstGeom>
        </p:spPr>
      </p:pic>
    </p:spTree>
    <p:extLst>
      <p:ext uri="{BB962C8B-B14F-4D97-AF65-F5344CB8AC3E}">
        <p14:creationId xmlns:p14="http://schemas.microsoft.com/office/powerpoint/2010/main" val="22280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a:latin typeface="Times New Roman" charset="0"/>
                <a:ea typeface="Times New Roman" charset="0"/>
                <a:cs typeface="Times New Roman" charset="0"/>
              </a:rPr>
              <a:t>IoT dashboard</a:t>
            </a:r>
          </a:p>
        </p:txBody>
      </p:sp>
      <p:sp>
        <p:nvSpPr>
          <p:cNvPr id="3" name="Content Placeholder 2"/>
          <p:cNvSpPr>
            <a:spLocks noGrp="1"/>
          </p:cNvSpPr>
          <p:nvPr>
            <p:ph idx="1"/>
          </p:nvPr>
        </p:nvSpPr>
        <p:spPr>
          <a:xfrm>
            <a:off x="457200" y="1600201"/>
            <a:ext cx="8229600" cy="3886200"/>
          </a:xfrm>
        </p:spPr>
        <p:txBody>
          <a:bodyPr>
            <a:noAutofit/>
          </a:bodyPr>
          <a:lstStyle/>
          <a:p>
            <a:pPr marL="0" indent="0">
              <a:buNone/>
            </a:pPr>
            <a:r>
              <a:rPr lang="en-US" sz="2000" b="1" dirty="0">
                <a:latin typeface="Times New Roman" charset="0"/>
                <a:ea typeface="Times New Roman" charset="0"/>
                <a:cs typeface="Times New Roman" charset="0"/>
              </a:rPr>
              <a:t>Thingspeak :-</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is an open source IoT dashboard application.</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is written in ruby and it is cross platform.</a:t>
            </a:r>
          </a:p>
          <a:p>
            <a:pPr marL="0" indent="0">
              <a:buNone/>
            </a:pPr>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is used to store and retrieve IoT data from  MQTT protocol via the local Wi-Fi connection.</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It displays the IoT data transferred from the Arduino  using Widgets.</a:t>
            </a: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910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6D72-91AC-4A92-9629-D55028D1C62B}"/>
              </a:ext>
            </a:extLst>
          </p:cNvPr>
          <p:cNvSpPr>
            <a:spLocks noGrp="1"/>
          </p:cNvSpPr>
          <p:nvPr>
            <p:ph type="title"/>
          </p:nvPr>
        </p:nvSpPr>
        <p:spPr/>
        <p:txBody>
          <a:bodyPr>
            <a:normAutofit/>
          </a:bodyPr>
          <a:lstStyle/>
          <a:p>
            <a:r>
              <a:rPr lang="en-US" sz="4300" b="1" dirty="0">
                <a:latin typeface="Times New Roman" panose="02020603050405020304" pitchFamily="18" charset="0"/>
                <a:cs typeface="Times New Roman" panose="02020603050405020304" pitchFamily="18" charset="0"/>
              </a:rPr>
              <a:t>Termite 2.6</a:t>
            </a:r>
            <a:endParaRPr lang="en-IN" sz="43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935BA6-41B7-4369-9131-5C56A8A10089}"/>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Termite is an easy-to-use and easy-to-configure RS232 terminal.</a:t>
            </a:r>
          </a:p>
          <a:p>
            <a:pPr>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It uses an interface similar to that of "messenger" or "chat" programs, with a large window that contains all received data and an edit line for typing in strings to transmit.</a:t>
            </a:r>
          </a:p>
          <a:p>
            <a:pPr>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000000"/>
                </a:solidFill>
                <a:latin typeface="Times New Roman" panose="02020603050405020304" pitchFamily="18" charset="0"/>
                <a:cs typeface="Times New Roman" panose="02020603050405020304" pitchFamily="18" charset="0"/>
              </a:rPr>
              <a:t>The terminal is used to view the output of billing details in a shop.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48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9D4C-69AB-4FF3-B3CD-2C4EFE166A98}"/>
              </a:ext>
            </a:extLst>
          </p:cNvPr>
          <p:cNvSpPr>
            <a:spLocks noGrp="1"/>
          </p:cNvSpPr>
          <p:nvPr>
            <p:ph type="title"/>
          </p:nvPr>
        </p:nvSpPr>
        <p:spPr/>
        <p:txBody>
          <a:bodyPr>
            <a:normAutofit/>
          </a:bodyPr>
          <a:lstStyle/>
          <a:p>
            <a:r>
              <a:rPr lang="en-IN" sz="4300" b="1" dirty="0">
                <a:latin typeface="Times New Roman" panose="02020603050405020304" pitchFamily="18" charset="0"/>
                <a:cs typeface="Times New Roman" panose="02020603050405020304" pitchFamily="18" charset="0"/>
              </a:rPr>
              <a:t>Serial Bluetooth terminal</a:t>
            </a:r>
          </a:p>
        </p:txBody>
      </p:sp>
      <p:sp>
        <p:nvSpPr>
          <p:cNvPr id="3" name="Content Placeholder 2">
            <a:extLst>
              <a:ext uri="{FF2B5EF4-FFF2-40B4-BE49-F238E27FC236}">
                <a16:creationId xmlns:a16="http://schemas.microsoft.com/office/drawing/2014/main" id="{398319C4-5BC5-4829-9F00-99CCCD6C21D2}"/>
              </a:ext>
            </a:extLst>
          </p:cNvPr>
          <p:cNvSpPr>
            <a:spLocks noGrp="1"/>
          </p:cNvSpPr>
          <p:nvPr>
            <p:ph idx="1"/>
          </p:nvPr>
        </p:nvSpPr>
        <p:spPr/>
        <p:txBody>
          <a:bodyPr/>
          <a:lstStyle/>
          <a:p>
            <a:pPr>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'Serial Bluetooth Terminal' is a line-oriented terminal / console app for microcontrollers, </a:t>
            </a:r>
            <a:r>
              <a:rPr lang="en-US" sz="2000" b="0" i="0" dirty="0" err="1">
                <a:solidFill>
                  <a:srgbClr val="333333"/>
                </a:solidFill>
                <a:effectLst/>
                <a:latin typeface="Times New Roman" panose="02020603050405020304" pitchFamily="18" charset="0"/>
                <a:cs typeface="Times New Roman" panose="02020603050405020304" pitchFamily="18" charset="0"/>
              </a:rPr>
              <a:t>arduinos</a:t>
            </a:r>
            <a:r>
              <a:rPr lang="en-US" sz="2000" b="0" i="0" dirty="0">
                <a:solidFill>
                  <a:srgbClr val="333333"/>
                </a:solidFill>
                <a:effectLst/>
                <a:latin typeface="Times New Roman" panose="02020603050405020304" pitchFamily="18" charset="0"/>
                <a:cs typeface="Times New Roman" panose="02020603050405020304" pitchFamily="18" charset="0"/>
              </a:rPr>
              <a:t> and other devices with a serial / UART interface connected with a </a:t>
            </a:r>
            <a:r>
              <a:rPr lang="en-US" sz="2000" b="0" i="0" dirty="0" err="1">
                <a:solidFill>
                  <a:srgbClr val="333333"/>
                </a:solidFill>
                <a:effectLst/>
                <a:latin typeface="Times New Roman" panose="02020603050405020304" pitchFamily="18" charset="0"/>
                <a:cs typeface="Times New Roman" panose="02020603050405020304" pitchFamily="18" charset="0"/>
              </a:rPr>
              <a:t>bluetooth</a:t>
            </a:r>
            <a:r>
              <a:rPr lang="en-US" sz="2000" b="0" i="0" dirty="0">
                <a:solidFill>
                  <a:srgbClr val="333333"/>
                </a:solidFill>
                <a:effectLst/>
                <a:latin typeface="Times New Roman" panose="02020603050405020304" pitchFamily="18" charset="0"/>
                <a:cs typeface="Times New Roman" panose="02020603050405020304" pitchFamily="18" charset="0"/>
              </a:rPr>
              <a:t> to serial converter to your android device.</a:t>
            </a:r>
          </a:p>
          <a:p>
            <a:pPr>
              <a:lnSpc>
                <a:spcPct val="150000"/>
              </a:lnSpc>
            </a:pPr>
            <a:r>
              <a:rPr lang="en-US" sz="2000" dirty="0">
                <a:solidFill>
                  <a:srgbClr val="333333"/>
                </a:solidFill>
                <a:latin typeface="Times New Roman" panose="02020603050405020304" pitchFamily="18" charset="0"/>
                <a:cs typeface="Times New Roman" panose="02020603050405020304" pitchFamily="18" charset="0"/>
              </a:rPr>
              <a:t>It provides options and buttons for users to control the Bluetooth enabled IoT device.</a:t>
            </a:r>
          </a:p>
          <a:p>
            <a:pPr>
              <a:lnSpc>
                <a:spcPct val="150000"/>
              </a:lnSpc>
            </a:pP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847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MODULE-1</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Power supply with controller.</a:t>
            </a:r>
          </a:p>
          <a:p>
            <a:r>
              <a:rPr lang="en-US" sz="2400" dirty="0">
                <a:latin typeface="Times New Roman" panose="02020603050405020304" pitchFamily="18" charset="0"/>
                <a:cs typeface="Times New Roman" panose="02020603050405020304" pitchFamily="18" charset="0"/>
              </a:rPr>
              <a:t>RFID reader with tag check.</a:t>
            </a:r>
          </a:p>
          <a:p>
            <a:r>
              <a:rPr lang="en-US" sz="2400" dirty="0">
                <a:latin typeface="Times New Roman" panose="02020603050405020304" pitchFamily="18" charset="0"/>
                <a:cs typeface="Times New Roman" panose="02020603050405020304" pitchFamily="18" charset="0"/>
              </a:rPr>
              <a:t>The main objective of this module is to allocate the trolley for the customer.</a:t>
            </a:r>
          </a:p>
          <a:p>
            <a:endParaRPr lang="en-US" dirty="0"/>
          </a:p>
        </p:txBody>
      </p:sp>
      <p:grpSp>
        <p:nvGrpSpPr>
          <p:cNvPr id="21" name="Group 20"/>
          <p:cNvGrpSpPr/>
          <p:nvPr/>
        </p:nvGrpSpPr>
        <p:grpSpPr>
          <a:xfrm>
            <a:off x="1828800" y="3429000"/>
            <a:ext cx="4800600" cy="1905000"/>
            <a:chOff x="838200" y="3581400"/>
            <a:chExt cx="4800600" cy="1905000"/>
          </a:xfrm>
        </p:grpSpPr>
        <p:sp>
          <p:nvSpPr>
            <p:cNvPr id="4" name="TextBox 3"/>
            <p:cNvSpPr txBox="1"/>
            <p:nvPr/>
          </p:nvSpPr>
          <p:spPr>
            <a:xfrm>
              <a:off x="838200" y="3581400"/>
              <a:ext cx="1752600" cy="381000"/>
            </a:xfrm>
            <a:prstGeom prst="rect">
              <a:avLst/>
            </a:prstGeom>
            <a:noFill/>
            <a:ln>
              <a:solidFill>
                <a:schemeClr val="tx1"/>
              </a:solidFill>
            </a:ln>
          </p:spPr>
          <p:txBody>
            <a:bodyPr wrap="square" rtlCol="0">
              <a:spAutoFit/>
            </a:bodyPr>
            <a:lstStyle/>
            <a:p>
              <a:r>
                <a:rPr lang="en-US" dirty="0"/>
                <a:t>POWER SUPPLY </a:t>
              </a:r>
            </a:p>
          </p:txBody>
        </p:sp>
        <p:sp>
          <p:nvSpPr>
            <p:cNvPr id="8" name="TextBox 7"/>
            <p:cNvSpPr txBox="1"/>
            <p:nvPr/>
          </p:nvSpPr>
          <p:spPr>
            <a:xfrm>
              <a:off x="3733800" y="3581400"/>
              <a:ext cx="1905000" cy="381000"/>
            </a:xfrm>
            <a:prstGeom prst="rect">
              <a:avLst/>
            </a:prstGeom>
            <a:noFill/>
            <a:ln>
              <a:solidFill>
                <a:schemeClr val="tx1"/>
              </a:solidFill>
            </a:ln>
          </p:spPr>
          <p:txBody>
            <a:bodyPr wrap="square" rtlCol="0">
              <a:spAutoFit/>
            </a:bodyPr>
            <a:lstStyle/>
            <a:p>
              <a:pPr algn="ctr"/>
              <a:r>
                <a:rPr lang="en-US" dirty="0"/>
                <a:t>CONTROLLER</a:t>
              </a:r>
            </a:p>
          </p:txBody>
        </p:sp>
        <p:cxnSp>
          <p:nvCxnSpPr>
            <p:cNvPr id="10" name="Straight Arrow Connector 9"/>
            <p:cNvCxnSpPr>
              <a:stCxn id="4" idx="3"/>
              <a:endCxn id="8" idx="1"/>
            </p:cNvCxnSpPr>
            <p:nvPr/>
          </p:nvCxnSpPr>
          <p:spPr>
            <a:xfrm>
              <a:off x="2590800" y="3771900"/>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33800" y="4343400"/>
              <a:ext cx="1905000" cy="381000"/>
            </a:xfrm>
            <a:prstGeom prst="rect">
              <a:avLst/>
            </a:prstGeom>
            <a:noFill/>
            <a:ln>
              <a:solidFill>
                <a:schemeClr val="tx1"/>
              </a:solidFill>
            </a:ln>
          </p:spPr>
          <p:txBody>
            <a:bodyPr wrap="square" rtlCol="0">
              <a:spAutoFit/>
            </a:bodyPr>
            <a:lstStyle/>
            <a:p>
              <a:pPr algn="ctr"/>
              <a:r>
                <a:rPr lang="en-US" dirty="0"/>
                <a:t>RFID READER</a:t>
              </a:r>
            </a:p>
          </p:txBody>
        </p:sp>
        <p:sp>
          <p:nvSpPr>
            <p:cNvPr id="14" name="TextBox 13"/>
            <p:cNvSpPr txBox="1"/>
            <p:nvPr/>
          </p:nvSpPr>
          <p:spPr>
            <a:xfrm>
              <a:off x="3733800" y="5105400"/>
              <a:ext cx="1905000" cy="381000"/>
            </a:xfrm>
            <a:prstGeom prst="rect">
              <a:avLst/>
            </a:prstGeom>
            <a:noFill/>
            <a:ln>
              <a:solidFill>
                <a:schemeClr val="tx1"/>
              </a:solidFill>
            </a:ln>
          </p:spPr>
          <p:txBody>
            <a:bodyPr wrap="square" rtlCol="0">
              <a:spAutoFit/>
            </a:bodyPr>
            <a:lstStyle/>
            <a:p>
              <a:pPr algn="ctr"/>
              <a:r>
                <a:rPr lang="en-US" dirty="0"/>
                <a:t>RFID TAG</a:t>
              </a:r>
            </a:p>
          </p:txBody>
        </p:sp>
        <p:cxnSp>
          <p:nvCxnSpPr>
            <p:cNvPr id="16" name="Straight Arrow Connector 15"/>
            <p:cNvCxnSpPr>
              <a:stCxn id="8" idx="2"/>
              <a:endCxn id="13" idx="0"/>
            </p:cNvCxnSpPr>
            <p:nvPr/>
          </p:nvCxnSpPr>
          <p:spPr>
            <a:xfrm rot="5400000">
              <a:off x="4495800" y="41529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a:endCxn id="13" idx="2"/>
            </p:cNvCxnSpPr>
            <p:nvPr/>
          </p:nvCxnSpPr>
          <p:spPr>
            <a:xfrm rot="5400000" flipH="1" flipV="1">
              <a:off x="4495800" y="49149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990600"/>
          </a:xfrm>
        </p:spPr>
        <p:txBody>
          <a:bodyPr/>
          <a:lstStyle/>
          <a:p>
            <a:pPr eaLnBrk="1" hangingPunct="1"/>
            <a:r>
              <a:rPr lang="en-US" sz="4800" b="1" dirty="0">
                <a:latin typeface="Times New Roman" pitchFamily="18" charset="0"/>
                <a:cs typeface="Times New Roman" pitchFamily="18" charset="0"/>
              </a:rPr>
              <a:t>Arduino</a:t>
            </a:r>
          </a:p>
        </p:txBody>
      </p:sp>
      <p:sp>
        <p:nvSpPr>
          <p:cNvPr id="17411" name="Content Placeholder 2"/>
          <p:cNvSpPr>
            <a:spLocks noGrp="1"/>
          </p:cNvSpPr>
          <p:nvPr>
            <p:ph idx="1"/>
          </p:nvPr>
        </p:nvSpPr>
        <p:spPr>
          <a:xfrm>
            <a:off x="228600" y="762000"/>
            <a:ext cx="8686800" cy="3581400"/>
          </a:xfrm>
        </p:spPr>
        <p:txBody>
          <a:bodyPr>
            <a:normAutofit fontScale="47500" lnSpcReduction="20000"/>
          </a:bodyPr>
          <a:lstStyle/>
          <a:p>
            <a:pPr algn="just">
              <a:lnSpc>
                <a:spcPct val="210000"/>
              </a:lnSpc>
            </a:pPr>
            <a:endParaRPr lang="en-US" sz="4500" dirty="0">
              <a:solidFill>
                <a:srgbClr val="000000"/>
              </a:solidFill>
              <a:latin typeface="Times New Roman" pitchFamily="18" charset="0"/>
              <a:cs typeface="Times New Roman" pitchFamily="18" charset="0"/>
            </a:endParaRPr>
          </a:p>
          <a:p>
            <a:pPr algn="just">
              <a:lnSpc>
                <a:spcPct val="210000"/>
              </a:lnSpc>
            </a:pPr>
            <a:r>
              <a:rPr lang="en-US" sz="4500" dirty="0">
                <a:solidFill>
                  <a:srgbClr val="000000"/>
                </a:solidFill>
                <a:latin typeface="Times New Roman" pitchFamily="18" charset="0"/>
                <a:cs typeface="Times New Roman" pitchFamily="18" charset="0"/>
              </a:rPr>
              <a:t>Microcontroller board based on the </a:t>
            </a:r>
            <a:r>
              <a:rPr lang="en-US" sz="4500" dirty="0" err="1">
                <a:solidFill>
                  <a:srgbClr val="000000"/>
                </a:solidFill>
                <a:latin typeface="Times New Roman" pitchFamily="18" charset="0"/>
                <a:cs typeface="Times New Roman" pitchFamily="18" charset="0"/>
              </a:rPr>
              <a:t>ATmega</a:t>
            </a:r>
            <a:r>
              <a:rPr lang="en-US" sz="4500" dirty="0">
                <a:solidFill>
                  <a:srgbClr val="000000"/>
                </a:solidFill>
                <a:latin typeface="Times New Roman" pitchFamily="18" charset="0"/>
                <a:cs typeface="Times New Roman" pitchFamily="18" charset="0"/>
              </a:rPr>
              <a:t> 2560.</a:t>
            </a:r>
          </a:p>
          <a:p>
            <a:pPr algn="just" eaLnBrk="1" hangingPunct="1">
              <a:lnSpc>
                <a:spcPct val="210000"/>
              </a:lnSpc>
            </a:pPr>
            <a:r>
              <a:rPr lang="en-US" sz="4500" dirty="0">
                <a:solidFill>
                  <a:srgbClr val="000000"/>
                </a:solidFill>
                <a:latin typeface="Times New Roman" pitchFamily="18" charset="0"/>
                <a:cs typeface="Times New Roman" pitchFamily="18" charset="0"/>
              </a:rPr>
              <a:t>It has an USB connector, reset button and a power jack and supports 7 to 12V power supply.</a:t>
            </a:r>
          </a:p>
          <a:p>
            <a:pPr algn="just">
              <a:lnSpc>
                <a:spcPct val="210000"/>
              </a:lnSpc>
            </a:pPr>
            <a:r>
              <a:rPr lang="en-US" sz="4500" dirty="0">
                <a:solidFill>
                  <a:srgbClr val="000000"/>
                </a:solidFill>
                <a:latin typeface="Times New Roman" pitchFamily="18" charset="0"/>
                <a:cs typeface="Times New Roman" pitchFamily="18" charset="0"/>
              </a:rPr>
              <a:t>It has 54 digital pins and 16 analog pin.</a:t>
            </a:r>
          </a:p>
          <a:p>
            <a:pPr algn="just" eaLnBrk="1" hangingPunct="1">
              <a:lnSpc>
                <a:spcPct val="210000"/>
              </a:lnSpc>
            </a:pPr>
            <a:endParaRPr lang="en-US" sz="4500" dirty="0">
              <a:solidFill>
                <a:srgbClr val="000000"/>
              </a:solidFill>
              <a:latin typeface="Times New Roman" pitchFamily="18" charset="0"/>
              <a:cs typeface="Times New Roman" pitchFamily="18" charset="0"/>
            </a:endParaRPr>
          </a:p>
          <a:p>
            <a:pPr algn="just" eaLnBrk="1" hangingPunct="1">
              <a:lnSpc>
                <a:spcPct val="210000"/>
              </a:lnSpc>
            </a:pPr>
            <a:endParaRPr lang="en-US" sz="2000" dirty="0">
              <a:solidFill>
                <a:srgbClr val="000000"/>
              </a:solidFill>
              <a:latin typeface="Times New Roman" pitchFamily="18" charset="0"/>
              <a:cs typeface="Times New Roman" pitchFamily="18" charset="0"/>
            </a:endParaRPr>
          </a:p>
          <a:p>
            <a:pPr algn="just" eaLnBrk="1" hangingPunct="1">
              <a:lnSpc>
                <a:spcPct val="210000"/>
              </a:lnSpc>
            </a:pPr>
            <a:endParaRPr lang="en-US" sz="2000" dirty="0">
              <a:solidFill>
                <a:srgbClr val="000000"/>
              </a:solidFill>
              <a:latin typeface="Times New Roman" pitchFamily="18" charset="0"/>
              <a:cs typeface="Times New Roman" pitchFamily="18" charset="0"/>
            </a:endParaRPr>
          </a:p>
          <a:p>
            <a:pPr algn="just" eaLnBrk="1" hangingPunct="1">
              <a:lnSpc>
                <a:spcPct val="210000"/>
              </a:lnSpc>
            </a:pPr>
            <a:endParaRPr lang="en-US" sz="2000" dirty="0">
              <a:solidFill>
                <a:srgbClr val="000000"/>
              </a:solidFill>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063" y="3657600"/>
            <a:ext cx="4876800" cy="2791030"/>
          </a:xfrm>
          <a:prstGeom prst="rect">
            <a:avLst/>
          </a:prstGeom>
        </p:spPr>
      </p:pic>
    </p:spTree>
    <p:extLst>
      <p:ext uri="{BB962C8B-B14F-4D97-AF65-F5344CB8AC3E}">
        <p14:creationId xmlns:p14="http://schemas.microsoft.com/office/powerpoint/2010/main" val="47632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b="1" dirty="0">
                <a:latin typeface="Times New Roman" pitchFamily="18" charset="0"/>
                <a:cs typeface="Times New Roman" pitchFamily="18" charset="0"/>
              </a:rPr>
              <a:t>RFID tag and scanner </a:t>
            </a:r>
            <a:endParaRPr lang="en-US" b="1" dirty="0"/>
          </a:p>
        </p:txBody>
      </p:sp>
      <p:sp>
        <p:nvSpPr>
          <p:cNvPr id="3" name="Content Placeholder 2"/>
          <p:cNvSpPr>
            <a:spLocks noGrp="1"/>
          </p:cNvSpPr>
          <p:nvPr>
            <p:ph idx="1"/>
          </p:nvPr>
        </p:nvSpPr>
        <p:spPr>
          <a:xfrm>
            <a:off x="457200" y="1524000"/>
            <a:ext cx="8229600" cy="2514600"/>
          </a:xfrm>
        </p:spPr>
        <p:txBody>
          <a:bodyPr rtlCol="0">
            <a:normAutofit fontScale="62500" lnSpcReduction="20000"/>
          </a:bodyPr>
          <a:lstStyle/>
          <a:p>
            <a:pPr algn="just">
              <a:lnSpc>
                <a:spcPct val="210000"/>
              </a:lnSpc>
              <a:defRPr/>
            </a:pPr>
            <a:r>
              <a:rPr lang="en-US" dirty="0">
                <a:solidFill>
                  <a:srgbClr val="000000"/>
                </a:solidFill>
                <a:latin typeface="Times New Roman" pitchFamily="18" charset="0"/>
                <a:cs typeface="Times New Roman" pitchFamily="18" charset="0"/>
              </a:rPr>
              <a:t>Radio-Frequency Identification (RFID) is the use of radio waves to read and capture information stored on a tag attached to an object. A tag can be read from up to several feet away and does not need to be within direct line-of-sight of the reader to be tracked.</a:t>
            </a:r>
          </a:p>
          <a:p>
            <a:pPr eaLnBrk="1" fontAlgn="auto" hangingPunct="1">
              <a:spcAft>
                <a:spcPts val="0"/>
              </a:spcAft>
              <a:buFont typeface="Arial" pitchFamily="34" charset="0"/>
              <a:buChar char="•"/>
              <a:defRPr/>
            </a:pPr>
            <a:endParaRPr lang="en-US" dirty="0"/>
          </a:p>
        </p:txBody>
      </p:sp>
      <p:grpSp>
        <p:nvGrpSpPr>
          <p:cNvPr id="7" name="Group 6"/>
          <p:cNvGrpSpPr/>
          <p:nvPr/>
        </p:nvGrpSpPr>
        <p:grpSpPr>
          <a:xfrm>
            <a:off x="1905000" y="4527550"/>
            <a:ext cx="5410200" cy="2330450"/>
            <a:chOff x="609600" y="4146550"/>
            <a:chExt cx="6605297" cy="2711450"/>
          </a:xfrm>
        </p:grpSpPr>
        <p:pic>
          <p:nvPicPr>
            <p:cNvPr id="2050" name="Picture 2" descr="F:\ESHWAR\2019 projects\images\ib_p311_1_4-800x800.jpg"/>
            <p:cNvPicPr>
              <a:picLocks noChangeAspect="1" noChangeArrowheads="1"/>
            </p:cNvPicPr>
            <p:nvPr/>
          </p:nvPicPr>
          <p:blipFill>
            <a:blip r:embed="rId2" cstate="print"/>
            <a:srcRect/>
            <a:stretch>
              <a:fillRect/>
            </a:stretch>
          </p:blipFill>
          <p:spPr bwMode="auto">
            <a:xfrm>
              <a:off x="609600" y="4191000"/>
              <a:ext cx="2667000" cy="2667000"/>
            </a:xfrm>
            <a:prstGeom prst="rect">
              <a:avLst/>
            </a:prstGeom>
            <a:noFill/>
          </p:spPr>
        </p:pic>
        <p:pic>
          <p:nvPicPr>
            <p:cNvPr id="2051" name="Picture 3" descr="F:\ESHWAR\2019 projects\images\RFID.jpg"/>
            <p:cNvPicPr>
              <a:picLocks noChangeAspect="1" noChangeArrowheads="1"/>
            </p:cNvPicPr>
            <p:nvPr/>
          </p:nvPicPr>
          <p:blipFill>
            <a:blip r:embed="rId3" cstate="print"/>
            <a:srcRect/>
            <a:stretch>
              <a:fillRect/>
            </a:stretch>
          </p:blipFill>
          <p:spPr bwMode="auto">
            <a:xfrm>
              <a:off x="2819400" y="4146550"/>
              <a:ext cx="4395497" cy="2711450"/>
            </a:xfrm>
            <a:prstGeom prst="rect">
              <a:avLst/>
            </a:prstGeom>
            <a:noFill/>
          </p:spPr>
        </p:pic>
      </p:grpSp>
    </p:spTree>
    <p:extLst>
      <p:ext uri="{BB962C8B-B14F-4D97-AF65-F5344CB8AC3E}">
        <p14:creationId xmlns:p14="http://schemas.microsoft.com/office/powerpoint/2010/main" val="179334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MODULE-2</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RFID reader with controller and input and output check.</a:t>
            </a:r>
          </a:p>
          <a:p>
            <a:r>
              <a:rPr lang="en-US" sz="2400" dirty="0">
                <a:latin typeface="Times New Roman" panose="02020603050405020304" pitchFamily="18" charset="0"/>
                <a:cs typeface="Times New Roman" panose="02020603050405020304" pitchFamily="18" charset="0"/>
              </a:rPr>
              <a:t>The controller with bluetooth rover check.</a:t>
            </a:r>
          </a:p>
          <a:p>
            <a:r>
              <a:rPr lang="en-US" sz="2400" dirty="0">
                <a:latin typeface="Times New Roman" panose="02020603050405020304" pitchFamily="18" charset="0"/>
                <a:cs typeface="Times New Roman" panose="02020603050405020304" pitchFamily="18" charset="0"/>
              </a:rPr>
              <a:t>The RFID tag with the option button checks.</a:t>
            </a:r>
          </a:p>
          <a:p>
            <a:endParaRPr lang="en-US" sz="2400" dirty="0">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685800" y="3429000"/>
            <a:ext cx="7086600" cy="3048000"/>
            <a:chOff x="685800" y="4114800"/>
            <a:chExt cx="7086600" cy="1905000"/>
          </a:xfrm>
        </p:grpSpPr>
        <p:sp>
          <p:nvSpPr>
            <p:cNvPr id="5" name="TextBox 4"/>
            <p:cNvSpPr txBox="1"/>
            <p:nvPr/>
          </p:nvSpPr>
          <p:spPr>
            <a:xfrm>
              <a:off x="685800" y="4114800"/>
              <a:ext cx="1752600" cy="381000"/>
            </a:xfrm>
            <a:prstGeom prst="rect">
              <a:avLst/>
            </a:prstGeom>
            <a:noFill/>
            <a:ln>
              <a:solidFill>
                <a:schemeClr val="tx1"/>
              </a:solidFill>
            </a:ln>
          </p:spPr>
          <p:txBody>
            <a:bodyPr wrap="square" rtlCol="0">
              <a:spAutoFit/>
            </a:bodyPr>
            <a:lstStyle/>
            <a:p>
              <a:r>
                <a:rPr lang="en-US" dirty="0"/>
                <a:t>POWER SUPPLY </a:t>
              </a:r>
            </a:p>
          </p:txBody>
        </p:sp>
        <p:sp>
          <p:nvSpPr>
            <p:cNvPr id="6" name="TextBox 5"/>
            <p:cNvSpPr txBox="1"/>
            <p:nvPr/>
          </p:nvSpPr>
          <p:spPr>
            <a:xfrm>
              <a:off x="3581400" y="4114800"/>
              <a:ext cx="1905000" cy="381000"/>
            </a:xfrm>
            <a:prstGeom prst="rect">
              <a:avLst/>
            </a:prstGeom>
            <a:noFill/>
            <a:ln>
              <a:solidFill>
                <a:schemeClr val="tx1"/>
              </a:solidFill>
            </a:ln>
          </p:spPr>
          <p:txBody>
            <a:bodyPr wrap="square" rtlCol="0">
              <a:spAutoFit/>
            </a:bodyPr>
            <a:lstStyle/>
            <a:p>
              <a:pPr algn="ctr"/>
              <a:r>
                <a:rPr lang="en-US" dirty="0"/>
                <a:t>CONTROLLER</a:t>
              </a:r>
            </a:p>
          </p:txBody>
        </p:sp>
        <p:cxnSp>
          <p:nvCxnSpPr>
            <p:cNvPr id="7" name="Straight Arrow Connector 6"/>
            <p:cNvCxnSpPr>
              <a:stCxn id="5" idx="3"/>
              <a:endCxn id="6" idx="1"/>
            </p:cNvCxnSpPr>
            <p:nvPr/>
          </p:nvCxnSpPr>
          <p:spPr>
            <a:xfrm>
              <a:off x="2438400" y="4305300"/>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33452" y="4876800"/>
              <a:ext cx="1905000" cy="381000"/>
            </a:xfrm>
            <a:prstGeom prst="rect">
              <a:avLst/>
            </a:prstGeom>
            <a:noFill/>
            <a:ln>
              <a:solidFill>
                <a:schemeClr val="tx1"/>
              </a:solidFill>
            </a:ln>
          </p:spPr>
          <p:txBody>
            <a:bodyPr wrap="square" rtlCol="0">
              <a:spAutoFit/>
            </a:bodyPr>
            <a:lstStyle/>
            <a:p>
              <a:pPr algn="ctr"/>
              <a:r>
                <a:rPr lang="en-US" dirty="0"/>
                <a:t>RFID READER</a:t>
              </a:r>
            </a:p>
          </p:txBody>
        </p:sp>
        <p:sp>
          <p:nvSpPr>
            <p:cNvPr id="9" name="TextBox 8"/>
            <p:cNvSpPr txBox="1"/>
            <p:nvPr/>
          </p:nvSpPr>
          <p:spPr>
            <a:xfrm>
              <a:off x="2033452" y="5638800"/>
              <a:ext cx="1905000" cy="381000"/>
            </a:xfrm>
            <a:prstGeom prst="rect">
              <a:avLst/>
            </a:prstGeom>
            <a:noFill/>
            <a:ln>
              <a:solidFill>
                <a:schemeClr val="tx1"/>
              </a:solidFill>
            </a:ln>
          </p:spPr>
          <p:txBody>
            <a:bodyPr wrap="square" rtlCol="0">
              <a:spAutoFit/>
            </a:bodyPr>
            <a:lstStyle/>
            <a:p>
              <a:pPr algn="ctr"/>
              <a:r>
                <a:rPr lang="en-US" dirty="0"/>
                <a:t>RFID TAG</a:t>
              </a:r>
            </a:p>
          </p:txBody>
        </p:sp>
        <p:cxnSp>
          <p:nvCxnSpPr>
            <p:cNvPr id="10" name="Straight Arrow Connector 9"/>
            <p:cNvCxnSpPr/>
            <p:nvPr/>
          </p:nvCxnSpPr>
          <p:spPr>
            <a:xfrm flipV="1">
              <a:off x="3048000" y="4495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a:endCxn id="8" idx="2"/>
            </p:cNvCxnSpPr>
            <p:nvPr/>
          </p:nvCxnSpPr>
          <p:spPr>
            <a:xfrm rot="5400000" flipH="1" flipV="1">
              <a:off x="2795452" y="54483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4114800"/>
              <a:ext cx="1676400" cy="403957"/>
            </a:xfrm>
            <a:prstGeom prst="rect">
              <a:avLst/>
            </a:prstGeom>
            <a:noFill/>
            <a:ln>
              <a:solidFill>
                <a:schemeClr val="tx1"/>
              </a:solidFill>
            </a:ln>
          </p:spPr>
          <p:txBody>
            <a:bodyPr wrap="square" rtlCol="0">
              <a:spAutoFit/>
            </a:bodyPr>
            <a:lstStyle/>
            <a:p>
              <a:pPr algn="ctr"/>
              <a:r>
                <a:rPr lang="en-US" dirty="0"/>
                <a:t>BLUETOOTH MODULE</a:t>
              </a:r>
            </a:p>
          </p:txBody>
        </p:sp>
        <p:cxnSp>
          <p:nvCxnSpPr>
            <p:cNvPr id="19" name="Straight Arrow Connector 18"/>
            <p:cNvCxnSpPr>
              <a:stCxn id="17" idx="1"/>
              <a:endCxn id="6" idx="3"/>
            </p:cNvCxnSpPr>
            <p:nvPr/>
          </p:nvCxnSpPr>
          <p:spPr>
            <a:xfrm flipH="1" flipV="1">
              <a:off x="5486400" y="4305300"/>
              <a:ext cx="6096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90851" y="4876800"/>
              <a:ext cx="1905000" cy="381000"/>
            </a:xfrm>
            <a:prstGeom prst="rect">
              <a:avLst/>
            </a:prstGeom>
            <a:noFill/>
            <a:ln>
              <a:solidFill>
                <a:schemeClr val="tx1"/>
              </a:solidFill>
            </a:ln>
          </p:spPr>
          <p:txBody>
            <a:bodyPr wrap="square" rtlCol="0">
              <a:spAutoFit/>
            </a:bodyPr>
            <a:lstStyle/>
            <a:p>
              <a:pPr algn="ctr"/>
              <a:r>
                <a:rPr lang="en-US" dirty="0"/>
                <a:t>PUSH BUTTON </a:t>
              </a:r>
            </a:p>
          </p:txBody>
        </p:sp>
        <p:cxnSp>
          <p:nvCxnSpPr>
            <p:cNvPr id="29" name="Straight Arrow Connector 28"/>
            <p:cNvCxnSpPr/>
            <p:nvPr/>
          </p:nvCxnSpPr>
          <p:spPr>
            <a:xfrm flipV="1">
              <a:off x="4972050" y="44958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AF079A-1B1B-F94C-82B4-B8C39A704C4E}"/>
              </a:ext>
            </a:extLst>
          </p:cNvPr>
          <p:cNvSpPr txBox="1"/>
          <p:nvPr/>
        </p:nvSpPr>
        <p:spPr>
          <a:xfrm>
            <a:off x="152400" y="2819400"/>
            <a:ext cx="88392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Program to control shopping cart</a:t>
            </a:r>
          </a:p>
        </p:txBody>
      </p:sp>
    </p:spTree>
    <p:extLst>
      <p:ext uri="{BB962C8B-B14F-4D97-AF65-F5344CB8AC3E}">
        <p14:creationId xmlns:p14="http://schemas.microsoft.com/office/powerpoint/2010/main" val="214509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4800" b="1" dirty="0">
                <a:latin typeface="Times New Roman" pitchFamily="18" charset="0"/>
                <a:cs typeface="Times New Roman" pitchFamily="18" charset="0"/>
              </a:rPr>
              <a:t>Introduction</a:t>
            </a:r>
          </a:p>
        </p:txBody>
      </p:sp>
      <p:sp>
        <p:nvSpPr>
          <p:cNvPr id="3075" name="Content Placeholder 2"/>
          <p:cNvSpPr>
            <a:spLocks noGrp="1"/>
          </p:cNvSpPr>
          <p:nvPr>
            <p:ph idx="1"/>
          </p:nvPr>
        </p:nvSpPr>
        <p:spPr/>
        <p:txBody>
          <a:bodyPr/>
          <a:lstStyle/>
          <a:p>
            <a:pPr>
              <a:lnSpc>
                <a:spcPct val="150000"/>
              </a:lnSpc>
            </a:pPr>
            <a:r>
              <a:rPr lang="en-US" sz="2000" dirty="0">
                <a:latin typeface="Times New Roman" charset="0"/>
                <a:ea typeface="Times New Roman" charset="0"/>
                <a:cs typeface="Times New Roman" charset="0"/>
              </a:rPr>
              <a:t>Shopping in the present day usually involves waiting in line to get your items scanned for checkout. </a:t>
            </a:r>
          </a:p>
          <a:p>
            <a:pPr>
              <a:lnSpc>
                <a:spcPct val="150000"/>
              </a:lnSpc>
            </a:pPr>
            <a:r>
              <a:rPr lang="en-US" sz="2000" dirty="0">
                <a:latin typeface="Times New Roman" charset="0"/>
                <a:ea typeface="Times New Roman" charset="0"/>
                <a:cs typeface="Times New Roman" charset="0"/>
              </a:rPr>
              <a:t>This can result in a great deal of wasted time for customers. Furthermore, the technology currently used in checkouts barcodes - is from another era, developed in the 1970s. </a:t>
            </a:r>
          </a:p>
          <a:p>
            <a:pPr>
              <a:lnSpc>
                <a:spcPct val="150000"/>
              </a:lnSpc>
            </a:pPr>
            <a:r>
              <a:rPr lang="en-US" sz="2000" dirty="0">
                <a:latin typeface="Times New Roman" charset="0"/>
                <a:ea typeface="Times New Roman" charset="0"/>
                <a:cs typeface="Times New Roman" charset="0"/>
              </a:rPr>
              <a:t>To overcome these problems and to change and improve the existing system, we have designed “ SMART SHOPPING TROLLEY using IoT technology ”.</a:t>
            </a:r>
            <a:endParaRPr lang="en-US" sz="2000" dirty="0">
              <a:solidFill>
                <a:srgbClr val="00000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BCA5-AECF-8B46-AF36-F0FA3D3D9FD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23C413E-CF4C-7348-96EC-B6B6AB0001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4347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MODULE-3</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conditional statement with the RFID tag check.</a:t>
            </a:r>
          </a:p>
          <a:p>
            <a:r>
              <a:rPr lang="en-US" sz="2400" dirty="0">
                <a:latin typeface="Times New Roman" panose="02020603050405020304" pitchFamily="18" charset="0"/>
                <a:cs typeface="Times New Roman" panose="02020603050405020304" pitchFamily="18" charset="0"/>
              </a:rPr>
              <a:t>The zigbee with the controller check.</a:t>
            </a:r>
          </a:p>
        </p:txBody>
      </p:sp>
      <p:grpSp>
        <p:nvGrpSpPr>
          <p:cNvPr id="21" name="Group 20"/>
          <p:cNvGrpSpPr/>
          <p:nvPr/>
        </p:nvGrpSpPr>
        <p:grpSpPr>
          <a:xfrm>
            <a:off x="685800" y="3316069"/>
            <a:ext cx="7391400" cy="2992656"/>
            <a:chOff x="685800" y="4114800"/>
            <a:chExt cx="7391400" cy="1972578"/>
          </a:xfrm>
        </p:grpSpPr>
        <p:sp>
          <p:nvSpPr>
            <p:cNvPr id="5" name="TextBox 4"/>
            <p:cNvSpPr txBox="1"/>
            <p:nvPr/>
          </p:nvSpPr>
          <p:spPr>
            <a:xfrm>
              <a:off x="685800" y="4114800"/>
              <a:ext cx="1752600" cy="381000"/>
            </a:xfrm>
            <a:prstGeom prst="rect">
              <a:avLst/>
            </a:prstGeom>
            <a:noFill/>
            <a:ln>
              <a:solidFill>
                <a:schemeClr val="tx1"/>
              </a:solidFill>
            </a:ln>
          </p:spPr>
          <p:txBody>
            <a:bodyPr wrap="square" rtlCol="0">
              <a:spAutoFit/>
            </a:bodyPr>
            <a:lstStyle/>
            <a:p>
              <a:r>
                <a:rPr lang="en-US" dirty="0"/>
                <a:t>POWER SUPPLY </a:t>
              </a:r>
            </a:p>
          </p:txBody>
        </p:sp>
        <p:sp>
          <p:nvSpPr>
            <p:cNvPr id="6" name="TextBox 5"/>
            <p:cNvSpPr txBox="1"/>
            <p:nvPr/>
          </p:nvSpPr>
          <p:spPr>
            <a:xfrm>
              <a:off x="3581400" y="4114800"/>
              <a:ext cx="1905000" cy="381000"/>
            </a:xfrm>
            <a:prstGeom prst="rect">
              <a:avLst/>
            </a:prstGeom>
            <a:noFill/>
            <a:ln>
              <a:solidFill>
                <a:schemeClr val="tx1"/>
              </a:solidFill>
            </a:ln>
          </p:spPr>
          <p:txBody>
            <a:bodyPr wrap="square" rtlCol="0">
              <a:spAutoFit/>
            </a:bodyPr>
            <a:lstStyle/>
            <a:p>
              <a:pPr algn="ctr"/>
              <a:r>
                <a:rPr lang="en-US" dirty="0"/>
                <a:t>CONTROLLER</a:t>
              </a:r>
            </a:p>
          </p:txBody>
        </p:sp>
        <p:cxnSp>
          <p:nvCxnSpPr>
            <p:cNvPr id="7" name="Straight Arrow Connector 6"/>
            <p:cNvCxnSpPr>
              <a:stCxn id="5" idx="3"/>
              <a:endCxn id="6" idx="1"/>
            </p:cNvCxnSpPr>
            <p:nvPr/>
          </p:nvCxnSpPr>
          <p:spPr>
            <a:xfrm>
              <a:off x="2438400" y="4305300"/>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2100" y="4868862"/>
              <a:ext cx="1905000" cy="381000"/>
            </a:xfrm>
            <a:prstGeom prst="rect">
              <a:avLst/>
            </a:prstGeom>
            <a:noFill/>
            <a:ln>
              <a:solidFill>
                <a:schemeClr val="tx1"/>
              </a:solidFill>
            </a:ln>
          </p:spPr>
          <p:txBody>
            <a:bodyPr wrap="square" rtlCol="0">
              <a:spAutoFit/>
            </a:bodyPr>
            <a:lstStyle/>
            <a:p>
              <a:pPr algn="ctr"/>
              <a:r>
                <a:rPr lang="en-US" dirty="0"/>
                <a:t>RFID READER</a:t>
              </a:r>
            </a:p>
          </p:txBody>
        </p:sp>
        <p:sp>
          <p:nvSpPr>
            <p:cNvPr id="9" name="TextBox 8"/>
            <p:cNvSpPr txBox="1"/>
            <p:nvPr/>
          </p:nvSpPr>
          <p:spPr>
            <a:xfrm>
              <a:off x="1562100" y="5706378"/>
              <a:ext cx="1905000" cy="381000"/>
            </a:xfrm>
            <a:prstGeom prst="rect">
              <a:avLst/>
            </a:prstGeom>
            <a:noFill/>
            <a:ln>
              <a:solidFill>
                <a:schemeClr val="tx1"/>
              </a:solidFill>
            </a:ln>
          </p:spPr>
          <p:txBody>
            <a:bodyPr wrap="square" rtlCol="0">
              <a:spAutoFit/>
            </a:bodyPr>
            <a:lstStyle/>
            <a:p>
              <a:pPr algn="ctr"/>
              <a:r>
                <a:rPr lang="en-US" dirty="0"/>
                <a:t>RFID TAG</a:t>
              </a:r>
            </a:p>
          </p:txBody>
        </p:sp>
        <p:cxnSp>
          <p:nvCxnSpPr>
            <p:cNvPr id="10" name="Straight Arrow Connector 9"/>
            <p:cNvCxnSpPr/>
            <p:nvPr/>
          </p:nvCxnSpPr>
          <p:spPr>
            <a:xfrm flipV="1">
              <a:off x="3048000" y="4495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a:endCxn id="8" idx="2"/>
            </p:cNvCxnSpPr>
            <p:nvPr/>
          </p:nvCxnSpPr>
          <p:spPr>
            <a:xfrm flipV="1">
              <a:off x="2514600" y="5249862"/>
              <a:ext cx="0" cy="4565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4114800"/>
              <a:ext cx="1905000" cy="646331"/>
            </a:xfrm>
            <a:prstGeom prst="rect">
              <a:avLst/>
            </a:prstGeom>
            <a:noFill/>
            <a:ln>
              <a:solidFill>
                <a:schemeClr val="tx1"/>
              </a:solidFill>
            </a:ln>
          </p:spPr>
          <p:txBody>
            <a:bodyPr wrap="square" rtlCol="0">
              <a:spAutoFit/>
            </a:bodyPr>
            <a:lstStyle/>
            <a:p>
              <a:pPr algn="ctr"/>
              <a:r>
                <a:rPr lang="en-US" dirty="0"/>
                <a:t>BLUETOOTH MODULE</a:t>
              </a:r>
            </a:p>
          </p:txBody>
        </p:sp>
        <p:cxnSp>
          <p:nvCxnSpPr>
            <p:cNvPr id="19" name="Straight Arrow Connector 18"/>
            <p:cNvCxnSpPr>
              <a:stCxn id="17" idx="1"/>
            </p:cNvCxnSpPr>
            <p:nvPr/>
          </p:nvCxnSpPr>
          <p:spPr>
            <a:xfrm rot="10800000">
              <a:off x="5486400" y="4419600"/>
              <a:ext cx="609600" cy="183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71950" y="5706378"/>
              <a:ext cx="1905000" cy="381000"/>
            </a:xfrm>
            <a:prstGeom prst="rect">
              <a:avLst/>
            </a:prstGeom>
            <a:noFill/>
            <a:ln>
              <a:solidFill>
                <a:schemeClr val="tx1"/>
              </a:solidFill>
            </a:ln>
          </p:spPr>
          <p:txBody>
            <a:bodyPr wrap="square" rtlCol="0">
              <a:spAutoFit/>
            </a:bodyPr>
            <a:lstStyle/>
            <a:p>
              <a:pPr algn="ctr"/>
              <a:r>
                <a:rPr lang="en-US" dirty="0"/>
                <a:t>PUSH BUTTON </a:t>
              </a:r>
            </a:p>
          </p:txBody>
        </p:sp>
        <p:cxnSp>
          <p:nvCxnSpPr>
            <p:cNvPr id="29" name="Straight Arrow Connector 28"/>
            <p:cNvCxnSpPr>
              <a:stCxn id="23" idx="0"/>
            </p:cNvCxnSpPr>
            <p:nvPr/>
          </p:nvCxnSpPr>
          <p:spPr>
            <a:xfrm flipH="1" flipV="1">
              <a:off x="5105401" y="4495800"/>
              <a:ext cx="19049" cy="12105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5410200"/>
              <a:ext cx="1905000" cy="646331"/>
            </a:xfrm>
            <a:prstGeom prst="rect">
              <a:avLst/>
            </a:prstGeom>
            <a:noFill/>
            <a:ln>
              <a:solidFill>
                <a:schemeClr val="tx1"/>
              </a:solidFill>
            </a:ln>
          </p:spPr>
          <p:txBody>
            <a:bodyPr wrap="square" rtlCol="0">
              <a:spAutoFit/>
            </a:bodyPr>
            <a:lstStyle/>
            <a:p>
              <a:pPr algn="ctr"/>
              <a:r>
                <a:rPr lang="en-US" dirty="0"/>
                <a:t>ZIGBEE TRANSCEIVER</a:t>
              </a:r>
            </a:p>
          </p:txBody>
        </p:sp>
        <p:cxnSp>
          <p:nvCxnSpPr>
            <p:cNvPr id="20" name="Straight Arrow Connector 19"/>
            <p:cNvCxnSpPr/>
            <p:nvPr/>
          </p:nvCxnSpPr>
          <p:spPr>
            <a:xfrm flipH="1" flipV="1">
              <a:off x="5486399" y="4495800"/>
              <a:ext cx="1066801"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725862" y="4489231"/>
            <a:ext cx="1006475" cy="646331"/>
          </a:xfrm>
          <a:prstGeom prst="rect">
            <a:avLst/>
          </a:prstGeom>
          <a:noFill/>
          <a:ln>
            <a:solidFill>
              <a:schemeClr val="tx1"/>
            </a:solidFill>
          </a:ln>
        </p:spPr>
        <p:txBody>
          <a:bodyPr wrap="square" rtlCol="0">
            <a:spAutoFit/>
          </a:bodyPr>
          <a:lstStyle/>
          <a:p>
            <a:pPr algn="ctr"/>
            <a:r>
              <a:rPr lang="en-US" dirty="0"/>
              <a:t>IoT Module</a:t>
            </a:r>
          </a:p>
        </p:txBody>
      </p:sp>
      <p:cxnSp>
        <p:nvCxnSpPr>
          <p:cNvPr id="39" name="Straight Arrow Connector 38"/>
          <p:cNvCxnSpPr>
            <a:stCxn id="22" idx="0"/>
          </p:cNvCxnSpPr>
          <p:nvPr/>
        </p:nvCxnSpPr>
        <p:spPr>
          <a:xfrm flipV="1">
            <a:off x="4229100" y="3894095"/>
            <a:ext cx="0" cy="595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b="1" dirty="0">
                <a:latin typeface="Times New Roman" pitchFamily="18" charset="0"/>
                <a:cs typeface="Times New Roman" pitchFamily="18" charset="0"/>
              </a:rPr>
              <a:t>ZigBee</a:t>
            </a:r>
            <a:r>
              <a:rPr lang="en-US" dirty="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pPr algn="just"/>
            <a:r>
              <a:rPr lang="en-US" sz="2000" dirty="0">
                <a:solidFill>
                  <a:srgbClr val="000000"/>
                </a:solidFill>
                <a:latin typeface="Times New Roman" pitchFamily="18" charset="0"/>
                <a:cs typeface="Times New Roman" pitchFamily="18" charset="0"/>
              </a:rPr>
              <a:t>Zigbee communication is specially built for control and sensor networks on IEEE 802.15.4 standard for Wireless Personal Area Networks (WPANs), and it is the product from Zigbee alliance. This communication standard defines physical and Media Access Control (MAC) layers to handle many devices at low-data rates. These Zigbee’s WPANs operate at 868 MHz, 902-928MHz and 2.4 GHz frequencies. The date rate of 250 kbps is best suited for periodic as well as intermediate two way transmission of data between sensors and controllers.</a:t>
            </a:r>
          </a:p>
          <a:p>
            <a:pPr algn="just"/>
            <a:endParaRPr lang="en-US" sz="1700" dirty="0">
              <a:solidFill>
                <a:srgbClr val="000000"/>
              </a:solidFill>
              <a:latin typeface="Times New Roman" pitchFamily="18" charset="0"/>
              <a:cs typeface="Times New Roman" pitchFamily="18" charset="0"/>
            </a:endParaRPr>
          </a:p>
        </p:txBody>
      </p:sp>
      <p:pic>
        <p:nvPicPr>
          <p:cNvPr id="1026" name="Picture 2" descr="F:\ESHWAR\2019 projects\images\fit7_qn0_p0739_06-800x800.jpg"/>
          <p:cNvPicPr>
            <a:picLocks noChangeAspect="1" noChangeArrowheads="1"/>
          </p:cNvPicPr>
          <p:nvPr/>
        </p:nvPicPr>
        <p:blipFill>
          <a:blip r:embed="rId2"/>
          <a:srcRect/>
          <a:stretch>
            <a:fillRect/>
          </a:stretch>
        </p:blipFill>
        <p:spPr bwMode="auto">
          <a:xfrm>
            <a:off x="838200" y="4118180"/>
            <a:ext cx="3200400" cy="2667000"/>
          </a:xfrm>
          <a:prstGeom prst="rect">
            <a:avLst/>
          </a:prstGeom>
          <a:noFill/>
        </p:spPr>
      </p:pic>
      <p:pic>
        <p:nvPicPr>
          <p:cNvPr id="5" name="Picture 2" descr="F:\ESHWAR\2019 projects\images\fit7_qn0_p0739_06-800x800.jpg"/>
          <p:cNvPicPr>
            <a:picLocks noChangeAspect="1" noChangeArrowheads="1"/>
          </p:cNvPicPr>
          <p:nvPr/>
        </p:nvPicPr>
        <p:blipFill>
          <a:blip r:embed="rId2"/>
          <a:srcRect/>
          <a:stretch>
            <a:fillRect/>
          </a:stretch>
        </p:blipFill>
        <p:spPr bwMode="auto">
          <a:xfrm>
            <a:off x="5029200" y="4011818"/>
            <a:ext cx="3048000" cy="2773362"/>
          </a:xfrm>
          <a:prstGeom prst="rect">
            <a:avLst/>
          </a:prstGeom>
          <a:noFill/>
        </p:spPr>
      </p:pic>
    </p:spTree>
    <p:extLst>
      <p:ext uri="{BB962C8B-B14F-4D97-AF65-F5344CB8AC3E}">
        <p14:creationId xmlns:p14="http://schemas.microsoft.com/office/powerpoint/2010/main" val="38896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2400"/>
            <a:ext cx="8229600" cy="1066800"/>
          </a:xfrm>
        </p:spPr>
        <p:txBody>
          <a:bodyPr/>
          <a:lstStyle/>
          <a:p>
            <a:pPr eaLnBrk="1" hangingPunct="1"/>
            <a:r>
              <a:rPr lang="en-US" b="1" dirty="0">
                <a:latin typeface="Times New Roman" pitchFamily="18" charset="0"/>
                <a:cs typeface="Times New Roman" pitchFamily="18" charset="0"/>
              </a:rPr>
              <a:t>IoT module </a:t>
            </a:r>
            <a:endParaRPr lang="en-US" b="1" dirty="0"/>
          </a:p>
        </p:txBody>
      </p:sp>
      <p:sp>
        <p:nvSpPr>
          <p:cNvPr id="3" name="Content Placeholder 2"/>
          <p:cNvSpPr>
            <a:spLocks noGrp="1"/>
          </p:cNvSpPr>
          <p:nvPr>
            <p:ph idx="1"/>
          </p:nvPr>
        </p:nvSpPr>
        <p:spPr>
          <a:xfrm>
            <a:off x="304800" y="1066800"/>
            <a:ext cx="8229600" cy="3352800"/>
          </a:xfrm>
        </p:spPr>
        <p:txBody>
          <a:bodyPr rtlCol="0">
            <a:normAutofit fontScale="32500" lnSpcReduction="20000"/>
          </a:bodyPr>
          <a:lstStyle/>
          <a:p>
            <a:pPr algn="just" eaLnBrk="1" hangingPunct="1">
              <a:lnSpc>
                <a:spcPct val="210000"/>
              </a:lnSpc>
              <a:buFont typeface="Arial" pitchFamily="34" charset="0"/>
              <a:buNone/>
              <a:tabLst>
                <a:tab pos="1543050" algn="l"/>
              </a:tabLst>
              <a:defRPr/>
            </a:pPr>
            <a:endParaRPr lang="en-US" sz="2000" b="1" dirty="0">
              <a:solidFill>
                <a:schemeClr val="dk1"/>
              </a:solidFill>
              <a:latin typeface="Times New Roman" panose="02020603050405020304" pitchFamily="18" charset="0"/>
              <a:cs typeface="Times New Roman" panose="02020603050405020304" pitchFamily="18" charset="0"/>
            </a:endParaRPr>
          </a:p>
          <a:p>
            <a:pPr algn="just">
              <a:lnSpc>
                <a:spcPct val="210000"/>
              </a:lnSpc>
              <a:tabLst>
                <a:tab pos="1543050" algn="l"/>
              </a:tabLst>
              <a:defRPr/>
            </a:pPr>
            <a:r>
              <a:rPr lang="en-US" sz="6200" dirty="0">
                <a:solidFill>
                  <a:schemeClr val="dk1"/>
                </a:solidFill>
                <a:latin typeface="Times New Roman" panose="02020603050405020304" pitchFamily="18" charset="0"/>
                <a:cs typeface="Times New Roman" panose="02020603050405020304" pitchFamily="18" charset="0"/>
              </a:rPr>
              <a:t>ESP8266 is Wi-Fi enabled system on chip (SoC) module  </a:t>
            </a:r>
          </a:p>
          <a:p>
            <a:pPr algn="just">
              <a:lnSpc>
                <a:spcPct val="210000"/>
              </a:lnSpc>
              <a:tabLst>
                <a:tab pos="1543050" algn="l"/>
              </a:tabLst>
              <a:defRPr/>
            </a:pPr>
            <a:r>
              <a:rPr lang="en-US" sz="6200" dirty="0">
                <a:solidFill>
                  <a:schemeClr val="dk1"/>
                </a:solidFill>
                <a:latin typeface="Times New Roman" panose="02020603050405020304" pitchFamily="18" charset="0"/>
                <a:cs typeface="Times New Roman" panose="02020603050405020304" pitchFamily="18" charset="0"/>
              </a:rPr>
              <a:t>Used for development of IoT (Internet of Things) embedded applications.</a:t>
            </a:r>
          </a:p>
          <a:p>
            <a:pPr algn="just" eaLnBrk="1" hangingPunct="1">
              <a:lnSpc>
                <a:spcPct val="210000"/>
              </a:lnSpc>
              <a:buFont typeface="Arial" pitchFamily="34" charset="0"/>
              <a:buChar char="•"/>
              <a:tabLst>
                <a:tab pos="1543050" algn="l"/>
              </a:tabLst>
              <a:defRPr/>
            </a:pPr>
            <a:r>
              <a:rPr lang="en-US" sz="6200" dirty="0">
                <a:solidFill>
                  <a:schemeClr val="dk1"/>
                </a:solidFill>
                <a:latin typeface="Times New Roman" panose="02020603050405020304" pitchFamily="18" charset="0"/>
                <a:cs typeface="Times New Roman" panose="02020603050405020304" pitchFamily="18" charset="0"/>
              </a:rPr>
              <a:t>To communicate with the ESP8266 module, microcontroller needs to use set of AT commands using UART having specified Baud rate.</a:t>
            </a:r>
          </a:p>
        </p:txBody>
      </p:sp>
      <p:pic>
        <p:nvPicPr>
          <p:cNvPr id="24581" name="Picture 2" descr="E:\ESHWAR\2019 projects\images\robu-2-2.jpg"/>
          <p:cNvPicPr>
            <a:picLocks noChangeAspect="1" noChangeArrowheads="1"/>
          </p:cNvPicPr>
          <p:nvPr/>
        </p:nvPicPr>
        <p:blipFill>
          <a:blip r:embed="rId2"/>
          <a:srcRect/>
          <a:stretch>
            <a:fillRect/>
          </a:stretch>
        </p:blipFill>
        <p:spPr bwMode="auto">
          <a:xfrm>
            <a:off x="5562599" y="4326118"/>
            <a:ext cx="2971801" cy="2435416"/>
          </a:xfrm>
          <a:prstGeom prst="rect">
            <a:avLst/>
          </a:prstGeom>
          <a:noFill/>
          <a:ln w="9525">
            <a:noFill/>
            <a:miter lim="800000"/>
            <a:headEnd/>
            <a:tailEnd/>
          </a:ln>
        </p:spPr>
      </p:pic>
    </p:spTree>
    <p:extLst>
      <p:ext uri="{BB962C8B-B14F-4D97-AF65-F5344CB8AC3E}">
        <p14:creationId xmlns:p14="http://schemas.microsoft.com/office/powerpoint/2010/main" val="123752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Algorithm</a:t>
            </a:r>
          </a:p>
        </p:txBody>
      </p:sp>
      <p:sp>
        <p:nvSpPr>
          <p:cNvPr id="3" name="Content Placeholder 2"/>
          <p:cNvSpPr>
            <a:spLocks noGrp="1"/>
          </p:cNvSpPr>
          <p:nvPr>
            <p:ph idx="1"/>
          </p:nvPr>
        </p:nvSpPr>
        <p:spPr>
          <a:xfrm>
            <a:off x="457200" y="1219200"/>
            <a:ext cx="8229600" cy="5638800"/>
          </a:xfrm>
        </p:spPr>
        <p:txBody>
          <a:bodyPr>
            <a:noAutofit/>
          </a:bodyPr>
          <a:lstStyle/>
          <a:p>
            <a:r>
              <a:rPr lang="en-US" sz="2000" dirty="0">
                <a:solidFill>
                  <a:srgbClr val="000000"/>
                </a:solidFill>
                <a:latin typeface="Times New Roman" pitchFamily="18" charset="0"/>
                <a:cs typeface="Times New Roman" pitchFamily="18" charset="0"/>
              </a:rPr>
              <a:t>Check for the master card and display card information.</a:t>
            </a:r>
          </a:p>
          <a:p>
            <a:r>
              <a:rPr lang="en-US" sz="2000" dirty="0">
                <a:solidFill>
                  <a:srgbClr val="000000"/>
                </a:solidFill>
                <a:latin typeface="Times New Roman" pitchFamily="18" charset="0"/>
                <a:cs typeface="Times New Roman" pitchFamily="18" charset="0"/>
              </a:rPr>
              <a:t>Allocate trolley number.</a:t>
            </a:r>
          </a:p>
          <a:p>
            <a:r>
              <a:rPr lang="en-US" sz="2000" dirty="0">
                <a:solidFill>
                  <a:srgbClr val="000000"/>
                </a:solidFill>
                <a:latin typeface="Times New Roman" pitchFamily="18" charset="0"/>
                <a:cs typeface="Times New Roman" pitchFamily="18" charset="0"/>
              </a:rPr>
              <a:t>Initiate the Movement of the trolley by Bluetooth texts such as ’A’,’B,’C’,’D’,’S’.</a:t>
            </a:r>
          </a:p>
          <a:p>
            <a:r>
              <a:rPr lang="en-US" sz="2000" dirty="0">
                <a:solidFill>
                  <a:srgbClr val="000000"/>
                </a:solidFill>
                <a:latin typeface="Times New Roman" pitchFamily="18" charset="0"/>
                <a:cs typeface="Times New Roman" pitchFamily="18" charset="0"/>
              </a:rPr>
              <a:t>Scan the items that are placed inside the trolley.</a:t>
            </a:r>
          </a:p>
          <a:p>
            <a:r>
              <a:rPr lang="en-US" sz="2000" dirty="0">
                <a:solidFill>
                  <a:srgbClr val="000000"/>
                </a:solidFill>
                <a:latin typeface="Times New Roman" pitchFamily="18" charset="0"/>
                <a:cs typeface="Times New Roman" pitchFamily="18" charset="0"/>
              </a:rPr>
              <a:t>Choose the option to select or not select.</a:t>
            </a:r>
          </a:p>
          <a:p>
            <a:r>
              <a:rPr lang="en-US" sz="2000" dirty="0">
                <a:solidFill>
                  <a:srgbClr val="000000"/>
                </a:solidFill>
                <a:latin typeface="Times New Roman" pitchFamily="18" charset="0"/>
                <a:cs typeface="Times New Roman" pitchFamily="18" charset="0"/>
              </a:rPr>
              <a:t>If yes, select the product.</a:t>
            </a:r>
          </a:p>
          <a:p>
            <a:r>
              <a:rPr lang="en-US" sz="2000" dirty="0">
                <a:solidFill>
                  <a:srgbClr val="000000"/>
                </a:solidFill>
                <a:latin typeface="Times New Roman" pitchFamily="18" charset="0"/>
                <a:cs typeface="Times New Roman" pitchFamily="18" charset="0"/>
              </a:rPr>
              <a:t>If no, repeat the process.</a:t>
            </a:r>
          </a:p>
          <a:p>
            <a:r>
              <a:rPr lang="en-US" sz="2000" dirty="0">
                <a:solidFill>
                  <a:srgbClr val="000000"/>
                </a:solidFill>
                <a:latin typeface="Times New Roman" pitchFamily="18" charset="0"/>
                <a:cs typeface="Times New Roman" pitchFamily="18" charset="0"/>
              </a:rPr>
              <a:t>Store the product’s name and price in Arduino.</a:t>
            </a:r>
          </a:p>
          <a:p>
            <a:r>
              <a:rPr lang="en-US" sz="2000" dirty="0">
                <a:solidFill>
                  <a:srgbClr val="000000"/>
                </a:solidFill>
                <a:latin typeface="Times New Roman" pitchFamily="18" charset="0"/>
                <a:cs typeface="Times New Roman" pitchFamily="18" charset="0"/>
              </a:rPr>
              <a:t>Send the stored data through cloud every 3 seconds using ESP8266 to IoT dashboard.</a:t>
            </a:r>
          </a:p>
          <a:p>
            <a:r>
              <a:rPr lang="en-US" sz="2000" dirty="0">
                <a:solidFill>
                  <a:srgbClr val="000000"/>
                </a:solidFill>
                <a:latin typeface="Times New Roman" pitchFamily="18" charset="0"/>
                <a:cs typeface="Times New Roman" pitchFamily="18" charset="0"/>
              </a:rPr>
              <a:t>Terminate the shopping process by using checkout option.</a:t>
            </a:r>
          </a:p>
          <a:p>
            <a:r>
              <a:rPr lang="en-US" sz="2000" dirty="0">
                <a:solidFill>
                  <a:srgbClr val="000000"/>
                </a:solidFill>
                <a:latin typeface="Times New Roman" pitchFamily="18" charset="0"/>
                <a:cs typeface="Times New Roman" pitchFamily="18" charset="0"/>
              </a:rPr>
              <a:t>Transmit the details over receiver ZigBee module.</a:t>
            </a:r>
          </a:p>
          <a:p>
            <a:r>
              <a:rPr lang="en-US" sz="2000" dirty="0">
                <a:solidFill>
                  <a:srgbClr val="000000"/>
                </a:solidFill>
                <a:latin typeface="Times New Roman" pitchFamily="18" charset="0"/>
                <a:cs typeface="Times New Roman" pitchFamily="18" charset="0"/>
              </a:rPr>
              <a:t>ID for the purchased items are removed from the database and those items are decremented from the stock.</a:t>
            </a:r>
          </a:p>
          <a:p>
            <a:endParaRPr lang="en-US" sz="2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0904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667000"/>
            <a:ext cx="9144000" cy="769441"/>
          </a:xfrm>
          <a:prstGeom prst="rect">
            <a:avLst/>
          </a:prstGeom>
          <a:noFill/>
        </p:spPr>
        <p:txBody>
          <a:bodyPr wrap="square" rtlCol="0">
            <a:spAutoFit/>
          </a:bodyPr>
          <a:lstStyle/>
          <a:p>
            <a:pPr algn="ctr"/>
            <a:r>
              <a:rPr lang="en-US" sz="4400" b="1" dirty="0">
                <a:latin typeface="Times New Roman" charset="0"/>
                <a:ea typeface="Times New Roman" charset="0"/>
                <a:cs typeface="Times New Roman" charset="0"/>
              </a:rPr>
              <a:t>Screenshots</a:t>
            </a:r>
          </a:p>
        </p:txBody>
      </p:sp>
    </p:spTree>
    <p:extLst>
      <p:ext uri="{BB962C8B-B14F-4D97-AF65-F5344CB8AC3E}">
        <p14:creationId xmlns:p14="http://schemas.microsoft.com/office/powerpoint/2010/main" val="47765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sted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87198"/>
            <a:ext cx="4724400" cy="1536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astedGraphic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89300"/>
            <a:ext cx="4737100" cy="1530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stedGraphic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950" y="5085052"/>
            <a:ext cx="2286000" cy="1526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304800"/>
            <a:ext cx="7315200" cy="769441"/>
          </a:xfrm>
          <a:prstGeom prst="rect">
            <a:avLst/>
          </a:prstGeom>
          <a:noFill/>
        </p:spPr>
        <p:txBody>
          <a:bodyPr wrap="square" rtlCol="0">
            <a:spAutoFit/>
          </a:bodyPr>
          <a:lstStyle/>
          <a:p>
            <a:pPr algn="ctr"/>
            <a:r>
              <a:rPr lang="en-US" sz="4400" b="1" dirty="0">
                <a:latin typeface="Times New Roman" charset="0"/>
                <a:ea typeface="Times New Roman" charset="0"/>
                <a:cs typeface="Times New Roman" charset="0"/>
              </a:rPr>
              <a:t>IoT dashboard</a:t>
            </a:r>
          </a:p>
        </p:txBody>
      </p:sp>
    </p:spTree>
    <p:extLst>
      <p:ext uri="{BB962C8B-B14F-4D97-AF65-F5344CB8AC3E}">
        <p14:creationId xmlns:p14="http://schemas.microsoft.com/office/powerpoint/2010/main" val="1616670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charset="0"/>
                <a:ea typeface="Times New Roman" charset="0"/>
                <a:cs typeface="Times New Roman" charset="0"/>
              </a:rPr>
              <a:t>Cloud entries page                  </a:t>
            </a:r>
          </a:p>
        </p:txBody>
      </p:sp>
      <p:sp>
        <p:nvSpPr>
          <p:cNvPr id="4" name="Rectangle 1"/>
          <p:cNvSpPr>
            <a:spLocks noChangeArrowheads="1"/>
          </p:cNvSpPr>
          <p:nvPr/>
        </p:nvSpPr>
        <p:spPr bwMode="auto">
          <a:xfrm>
            <a:off x="2667000" y="5989023"/>
            <a:ext cx="4038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  </a:t>
            </a:r>
            <a:endParaRPr kumimoji="0" lang="en-US" altLang="en-US" sz="234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charset="0"/>
                <a:ea typeface="Times New Roman" charset="0"/>
                <a:cs typeface="Times New Roman" charset="0"/>
              </a:rPr>
              <a:t>CLOUD STOCK UPDATE IN EXCEL FILE</a:t>
            </a:r>
          </a:p>
        </p:txBody>
      </p:sp>
      <p:pic>
        <p:nvPicPr>
          <p:cNvPr id="4098" name="Picture 2" descr="asted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45720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46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charset="0"/>
                <a:ea typeface="Times New Roman" charset="0"/>
                <a:cs typeface="Times New Roman" charset="0"/>
              </a:rPr>
              <a:t>Mobile dashboard and Arduino IDE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12900"/>
            <a:ext cx="2590800" cy="510540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514600"/>
            <a:ext cx="5435600" cy="3962400"/>
          </a:xfrm>
          <a:prstGeom prst="rect">
            <a:avLst/>
          </a:prstGeom>
        </p:spPr>
      </p:pic>
    </p:spTree>
    <p:extLst>
      <p:ext uri="{BB962C8B-B14F-4D97-AF65-F5344CB8AC3E}">
        <p14:creationId xmlns:p14="http://schemas.microsoft.com/office/powerpoint/2010/main" val="84546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0DC4-0DE1-4CEE-B7DE-FDCAF786E8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BEBF84-06F2-4ACE-B5EA-4B2432073BC3}"/>
              </a:ext>
            </a:extLst>
          </p:cNvPr>
          <p:cNvSpPr>
            <a:spLocks noGrp="1"/>
          </p:cNvSpPr>
          <p:nvPr>
            <p:ph idx="1"/>
          </p:nvPr>
        </p:nvSpPr>
        <p:spPr/>
        <p:txBody>
          <a:bodyPr>
            <a:normAutofit/>
          </a:bodyPr>
          <a:lstStyle/>
          <a:p>
            <a:r>
              <a:rPr lang="en-IN" sz="2000" dirty="0">
                <a:latin typeface="Times New Roman" charset="0"/>
                <a:ea typeface="Times New Roman" charset="0"/>
                <a:cs typeface="Times New Roman" charset="0"/>
              </a:rPr>
              <a:t>IoT based Smart shopping trolley enables an automated central billing system in malls.</a:t>
            </a:r>
          </a:p>
          <a:p>
            <a:endParaRPr lang="en-IN" sz="2000" dirty="0">
              <a:latin typeface="Times New Roman" charset="0"/>
              <a:ea typeface="Times New Roman" charset="0"/>
              <a:cs typeface="Times New Roman" charset="0"/>
            </a:endParaRPr>
          </a:p>
          <a:p>
            <a:r>
              <a:rPr lang="en-IN" sz="2000" dirty="0">
                <a:latin typeface="Times New Roman" charset="0"/>
                <a:ea typeface="Times New Roman" charset="0"/>
                <a:cs typeface="Times New Roman" charset="0"/>
              </a:rPr>
              <a:t>By using ZigBee , the product information are directly sent to billing system from the cart.</a:t>
            </a:r>
          </a:p>
          <a:p>
            <a:endParaRPr lang="en-IN" sz="2000" dirty="0">
              <a:latin typeface="Times New Roman" charset="0"/>
              <a:ea typeface="Times New Roman" charset="0"/>
              <a:cs typeface="Times New Roman" charset="0"/>
            </a:endParaRPr>
          </a:p>
          <a:p>
            <a:r>
              <a:rPr lang="en-IN" sz="2000" dirty="0">
                <a:latin typeface="Times New Roman" charset="0"/>
                <a:ea typeface="Times New Roman" charset="0"/>
                <a:cs typeface="Times New Roman" charset="0"/>
              </a:rPr>
              <a:t>By using IoT module and </a:t>
            </a:r>
            <a:r>
              <a:rPr lang="en-IN" sz="2000" dirty="0" err="1">
                <a:latin typeface="Times New Roman" charset="0"/>
                <a:ea typeface="Times New Roman" charset="0"/>
                <a:cs typeface="Times New Roman" charset="0"/>
              </a:rPr>
              <a:t>Thingspeak</a:t>
            </a:r>
            <a:r>
              <a:rPr lang="en-IN" sz="2000" dirty="0">
                <a:latin typeface="Times New Roman" charset="0"/>
                <a:ea typeface="Times New Roman" charset="0"/>
                <a:cs typeface="Times New Roman" charset="0"/>
              </a:rPr>
              <a:t> the customer information , product information, trolley’s battery percentage can be viewed on the dashboard in the Standalone system . The product stock maintenance is done through cloud.</a:t>
            </a:r>
          </a:p>
          <a:p>
            <a:endParaRPr lang="en-IN" sz="2000" dirty="0">
              <a:latin typeface="Times New Roman" charset="0"/>
              <a:ea typeface="Times New Roman" charset="0"/>
              <a:cs typeface="Times New Roman" charset="0"/>
            </a:endParaRPr>
          </a:p>
          <a:p>
            <a:r>
              <a:rPr lang="en-IN" sz="2000" dirty="0">
                <a:latin typeface="Times New Roman" charset="0"/>
                <a:ea typeface="Times New Roman" charset="0"/>
                <a:cs typeface="Times New Roman" charset="0"/>
              </a:rPr>
              <a:t>Customers need not to wait in a long queue in the billing counter. Thus, reducing customer’s time.</a:t>
            </a:r>
          </a:p>
          <a:p>
            <a:endParaRPr lang="en-IN"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1757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300" b="1" dirty="0">
                <a:latin typeface="Times New Roman" charset="0"/>
                <a:ea typeface="Times New Roman" charset="0"/>
                <a:cs typeface="Times New Roman" charset="0"/>
              </a:rPr>
              <a:t>Problem statement</a:t>
            </a:r>
          </a:p>
        </p:txBody>
      </p:sp>
      <p:sp>
        <p:nvSpPr>
          <p:cNvPr id="3" name="Content Placeholder 2"/>
          <p:cNvSpPr>
            <a:spLocks noGrp="1"/>
          </p:cNvSpPr>
          <p:nvPr>
            <p:ph idx="1"/>
          </p:nvPr>
        </p:nvSpPr>
        <p:spPr>
          <a:xfrm>
            <a:off x="304800" y="1524000"/>
            <a:ext cx="8534400" cy="5105400"/>
          </a:xfrm>
        </p:spPr>
        <p:txBody>
          <a:bodyPr>
            <a:normAutofit/>
          </a:bodyPr>
          <a:lstStyle/>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The shopping experience in a shopping mall or grocery store is very time </a:t>
            </a:r>
          </a:p>
          <a:p>
            <a:pPr marL="0" indent="0">
              <a:buNone/>
            </a:pPr>
            <a:r>
              <a:rPr lang="en-US" sz="2000" dirty="0">
                <a:latin typeface="Times New Roman" charset="0"/>
                <a:ea typeface="Times New Roman" charset="0"/>
                <a:cs typeface="Times New Roman" charset="0"/>
              </a:rPr>
              <a:t>      consuming especially when the customer has to wait in a long queue for </a:t>
            </a:r>
          </a:p>
          <a:p>
            <a:pPr marL="0" indent="0">
              <a:buNone/>
            </a:pPr>
            <a:r>
              <a:rPr lang="en-US" sz="2000" dirty="0">
                <a:latin typeface="Times New Roman" charset="0"/>
                <a:ea typeface="Times New Roman" charset="0"/>
                <a:cs typeface="Times New Roman" charset="0"/>
              </a:rPr>
              <a:t>      billing and payment counters.</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Due to having many employees in a particular mall , it affects its overall </a:t>
            </a:r>
          </a:p>
          <a:p>
            <a:pPr marL="0" indent="0">
              <a:buNone/>
            </a:pPr>
            <a:r>
              <a:rPr lang="en-US" sz="2000" dirty="0">
                <a:latin typeface="Times New Roman" charset="0"/>
                <a:ea typeface="Times New Roman" charset="0"/>
                <a:cs typeface="Times New Roman" charset="0"/>
              </a:rPr>
              <a:t>      revenue growth.</a:t>
            </a:r>
          </a:p>
          <a:p>
            <a:pPr marL="0" indent="0">
              <a:buNone/>
            </a:pPr>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To solve the above problems and to make the shopping experience efficient for the customers.</a:t>
            </a:r>
          </a:p>
          <a:p>
            <a:pPr marL="0" indent="0">
              <a:buNone/>
            </a:pPr>
            <a:endParaRPr lang="en-US" sz="2000" dirty="0">
              <a:latin typeface="Times New Roman" charset="0"/>
              <a:ea typeface="Times New Roman" charset="0"/>
              <a:cs typeface="Times New Roman" charset="0"/>
            </a:endParaRPr>
          </a:p>
          <a:p>
            <a:pPr marL="0" indent="0">
              <a:buNone/>
            </a:pPr>
            <a:endParaRPr lang="en-US" sz="2000" dirty="0">
              <a:latin typeface="Times New Roman" charset="0"/>
              <a:ea typeface="Times New Roman" charset="0"/>
              <a:cs typeface="Times New Roman" charset="0"/>
            </a:endParaRPr>
          </a:p>
          <a:p>
            <a:endParaRPr lang="en-US" sz="2000" dirty="0">
              <a:latin typeface="Times New Roman" charset="0"/>
              <a:ea typeface="Times New Roman" charset="0"/>
              <a:cs typeface="Times New Roman" charset="0"/>
            </a:endParaRPr>
          </a:p>
          <a:p>
            <a:pPr marL="0" indent="0">
              <a:buNone/>
            </a:pPr>
            <a:r>
              <a:rPr lang="en-US" sz="2000" dirty="0">
                <a:latin typeface="Times New Roman" charset="0"/>
                <a:ea typeface="Times New Roman" charset="0"/>
                <a:cs typeface="Times New Roman" charset="0"/>
              </a:rPr>
              <a:t> </a:t>
            </a:r>
          </a:p>
          <a:p>
            <a:pPr marL="0" indent="0">
              <a:buNone/>
            </a:pPr>
            <a:endParaRPr lang="en-US" sz="2000" dirty="0">
              <a:latin typeface="Times New Roman" charset="0"/>
              <a:ea typeface="Times New Roman" charset="0"/>
              <a:cs typeface="Times New Roman" charset="0"/>
            </a:endParaRPr>
          </a:p>
          <a:p>
            <a:pPr marL="0" indent="0">
              <a:buNone/>
            </a:pP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37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b="1" dirty="0">
                <a:latin typeface="Times New Roman" charset="0"/>
                <a:ea typeface="Times New Roman" charset="0"/>
                <a:cs typeface="Times New Roman" charset="0"/>
              </a:rPr>
              <a:t>References</a:t>
            </a:r>
          </a:p>
        </p:txBody>
      </p:sp>
      <p:sp>
        <p:nvSpPr>
          <p:cNvPr id="3" name="Content Placeholder 2"/>
          <p:cNvSpPr>
            <a:spLocks noGrp="1"/>
          </p:cNvSpPr>
          <p:nvPr>
            <p:ph idx="1"/>
          </p:nvPr>
        </p:nvSpPr>
        <p:spPr>
          <a:xfrm>
            <a:off x="266700" y="990600"/>
            <a:ext cx="8610600" cy="5715000"/>
          </a:xfrm>
        </p:spPr>
        <p:txBody>
          <a:bodyPr>
            <a:normAutofit fontScale="70000" lnSpcReduction="20000"/>
          </a:bodyPr>
          <a:lstStyle/>
          <a:p>
            <a:endParaRPr lang="en-US" sz="1700" dirty="0">
              <a:solidFill>
                <a:schemeClr val="dk1"/>
              </a:solidFill>
              <a:latin typeface="Times New Roman" panose="02020603050405020304" pitchFamily="18" charset="0"/>
              <a:cs typeface="Times New Roman" panose="02020603050405020304" pitchFamily="18" charset="0"/>
            </a:endParaRPr>
          </a:p>
          <a:p>
            <a:endParaRPr lang="en-US" sz="100" dirty="0">
              <a:solidFill>
                <a:schemeClr val="dk1"/>
              </a:solidFill>
              <a:latin typeface="Times New Roman" panose="02020603050405020304" pitchFamily="18" charset="0"/>
              <a:cs typeface="Times New Roman" panose="02020603050405020304" pitchFamily="18" charset="0"/>
            </a:endParaRPr>
          </a:p>
          <a:p>
            <a:pPr marL="0" indent="0">
              <a:buNone/>
            </a:pPr>
            <a:r>
              <a:rPr lang="fi-FI" sz="1800" dirty="0">
                <a:solidFill>
                  <a:schemeClr val="dk1"/>
                </a:solidFill>
                <a:latin typeface="Times New Roman" panose="02020603050405020304" pitchFamily="18" charset="0"/>
                <a:cs typeface="Times New Roman" panose="02020603050405020304" pitchFamily="18" charset="0"/>
              </a:rPr>
              <a:t>[1</a:t>
            </a:r>
            <a:r>
              <a:rPr lang="fi-FI" sz="2900" dirty="0">
                <a:solidFill>
                  <a:schemeClr val="dk1"/>
                </a:solidFill>
                <a:latin typeface="Times New Roman" panose="02020603050405020304" pitchFamily="18" charset="0"/>
                <a:cs typeface="Times New Roman" panose="02020603050405020304" pitchFamily="18" charset="0"/>
              </a:rPr>
              <a:t>]     Athauda, T., Marin, J. C. L., Lee, J., &amp; </a:t>
            </a:r>
            <a:r>
              <a:rPr lang="fi-FI" sz="2900" dirty="0" err="1">
                <a:solidFill>
                  <a:schemeClr val="dk1"/>
                </a:solidFill>
                <a:latin typeface="Times New Roman" panose="02020603050405020304" pitchFamily="18" charset="0"/>
                <a:cs typeface="Times New Roman" panose="02020603050405020304" pitchFamily="18" charset="0"/>
              </a:rPr>
              <a:t>Karmakar</a:t>
            </a:r>
            <a:r>
              <a:rPr lang="fi-FI" sz="2900" dirty="0">
                <a:solidFill>
                  <a:schemeClr val="dk1"/>
                </a:solidFill>
                <a:latin typeface="Times New Roman" panose="02020603050405020304" pitchFamily="18" charset="0"/>
                <a:cs typeface="Times New Roman" panose="02020603050405020304" pitchFamily="18" charset="0"/>
              </a:rPr>
              <a:t>, N.” </a:t>
            </a:r>
            <a:r>
              <a:rPr lang="en-US" sz="2900" b="1" i="1" dirty="0">
                <a:solidFill>
                  <a:schemeClr val="dk1"/>
                </a:solidFill>
                <a:latin typeface="Times New Roman" panose="02020603050405020304" pitchFamily="18" charset="0"/>
                <a:cs typeface="Times New Roman" panose="02020603050405020304" pitchFamily="18" charset="0"/>
              </a:rPr>
              <a:t>Robust low-cost </a:t>
            </a:r>
          </a:p>
          <a:p>
            <a:pPr marL="0" indent="0">
              <a:buNone/>
            </a:pPr>
            <a:r>
              <a:rPr lang="en-US" sz="2900" b="1" i="1" dirty="0">
                <a:solidFill>
                  <a:schemeClr val="dk1"/>
                </a:solidFill>
                <a:latin typeface="Times New Roman" panose="02020603050405020304" pitchFamily="18" charset="0"/>
                <a:cs typeface="Times New Roman" panose="02020603050405020304" pitchFamily="18" charset="0"/>
              </a:rPr>
              <a:t>        passive UHF RFID based smart shopping trolley </a:t>
            </a:r>
            <a:r>
              <a:rPr lang="fi-FI" sz="2900" dirty="0">
                <a:solidFill>
                  <a:schemeClr val="dk1"/>
                </a:solidFill>
                <a:latin typeface="Times New Roman" panose="02020603050405020304" pitchFamily="18" charset="0"/>
                <a:cs typeface="Times New Roman" panose="02020603050405020304" pitchFamily="18" charset="0"/>
              </a:rPr>
              <a:t>” (2018). </a:t>
            </a:r>
          </a:p>
          <a:p>
            <a:endParaRPr lang="en-US" sz="2900" dirty="0">
              <a:solidFill>
                <a:schemeClr val="dk1"/>
              </a:solidFill>
              <a:latin typeface="Times New Roman" panose="02020603050405020304" pitchFamily="18" charset="0"/>
              <a:cs typeface="Times New Roman" panose="02020603050405020304" pitchFamily="18" charset="0"/>
            </a:endParaRPr>
          </a:p>
          <a:p>
            <a:pPr marL="0" indent="0">
              <a:buNone/>
            </a:pPr>
            <a:r>
              <a:rPr lang="en-US" sz="2900" dirty="0">
                <a:solidFill>
                  <a:schemeClr val="dk1"/>
                </a:solidFill>
                <a:latin typeface="Times New Roman" panose="02020603050405020304" pitchFamily="18" charset="0"/>
                <a:cs typeface="Times New Roman" panose="02020603050405020304" pitchFamily="18" charset="0"/>
              </a:rPr>
              <a:t>[2]    Devipriya, D., Sri, V. S., &amp; </a:t>
            </a:r>
            <a:r>
              <a:rPr lang="en-US" sz="2900" dirty="0" err="1">
                <a:solidFill>
                  <a:schemeClr val="dk1"/>
                </a:solidFill>
                <a:latin typeface="Times New Roman" panose="02020603050405020304" pitchFamily="18" charset="0"/>
                <a:cs typeface="Times New Roman" panose="02020603050405020304" pitchFamily="18" charset="0"/>
              </a:rPr>
              <a:t>Mamatha</a:t>
            </a:r>
            <a:r>
              <a:rPr lang="en-US" sz="2900" dirty="0">
                <a:solidFill>
                  <a:schemeClr val="dk1"/>
                </a:solidFill>
                <a:latin typeface="Times New Roman" panose="02020603050405020304" pitchFamily="18" charset="0"/>
                <a:cs typeface="Times New Roman" panose="02020603050405020304" pitchFamily="18" charset="0"/>
              </a:rPr>
              <a:t>, I. “</a:t>
            </a:r>
            <a:r>
              <a:rPr lang="en-US" sz="2900" b="1" i="1" dirty="0">
                <a:solidFill>
                  <a:schemeClr val="dk1"/>
                </a:solidFill>
                <a:latin typeface="Times New Roman" panose="02020603050405020304" pitchFamily="18" charset="0"/>
                <a:cs typeface="Times New Roman" panose="02020603050405020304" pitchFamily="18" charset="0"/>
              </a:rPr>
              <a:t>Smart Store Assistor for Visually </a:t>
            </a:r>
          </a:p>
          <a:p>
            <a:pPr marL="0" indent="0">
              <a:buNone/>
            </a:pPr>
            <a:r>
              <a:rPr lang="en-US" sz="2900" b="1" i="1" dirty="0">
                <a:solidFill>
                  <a:schemeClr val="dk1"/>
                </a:solidFill>
                <a:latin typeface="Times New Roman" panose="02020603050405020304" pitchFamily="18" charset="0"/>
                <a:cs typeface="Times New Roman" panose="02020603050405020304" pitchFamily="18" charset="0"/>
              </a:rPr>
              <a:t>         Impaired</a:t>
            </a:r>
            <a:r>
              <a:rPr lang="en-US" sz="2900" dirty="0">
                <a:solidFill>
                  <a:schemeClr val="dk1"/>
                </a:solidFill>
                <a:latin typeface="Times New Roman" panose="02020603050405020304" pitchFamily="18" charset="0"/>
                <a:cs typeface="Times New Roman" panose="02020603050405020304" pitchFamily="18" charset="0"/>
              </a:rPr>
              <a:t> ”(2018).</a:t>
            </a:r>
          </a:p>
          <a:p>
            <a:endParaRPr lang="en-US" sz="2900" dirty="0">
              <a:solidFill>
                <a:schemeClr val="dk1"/>
              </a:solidFill>
              <a:latin typeface="Times New Roman" panose="02020603050405020304" pitchFamily="18" charset="0"/>
              <a:cs typeface="Times New Roman" panose="02020603050405020304" pitchFamily="18" charset="0"/>
            </a:endParaRPr>
          </a:p>
          <a:p>
            <a:pPr marL="0" indent="0">
              <a:buNone/>
            </a:pPr>
            <a:r>
              <a:rPr lang="en-US" sz="2900" dirty="0">
                <a:solidFill>
                  <a:schemeClr val="dk1"/>
                </a:solidFill>
                <a:latin typeface="Times New Roman" panose="02020603050405020304" pitchFamily="18" charset="0"/>
                <a:cs typeface="Times New Roman" panose="02020603050405020304" pitchFamily="18" charset="0"/>
              </a:rPr>
              <a:t>[3]    Feng, J., Li, F., Xu, C., &amp; Zhong, R. Y. IEEE Transactions on Systems, Man, </a:t>
            </a:r>
          </a:p>
          <a:p>
            <a:pPr marL="0" indent="0">
              <a:buNone/>
            </a:pPr>
            <a:r>
              <a:rPr lang="en-US" sz="2900" dirty="0">
                <a:solidFill>
                  <a:schemeClr val="dk1"/>
                </a:solidFill>
                <a:latin typeface="Times New Roman" panose="02020603050405020304" pitchFamily="18" charset="0"/>
                <a:cs typeface="Times New Roman" panose="02020603050405020304" pitchFamily="18" charset="0"/>
              </a:rPr>
              <a:t>         and Cybernetics: Systems, 1–8.” </a:t>
            </a:r>
            <a:r>
              <a:rPr lang="en-US" sz="2900" b="1" i="1" dirty="0">
                <a:solidFill>
                  <a:schemeClr val="dk1"/>
                </a:solidFill>
                <a:latin typeface="Times New Roman" panose="02020603050405020304" pitchFamily="18" charset="0"/>
                <a:cs typeface="Times New Roman" panose="02020603050405020304" pitchFamily="18" charset="0"/>
              </a:rPr>
              <a:t>Data-Driven Analysis for RFID-Enabled       </a:t>
            </a:r>
          </a:p>
          <a:p>
            <a:pPr marL="0" indent="0">
              <a:buNone/>
            </a:pPr>
            <a:r>
              <a:rPr lang="en-US" sz="2900" b="1" i="1" dirty="0">
                <a:solidFill>
                  <a:schemeClr val="dk1"/>
                </a:solidFill>
                <a:latin typeface="Times New Roman" panose="02020603050405020304" pitchFamily="18" charset="0"/>
                <a:cs typeface="Times New Roman" panose="02020603050405020304" pitchFamily="18" charset="0"/>
              </a:rPr>
              <a:t>         Smart Factory: A Case Study</a:t>
            </a:r>
            <a:r>
              <a:rPr lang="en-US" sz="2900" dirty="0">
                <a:solidFill>
                  <a:schemeClr val="dk1"/>
                </a:solidFill>
                <a:latin typeface="Times New Roman" panose="02020603050405020304" pitchFamily="18" charset="0"/>
                <a:cs typeface="Times New Roman" panose="02020603050405020304" pitchFamily="18" charset="0"/>
              </a:rPr>
              <a:t> ” (2018).</a:t>
            </a:r>
          </a:p>
          <a:p>
            <a:pPr marL="0" indent="0">
              <a:buNone/>
            </a:pPr>
            <a:endParaRPr lang="en-US" sz="2900" dirty="0">
              <a:solidFill>
                <a:schemeClr val="dk1"/>
              </a:solidFill>
              <a:latin typeface="Times New Roman" panose="02020603050405020304" pitchFamily="18" charset="0"/>
              <a:cs typeface="Times New Roman" panose="02020603050405020304" pitchFamily="18" charset="0"/>
            </a:endParaRPr>
          </a:p>
          <a:p>
            <a:pPr marL="0" indent="0">
              <a:buNone/>
            </a:pPr>
            <a:r>
              <a:rPr lang="en-US" sz="2900" dirty="0">
                <a:solidFill>
                  <a:schemeClr val="dk1"/>
                </a:solidFill>
                <a:latin typeface="Times New Roman" panose="02020603050405020304" pitchFamily="18" charset="0"/>
                <a:cs typeface="Times New Roman" panose="02020603050405020304" pitchFamily="18" charset="0"/>
              </a:rPr>
              <a:t>[4]    Jardine, N., Gericke, G. A., </a:t>
            </a:r>
            <a:r>
              <a:rPr lang="en-US" sz="2900" dirty="0" err="1">
                <a:solidFill>
                  <a:schemeClr val="dk1"/>
                </a:solidFill>
                <a:latin typeface="Times New Roman" panose="02020603050405020304" pitchFamily="18" charset="0"/>
                <a:cs typeface="Times New Roman" panose="02020603050405020304" pitchFamily="18" charset="0"/>
              </a:rPr>
              <a:t>Kuriakose</a:t>
            </a:r>
            <a:r>
              <a:rPr lang="en-US" sz="2900" dirty="0">
                <a:solidFill>
                  <a:schemeClr val="dk1"/>
                </a:solidFill>
                <a:latin typeface="Times New Roman" panose="02020603050405020304" pitchFamily="18" charset="0"/>
                <a:cs typeface="Times New Roman" panose="02020603050405020304" pitchFamily="18" charset="0"/>
              </a:rPr>
              <a:t>, R. R., &amp; </a:t>
            </a:r>
            <a:r>
              <a:rPr lang="en-US" sz="2900" dirty="0" err="1">
                <a:solidFill>
                  <a:schemeClr val="dk1"/>
                </a:solidFill>
                <a:latin typeface="Times New Roman" panose="02020603050405020304" pitchFamily="18" charset="0"/>
                <a:cs typeface="Times New Roman" panose="02020603050405020304" pitchFamily="18" charset="0"/>
              </a:rPr>
              <a:t>Vermaak</a:t>
            </a:r>
            <a:r>
              <a:rPr lang="en-US" sz="2900" dirty="0">
                <a:solidFill>
                  <a:schemeClr val="dk1"/>
                </a:solidFill>
                <a:latin typeface="Times New Roman" panose="02020603050405020304" pitchFamily="18" charset="0"/>
                <a:cs typeface="Times New Roman" panose="02020603050405020304" pitchFamily="18" charset="0"/>
              </a:rPr>
              <a:t>, H. J.” </a:t>
            </a:r>
            <a:r>
              <a:rPr lang="en-US" sz="2900" b="1" i="1" dirty="0">
                <a:solidFill>
                  <a:schemeClr val="dk1"/>
                </a:solidFill>
                <a:latin typeface="Times New Roman" panose="02020603050405020304" pitchFamily="18" charset="0"/>
                <a:cs typeface="Times New Roman" panose="02020603050405020304" pitchFamily="18" charset="0"/>
              </a:rPr>
              <a:t>Wireless </a:t>
            </a:r>
          </a:p>
          <a:p>
            <a:pPr marL="0" indent="0">
              <a:buNone/>
            </a:pPr>
            <a:r>
              <a:rPr lang="en-US" sz="2900" b="1" i="1" dirty="0">
                <a:solidFill>
                  <a:schemeClr val="dk1"/>
                </a:solidFill>
                <a:latin typeface="Times New Roman" panose="02020603050405020304" pitchFamily="18" charset="0"/>
                <a:cs typeface="Times New Roman" panose="02020603050405020304" pitchFamily="18" charset="0"/>
              </a:rPr>
              <a:t>         Smart Product Tracking using Radio Frequency Identification</a:t>
            </a:r>
            <a:r>
              <a:rPr lang="en-US" sz="2900" dirty="0">
                <a:solidFill>
                  <a:schemeClr val="dk1"/>
                </a:solidFill>
                <a:latin typeface="Times New Roman" panose="02020603050405020304" pitchFamily="18" charset="0"/>
                <a:cs typeface="Times New Roman" panose="02020603050405020304" pitchFamily="18" charset="0"/>
              </a:rPr>
              <a:t> ” (2019). </a:t>
            </a:r>
            <a:br>
              <a:rPr lang="en-US" sz="2900" dirty="0">
                <a:solidFill>
                  <a:schemeClr val="dk1"/>
                </a:solidFill>
                <a:latin typeface="Times New Roman" panose="02020603050405020304" pitchFamily="18" charset="0"/>
                <a:cs typeface="Times New Roman" panose="02020603050405020304" pitchFamily="18" charset="0"/>
              </a:rPr>
            </a:br>
            <a:endParaRPr lang="en-US" sz="2900" dirty="0">
              <a:solidFill>
                <a:schemeClr val="dk1"/>
              </a:solidFill>
              <a:latin typeface="Times New Roman" panose="02020603050405020304" pitchFamily="18" charset="0"/>
              <a:cs typeface="Times New Roman" panose="02020603050405020304" pitchFamily="18" charset="0"/>
            </a:endParaRPr>
          </a:p>
          <a:p>
            <a:pPr marL="0" indent="0">
              <a:buNone/>
            </a:pPr>
            <a:r>
              <a:rPr lang="en-US" sz="2900" dirty="0">
                <a:solidFill>
                  <a:schemeClr val="dk1"/>
                </a:solidFill>
                <a:latin typeface="Times New Roman" panose="02020603050405020304" pitchFamily="18" charset="0"/>
                <a:cs typeface="Times New Roman" panose="02020603050405020304" pitchFamily="18" charset="0"/>
              </a:rPr>
              <a:t>[5]    Liu, L., Zhou, B., Zou, Z., Yeh, S.-C., &amp; Zheng, L. 2018 (CAMAD).” </a:t>
            </a:r>
            <a:r>
              <a:rPr lang="en-US" sz="2900" b="1" i="1" dirty="0">
                <a:solidFill>
                  <a:schemeClr val="dk1"/>
                </a:solidFill>
                <a:latin typeface="Times New Roman" panose="02020603050405020304" pitchFamily="18" charset="0"/>
                <a:cs typeface="Times New Roman" panose="02020603050405020304" pitchFamily="18" charset="0"/>
              </a:rPr>
              <a:t>A </a:t>
            </a:r>
          </a:p>
          <a:p>
            <a:pPr marL="0" indent="0">
              <a:buNone/>
            </a:pPr>
            <a:r>
              <a:rPr lang="en-US" sz="2900" b="1" i="1" dirty="0">
                <a:solidFill>
                  <a:schemeClr val="dk1"/>
                </a:solidFill>
                <a:latin typeface="Times New Roman" panose="02020603050405020304" pitchFamily="18" charset="0"/>
                <a:cs typeface="Times New Roman" panose="02020603050405020304" pitchFamily="18" charset="0"/>
              </a:rPr>
              <a:t>         Smart Unstaffed Retail Shop Based on Artificial Intelligence and IoT </a:t>
            </a:r>
            <a:r>
              <a:rPr lang="en-US" sz="2900" dirty="0">
                <a:solidFill>
                  <a:schemeClr val="dk1"/>
                </a:solidFill>
                <a:latin typeface="Times New Roman" panose="02020603050405020304" pitchFamily="18" charset="0"/>
                <a:cs typeface="Times New Roman" panose="02020603050405020304" pitchFamily="18" charset="0"/>
              </a:rPr>
              <a:t>”       </a:t>
            </a:r>
          </a:p>
          <a:p>
            <a:pPr marL="0" indent="0">
              <a:buNone/>
            </a:pPr>
            <a:r>
              <a:rPr lang="en-US" sz="2900" dirty="0">
                <a:solidFill>
                  <a:schemeClr val="dk1"/>
                </a:solidFill>
                <a:latin typeface="Times New Roman" panose="02020603050405020304" pitchFamily="18" charset="0"/>
                <a:cs typeface="Times New Roman" panose="02020603050405020304" pitchFamily="18" charset="0"/>
              </a:rPr>
              <a:t>         (2018).</a:t>
            </a:r>
            <a:br>
              <a:rPr lang="en-US" sz="2900" dirty="0">
                <a:solidFill>
                  <a:schemeClr val="dk1"/>
                </a:solidFill>
                <a:latin typeface="Times New Roman" panose="02020603050405020304" pitchFamily="18" charset="0"/>
                <a:cs typeface="Times New Roman" panose="02020603050405020304" pitchFamily="18" charset="0"/>
              </a:rPr>
            </a:br>
            <a:r>
              <a:rPr lang="en-US" sz="2900" dirty="0">
                <a:solidFill>
                  <a:schemeClr val="dk1"/>
                </a:solidFill>
                <a:latin typeface="Times New Roman" panose="02020603050405020304" pitchFamily="18" charset="0"/>
                <a:cs typeface="Times New Roman" panose="02020603050405020304" pitchFamily="18" charset="0"/>
              </a:rPr>
              <a:t> </a:t>
            </a:r>
          </a:p>
          <a:p>
            <a:endParaRPr lang="en-US" sz="1400" dirty="0"/>
          </a:p>
        </p:txBody>
      </p:sp>
    </p:spTree>
    <p:extLst>
      <p:ext uri="{BB962C8B-B14F-4D97-AF65-F5344CB8AC3E}">
        <p14:creationId xmlns:p14="http://schemas.microsoft.com/office/powerpoint/2010/main" val="19652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2667000"/>
            <a:ext cx="8229600" cy="1143000"/>
          </a:xfrm>
        </p:spPr>
        <p:txBody>
          <a:bodyPr>
            <a:normAutofit/>
          </a:bodyPr>
          <a:lstStyle/>
          <a:p>
            <a:pPr indent="-342900" eaLnBrk="1" hangingPunct="1">
              <a:lnSpc>
                <a:spcPct val="150000"/>
              </a:lnSpc>
            </a:pPr>
            <a:r>
              <a:rPr lang="en-US" sz="4800" dirty="0">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charset="0"/>
                <a:ea typeface="Times New Roman" charset="0"/>
                <a:cs typeface="Times New Roman" charset="0"/>
              </a:rPr>
              <a:t>Proposed system</a:t>
            </a:r>
          </a:p>
        </p:txBody>
      </p:sp>
      <p:sp>
        <p:nvSpPr>
          <p:cNvPr id="3" name="Content Placeholder 2"/>
          <p:cNvSpPr>
            <a:spLocks noGrp="1"/>
          </p:cNvSpPr>
          <p:nvPr>
            <p:ph idx="1"/>
          </p:nvPr>
        </p:nvSpPr>
        <p:spPr/>
        <p:txBody>
          <a:bodyPr>
            <a:normAutofit lnSpcReduction="10000"/>
          </a:bodyPr>
          <a:lstStyle/>
          <a:p>
            <a:r>
              <a:rPr lang="en-US" sz="2000" dirty="0">
                <a:latin typeface="Times New Roman" charset="0"/>
                <a:ea typeface="Times New Roman" charset="0"/>
                <a:cs typeface="Times New Roman" charset="0"/>
              </a:rPr>
              <a:t>A smart shopping cart which contains RFID reader , LCD display , DC motors , option buttons , Wi-Fi module , ZigBee transceiver. All the components are connected to the microcontroller .</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All the items are given a RFID tag and the cart scans the items and store the data on microcontroller and displays on screen.</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The cart can be controlled by using Bluetooth enabled app.</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The IoT data is updated in the cloud for stock maintenance using ESP8266 and bill generation using ZigBee.</a:t>
            </a:r>
          </a:p>
          <a:p>
            <a:endParaRPr lang="en-US" sz="2000" dirty="0">
              <a:latin typeface="Times New Roman" charset="0"/>
              <a:ea typeface="Times New Roman" charset="0"/>
              <a:cs typeface="Times New Roman" charset="0"/>
            </a:endParaRPr>
          </a:p>
          <a:p>
            <a:r>
              <a:rPr lang="en-US" sz="2000" dirty="0">
                <a:latin typeface="Times New Roman" charset="0"/>
                <a:ea typeface="Times New Roman" charset="0"/>
                <a:cs typeface="Times New Roman" charset="0"/>
              </a:rPr>
              <a:t>A stand-alone computer connected with ZigBee transceiver  is used to display the IoT data using dashboard.</a:t>
            </a:r>
          </a:p>
        </p:txBody>
      </p:sp>
    </p:spTree>
    <p:extLst>
      <p:ext uri="{BB962C8B-B14F-4D97-AF65-F5344CB8AC3E}">
        <p14:creationId xmlns:p14="http://schemas.microsoft.com/office/powerpoint/2010/main" val="184404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89" y="273900"/>
            <a:ext cx="8229600" cy="653885"/>
          </a:xfrm>
        </p:spPr>
        <p:txBody>
          <a:bodyPr>
            <a:normAutofit fontScale="90000"/>
          </a:bodyPr>
          <a:lstStyle/>
          <a:p>
            <a:r>
              <a:rPr lang="en-US" b="1" dirty="0">
                <a:latin typeface="Times New Roman" charset="0"/>
                <a:ea typeface="Times New Roman" charset="0"/>
                <a:cs typeface="Times New Roman" charset="0"/>
              </a:rPr>
              <a:t>System Architecture</a:t>
            </a:r>
          </a:p>
        </p:txBody>
      </p:sp>
      <p:sp>
        <p:nvSpPr>
          <p:cNvPr id="4" name="Rectangle 3"/>
          <p:cNvSpPr/>
          <p:nvPr/>
        </p:nvSpPr>
        <p:spPr>
          <a:xfrm>
            <a:off x="3276600" y="1931581"/>
            <a:ext cx="1447800" cy="15736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Embedded chip</a:t>
            </a:r>
          </a:p>
        </p:txBody>
      </p:sp>
      <p:sp>
        <p:nvSpPr>
          <p:cNvPr id="6" name="Rectangle 5"/>
          <p:cNvSpPr/>
          <p:nvPr/>
        </p:nvSpPr>
        <p:spPr>
          <a:xfrm>
            <a:off x="1224516" y="1987375"/>
            <a:ext cx="1447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RFID reader</a:t>
            </a:r>
          </a:p>
        </p:txBody>
      </p:sp>
      <p:sp>
        <p:nvSpPr>
          <p:cNvPr id="7" name="Rectangle 6"/>
          <p:cNvSpPr/>
          <p:nvPr/>
        </p:nvSpPr>
        <p:spPr>
          <a:xfrm>
            <a:off x="1224516" y="2869224"/>
            <a:ext cx="1447800" cy="6162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LCD</a:t>
            </a:r>
          </a:p>
        </p:txBody>
      </p:sp>
      <p:sp>
        <p:nvSpPr>
          <p:cNvPr id="8" name="Rectangle 7"/>
          <p:cNvSpPr/>
          <p:nvPr/>
        </p:nvSpPr>
        <p:spPr>
          <a:xfrm>
            <a:off x="3276600" y="1057935"/>
            <a:ext cx="1447800" cy="5395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Option button</a:t>
            </a:r>
          </a:p>
        </p:txBody>
      </p:sp>
      <p:sp>
        <p:nvSpPr>
          <p:cNvPr id="9" name="Rectangle 8"/>
          <p:cNvSpPr/>
          <p:nvPr/>
        </p:nvSpPr>
        <p:spPr>
          <a:xfrm>
            <a:off x="3276600" y="3827314"/>
            <a:ext cx="1447800" cy="4474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Motor Driver</a:t>
            </a:r>
          </a:p>
        </p:txBody>
      </p:sp>
      <p:sp>
        <p:nvSpPr>
          <p:cNvPr id="10" name="Rectangle 9"/>
          <p:cNvSpPr/>
          <p:nvPr/>
        </p:nvSpPr>
        <p:spPr>
          <a:xfrm>
            <a:off x="5413744" y="1428027"/>
            <a:ext cx="1447800" cy="4474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Buzzer</a:t>
            </a:r>
          </a:p>
        </p:txBody>
      </p:sp>
      <p:sp>
        <p:nvSpPr>
          <p:cNvPr id="11" name="Rectangle 10"/>
          <p:cNvSpPr/>
          <p:nvPr/>
        </p:nvSpPr>
        <p:spPr>
          <a:xfrm>
            <a:off x="5411972" y="2073304"/>
            <a:ext cx="1447800" cy="4474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ZigBee</a:t>
            </a:r>
          </a:p>
        </p:txBody>
      </p:sp>
      <p:sp>
        <p:nvSpPr>
          <p:cNvPr id="12" name="Rectangle 11"/>
          <p:cNvSpPr/>
          <p:nvPr/>
        </p:nvSpPr>
        <p:spPr>
          <a:xfrm>
            <a:off x="5398681" y="3055366"/>
            <a:ext cx="1461091" cy="5329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Wi-Fi Module </a:t>
            </a:r>
            <a:endParaRPr lang="en-US" dirty="0"/>
          </a:p>
        </p:txBody>
      </p:sp>
      <p:sp>
        <p:nvSpPr>
          <p:cNvPr id="13" name="Rectangle 12"/>
          <p:cNvSpPr/>
          <p:nvPr/>
        </p:nvSpPr>
        <p:spPr>
          <a:xfrm>
            <a:off x="1930695" y="5257800"/>
            <a:ext cx="1483242"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ZigBee</a:t>
            </a:r>
          </a:p>
        </p:txBody>
      </p:sp>
      <p:sp>
        <p:nvSpPr>
          <p:cNvPr id="14" name="Rectangle 13"/>
          <p:cNvSpPr/>
          <p:nvPr/>
        </p:nvSpPr>
        <p:spPr>
          <a:xfrm>
            <a:off x="3964172" y="4958781"/>
            <a:ext cx="1447800" cy="1207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Stand-alone System</a:t>
            </a:r>
          </a:p>
        </p:txBody>
      </p:sp>
      <p:sp>
        <p:nvSpPr>
          <p:cNvPr id="15" name="Rectangle 14"/>
          <p:cNvSpPr/>
          <p:nvPr/>
        </p:nvSpPr>
        <p:spPr>
          <a:xfrm>
            <a:off x="5905500" y="5236785"/>
            <a:ext cx="1447800" cy="6278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Dashboard</a:t>
            </a:r>
          </a:p>
        </p:txBody>
      </p:sp>
      <p:cxnSp>
        <p:nvCxnSpPr>
          <p:cNvPr id="17" name="Straight Arrow Connector 16"/>
          <p:cNvCxnSpPr>
            <a:stCxn id="6" idx="3"/>
          </p:cNvCxnSpPr>
          <p:nvPr/>
        </p:nvCxnSpPr>
        <p:spPr>
          <a:xfrm>
            <a:off x="2672316" y="2254075"/>
            <a:ext cx="604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72316" y="3138330"/>
            <a:ext cx="604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4" idx="0"/>
          </p:cNvCxnSpPr>
          <p:nvPr/>
        </p:nvCxnSpPr>
        <p:spPr>
          <a:xfrm>
            <a:off x="4000500" y="1597507"/>
            <a:ext cx="0" cy="33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0"/>
            <a:endCxn id="4" idx="2"/>
          </p:cNvCxnSpPr>
          <p:nvPr/>
        </p:nvCxnSpPr>
        <p:spPr>
          <a:xfrm flipV="1">
            <a:off x="4000500" y="3505200"/>
            <a:ext cx="0" cy="322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26172" y="3324193"/>
            <a:ext cx="685800" cy="4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12881" y="2338735"/>
            <a:ext cx="685800" cy="4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0" idx="1"/>
          </p:cNvCxnSpPr>
          <p:nvPr/>
        </p:nvCxnSpPr>
        <p:spPr>
          <a:xfrm flipV="1">
            <a:off x="4724400" y="1651763"/>
            <a:ext cx="689344" cy="4215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413937" y="5555585"/>
            <a:ext cx="51479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391593" y="5550699"/>
            <a:ext cx="479351" cy="1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riangle 37"/>
          <p:cNvSpPr/>
          <p:nvPr/>
        </p:nvSpPr>
        <p:spPr>
          <a:xfrm flipV="1">
            <a:off x="919716" y="4454431"/>
            <a:ext cx="609600" cy="49371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1224516" y="5604931"/>
            <a:ext cx="7239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224516" y="4958781"/>
            <a:ext cx="0" cy="64615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rot="19302817" flipV="1">
            <a:off x="8377622" y="832230"/>
            <a:ext cx="435205" cy="119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8920281">
            <a:off x="1462800" y="4033195"/>
            <a:ext cx="381000" cy="153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8877484">
            <a:off x="1601560" y="4240894"/>
            <a:ext cx="381000" cy="138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631268" y="4029047"/>
            <a:ext cx="2297076" cy="400110"/>
          </a:xfrm>
          <a:prstGeom prst="rect">
            <a:avLst/>
          </a:prstGeom>
          <a:noFill/>
        </p:spPr>
        <p:txBody>
          <a:bodyPr wrap="square" rtlCol="0">
            <a:spAutoFit/>
          </a:bodyPr>
          <a:lstStyle/>
          <a:p>
            <a:r>
              <a:rPr lang="en-US" sz="2000" i="1" dirty="0"/>
              <a:t>TROLLEY SECTION</a:t>
            </a:r>
          </a:p>
        </p:txBody>
      </p:sp>
      <p:sp>
        <p:nvSpPr>
          <p:cNvPr id="58" name="TextBox 57"/>
          <p:cNvSpPr txBox="1"/>
          <p:nvPr/>
        </p:nvSpPr>
        <p:spPr>
          <a:xfrm>
            <a:off x="5711456" y="6280993"/>
            <a:ext cx="2060944" cy="400110"/>
          </a:xfrm>
          <a:prstGeom prst="rect">
            <a:avLst/>
          </a:prstGeom>
          <a:noFill/>
        </p:spPr>
        <p:txBody>
          <a:bodyPr wrap="square" rtlCol="0">
            <a:spAutoFit/>
          </a:bodyPr>
          <a:lstStyle/>
          <a:p>
            <a:r>
              <a:rPr lang="en-US" sz="2000" i="1" dirty="0"/>
              <a:t>BILLING SECTION</a:t>
            </a:r>
          </a:p>
        </p:txBody>
      </p:sp>
      <p:sp>
        <p:nvSpPr>
          <p:cNvPr id="39" name="Triangle 38"/>
          <p:cNvSpPr/>
          <p:nvPr/>
        </p:nvSpPr>
        <p:spPr>
          <a:xfrm flipV="1">
            <a:off x="7702550" y="1153199"/>
            <a:ext cx="609600" cy="493717"/>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19339716" flipV="1">
            <a:off x="8205743" y="653038"/>
            <a:ext cx="487735" cy="144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11" idx="3"/>
          </p:cNvCxnSpPr>
          <p:nvPr/>
        </p:nvCxnSpPr>
        <p:spPr>
          <a:xfrm flipV="1">
            <a:off x="6859772" y="2297039"/>
            <a:ext cx="114757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0"/>
          </p:cNvCxnSpPr>
          <p:nvPr/>
        </p:nvCxnSpPr>
        <p:spPr>
          <a:xfrm>
            <a:off x="8007350" y="1646916"/>
            <a:ext cx="0" cy="6501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2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indent="-342900" eaLnBrk="1" hangingPunct="1">
              <a:lnSpc>
                <a:spcPct val="150000"/>
              </a:lnSpc>
            </a:pPr>
            <a:r>
              <a:rPr lang="en-US" sz="4800" b="1" dirty="0">
                <a:latin typeface="Times New Roman" pitchFamily="18" charset="0"/>
                <a:cs typeface="Times New Roman" pitchFamily="18" charset="0"/>
              </a:rPr>
              <a:t>Project objective	</a:t>
            </a:r>
          </a:p>
        </p:txBody>
      </p:sp>
      <p:sp>
        <p:nvSpPr>
          <p:cNvPr id="5123" name="Content Placeholder 2"/>
          <p:cNvSpPr>
            <a:spLocks noGrp="1"/>
          </p:cNvSpPr>
          <p:nvPr>
            <p:ph idx="1"/>
          </p:nvPr>
        </p:nvSpPr>
        <p:spPr/>
        <p:txBody>
          <a:bodyPr/>
          <a:lstStyle/>
          <a:p>
            <a:pPr eaLnBrk="1" hangingPunct="1">
              <a:lnSpc>
                <a:spcPct val="200000"/>
              </a:lnSpc>
            </a:pPr>
            <a:r>
              <a:rPr lang="en-US" sz="2000" dirty="0">
                <a:solidFill>
                  <a:srgbClr val="000000"/>
                </a:solidFill>
                <a:latin typeface="Times New Roman" pitchFamily="18" charset="0"/>
                <a:cs typeface="Times New Roman" pitchFamily="18" charset="0"/>
              </a:rPr>
              <a:t>To enable easy purchasing of products using RFID technology.</a:t>
            </a:r>
          </a:p>
          <a:p>
            <a:pPr eaLnBrk="1" hangingPunct="1">
              <a:lnSpc>
                <a:spcPct val="200000"/>
              </a:lnSpc>
            </a:pPr>
            <a:r>
              <a:rPr lang="en-US" sz="2000" dirty="0">
                <a:solidFill>
                  <a:srgbClr val="000000"/>
                </a:solidFill>
                <a:latin typeface="Times New Roman" pitchFamily="18" charset="0"/>
                <a:cs typeface="Times New Roman" pitchFamily="18" charset="0"/>
              </a:rPr>
              <a:t>To continuously upload the data through cloud.</a:t>
            </a:r>
          </a:p>
          <a:p>
            <a:pPr eaLnBrk="1" hangingPunct="1">
              <a:lnSpc>
                <a:spcPct val="200000"/>
              </a:lnSpc>
            </a:pPr>
            <a:r>
              <a:rPr lang="en-US" sz="2000" dirty="0">
                <a:solidFill>
                  <a:srgbClr val="000000"/>
                </a:solidFill>
                <a:latin typeface="Times New Roman" pitchFamily="18" charset="0"/>
                <a:cs typeface="Times New Roman" pitchFamily="18" charset="0"/>
              </a:rPr>
              <a:t>To aware the user about data regarding the product’s name and amount.</a:t>
            </a:r>
          </a:p>
          <a:p>
            <a:pPr eaLnBrk="1" hangingPunct="1">
              <a:lnSpc>
                <a:spcPct val="200000"/>
              </a:lnSpc>
            </a:pPr>
            <a:r>
              <a:rPr lang="en-US" sz="2000" dirty="0">
                <a:solidFill>
                  <a:srgbClr val="000000"/>
                </a:solidFill>
                <a:latin typeface="Times New Roman" pitchFamily="18" charset="0"/>
                <a:cs typeface="Times New Roman" pitchFamily="18" charset="0"/>
              </a:rPr>
              <a:t>To maintain the list of available stocks in the shop in an automated manner.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35F8-485C-436F-8055-9711CEE550AD}"/>
              </a:ext>
            </a:extLst>
          </p:cNvPr>
          <p:cNvSpPr>
            <a:spLocks noGrp="1"/>
          </p:cNvSpPr>
          <p:nvPr>
            <p:ph type="title"/>
          </p:nvPr>
        </p:nvSpPr>
        <p:spPr>
          <a:xfrm>
            <a:off x="1718569" y="-36102"/>
            <a:ext cx="5562600" cy="685800"/>
          </a:xfrm>
        </p:spPr>
        <p:txBody>
          <a:bodyPr>
            <a:noAutofit/>
          </a:bodyPr>
          <a:lstStyle/>
          <a:p>
            <a:r>
              <a:rPr lang="en-US" b="1" dirty="0">
                <a:latin typeface="Times New Roman" charset="0"/>
                <a:ea typeface="Times New Roman" charset="0"/>
                <a:cs typeface="Times New Roman" charset="0"/>
              </a:rPr>
              <a:t>Overall flow</a:t>
            </a:r>
            <a:r>
              <a:rPr lang="en-US" b="1" dirty="0"/>
              <a:t> </a:t>
            </a:r>
            <a:r>
              <a:rPr lang="en-US" b="1" dirty="0">
                <a:latin typeface="Times New Roman" charset="0"/>
                <a:ea typeface="Times New Roman" charset="0"/>
                <a:cs typeface="Times New Roman" charset="0"/>
              </a:rPr>
              <a:t>diagram</a:t>
            </a:r>
            <a:endParaRPr lang="en-IN" b="1" dirty="0">
              <a:latin typeface="Times New Roman" charset="0"/>
              <a:ea typeface="Times New Roman" charset="0"/>
              <a:cs typeface="Times New Roman" charset="0"/>
            </a:endParaRPr>
          </a:p>
        </p:txBody>
      </p:sp>
      <p:sp>
        <p:nvSpPr>
          <p:cNvPr id="8" name="Flowchart: Manual Operation 7">
            <a:extLst>
              <a:ext uri="{FF2B5EF4-FFF2-40B4-BE49-F238E27FC236}">
                <a16:creationId xmlns:a16="http://schemas.microsoft.com/office/drawing/2014/main" id="{F06A090E-679C-4A83-ACA8-AB727E6733A4}"/>
              </a:ext>
            </a:extLst>
          </p:cNvPr>
          <p:cNvSpPr/>
          <p:nvPr/>
        </p:nvSpPr>
        <p:spPr bwMode="auto">
          <a:xfrm>
            <a:off x="685800" y="779016"/>
            <a:ext cx="2057400" cy="555789"/>
          </a:xfrm>
          <a:prstGeom prst="flowChartManualOperat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Customer card</a:t>
            </a:r>
            <a:endParaRPr lang="en-IN" sz="1600" dirty="0">
              <a:latin typeface="+mj-lt"/>
            </a:endParaRPr>
          </a:p>
        </p:txBody>
      </p:sp>
      <p:sp>
        <p:nvSpPr>
          <p:cNvPr id="10" name="Flowchart: Process 9">
            <a:extLst>
              <a:ext uri="{FF2B5EF4-FFF2-40B4-BE49-F238E27FC236}">
                <a16:creationId xmlns:a16="http://schemas.microsoft.com/office/drawing/2014/main" id="{D28D7529-8126-43D2-AAD0-5409542A47C0}"/>
              </a:ext>
            </a:extLst>
          </p:cNvPr>
          <p:cNvSpPr/>
          <p:nvPr/>
        </p:nvSpPr>
        <p:spPr>
          <a:xfrm>
            <a:off x="3352800" y="1318388"/>
            <a:ext cx="2234767"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CONTROLLER</a:t>
            </a:r>
            <a:endParaRPr lang="en-IN" dirty="0">
              <a:latin typeface="+mj-lt"/>
            </a:endParaRPr>
          </a:p>
        </p:txBody>
      </p:sp>
      <p:sp>
        <p:nvSpPr>
          <p:cNvPr id="12" name="Flowchart: Decision 11">
            <a:extLst>
              <a:ext uri="{FF2B5EF4-FFF2-40B4-BE49-F238E27FC236}">
                <a16:creationId xmlns:a16="http://schemas.microsoft.com/office/drawing/2014/main" id="{56FE9A80-3172-4570-83D7-EC5B57C5BBEB}"/>
              </a:ext>
            </a:extLst>
          </p:cNvPr>
          <p:cNvSpPr/>
          <p:nvPr/>
        </p:nvSpPr>
        <p:spPr>
          <a:xfrm>
            <a:off x="1066800" y="1770461"/>
            <a:ext cx="2286000" cy="132382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RFID authenticate</a:t>
            </a:r>
            <a:endParaRPr lang="en-IN" sz="1400" dirty="0"/>
          </a:p>
        </p:txBody>
      </p:sp>
      <p:sp>
        <p:nvSpPr>
          <p:cNvPr id="13" name="Flowchart: Terminator 12">
            <a:extLst>
              <a:ext uri="{FF2B5EF4-FFF2-40B4-BE49-F238E27FC236}">
                <a16:creationId xmlns:a16="http://schemas.microsoft.com/office/drawing/2014/main" id="{5F323250-6B58-40C0-A7B3-DA089FD69B27}"/>
              </a:ext>
            </a:extLst>
          </p:cNvPr>
          <p:cNvSpPr/>
          <p:nvPr/>
        </p:nvSpPr>
        <p:spPr>
          <a:xfrm>
            <a:off x="126877" y="2903783"/>
            <a:ext cx="1066800" cy="3810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End</a:t>
            </a:r>
            <a:endParaRPr lang="en-IN" sz="1600" dirty="0">
              <a:latin typeface="+mj-lt"/>
            </a:endParaRPr>
          </a:p>
        </p:txBody>
      </p:sp>
      <p:sp>
        <p:nvSpPr>
          <p:cNvPr id="14" name="Flowchart: Process 13">
            <a:extLst>
              <a:ext uri="{FF2B5EF4-FFF2-40B4-BE49-F238E27FC236}">
                <a16:creationId xmlns:a16="http://schemas.microsoft.com/office/drawing/2014/main" id="{CA5DA6FC-84CB-4699-BBBD-BE5DB8DD39E0}"/>
              </a:ext>
            </a:extLst>
          </p:cNvPr>
          <p:cNvSpPr/>
          <p:nvPr/>
        </p:nvSpPr>
        <p:spPr>
          <a:xfrm>
            <a:off x="3352060" y="2795823"/>
            <a:ext cx="2286000" cy="5169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Bluetooth enabled trolly allocated</a:t>
            </a:r>
            <a:endParaRPr lang="en-IN" sz="1600" dirty="0">
              <a:latin typeface="+mj-lt"/>
            </a:endParaRPr>
          </a:p>
        </p:txBody>
      </p:sp>
      <p:sp>
        <p:nvSpPr>
          <p:cNvPr id="3" name="Flowchart: Magnetic Disk 2">
            <a:extLst>
              <a:ext uri="{FF2B5EF4-FFF2-40B4-BE49-F238E27FC236}">
                <a16:creationId xmlns:a16="http://schemas.microsoft.com/office/drawing/2014/main" id="{DADA5D29-C636-4E7E-8FAA-1C842EDB3925}"/>
              </a:ext>
            </a:extLst>
          </p:cNvPr>
          <p:cNvSpPr/>
          <p:nvPr/>
        </p:nvSpPr>
        <p:spPr>
          <a:xfrm>
            <a:off x="381000" y="3600122"/>
            <a:ext cx="1371600" cy="73357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Access databases</a:t>
            </a:r>
            <a:endParaRPr lang="en-IN" sz="1400" dirty="0"/>
          </a:p>
        </p:txBody>
      </p:sp>
      <p:sp>
        <p:nvSpPr>
          <p:cNvPr id="4" name="Flowchart: Process 3">
            <a:extLst>
              <a:ext uri="{FF2B5EF4-FFF2-40B4-BE49-F238E27FC236}">
                <a16:creationId xmlns:a16="http://schemas.microsoft.com/office/drawing/2014/main" id="{52906FB9-F184-4CD0-BEA8-1E3C198C37B6}"/>
              </a:ext>
            </a:extLst>
          </p:cNvPr>
          <p:cNvSpPr/>
          <p:nvPr/>
        </p:nvSpPr>
        <p:spPr>
          <a:xfrm>
            <a:off x="2895600" y="3763718"/>
            <a:ext cx="22860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Product selection</a:t>
            </a:r>
            <a:endParaRPr lang="en-IN" dirty="0">
              <a:latin typeface="+mj-lt"/>
            </a:endParaRPr>
          </a:p>
        </p:txBody>
      </p:sp>
      <p:sp>
        <p:nvSpPr>
          <p:cNvPr id="5" name="Flowchart: Process 4">
            <a:extLst>
              <a:ext uri="{FF2B5EF4-FFF2-40B4-BE49-F238E27FC236}">
                <a16:creationId xmlns:a16="http://schemas.microsoft.com/office/drawing/2014/main" id="{51C666BD-7739-4D50-9C21-67E56033FDC8}"/>
              </a:ext>
            </a:extLst>
          </p:cNvPr>
          <p:cNvSpPr/>
          <p:nvPr/>
        </p:nvSpPr>
        <p:spPr>
          <a:xfrm>
            <a:off x="419100" y="4800601"/>
            <a:ext cx="2286000" cy="38099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Selected items</a:t>
            </a:r>
            <a:endParaRPr lang="en-IN" sz="1600" dirty="0">
              <a:latin typeface="+mj-lt"/>
            </a:endParaRPr>
          </a:p>
        </p:txBody>
      </p:sp>
      <p:sp>
        <p:nvSpPr>
          <p:cNvPr id="6" name="Flowchart: Process 5">
            <a:extLst>
              <a:ext uri="{FF2B5EF4-FFF2-40B4-BE49-F238E27FC236}">
                <a16:creationId xmlns:a16="http://schemas.microsoft.com/office/drawing/2014/main" id="{753F66AD-CE29-42A2-9623-3D29C7728D70}"/>
              </a:ext>
            </a:extLst>
          </p:cNvPr>
          <p:cNvSpPr/>
          <p:nvPr/>
        </p:nvSpPr>
        <p:spPr>
          <a:xfrm>
            <a:off x="3352060" y="4553531"/>
            <a:ext cx="2630382"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User check out option</a:t>
            </a:r>
            <a:endParaRPr lang="en-IN" sz="1600" dirty="0">
              <a:latin typeface="+mj-lt"/>
            </a:endParaRPr>
          </a:p>
        </p:txBody>
      </p:sp>
      <p:sp>
        <p:nvSpPr>
          <p:cNvPr id="9" name="Flowchart: Process 8">
            <a:extLst>
              <a:ext uri="{FF2B5EF4-FFF2-40B4-BE49-F238E27FC236}">
                <a16:creationId xmlns:a16="http://schemas.microsoft.com/office/drawing/2014/main" id="{A82C366A-C8DF-4F39-926F-83290D03532F}"/>
              </a:ext>
            </a:extLst>
          </p:cNvPr>
          <p:cNvSpPr/>
          <p:nvPr/>
        </p:nvSpPr>
        <p:spPr>
          <a:xfrm>
            <a:off x="4049822" y="5191236"/>
            <a:ext cx="1868380" cy="381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Trolly disconnect</a:t>
            </a:r>
            <a:endParaRPr lang="en-IN" sz="1600" dirty="0">
              <a:latin typeface="+mj-lt"/>
            </a:endParaRPr>
          </a:p>
        </p:txBody>
      </p:sp>
      <p:sp>
        <p:nvSpPr>
          <p:cNvPr id="16" name="Flowchart: Magnetic Disk 15">
            <a:extLst>
              <a:ext uri="{FF2B5EF4-FFF2-40B4-BE49-F238E27FC236}">
                <a16:creationId xmlns:a16="http://schemas.microsoft.com/office/drawing/2014/main" id="{D62BEC02-12D5-4FA2-B556-B1A4B5E1AFD0}"/>
              </a:ext>
            </a:extLst>
          </p:cNvPr>
          <p:cNvSpPr/>
          <p:nvPr/>
        </p:nvSpPr>
        <p:spPr>
          <a:xfrm>
            <a:off x="7200900" y="6010865"/>
            <a:ext cx="1562839" cy="75974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Database</a:t>
            </a:r>
            <a:endParaRPr lang="en-IN" sz="1600" dirty="0">
              <a:latin typeface="+mj-lt"/>
            </a:endParaRPr>
          </a:p>
        </p:txBody>
      </p:sp>
      <p:sp>
        <p:nvSpPr>
          <p:cNvPr id="18" name="Flowchart: Magnetic Disk 17">
            <a:extLst>
              <a:ext uri="{FF2B5EF4-FFF2-40B4-BE49-F238E27FC236}">
                <a16:creationId xmlns:a16="http://schemas.microsoft.com/office/drawing/2014/main" id="{237E75DF-AA65-4D9A-B921-95D50F03E727}"/>
              </a:ext>
            </a:extLst>
          </p:cNvPr>
          <p:cNvSpPr/>
          <p:nvPr/>
        </p:nvSpPr>
        <p:spPr>
          <a:xfrm>
            <a:off x="4064217" y="6000547"/>
            <a:ext cx="1676400" cy="65245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Bill generation</a:t>
            </a:r>
            <a:endParaRPr lang="en-IN" sz="1600" dirty="0">
              <a:latin typeface="+mj-lt"/>
            </a:endParaRPr>
          </a:p>
        </p:txBody>
      </p:sp>
      <p:sp>
        <p:nvSpPr>
          <p:cNvPr id="19" name="Flowchart: Document 18">
            <a:extLst>
              <a:ext uri="{FF2B5EF4-FFF2-40B4-BE49-F238E27FC236}">
                <a16:creationId xmlns:a16="http://schemas.microsoft.com/office/drawing/2014/main" id="{0DDC9ED0-F562-4512-BDCE-305911ECEE2E}"/>
              </a:ext>
            </a:extLst>
          </p:cNvPr>
          <p:cNvSpPr/>
          <p:nvPr/>
        </p:nvSpPr>
        <p:spPr>
          <a:xfrm>
            <a:off x="898743" y="6049219"/>
            <a:ext cx="1676401" cy="579683"/>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a:latin typeface="+mj-lt"/>
              </a:rPr>
              <a:t>User</a:t>
            </a:r>
          </a:p>
          <a:p>
            <a:pPr algn="ctr"/>
            <a:r>
              <a:rPr lang="en-US" sz="1600">
                <a:latin typeface="+mj-lt"/>
              </a:rPr>
              <a:t>feedback</a:t>
            </a:r>
            <a:endParaRPr lang="en-IN" sz="1600" dirty="0">
              <a:latin typeface="+mj-lt"/>
            </a:endParaRPr>
          </a:p>
        </p:txBody>
      </p:sp>
      <p:cxnSp>
        <p:nvCxnSpPr>
          <p:cNvPr id="26" name="Connector: Elbow 25">
            <a:extLst>
              <a:ext uri="{FF2B5EF4-FFF2-40B4-BE49-F238E27FC236}">
                <a16:creationId xmlns:a16="http://schemas.microsoft.com/office/drawing/2014/main" id="{AE43740C-DD56-4B2A-A234-6FC3F6655FC4}"/>
              </a:ext>
            </a:extLst>
          </p:cNvPr>
          <p:cNvCxnSpPr>
            <a:stCxn id="8" idx="3"/>
          </p:cNvCxnSpPr>
          <p:nvPr/>
        </p:nvCxnSpPr>
        <p:spPr>
          <a:xfrm>
            <a:off x="2537460" y="1056911"/>
            <a:ext cx="1805940" cy="261477"/>
          </a:xfrm>
          <a:prstGeom prst="bentConnector3">
            <a:avLst>
              <a:gd name="adj1" fmla="val 99650"/>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ctor: Elbow 40">
            <a:extLst>
              <a:ext uri="{FF2B5EF4-FFF2-40B4-BE49-F238E27FC236}">
                <a16:creationId xmlns:a16="http://schemas.microsoft.com/office/drawing/2014/main" id="{48ED4A50-B6AF-467F-B0FD-870C2E1E1304}"/>
              </a:ext>
            </a:extLst>
          </p:cNvPr>
          <p:cNvCxnSpPr>
            <a:stCxn id="10" idx="1"/>
            <a:endCxn id="12" idx="0"/>
          </p:cNvCxnSpPr>
          <p:nvPr/>
        </p:nvCxnSpPr>
        <p:spPr>
          <a:xfrm rot="10800000" flipV="1">
            <a:off x="2209800" y="1508887"/>
            <a:ext cx="1143000" cy="26157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3" name="Connector: Elbow 42">
            <a:extLst>
              <a:ext uri="{FF2B5EF4-FFF2-40B4-BE49-F238E27FC236}">
                <a16:creationId xmlns:a16="http://schemas.microsoft.com/office/drawing/2014/main" id="{59BE3C76-9F6D-483D-BA83-487565830182}"/>
              </a:ext>
            </a:extLst>
          </p:cNvPr>
          <p:cNvCxnSpPr>
            <a:stCxn id="12" idx="3"/>
            <a:endCxn id="14" idx="0"/>
          </p:cNvCxnSpPr>
          <p:nvPr/>
        </p:nvCxnSpPr>
        <p:spPr>
          <a:xfrm>
            <a:off x="3352800" y="2432372"/>
            <a:ext cx="1142260" cy="36345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a:extLst>
              <a:ext uri="{FF2B5EF4-FFF2-40B4-BE49-F238E27FC236}">
                <a16:creationId xmlns:a16="http://schemas.microsoft.com/office/drawing/2014/main" id="{D500D9BD-0632-4110-A496-3A8763DFF338}"/>
              </a:ext>
            </a:extLst>
          </p:cNvPr>
          <p:cNvCxnSpPr>
            <a:stCxn id="12" idx="1"/>
            <a:endCxn id="13" idx="0"/>
          </p:cNvCxnSpPr>
          <p:nvPr/>
        </p:nvCxnSpPr>
        <p:spPr>
          <a:xfrm rot="10800000" flipV="1">
            <a:off x="660278" y="2432371"/>
            <a:ext cx="406523" cy="47141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DD159342-E957-4595-9CCC-20A076E541BF}"/>
              </a:ext>
            </a:extLst>
          </p:cNvPr>
          <p:cNvSpPr txBox="1"/>
          <p:nvPr/>
        </p:nvSpPr>
        <p:spPr>
          <a:xfrm>
            <a:off x="1154283" y="1756580"/>
            <a:ext cx="482723" cy="369332"/>
          </a:xfrm>
          <a:prstGeom prst="rect">
            <a:avLst/>
          </a:prstGeom>
          <a:noFill/>
        </p:spPr>
        <p:txBody>
          <a:bodyPr wrap="square" rtlCol="0">
            <a:spAutoFit/>
          </a:bodyPr>
          <a:lstStyle/>
          <a:p>
            <a:r>
              <a:rPr lang="en-US" dirty="0"/>
              <a:t>No</a:t>
            </a:r>
            <a:endParaRPr lang="en-IN" dirty="0"/>
          </a:p>
        </p:txBody>
      </p:sp>
      <p:sp>
        <p:nvSpPr>
          <p:cNvPr id="48" name="TextBox 47">
            <a:extLst>
              <a:ext uri="{FF2B5EF4-FFF2-40B4-BE49-F238E27FC236}">
                <a16:creationId xmlns:a16="http://schemas.microsoft.com/office/drawing/2014/main" id="{C0073BA8-17EA-491A-9EE8-016F654CD079}"/>
              </a:ext>
            </a:extLst>
          </p:cNvPr>
          <p:cNvSpPr txBox="1"/>
          <p:nvPr/>
        </p:nvSpPr>
        <p:spPr>
          <a:xfrm>
            <a:off x="2843072" y="1776199"/>
            <a:ext cx="560961" cy="369332"/>
          </a:xfrm>
          <a:prstGeom prst="rect">
            <a:avLst/>
          </a:prstGeom>
          <a:noFill/>
        </p:spPr>
        <p:txBody>
          <a:bodyPr wrap="square" rtlCol="0">
            <a:spAutoFit/>
          </a:bodyPr>
          <a:lstStyle/>
          <a:p>
            <a:r>
              <a:rPr lang="en-US" dirty="0"/>
              <a:t>Yes</a:t>
            </a:r>
            <a:endParaRPr lang="en-IN" dirty="0"/>
          </a:p>
        </p:txBody>
      </p:sp>
      <p:cxnSp>
        <p:nvCxnSpPr>
          <p:cNvPr id="50" name="Straight Arrow Connector 49">
            <a:extLst>
              <a:ext uri="{FF2B5EF4-FFF2-40B4-BE49-F238E27FC236}">
                <a16:creationId xmlns:a16="http://schemas.microsoft.com/office/drawing/2014/main" id="{402D5C09-8B17-42DC-B353-D30D45F498DA}"/>
              </a:ext>
            </a:extLst>
          </p:cNvPr>
          <p:cNvCxnSpPr>
            <a:stCxn id="14" idx="2"/>
          </p:cNvCxnSpPr>
          <p:nvPr/>
        </p:nvCxnSpPr>
        <p:spPr>
          <a:xfrm>
            <a:off x="4495060" y="3312726"/>
            <a:ext cx="0" cy="4509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E1C1D32E-D3E9-4940-8D9D-40780C618CF1}"/>
              </a:ext>
            </a:extLst>
          </p:cNvPr>
          <p:cNvCxnSpPr>
            <a:cxnSpLocks/>
            <a:endCxn id="3" idx="4"/>
          </p:cNvCxnSpPr>
          <p:nvPr/>
        </p:nvCxnSpPr>
        <p:spPr>
          <a:xfrm flipH="1" flipV="1">
            <a:off x="1752600" y="3966912"/>
            <a:ext cx="1143000" cy="381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37043FE6-21EA-47F7-9553-91720584F293}"/>
              </a:ext>
            </a:extLst>
          </p:cNvPr>
          <p:cNvCxnSpPr/>
          <p:nvPr/>
        </p:nvCxnSpPr>
        <p:spPr>
          <a:xfrm>
            <a:off x="4495060" y="4220918"/>
            <a:ext cx="0" cy="332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25613657-7FEB-4FD3-B70E-7E00653E1475}"/>
              </a:ext>
            </a:extLst>
          </p:cNvPr>
          <p:cNvCxnSpPr/>
          <p:nvPr/>
        </p:nvCxnSpPr>
        <p:spPr>
          <a:xfrm flipH="1">
            <a:off x="2209800" y="4220918"/>
            <a:ext cx="914400" cy="579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7702736F-F5E0-4A11-8A1A-D67A7F95C2C6}"/>
              </a:ext>
            </a:extLst>
          </p:cNvPr>
          <p:cNvCxnSpPr/>
          <p:nvPr/>
        </p:nvCxnSpPr>
        <p:spPr>
          <a:xfrm>
            <a:off x="4800600" y="4934531"/>
            <a:ext cx="0" cy="256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Elbow 60">
            <a:extLst>
              <a:ext uri="{FF2B5EF4-FFF2-40B4-BE49-F238E27FC236}">
                <a16:creationId xmlns:a16="http://schemas.microsoft.com/office/drawing/2014/main" id="{D87A5C8C-B548-47F4-99EF-872507B03D8B}"/>
              </a:ext>
            </a:extLst>
          </p:cNvPr>
          <p:cNvCxnSpPr>
            <a:cxnSpLocks/>
            <a:stCxn id="4" idx="3"/>
            <a:endCxn id="64" idx="0"/>
          </p:cNvCxnSpPr>
          <p:nvPr/>
        </p:nvCxnSpPr>
        <p:spPr>
          <a:xfrm>
            <a:off x="5181600" y="3992318"/>
            <a:ext cx="1842982" cy="112633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70623371-312B-4B4C-8698-8D5C6A4DDF0B}"/>
              </a:ext>
            </a:extLst>
          </p:cNvPr>
          <p:cNvCxnSpPr>
            <a:cxnSpLocks/>
          </p:cNvCxnSpPr>
          <p:nvPr/>
        </p:nvCxnSpPr>
        <p:spPr>
          <a:xfrm>
            <a:off x="1714500" y="5165396"/>
            <a:ext cx="0" cy="883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06771524-F00F-471B-A815-760D04D4DCE9}"/>
              </a:ext>
            </a:extLst>
          </p:cNvPr>
          <p:cNvCxnSpPr>
            <a:cxnSpLocks/>
            <a:endCxn id="16" idx="1"/>
          </p:cNvCxnSpPr>
          <p:nvPr/>
        </p:nvCxnSpPr>
        <p:spPr>
          <a:xfrm>
            <a:off x="7581901" y="5465416"/>
            <a:ext cx="400419" cy="5454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Flowchart: Process 14">
            <a:extLst>
              <a:ext uri="{FF2B5EF4-FFF2-40B4-BE49-F238E27FC236}">
                <a16:creationId xmlns:a16="http://schemas.microsoft.com/office/drawing/2014/main" id="{D5EC1BAA-C0BF-497D-AA7C-871136B7FA5C}"/>
              </a:ext>
            </a:extLst>
          </p:cNvPr>
          <p:cNvSpPr/>
          <p:nvPr/>
        </p:nvSpPr>
        <p:spPr>
          <a:xfrm>
            <a:off x="6400800" y="1678844"/>
            <a:ext cx="1600199" cy="4152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Wi-Fi</a:t>
            </a:r>
            <a:endParaRPr lang="en-IN" sz="1600" dirty="0">
              <a:latin typeface="+mj-lt"/>
            </a:endParaRPr>
          </a:p>
        </p:txBody>
      </p:sp>
      <p:cxnSp>
        <p:nvCxnSpPr>
          <p:cNvPr id="35" name="Elbow Connector 34"/>
          <p:cNvCxnSpPr>
            <a:endCxn id="44" idx="1"/>
          </p:cNvCxnSpPr>
          <p:nvPr/>
        </p:nvCxnSpPr>
        <p:spPr>
          <a:xfrm>
            <a:off x="5587567" y="1639674"/>
            <a:ext cx="813233" cy="24678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Flowchart: Process 14">
            <a:extLst>
              <a:ext uri="{FF2B5EF4-FFF2-40B4-BE49-F238E27FC236}">
                <a16:creationId xmlns:a16="http://schemas.microsoft.com/office/drawing/2014/main" id="{D5EC1BAA-C0BF-497D-AA7C-871136B7FA5C}"/>
              </a:ext>
            </a:extLst>
          </p:cNvPr>
          <p:cNvSpPr/>
          <p:nvPr/>
        </p:nvSpPr>
        <p:spPr>
          <a:xfrm>
            <a:off x="6224482" y="5118648"/>
            <a:ext cx="1600199" cy="41523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mj-lt"/>
              </a:rPr>
              <a:t>Database refresh</a:t>
            </a:r>
            <a:endParaRPr lang="en-IN" sz="1600" dirty="0">
              <a:latin typeface="+mj-lt"/>
            </a:endParaRPr>
          </a:p>
        </p:txBody>
      </p:sp>
      <p:cxnSp>
        <p:nvCxnSpPr>
          <p:cNvPr id="77" name="Elbow Connector 76"/>
          <p:cNvCxnSpPr>
            <a:cxnSpLocks/>
            <a:stCxn id="44" idx="3"/>
          </p:cNvCxnSpPr>
          <p:nvPr/>
        </p:nvCxnSpPr>
        <p:spPr>
          <a:xfrm>
            <a:off x="8000999" y="1886460"/>
            <a:ext cx="533401" cy="41627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E6F643F-0E74-D54E-B9E9-0D5212CAF204}"/>
              </a:ext>
            </a:extLst>
          </p:cNvPr>
          <p:cNvCxnSpPr>
            <a:cxnSpLocks/>
            <a:endCxn id="18" idx="1"/>
          </p:cNvCxnSpPr>
          <p:nvPr/>
        </p:nvCxnSpPr>
        <p:spPr>
          <a:xfrm>
            <a:off x="4902417" y="5572236"/>
            <a:ext cx="0" cy="428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6184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normAutofit fontScale="90000"/>
          </a:bodyPr>
          <a:lstStyle/>
          <a:p>
            <a:pPr indent="-342900" eaLnBrk="1" hangingPunct="1">
              <a:lnSpc>
                <a:spcPct val="150000"/>
              </a:lnSpc>
            </a:pPr>
            <a:r>
              <a:rPr lang="en-US" sz="4800" b="1" dirty="0">
                <a:latin typeface="Times New Roman" pitchFamily="18" charset="0"/>
                <a:cs typeface="Times New Roman" pitchFamily="18" charset="0"/>
              </a:rPr>
              <a:t>Hardware Specifications</a:t>
            </a:r>
          </a:p>
        </p:txBody>
      </p:sp>
      <p:sp>
        <p:nvSpPr>
          <p:cNvPr id="16387" name="Rectangle 2"/>
          <p:cNvSpPr>
            <a:spLocks noChangeArrowheads="1"/>
          </p:cNvSpPr>
          <p:nvPr/>
        </p:nvSpPr>
        <p:spPr bwMode="auto">
          <a:xfrm>
            <a:off x="304800" y="575846"/>
            <a:ext cx="7696200" cy="5447645"/>
          </a:xfrm>
          <a:prstGeom prst="rect">
            <a:avLst/>
          </a:prstGeom>
          <a:noFill/>
          <a:ln w="9525">
            <a:noFill/>
            <a:miter lim="800000"/>
            <a:headEnd/>
            <a:tailEnd/>
          </a:ln>
        </p:spPr>
        <p:txBody>
          <a:bodyPr anchor="ctr">
            <a:spAutoFit/>
          </a:bodyPr>
          <a:lstStyle/>
          <a:p>
            <a:pPr marL="342900" indent="-342900">
              <a:lnSpc>
                <a:spcPct val="200000"/>
              </a:lnSpc>
              <a:spcBef>
                <a:spcPct val="20000"/>
              </a:spcBef>
              <a:buFont typeface="Arial" charset="0"/>
              <a:buChar char="•"/>
              <a:tabLst>
                <a:tab pos="1543050" algn="l"/>
              </a:tabLst>
            </a:pPr>
            <a:endParaRPr lang="en-US" sz="2000" dirty="0">
              <a:solidFill>
                <a:srgbClr val="000000"/>
              </a:solidFill>
              <a:latin typeface="Times New Roman" pitchFamily="18" charset="0"/>
              <a:cs typeface="Times New Roman" pitchFamily="18" charset="0"/>
            </a:endParaRP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Arduino </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Wi-Fi Module </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Zigbee module</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RFID tag and Reader</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Buzzer</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Option Button</a:t>
            </a:r>
          </a:p>
          <a:p>
            <a:pPr marL="342900" indent="-342900">
              <a:lnSpc>
                <a:spcPct val="200000"/>
              </a:lnSpc>
              <a:spcBef>
                <a:spcPct val="20000"/>
              </a:spcBef>
              <a:buFont typeface="Arial" charset="0"/>
              <a:buChar char="•"/>
              <a:tabLst>
                <a:tab pos="1543050" algn="l"/>
              </a:tabLst>
            </a:pPr>
            <a:r>
              <a:rPr lang="en-US" sz="2000" dirty="0">
                <a:solidFill>
                  <a:srgbClr val="000000"/>
                </a:solidFill>
                <a:latin typeface="Times New Roman" pitchFamily="18" charset="0"/>
                <a:cs typeface="Times New Roman" pitchFamily="18" charset="0"/>
              </a:rPr>
              <a:t>Power Supply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pPr indent="-342900" eaLnBrk="1" hangingPunct="1">
              <a:lnSpc>
                <a:spcPct val="150000"/>
              </a:lnSpc>
            </a:pPr>
            <a:r>
              <a:rPr lang="en-US" sz="4800" b="1" dirty="0">
                <a:latin typeface="Times New Roman" pitchFamily="18" charset="0"/>
                <a:cs typeface="Times New Roman" pitchFamily="18" charset="0"/>
              </a:rPr>
              <a:t>Software Specifications</a:t>
            </a:r>
          </a:p>
        </p:txBody>
      </p:sp>
      <p:sp>
        <p:nvSpPr>
          <p:cNvPr id="25603" name="Content Placeholder 2"/>
          <p:cNvSpPr>
            <a:spLocks noGrp="1"/>
          </p:cNvSpPr>
          <p:nvPr>
            <p:ph idx="1"/>
          </p:nvPr>
        </p:nvSpPr>
        <p:spPr/>
        <p:txBody>
          <a:bodyPr/>
          <a:lstStyle/>
          <a:p>
            <a:pPr eaLnBrk="1" hangingPunct="1">
              <a:lnSpc>
                <a:spcPct val="200000"/>
              </a:lnSpc>
            </a:pPr>
            <a:r>
              <a:rPr lang="en-US" sz="1800" dirty="0">
                <a:solidFill>
                  <a:srgbClr val="000000"/>
                </a:solidFill>
                <a:latin typeface="Times New Roman" pitchFamily="18" charset="0"/>
                <a:cs typeface="Times New Roman" pitchFamily="18" charset="0"/>
              </a:rPr>
              <a:t>Arduino IDE</a:t>
            </a:r>
          </a:p>
          <a:p>
            <a:pPr eaLnBrk="1" hangingPunct="1">
              <a:lnSpc>
                <a:spcPct val="200000"/>
              </a:lnSpc>
            </a:pPr>
            <a:r>
              <a:rPr lang="en-US" sz="1800" dirty="0">
                <a:solidFill>
                  <a:srgbClr val="000000"/>
                </a:solidFill>
                <a:latin typeface="Times New Roman" pitchFamily="18" charset="0"/>
                <a:cs typeface="Times New Roman" pitchFamily="18" charset="0"/>
              </a:rPr>
              <a:t>Embedded C</a:t>
            </a:r>
          </a:p>
          <a:p>
            <a:pPr eaLnBrk="1" hangingPunct="1">
              <a:lnSpc>
                <a:spcPct val="200000"/>
              </a:lnSpc>
            </a:pPr>
            <a:r>
              <a:rPr lang="en-US" sz="1800" dirty="0" err="1">
                <a:solidFill>
                  <a:srgbClr val="000000"/>
                </a:solidFill>
                <a:latin typeface="Times New Roman" pitchFamily="18" charset="0"/>
                <a:cs typeface="Times New Roman" pitchFamily="18" charset="0"/>
              </a:rPr>
              <a:t>Thingspeak</a:t>
            </a:r>
            <a:r>
              <a:rPr lang="en-US" sz="1800" dirty="0">
                <a:solidFill>
                  <a:srgbClr val="000000"/>
                </a:solidFill>
                <a:latin typeface="Times New Roman" pitchFamily="18" charset="0"/>
                <a:cs typeface="Times New Roman" pitchFamily="18" charset="0"/>
              </a:rPr>
              <a:t> </a:t>
            </a:r>
          </a:p>
          <a:p>
            <a:pPr eaLnBrk="1" hangingPunct="1">
              <a:lnSpc>
                <a:spcPct val="200000"/>
              </a:lnSpc>
            </a:pPr>
            <a:r>
              <a:rPr lang="en-US" sz="1800">
                <a:solidFill>
                  <a:srgbClr val="000000"/>
                </a:solidFill>
                <a:latin typeface="Times New Roman" pitchFamily="18" charset="0"/>
                <a:cs typeface="Times New Roman" pitchFamily="18" charset="0"/>
              </a:rPr>
              <a:t>Android app</a:t>
            </a:r>
            <a:endParaRPr lang="en-GB" sz="1800">
              <a:solidFill>
                <a:srgbClr val="000000"/>
              </a:solidFill>
              <a:latin typeface="Times New Roman" pitchFamily="18" charset="0"/>
              <a:cs typeface="Times New Roman" pitchFamily="18" charset="0"/>
            </a:endParaRPr>
          </a:p>
          <a:p>
            <a:pPr eaLnBrk="1" hangingPunct="1">
              <a:lnSpc>
                <a:spcPct val="200000"/>
              </a:lnSpc>
            </a:pPr>
            <a:r>
              <a:rPr lang="en-GB" sz="1800">
                <a:solidFill>
                  <a:srgbClr val="000000"/>
                </a:solidFill>
                <a:latin typeface="Times New Roman" pitchFamily="18" charset="0"/>
                <a:cs typeface="Times New Roman" pitchFamily="18" charset="0"/>
              </a:rPr>
              <a:t>Termite 2.6</a:t>
            </a:r>
            <a:endParaRPr lang="en-US" sz="1800" dirty="0">
              <a:solidFill>
                <a:srgbClr val="00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400" y="4495800"/>
            <a:ext cx="3911600" cy="2082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4469860"/>
            <a:ext cx="3810000" cy="2133600"/>
          </a:xfrm>
          <a:prstGeom prst="rect">
            <a:avLst/>
          </a:prstGeom>
        </p:spPr>
      </p:pic>
      <p:sp>
        <p:nvSpPr>
          <p:cNvPr id="4" name="TextBox 3">
            <a:extLst>
              <a:ext uri="{FF2B5EF4-FFF2-40B4-BE49-F238E27FC236}">
                <a16:creationId xmlns:a16="http://schemas.microsoft.com/office/drawing/2014/main" id="{B3F7CADB-A386-7940-9E19-94EE23084342}"/>
              </a:ext>
            </a:extLst>
          </p:cNvPr>
          <p:cNvSpPr txBox="1"/>
          <p:nvPr/>
        </p:nvSpPr>
        <p:spPr>
          <a:xfrm>
            <a:off x="3657600" y="2514600"/>
            <a:ext cx="1828800" cy="1828800"/>
          </a:xfrm>
          <a:prstGeom prst="rect">
            <a:avLst/>
          </a:prstGeom>
          <a:noFill/>
        </p:spPr>
        <p:txBody>
          <a:bodyPr wrap="square" rtlCol="0">
            <a:spAutoFit/>
          </a:bodyPr>
          <a:lstStyle/>
          <a:p>
            <a:pPr algn="l"/>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3392</TotalTime>
  <Words>1558</Words>
  <Application>Microsoft Macintosh PowerPoint</Application>
  <PresentationFormat>On-screen Show (4:3)</PresentationFormat>
  <Paragraphs>216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Times New Roman</vt:lpstr>
      <vt:lpstr>Office Theme</vt:lpstr>
      <vt:lpstr>SMART SHOPPING TROLLEY USING IoT TECHNOLOGY </vt:lpstr>
      <vt:lpstr>Introduction</vt:lpstr>
      <vt:lpstr>Problem statement</vt:lpstr>
      <vt:lpstr>Proposed system</vt:lpstr>
      <vt:lpstr>System Architecture</vt:lpstr>
      <vt:lpstr>Project objective </vt:lpstr>
      <vt:lpstr>Overall flow diagram</vt:lpstr>
      <vt:lpstr>Hardware Specifications</vt:lpstr>
      <vt:lpstr>Software Specifications</vt:lpstr>
      <vt:lpstr>Arduino IDE</vt:lpstr>
      <vt:lpstr>Embedded C</vt:lpstr>
      <vt:lpstr>IoT dashboard</vt:lpstr>
      <vt:lpstr>Termite 2.6</vt:lpstr>
      <vt:lpstr>Serial Bluetooth terminal</vt:lpstr>
      <vt:lpstr>MODULE-1</vt:lpstr>
      <vt:lpstr>Arduino</vt:lpstr>
      <vt:lpstr>RFID tag and scanner </vt:lpstr>
      <vt:lpstr>MODULE-2</vt:lpstr>
      <vt:lpstr>PowerPoint Presentation</vt:lpstr>
      <vt:lpstr>PowerPoint Presentation</vt:lpstr>
      <vt:lpstr>MODULE-3</vt:lpstr>
      <vt:lpstr>ZigBee </vt:lpstr>
      <vt:lpstr>IoT module </vt:lpstr>
      <vt:lpstr>Algorithm</vt:lpstr>
      <vt:lpstr>PowerPoint Presentation</vt:lpstr>
      <vt:lpstr>PowerPoint Presentation</vt:lpstr>
      <vt:lpstr>Cloud entries page                  </vt:lpstr>
      <vt:lpstr>Mobile dashboard and Arduino IDE</vt:lpstr>
      <vt:lpstr>Conclusion</vt:lpstr>
      <vt:lpstr>References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WOMEN SAFETY BASED ON IOT TECHNOLOGY</dc:title>
  <dc:creator>S3 Tech</dc:creator>
  <cp:lastModifiedBy>Microsoft Office User</cp:lastModifiedBy>
  <cp:revision>173</cp:revision>
  <dcterms:created xsi:type="dcterms:W3CDTF">2020-01-06T13:30:21Z</dcterms:created>
  <dcterms:modified xsi:type="dcterms:W3CDTF">2020-09-21T08:41:12Z</dcterms:modified>
</cp:coreProperties>
</file>