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88B79C-F428-4FF6-A584-B45BB46335BD}"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32616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8B79C-F428-4FF6-A584-B45BB46335BD}"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19433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8B79C-F428-4FF6-A584-B45BB46335BD}"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84877-E36B-4BCF-A128-E49B8DEF6A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920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8B79C-F428-4FF6-A584-B45BB46335BD}"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219994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8B79C-F428-4FF6-A584-B45BB46335BD}"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84877-E36B-4BCF-A128-E49B8DEF6A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0056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8B79C-F428-4FF6-A584-B45BB46335BD}"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1137598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8B79C-F428-4FF6-A584-B45BB46335BD}"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409316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8B79C-F428-4FF6-A584-B45BB46335BD}"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206949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8B79C-F428-4FF6-A584-B45BB46335BD}"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292577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8B79C-F428-4FF6-A584-B45BB46335BD}"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264881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88B79C-F428-4FF6-A584-B45BB46335BD}"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161757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8B79C-F428-4FF6-A584-B45BB46335BD}" type="datetimeFigureOut">
              <a:rPr lang="en-IN" smtClean="0"/>
              <a:t>28-10-2022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245704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88B79C-F428-4FF6-A584-B45BB46335BD}" type="datetimeFigureOut">
              <a:rPr lang="en-IN" smtClean="0"/>
              <a:t>28-10-2022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306468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8B79C-F428-4FF6-A584-B45BB46335BD}" type="datetimeFigureOut">
              <a:rPr lang="en-IN" smtClean="0"/>
              <a:t>28-10-2022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335908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88B79C-F428-4FF6-A584-B45BB46335BD}"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84877-E36B-4BCF-A128-E49B8DEF6AF2}" type="slidenum">
              <a:rPr lang="en-IN" smtClean="0"/>
              <a:t>‹#›</a:t>
            </a:fld>
            <a:endParaRPr lang="en-IN"/>
          </a:p>
        </p:txBody>
      </p:sp>
    </p:spTree>
    <p:extLst>
      <p:ext uri="{BB962C8B-B14F-4D97-AF65-F5344CB8AC3E}">
        <p14:creationId xmlns:p14="http://schemas.microsoft.com/office/powerpoint/2010/main" val="243049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84877-E36B-4BCF-A128-E49B8DEF6AF2}" type="slidenum">
              <a:rPr lang="en-IN" smtClean="0"/>
              <a:t>‹#›</a:t>
            </a:fld>
            <a:endParaRPr lang="en-IN"/>
          </a:p>
        </p:txBody>
      </p:sp>
      <p:sp>
        <p:nvSpPr>
          <p:cNvPr id="5" name="Date Placeholder 4"/>
          <p:cNvSpPr>
            <a:spLocks noGrp="1"/>
          </p:cNvSpPr>
          <p:nvPr>
            <p:ph type="dt" sz="half" idx="10"/>
          </p:nvPr>
        </p:nvSpPr>
        <p:spPr/>
        <p:txBody>
          <a:bodyPr/>
          <a:lstStyle/>
          <a:p>
            <a:fld id="{2188B79C-F428-4FF6-A584-B45BB46335BD}" type="datetimeFigureOut">
              <a:rPr lang="en-IN" smtClean="0"/>
              <a:t>28-10-2022</a:t>
            </a:fld>
            <a:endParaRPr lang="en-IN"/>
          </a:p>
        </p:txBody>
      </p:sp>
    </p:spTree>
    <p:extLst>
      <p:ext uri="{BB962C8B-B14F-4D97-AF65-F5344CB8AC3E}">
        <p14:creationId xmlns:p14="http://schemas.microsoft.com/office/powerpoint/2010/main" val="398769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88B79C-F428-4FF6-A584-B45BB46335BD}" type="datetimeFigureOut">
              <a:rPr lang="en-IN" smtClean="0"/>
              <a:t>28-10-2022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E84877-E36B-4BCF-A128-E49B8DEF6AF2}" type="slidenum">
              <a:rPr lang="en-IN" smtClean="0"/>
              <a:t>‹#›</a:t>
            </a:fld>
            <a:endParaRPr lang="en-IN"/>
          </a:p>
        </p:txBody>
      </p:sp>
    </p:spTree>
    <p:extLst>
      <p:ext uri="{BB962C8B-B14F-4D97-AF65-F5344CB8AC3E}">
        <p14:creationId xmlns:p14="http://schemas.microsoft.com/office/powerpoint/2010/main" val="314202283"/>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png"/><Relationship Id="rId9"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2BA0-1F6F-96F2-D056-336F660FEDBD}"/>
              </a:ext>
            </a:extLst>
          </p:cNvPr>
          <p:cNvSpPr>
            <a:spLocks noGrp="1"/>
          </p:cNvSpPr>
          <p:nvPr>
            <p:ph type="ctrTitle"/>
          </p:nvPr>
        </p:nvSpPr>
        <p:spPr/>
        <p:txBody>
          <a:bodyPr/>
          <a:lstStyle/>
          <a:p>
            <a:r>
              <a:rPr lang="en-US" dirty="0"/>
              <a:t>College Staff Data Management</a:t>
            </a:r>
            <a:endParaRPr lang="en-IN" dirty="0"/>
          </a:p>
        </p:txBody>
      </p:sp>
    </p:spTree>
    <p:extLst>
      <p:ext uri="{BB962C8B-B14F-4D97-AF65-F5344CB8AC3E}">
        <p14:creationId xmlns:p14="http://schemas.microsoft.com/office/powerpoint/2010/main" val="4187029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1930-B4E3-4726-F5DB-DAA0FD97737F}"/>
              </a:ext>
            </a:extLst>
          </p:cNvPr>
          <p:cNvSpPr>
            <a:spLocks noGrp="1"/>
          </p:cNvSpPr>
          <p:nvPr>
            <p:ph type="title"/>
          </p:nvPr>
        </p:nvSpPr>
        <p:spPr/>
        <p:txBody>
          <a:bodyPr/>
          <a:lstStyle/>
          <a:p>
            <a:r>
              <a:rPr lang="en-US" dirty="0"/>
              <a:t>Function Data Management - Data Flow Diagram (DFD)</a:t>
            </a:r>
            <a:endParaRPr lang="en-IN" dirty="0"/>
          </a:p>
        </p:txBody>
      </p:sp>
      <p:pic>
        <p:nvPicPr>
          <p:cNvPr id="7" name="Content Placeholder 6">
            <a:extLst>
              <a:ext uri="{FF2B5EF4-FFF2-40B4-BE49-F238E27FC236}">
                <a16:creationId xmlns:a16="http://schemas.microsoft.com/office/drawing/2014/main" id="{4C20661F-144C-288E-15DB-80C536B68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8177" y="2160588"/>
            <a:ext cx="5915684" cy="3881437"/>
          </a:xfrm>
        </p:spPr>
      </p:pic>
    </p:spTree>
    <p:extLst>
      <p:ext uri="{BB962C8B-B14F-4D97-AF65-F5344CB8AC3E}">
        <p14:creationId xmlns:p14="http://schemas.microsoft.com/office/powerpoint/2010/main" val="36791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CF03-CA32-5F00-7AEE-6BBE5563A69F}"/>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31B38F2C-E91D-A058-2B4E-FFD8135E5134}"/>
              </a:ext>
            </a:extLst>
          </p:cNvPr>
          <p:cNvSpPr>
            <a:spLocks noGrp="1"/>
          </p:cNvSpPr>
          <p:nvPr>
            <p:ph idx="1"/>
          </p:nvPr>
        </p:nvSpPr>
        <p:spPr/>
        <p:txBody>
          <a:bodyPr>
            <a:normAutofit/>
          </a:bodyPr>
          <a:lstStyle/>
          <a:p>
            <a:pPr>
              <a:buFont typeface="+mj-lt"/>
              <a:buAutoNum type="arabicPeriod"/>
            </a:pPr>
            <a:r>
              <a:rPr lang="en-US" dirty="0"/>
              <a:t>Teaching Staff Registration</a:t>
            </a:r>
          </a:p>
          <a:p>
            <a:pPr>
              <a:buFont typeface="+mj-lt"/>
              <a:buAutoNum type="arabicPeriod"/>
            </a:pPr>
            <a:r>
              <a:rPr lang="en-US" dirty="0"/>
              <a:t>Non Teaching Staff Registration</a:t>
            </a:r>
          </a:p>
          <a:p>
            <a:pPr>
              <a:buFont typeface="+mj-lt"/>
              <a:buAutoNum type="arabicPeriod"/>
            </a:pPr>
            <a:r>
              <a:rPr lang="en-US" dirty="0"/>
              <a:t>Get Teaching Staff Data</a:t>
            </a:r>
          </a:p>
          <a:p>
            <a:pPr>
              <a:buFont typeface="+mj-lt"/>
              <a:buAutoNum type="arabicPeriod"/>
            </a:pPr>
            <a:r>
              <a:rPr lang="en-US" dirty="0"/>
              <a:t>Get Non Teaching Staff Data</a:t>
            </a:r>
          </a:p>
          <a:p>
            <a:pPr>
              <a:buFont typeface="+mj-lt"/>
              <a:buAutoNum type="arabicPeriod"/>
            </a:pPr>
            <a:r>
              <a:rPr lang="en-US" dirty="0"/>
              <a:t>Add Teaching Staff Data</a:t>
            </a:r>
          </a:p>
          <a:p>
            <a:pPr>
              <a:buFont typeface="+mj-lt"/>
              <a:buAutoNum type="arabicPeriod"/>
            </a:pPr>
            <a:r>
              <a:rPr lang="en-US" dirty="0"/>
              <a:t>Function Data Management</a:t>
            </a:r>
            <a:endParaRPr lang="en-IN" dirty="0"/>
          </a:p>
        </p:txBody>
      </p:sp>
    </p:spTree>
    <p:extLst>
      <p:ext uri="{BB962C8B-B14F-4D97-AF65-F5344CB8AC3E}">
        <p14:creationId xmlns:p14="http://schemas.microsoft.com/office/powerpoint/2010/main" val="88486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275D-2D69-1F0F-63C2-A22893A4B115}"/>
              </a:ext>
            </a:extLst>
          </p:cNvPr>
          <p:cNvSpPr>
            <a:spLocks noGrp="1"/>
          </p:cNvSpPr>
          <p:nvPr>
            <p:ph type="title"/>
          </p:nvPr>
        </p:nvSpPr>
        <p:spPr/>
        <p:txBody>
          <a:bodyPr/>
          <a:lstStyle/>
          <a:p>
            <a:r>
              <a:rPr lang="en-US" dirty="0"/>
              <a:t>Teaching Staff Registration</a:t>
            </a:r>
            <a:br>
              <a:rPr lang="en-US" dirty="0"/>
            </a:br>
            <a:endParaRPr lang="en-IN" dirty="0"/>
          </a:p>
        </p:txBody>
      </p:sp>
      <p:sp>
        <p:nvSpPr>
          <p:cNvPr id="3" name="Content Placeholder 2">
            <a:extLst>
              <a:ext uri="{FF2B5EF4-FFF2-40B4-BE49-F238E27FC236}">
                <a16:creationId xmlns:a16="http://schemas.microsoft.com/office/drawing/2014/main" id="{EFE20EEA-4C21-220C-7687-6ACB193CF454}"/>
              </a:ext>
            </a:extLst>
          </p:cNvPr>
          <p:cNvSpPr>
            <a:spLocks noGrp="1"/>
          </p:cNvSpPr>
          <p:nvPr>
            <p:ph idx="1"/>
          </p:nvPr>
        </p:nvSpPr>
        <p:spPr/>
        <p:txBody>
          <a:bodyPr/>
          <a:lstStyle/>
          <a:p>
            <a:r>
              <a:rPr lang="en-US" dirty="0"/>
              <a:t>It accepts complete Teaching Staff Data Like Personal Information, Qualification Details, Service Data, Department Exam Data, Award Data, Book Published Data, Committee Membership Data, RC / OC / Short Term / Training / </a:t>
            </a:r>
            <a:r>
              <a:rPr lang="en-IN" i="0" u="none" strike="noStrike" dirty="0">
                <a:solidFill>
                  <a:srgbClr val="444444"/>
                </a:solidFill>
                <a:effectLst/>
              </a:rPr>
              <a:t>FDP / Conference / Seminar</a:t>
            </a:r>
            <a:r>
              <a:rPr lang="en-US" dirty="0"/>
              <a:t> Data, Paper Data, Project Minor / Major Data.</a:t>
            </a:r>
          </a:p>
          <a:p>
            <a:r>
              <a:rPr lang="en-US" dirty="0"/>
              <a:t>It accepts photo and certificates.</a:t>
            </a:r>
          </a:p>
          <a:p>
            <a:r>
              <a:rPr lang="en-US" dirty="0"/>
              <a:t>It Saves the all data into database</a:t>
            </a:r>
          </a:p>
          <a:p>
            <a:pPr marL="0" indent="0">
              <a:buNone/>
            </a:pPr>
            <a:endParaRPr lang="en-IN" dirty="0"/>
          </a:p>
        </p:txBody>
      </p:sp>
    </p:spTree>
    <p:extLst>
      <p:ext uri="{BB962C8B-B14F-4D97-AF65-F5344CB8AC3E}">
        <p14:creationId xmlns:p14="http://schemas.microsoft.com/office/powerpoint/2010/main" val="1360438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9545-E005-D48A-2F57-9CB350497570}"/>
              </a:ext>
            </a:extLst>
          </p:cNvPr>
          <p:cNvSpPr>
            <a:spLocks noGrp="1"/>
          </p:cNvSpPr>
          <p:nvPr>
            <p:ph type="title"/>
          </p:nvPr>
        </p:nvSpPr>
        <p:spPr/>
        <p:txBody>
          <a:bodyPr/>
          <a:lstStyle/>
          <a:p>
            <a:r>
              <a:rPr lang="en-US" dirty="0"/>
              <a:t>Non Teaching Staff Registration</a:t>
            </a:r>
            <a:br>
              <a:rPr lang="en-US" dirty="0"/>
            </a:br>
            <a:endParaRPr lang="en-IN" dirty="0"/>
          </a:p>
        </p:txBody>
      </p:sp>
      <p:sp>
        <p:nvSpPr>
          <p:cNvPr id="3" name="Content Placeholder 2">
            <a:extLst>
              <a:ext uri="{FF2B5EF4-FFF2-40B4-BE49-F238E27FC236}">
                <a16:creationId xmlns:a16="http://schemas.microsoft.com/office/drawing/2014/main" id="{221B91F2-29A5-2DE2-762D-086617C48374}"/>
              </a:ext>
            </a:extLst>
          </p:cNvPr>
          <p:cNvSpPr>
            <a:spLocks noGrp="1"/>
          </p:cNvSpPr>
          <p:nvPr>
            <p:ph idx="1"/>
          </p:nvPr>
        </p:nvSpPr>
        <p:spPr/>
        <p:txBody>
          <a:bodyPr/>
          <a:lstStyle/>
          <a:p>
            <a:r>
              <a:rPr lang="en-US" dirty="0"/>
              <a:t>It accepts complete Teaching Staff Data Like Personal Information, Qualification Details, Service Data, Department Exam Data and Award Data. </a:t>
            </a:r>
          </a:p>
          <a:p>
            <a:r>
              <a:rPr lang="en-US" dirty="0"/>
              <a:t>It accepts photo and certificates.</a:t>
            </a:r>
          </a:p>
          <a:p>
            <a:r>
              <a:rPr lang="en-US" dirty="0"/>
              <a:t>It Saves the all data into database</a:t>
            </a:r>
          </a:p>
          <a:p>
            <a:endParaRPr lang="en-IN" dirty="0"/>
          </a:p>
        </p:txBody>
      </p:sp>
    </p:spTree>
    <p:extLst>
      <p:ext uri="{BB962C8B-B14F-4D97-AF65-F5344CB8AC3E}">
        <p14:creationId xmlns:p14="http://schemas.microsoft.com/office/powerpoint/2010/main" val="336368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9B39-4884-98E3-71C3-80E236B382CC}"/>
              </a:ext>
            </a:extLst>
          </p:cNvPr>
          <p:cNvSpPr>
            <a:spLocks noGrp="1"/>
          </p:cNvSpPr>
          <p:nvPr>
            <p:ph type="title"/>
          </p:nvPr>
        </p:nvSpPr>
        <p:spPr/>
        <p:txBody>
          <a:bodyPr/>
          <a:lstStyle/>
          <a:p>
            <a:r>
              <a:rPr lang="en-US" dirty="0"/>
              <a:t>Get Teaching Staff Data</a:t>
            </a:r>
            <a:br>
              <a:rPr lang="en-US" dirty="0"/>
            </a:br>
            <a:endParaRPr lang="en-IN" dirty="0"/>
          </a:p>
        </p:txBody>
      </p:sp>
      <p:sp>
        <p:nvSpPr>
          <p:cNvPr id="3" name="Content Placeholder 2">
            <a:extLst>
              <a:ext uri="{FF2B5EF4-FFF2-40B4-BE49-F238E27FC236}">
                <a16:creationId xmlns:a16="http://schemas.microsoft.com/office/drawing/2014/main" id="{AD526916-FB10-A25B-0AA4-F02090B14B84}"/>
              </a:ext>
            </a:extLst>
          </p:cNvPr>
          <p:cNvSpPr>
            <a:spLocks noGrp="1"/>
          </p:cNvSpPr>
          <p:nvPr>
            <p:ph idx="1"/>
          </p:nvPr>
        </p:nvSpPr>
        <p:spPr>
          <a:xfrm>
            <a:off x="677334" y="2160589"/>
            <a:ext cx="8596668" cy="4265378"/>
          </a:xfrm>
        </p:spPr>
        <p:txBody>
          <a:bodyPr>
            <a:normAutofit fontScale="70000" lnSpcReduction="20000"/>
          </a:bodyPr>
          <a:lstStyle/>
          <a:p>
            <a:r>
              <a:rPr lang="en-US" sz="2600" dirty="0"/>
              <a:t>This module gives access of Teaching Staff data. In This module has different type of data access links.</a:t>
            </a:r>
          </a:p>
          <a:p>
            <a:endParaRPr lang="en-US" dirty="0"/>
          </a:p>
          <a:p>
            <a:pPr marL="0" indent="0">
              <a:buNone/>
            </a:pPr>
            <a:r>
              <a:rPr lang="en-US" sz="2000" b="1" u="sng" dirty="0"/>
              <a:t>EMPLOYEE WISE DATA</a:t>
            </a:r>
          </a:p>
          <a:p>
            <a:pPr>
              <a:buFont typeface="+mj-lt"/>
              <a:buAutoNum type="arabicPeriod"/>
            </a:pPr>
            <a:r>
              <a:rPr lang="en-US" dirty="0"/>
              <a:t>Teacher Complete Data</a:t>
            </a:r>
          </a:p>
          <a:p>
            <a:pPr>
              <a:buFont typeface="+mj-lt"/>
              <a:buAutoNum type="arabicPeriod"/>
            </a:pPr>
            <a:r>
              <a:rPr lang="en-US" dirty="0"/>
              <a:t>Service Data</a:t>
            </a:r>
          </a:p>
          <a:p>
            <a:pPr>
              <a:buFont typeface="+mj-lt"/>
              <a:buAutoNum type="arabicPeriod"/>
            </a:pPr>
            <a:r>
              <a:rPr lang="en-US" dirty="0"/>
              <a:t>Department Exam Data</a:t>
            </a:r>
          </a:p>
          <a:p>
            <a:pPr>
              <a:buFont typeface="+mj-lt"/>
              <a:buAutoNum type="arabicPeriod"/>
            </a:pPr>
            <a:r>
              <a:rPr lang="en-US" dirty="0"/>
              <a:t>RC / OC / SHORT TERM COURSE / WORKSHOP /TRAINING / FDP / CONFERENCE / SEMINAR DATA</a:t>
            </a:r>
          </a:p>
          <a:p>
            <a:pPr>
              <a:buFont typeface="+mj-lt"/>
              <a:buAutoNum type="arabicPeriod"/>
            </a:pPr>
            <a:r>
              <a:rPr lang="en-US" dirty="0"/>
              <a:t>Paper Data</a:t>
            </a:r>
          </a:p>
          <a:p>
            <a:pPr>
              <a:buFont typeface="+mj-lt"/>
              <a:buAutoNum type="arabicPeriod"/>
            </a:pPr>
            <a:r>
              <a:rPr lang="en-US" dirty="0"/>
              <a:t>Book Published Data</a:t>
            </a:r>
          </a:p>
          <a:p>
            <a:pPr>
              <a:buFont typeface="+mj-lt"/>
              <a:buAutoNum type="arabicPeriod"/>
            </a:pPr>
            <a:r>
              <a:rPr lang="en-IN" dirty="0"/>
              <a:t>Project Minor Major Data</a:t>
            </a:r>
          </a:p>
          <a:p>
            <a:pPr>
              <a:buFont typeface="+mj-lt"/>
              <a:buAutoNum type="arabicPeriod"/>
            </a:pPr>
            <a:r>
              <a:rPr lang="en-IN" dirty="0"/>
              <a:t>BOS / BOE / Valuation Member Data</a:t>
            </a:r>
          </a:p>
          <a:p>
            <a:pPr>
              <a:buFont typeface="+mj-lt"/>
              <a:buAutoNum type="arabicPeriod"/>
            </a:pPr>
            <a:r>
              <a:rPr lang="en-IN" dirty="0"/>
              <a:t>Guideship Data</a:t>
            </a:r>
          </a:p>
          <a:p>
            <a:pPr>
              <a:buFont typeface="+mj-lt"/>
              <a:buAutoNum type="arabicPeriod"/>
            </a:pPr>
            <a:r>
              <a:rPr lang="en-IN" dirty="0"/>
              <a:t>Awards Data</a:t>
            </a:r>
          </a:p>
          <a:p>
            <a:pPr>
              <a:buFont typeface="+mj-lt"/>
              <a:buAutoNum type="arabicPeriod"/>
            </a:pPr>
            <a:r>
              <a:rPr lang="en-IN" dirty="0"/>
              <a:t>Committee Membership Data</a:t>
            </a:r>
          </a:p>
        </p:txBody>
      </p:sp>
    </p:spTree>
    <p:extLst>
      <p:ext uri="{BB962C8B-B14F-4D97-AF65-F5344CB8AC3E}">
        <p14:creationId xmlns:p14="http://schemas.microsoft.com/office/powerpoint/2010/main" val="351765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CC8E-A850-242F-F191-4B908EFD94A7}"/>
              </a:ext>
            </a:extLst>
          </p:cNvPr>
          <p:cNvSpPr>
            <a:spLocks noGrp="1"/>
          </p:cNvSpPr>
          <p:nvPr>
            <p:ph type="title"/>
          </p:nvPr>
        </p:nvSpPr>
        <p:spPr/>
        <p:txBody>
          <a:bodyPr/>
          <a:lstStyle/>
          <a:p>
            <a:r>
              <a:rPr lang="en-US" dirty="0"/>
              <a:t>Get Teaching Staff Data</a:t>
            </a:r>
            <a:endParaRPr lang="en-IN" dirty="0"/>
          </a:p>
        </p:txBody>
      </p:sp>
      <p:sp>
        <p:nvSpPr>
          <p:cNvPr id="3" name="Content Placeholder 2">
            <a:extLst>
              <a:ext uri="{FF2B5EF4-FFF2-40B4-BE49-F238E27FC236}">
                <a16:creationId xmlns:a16="http://schemas.microsoft.com/office/drawing/2014/main" id="{468DDC6B-D93B-609F-09F6-5F50A9AD5425}"/>
              </a:ext>
            </a:extLst>
          </p:cNvPr>
          <p:cNvSpPr>
            <a:spLocks noGrp="1"/>
          </p:cNvSpPr>
          <p:nvPr>
            <p:ph idx="1"/>
          </p:nvPr>
        </p:nvSpPr>
        <p:spPr/>
        <p:txBody>
          <a:bodyPr>
            <a:normAutofit fontScale="92500" lnSpcReduction="20000"/>
          </a:bodyPr>
          <a:lstStyle/>
          <a:p>
            <a:pPr marL="0" indent="0">
              <a:buNone/>
            </a:pPr>
            <a:r>
              <a:rPr lang="en-US" sz="2000" b="1" u="sng" dirty="0"/>
              <a:t>YEAR WISE DATA</a:t>
            </a:r>
          </a:p>
          <a:p>
            <a:pPr marL="0" indent="0">
              <a:buNone/>
            </a:pPr>
            <a:endParaRPr lang="en-US" sz="2000" b="1" u="sng" dirty="0"/>
          </a:p>
          <a:p>
            <a:pPr>
              <a:buFont typeface="+mj-lt"/>
              <a:buAutoNum type="arabicPeriod"/>
            </a:pPr>
            <a:r>
              <a:rPr lang="en-IN" sz="1500" b="0" i="0" dirty="0">
                <a:solidFill>
                  <a:srgbClr val="000000"/>
                </a:solidFill>
                <a:effectLst/>
              </a:rPr>
              <a:t>Experience Data</a:t>
            </a:r>
          </a:p>
          <a:p>
            <a:pPr>
              <a:buFont typeface="+mj-lt"/>
              <a:buAutoNum type="arabicPeriod"/>
            </a:pPr>
            <a:r>
              <a:rPr lang="en-IN" sz="1500" b="0" i="0" dirty="0">
                <a:solidFill>
                  <a:srgbClr val="000000"/>
                </a:solidFill>
                <a:effectLst/>
              </a:rPr>
              <a:t>Paper Details</a:t>
            </a:r>
          </a:p>
          <a:p>
            <a:pPr>
              <a:buFont typeface="+mj-lt"/>
              <a:buAutoNum type="arabicPeriod"/>
            </a:pPr>
            <a:r>
              <a:rPr lang="en-IN" sz="1500" b="0" i="0" dirty="0">
                <a:solidFill>
                  <a:srgbClr val="000000"/>
                </a:solidFill>
                <a:effectLst/>
              </a:rPr>
              <a:t>Research Guide</a:t>
            </a:r>
          </a:p>
          <a:p>
            <a:pPr>
              <a:buFont typeface="+mj-lt"/>
              <a:buAutoNum type="arabicPeriod"/>
            </a:pPr>
            <a:r>
              <a:rPr lang="en-IN" sz="1500" b="0" i="0" dirty="0">
                <a:solidFill>
                  <a:srgbClr val="000000"/>
                </a:solidFill>
                <a:effectLst/>
              </a:rPr>
              <a:t>Book Data</a:t>
            </a:r>
          </a:p>
          <a:p>
            <a:pPr>
              <a:buFont typeface="+mj-lt"/>
              <a:buAutoNum type="arabicPeriod"/>
            </a:pPr>
            <a:r>
              <a:rPr lang="en-IN" sz="1500" b="0" i="0" dirty="0">
                <a:solidFill>
                  <a:srgbClr val="000000"/>
                </a:solidFill>
                <a:effectLst/>
              </a:rPr>
              <a:t>Research Student</a:t>
            </a:r>
          </a:p>
          <a:p>
            <a:pPr>
              <a:buFont typeface="+mj-lt"/>
              <a:buAutoNum type="arabicPeriod"/>
            </a:pPr>
            <a:r>
              <a:rPr lang="en-US" sz="1500" b="0" i="0" dirty="0">
                <a:solidFill>
                  <a:srgbClr val="000000"/>
                </a:solidFill>
                <a:effectLst/>
              </a:rPr>
              <a:t>RC / OC / Short Term Course / Workshop / Training / FDP / Conference / Seminar Data</a:t>
            </a:r>
          </a:p>
          <a:p>
            <a:pPr>
              <a:buFont typeface="+mj-lt"/>
              <a:buAutoNum type="arabicPeriod"/>
            </a:pPr>
            <a:r>
              <a:rPr lang="en-US" sz="1500" b="0" i="0" dirty="0">
                <a:solidFill>
                  <a:srgbClr val="000000"/>
                </a:solidFill>
                <a:effectLst/>
              </a:rPr>
              <a:t>BOS / BOE / Valuation Member Data</a:t>
            </a:r>
          </a:p>
          <a:p>
            <a:pPr>
              <a:buFont typeface="+mj-lt"/>
              <a:buAutoNum type="arabicPeriod"/>
            </a:pPr>
            <a:r>
              <a:rPr lang="en-IN" sz="1500" b="0" i="0" dirty="0">
                <a:solidFill>
                  <a:srgbClr val="000000"/>
                </a:solidFill>
                <a:effectLst/>
              </a:rPr>
              <a:t>Book Data</a:t>
            </a:r>
          </a:p>
          <a:p>
            <a:pPr>
              <a:buFont typeface="+mj-lt"/>
              <a:buAutoNum type="arabicPeriod"/>
            </a:pPr>
            <a:r>
              <a:rPr lang="en-IN" sz="1500" b="0" i="0" dirty="0">
                <a:solidFill>
                  <a:srgbClr val="000000"/>
                </a:solidFill>
                <a:effectLst/>
              </a:rPr>
              <a:t>Project Minor / Major Data</a:t>
            </a:r>
          </a:p>
          <a:p>
            <a:pPr>
              <a:buFont typeface="+mj-lt"/>
              <a:buAutoNum type="arabicPeriod"/>
            </a:pPr>
            <a:r>
              <a:rPr lang="en-IN" sz="1500" dirty="0"/>
              <a:t>Committee Data</a:t>
            </a:r>
          </a:p>
        </p:txBody>
      </p:sp>
    </p:spTree>
    <p:extLst>
      <p:ext uri="{BB962C8B-B14F-4D97-AF65-F5344CB8AC3E}">
        <p14:creationId xmlns:p14="http://schemas.microsoft.com/office/powerpoint/2010/main" val="74128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AE70-613A-39D1-6E32-B405562BFFCF}"/>
              </a:ext>
            </a:extLst>
          </p:cNvPr>
          <p:cNvSpPr>
            <a:spLocks noGrp="1"/>
          </p:cNvSpPr>
          <p:nvPr>
            <p:ph type="title"/>
          </p:nvPr>
        </p:nvSpPr>
        <p:spPr/>
        <p:txBody>
          <a:bodyPr/>
          <a:lstStyle/>
          <a:p>
            <a:r>
              <a:rPr lang="en-US" dirty="0"/>
              <a:t>Get Non Teaching Staff Data</a:t>
            </a:r>
            <a:br>
              <a:rPr lang="en-US" dirty="0"/>
            </a:br>
            <a:endParaRPr lang="en-IN" dirty="0"/>
          </a:p>
        </p:txBody>
      </p:sp>
      <p:sp>
        <p:nvSpPr>
          <p:cNvPr id="3" name="Content Placeholder 2">
            <a:extLst>
              <a:ext uri="{FF2B5EF4-FFF2-40B4-BE49-F238E27FC236}">
                <a16:creationId xmlns:a16="http://schemas.microsoft.com/office/drawing/2014/main" id="{0FD11EB5-F16A-0443-0C29-6CE57DBA3F2C}"/>
              </a:ext>
            </a:extLst>
          </p:cNvPr>
          <p:cNvSpPr>
            <a:spLocks noGrp="1"/>
          </p:cNvSpPr>
          <p:nvPr>
            <p:ph idx="1"/>
          </p:nvPr>
        </p:nvSpPr>
        <p:spPr/>
        <p:txBody>
          <a:bodyPr/>
          <a:lstStyle/>
          <a:p>
            <a:r>
              <a:rPr lang="en-US" sz="1800" dirty="0"/>
              <a:t>This module gives access of Non Teaching Staff data. In This module has different type of data access links.</a:t>
            </a:r>
          </a:p>
          <a:p>
            <a:endParaRPr lang="en-US" dirty="0"/>
          </a:p>
          <a:p>
            <a:pPr marL="0" indent="0">
              <a:buNone/>
            </a:pPr>
            <a:r>
              <a:rPr lang="en-US" sz="1600" b="1" u="sng" dirty="0"/>
              <a:t>EMPLOYEE WISE DATA</a:t>
            </a:r>
          </a:p>
          <a:p>
            <a:pPr marL="0" indent="0">
              <a:buNone/>
            </a:pPr>
            <a:endParaRPr lang="en-US" sz="1400" b="1" u="sng" dirty="0"/>
          </a:p>
          <a:p>
            <a:pPr>
              <a:buFont typeface="+mj-lt"/>
              <a:buAutoNum type="arabicPeriod"/>
            </a:pPr>
            <a:r>
              <a:rPr lang="en-US" sz="1400" dirty="0"/>
              <a:t>Teacher Complete Data</a:t>
            </a:r>
          </a:p>
          <a:p>
            <a:pPr>
              <a:buFont typeface="+mj-lt"/>
              <a:buAutoNum type="arabicPeriod"/>
            </a:pPr>
            <a:r>
              <a:rPr lang="en-US" sz="1400" dirty="0"/>
              <a:t>Service Data</a:t>
            </a:r>
          </a:p>
          <a:p>
            <a:pPr>
              <a:buFont typeface="+mj-lt"/>
              <a:buAutoNum type="arabicPeriod"/>
            </a:pPr>
            <a:r>
              <a:rPr lang="en-US" sz="1400" dirty="0"/>
              <a:t>Department Exam Data</a:t>
            </a:r>
          </a:p>
          <a:p>
            <a:pPr>
              <a:buFont typeface="+mj-lt"/>
              <a:buAutoNum type="arabicPeriod"/>
            </a:pPr>
            <a:r>
              <a:rPr lang="en-US" sz="1400" dirty="0"/>
              <a:t>Award Data</a:t>
            </a:r>
          </a:p>
          <a:p>
            <a:pPr>
              <a:buFont typeface="+mj-lt"/>
              <a:buAutoNum type="arabicPeriod"/>
            </a:pPr>
            <a:r>
              <a:rPr lang="en-US" sz="1400" dirty="0"/>
              <a:t>Experience Data</a:t>
            </a:r>
          </a:p>
          <a:p>
            <a:endParaRPr lang="en-IN" dirty="0"/>
          </a:p>
        </p:txBody>
      </p:sp>
    </p:spTree>
    <p:extLst>
      <p:ext uri="{BB962C8B-B14F-4D97-AF65-F5344CB8AC3E}">
        <p14:creationId xmlns:p14="http://schemas.microsoft.com/office/powerpoint/2010/main" val="320611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59FD-2B22-8CB9-58B3-C9120A3932B0}"/>
              </a:ext>
            </a:extLst>
          </p:cNvPr>
          <p:cNvSpPr>
            <a:spLocks noGrp="1"/>
          </p:cNvSpPr>
          <p:nvPr>
            <p:ph type="title"/>
          </p:nvPr>
        </p:nvSpPr>
        <p:spPr/>
        <p:txBody>
          <a:bodyPr/>
          <a:lstStyle/>
          <a:p>
            <a:r>
              <a:rPr lang="en-US" dirty="0"/>
              <a:t>Add Teaching Staff Data</a:t>
            </a:r>
            <a:br>
              <a:rPr lang="en-US" dirty="0"/>
            </a:br>
            <a:endParaRPr lang="en-IN" dirty="0"/>
          </a:p>
        </p:txBody>
      </p:sp>
      <p:sp>
        <p:nvSpPr>
          <p:cNvPr id="3" name="Content Placeholder 2">
            <a:extLst>
              <a:ext uri="{FF2B5EF4-FFF2-40B4-BE49-F238E27FC236}">
                <a16:creationId xmlns:a16="http://schemas.microsoft.com/office/drawing/2014/main" id="{01FC8C69-30B7-EEB8-D812-040763E5F9E3}"/>
              </a:ext>
            </a:extLst>
          </p:cNvPr>
          <p:cNvSpPr>
            <a:spLocks noGrp="1"/>
          </p:cNvSpPr>
          <p:nvPr>
            <p:ph idx="1"/>
          </p:nvPr>
        </p:nvSpPr>
        <p:spPr/>
        <p:txBody>
          <a:bodyPr/>
          <a:lstStyle/>
          <a:p>
            <a:r>
              <a:rPr lang="en-US" dirty="0"/>
              <a:t>It gives some links to add teaching staff data. There are following below.</a:t>
            </a:r>
          </a:p>
          <a:p>
            <a:endParaRPr lang="en-US" dirty="0"/>
          </a:p>
          <a:p>
            <a:pPr>
              <a:buFont typeface="Wingdings" panose="05000000000000000000" pitchFamily="2" charset="2"/>
              <a:buChar char="§"/>
            </a:pPr>
            <a:r>
              <a:rPr lang="en-IN" sz="1600" b="0" i="0" dirty="0">
                <a:solidFill>
                  <a:srgbClr val="000000"/>
                </a:solidFill>
                <a:effectLst/>
              </a:rPr>
              <a:t>Add Guideship</a:t>
            </a:r>
          </a:p>
          <a:p>
            <a:pPr marL="0" indent="0">
              <a:buNone/>
            </a:pPr>
            <a:r>
              <a:rPr lang="en-IN" sz="1400" dirty="0">
                <a:solidFill>
                  <a:srgbClr val="000000"/>
                </a:solidFill>
              </a:rPr>
              <a:t>	In this sub module it accepts Guideship Data.</a:t>
            </a:r>
            <a:endParaRPr lang="en-US" sz="1400" b="0" i="0" dirty="0">
              <a:solidFill>
                <a:srgbClr val="000000"/>
              </a:solidFill>
              <a:effectLst/>
            </a:endParaRPr>
          </a:p>
          <a:p>
            <a:pPr>
              <a:buFont typeface="Wingdings" panose="05000000000000000000" pitchFamily="2" charset="2"/>
              <a:buChar char="§"/>
            </a:pPr>
            <a:r>
              <a:rPr lang="en-US" sz="1600" b="0" i="0" dirty="0">
                <a:solidFill>
                  <a:srgbClr val="000000"/>
                </a:solidFill>
                <a:effectLst/>
              </a:rPr>
              <a:t>Add BOS / BOE / Valuation Details</a:t>
            </a:r>
          </a:p>
          <a:p>
            <a:pPr marL="0" indent="0">
              <a:buNone/>
            </a:pPr>
            <a:r>
              <a:rPr lang="en-US" sz="1400" dirty="0">
                <a:solidFill>
                  <a:srgbClr val="000000"/>
                </a:solidFill>
              </a:rPr>
              <a:t>	In this sub module it accepts </a:t>
            </a:r>
            <a:r>
              <a:rPr lang="en-US" sz="1400" b="0" i="0" dirty="0">
                <a:solidFill>
                  <a:srgbClr val="000000"/>
                </a:solidFill>
                <a:effectLst/>
              </a:rPr>
              <a:t>BOS / BOE / Valuation Data.</a:t>
            </a:r>
            <a:endParaRPr lang="en-US" sz="1400" dirty="0">
              <a:solidFill>
                <a:srgbClr val="000000"/>
              </a:solidFill>
            </a:endParaRPr>
          </a:p>
          <a:p>
            <a:pPr>
              <a:buFont typeface="Wingdings" panose="05000000000000000000" pitchFamily="2" charset="2"/>
              <a:buChar char="§"/>
            </a:pPr>
            <a:r>
              <a:rPr lang="en-US" sz="1600" b="0" i="0" dirty="0">
                <a:solidFill>
                  <a:srgbClr val="000000"/>
                </a:solidFill>
                <a:effectLst/>
              </a:rPr>
              <a:t>Add Promotion / Deputation / Transfer / Death Data</a:t>
            </a:r>
            <a:endParaRPr lang="en-IN" sz="1400" b="0" i="0" dirty="0">
              <a:solidFill>
                <a:srgbClr val="000000"/>
              </a:solidFill>
              <a:effectLst/>
            </a:endParaRPr>
          </a:p>
          <a:p>
            <a:pPr marL="457200" lvl="1" indent="0">
              <a:buNone/>
            </a:pPr>
            <a:r>
              <a:rPr lang="en-IN" sz="1400" dirty="0">
                <a:solidFill>
                  <a:srgbClr val="000000"/>
                </a:solidFill>
              </a:rPr>
              <a:t>In this sub module it accepts </a:t>
            </a:r>
            <a:r>
              <a:rPr lang="en-US" sz="1400" b="0" i="0" dirty="0">
                <a:solidFill>
                  <a:srgbClr val="000000"/>
                </a:solidFill>
                <a:effectLst/>
              </a:rPr>
              <a:t>Promotion / Deputation / Transfer / Death Data.</a:t>
            </a:r>
            <a:endParaRPr lang="en-IN" sz="1200" b="0" i="0" dirty="0">
              <a:solidFill>
                <a:srgbClr val="000000"/>
              </a:solidFill>
              <a:effectLst/>
            </a:endParaRPr>
          </a:p>
        </p:txBody>
      </p:sp>
    </p:spTree>
    <p:extLst>
      <p:ext uri="{BB962C8B-B14F-4D97-AF65-F5344CB8AC3E}">
        <p14:creationId xmlns:p14="http://schemas.microsoft.com/office/powerpoint/2010/main" val="1118530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BF0A0-65EE-108E-AD20-86A2278CC772}"/>
              </a:ext>
            </a:extLst>
          </p:cNvPr>
          <p:cNvSpPr>
            <a:spLocks noGrp="1"/>
          </p:cNvSpPr>
          <p:nvPr>
            <p:ph type="title"/>
          </p:nvPr>
        </p:nvSpPr>
        <p:spPr/>
        <p:txBody>
          <a:bodyPr/>
          <a:lstStyle/>
          <a:p>
            <a:r>
              <a:rPr lang="en-US" dirty="0"/>
              <a:t>Function Data Management</a:t>
            </a:r>
            <a:br>
              <a:rPr lang="en-IN" dirty="0"/>
            </a:br>
            <a:endParaRPr lang="en-IN" dirty="0"/>
          </a:p>
        </p:txBody>
      </p:sp>
      <p:sp>
        <p:nvSpPr>
          <p:cNvPr id="3" name="Content Placeholder 2">
            <a:extLst>
              <a:ext uri="{FF2B5EF4-FFF2-40B4-BE49-F238E27FC236}">
                <a16:creationId xmlns:a16="http://schemas.microsoft.com/office/drawing/2014/main" id="{0354F5DD-4314-5AD6-A29A-B29BF2F05680}"/>
              </a:ext>
            </a:extLst>
          </p:cNvPr>
          <p:cNvSpPr>
            <a:spLocks noGrp="1"/>
          </p:cNvSpPr>
          <p:nvPr>
            <p:ph idx="1"/>
          </p:nvPr>
        </p:nvSpPr>
        <p:spPr/>
        <p:txBody>
          <a:bodyPr/>
          <a:lstStyle/>
          <a:p>
            <a:r>
              <a:rPr lang="en-US" dirty="0"/>
              <a:t>This module gives to manage college events data.</a:t>
            </a:r>
          </a:p>
          <a:p>
            <a:r>
              <a:rPr lang="en-US" dirty="0"/>
              <a:t>It has 3 sub modules.</a:t>
            </a:r>
          </a:p>
          <a:p>
            <a:pPr>
              <a:buFont typeface="Wingdings" panose="05000000000000000000" pitchFamily="2" charset="2"/>
              <a:buChar char="§"/>
            </a:pPr>
            <a:r>
              <a:rPr lang="en-US" dirty="0"/>
              <a:t>Add Function Data</a:t>
            </a:r>
          </a:p>
          <a:p>
            <a:pPr marL="0" indent="0">
              <a:buNone/>
            </a:pPr>
            <a:r>
              <a:rPr lang="en-US" dirty="0"/>
              <a:t>	</a:t>
            </a:r>
            <a:r>
              <a:rPr lang="en-US" sz="1600" dirty="0"/>
              <a:t>It accepts Function Organizer, Coordinator, Resource Person and Event Images.</a:t>
            </a:r>
          </a:p>
          <a:p>
            <a:pPr>
              <a:buFont typeface="Wingdings" panose="05000000000000000000" pitchFamily="2" charset="2"/>
              <a:buChar char="§"/>
            </a:pPr>
            <a:r>
              <a:rPr lang="en-US" dirty="0"/>
              <a:t>Get Function Data</a:t>
            </a:r>
          </a:p>
          <a:p>
            <a:pPr marL="0" indent="0">
              <a:buNone/>
            </a:pPr>
            <a:r>
              <a:rPr lang="en-US" dirty="0"/>
              <a:t>	</a:t>
            </a:r>
            <a:r>
              <a:rPr lang="en-US" sz="1600" dirty="0"/>
              <a:t>It displays Function Organizer, Coordinator, Resource Person and Event Images.</a:t>
            </a:r>
          </a:p>
          <a:p>
            <a:pPr>
              <a:buFont typeface="Wingdings" panose="05000000000000000000" pitchFamily="2" charset="2"/>
              <a:buChar char="§"/>
            </a:pPr>
            <a:r>
              <a:rPr lang="en-US" dirty="0"/>
              <a:t>Add Function Master</a:t>
            </a:r>
          </a:p>
          <a:p>
            <a:pPr marL="0" indent="0">
              <a:buNone/>
            </a:pPr>
            <a:r>
              <a:rPr lang="en-US" dirty="0"/>
              <a:t>	</a:t>
            </a:r>
            <a:r>
              <a:rPr lang="en-US" sz="1600" dirty="0"/>
              <a:t>It accepts function organizer and it stored into organizer table.</a:t>
            </a:r>
          </a:p>
        </p:txBody>
      </p:sp>
    </p:spTree>
    <p:extLst>
      <p:ext uri="{BB962C8B-B14F-4D97-AF65-F5344CB8AC3E}">
        <p14:creationId xmlns:p14="http://schemas.microsoft.com/office/powerpoint/2010/main" val="3410530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EBEA-AA25-DEB8-E14B-6222356D87BB}"/>
              </a:ext>
            </a:extLst>
          </p:cNvPr>
          <p:cNvSpPr>
            <a:spLocks noGrp="1"/>
          </p:cNvSpPr>
          <p:nvPr>
            <p:ph type="title"/>
          </p:nvPr>
        </p:nvSpPr>
        <p:spPr/>
        <p:txBody>
          <a:bodyPr/>
          <a:lstStyle/>
          <a:p>
            <a:r>
              <a:rPr lang="en-US" dirty="0"/>
              <a:t>Data Base Information</a:t>
            </a:r>
            <a:endParaRPr lang="en-IN" dirty="0"/>
          </a:p>
        </p:txBody>
      </p:sp>
      <p:pic>
        <p:nvPicPr>
          <p:cNvPr id="5" name="Content Placeholder 4">
            <a:extLst>
              <a:ext uri="{FF2B5EF4-FFF2-40B4-BE49-F238E27FC236}">
                <a16:creationId xmlns:a16="http://schemas.microsoft.com/office/drawing/2014/main" id="{3C4E720D-D108-B67C-C292-98C5871DC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515" y="1654362"/>
            <a:ext cx="2248869" cy="4594038"/>
          </a:xfrm>
        </p:spPr>
      </p:pic>
      <p:pic>
        <p:nvPicPr>
          <p:cNvPr id="7" name="Picture 6">
            <a:extLst>
              <a:ext uri="{FF2B5EF4-FFF2-40B4-BE49-F238E27FC236}">
                <a16:creationId xmlns:a16="http://schemas.microsoft.com/office/drawing/2014/main" id="{0011342A-CDC7-4EBD-B969-ED19C0F35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137" y="1654362"/>
            <a:ext cx="2183591" cy="1844646"/>
          </a:xfrm>
          <a:prstGeom prst="rect">
            <a:avLst/>
          </a:prstGeom>
        </p:spPr>
      </p:pic>
      <p:pic>
        <p:nvPicPr>
          <p:cNvPr id="9" name="Picture 8">
            <a:extLst>
              <a:ext uri="{FF2B5EF4-FFF2-40B4-BE49-F238E27FC236}">
                <a16:creationId xmlns:a16="http://schemas.microsoft.com/office/drawing/2014/main" id="{06BD9809-EA8E-C71F-34F2-3B76EB01B4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5693" y="3626393"/>
            <a:ext cx="2256477" cy="1266539"/>
          </a:xfrm>
          <a:prstGeom prst="rect">
            <a:avLst/>
          </a:prstGeom>
        </p:spPr>
      </p:pic>
      <p:pic>
        <p:nvPicPr>
          <p:cNvPr id="11" name="Picture 10">
            <a:extLst>
              <a:ext uri="{FF2B5EF4-FFF2-40B4-BE49-F238E27FC236}">
                <a16:creationId xmlns:a16="http://schemas.microsoft.com/office/drawing/2014/main" id="{94F22B51-5984-E486-908F-45A4385903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6208" y="5020317"/>
            <a:ext cx="2256477" cy="1253599"/>
          </a:xfrm>
          <a:prstGeom prst="rect">
            <a:avLst/>
          </a:prstGeom>
        </p:spPr>
      </p:pic>
      <p:pic>
        <p:nvPicPr>
          <p:cNvPr id="13" name="Picture 12">
            <a:extLst>
              <a:ext uri="{FF2B5EF4-FFF2-40B4-BE49-F238E27FC236}">
                <a16:creationId xmlns:a16="http://schemas.microsoft.com/office/drawing/2014/main" id="{C9AB17EA-ED23-D64E-4710-DFFB74707C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8624" y="1654362"/>
            <a:ext cx="1963631" cy="1625733"/>
          </a:xfrm>
          <a:prstGeom prst="rect">
            <a:avLst/>
          </a:prstGeom>
        </p:spPr>
      </p:pic>
      <p:pic>
        <p:nvPicPr>
          <p:cNvPr id="15" name="Picture 14">
            <a:extLst>
              <a:ext uri="{FF2B5EF4-FFF2-40B4-BE49-F238E27FC236}">
                <a16:creationId xmlns:a16="http://schemas.microsoft.com/office/drawing/2014/main" id="{EFCD019B-C7CD-04E8-5F6E-6C9044A42E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78625" y="3380943"/>
            <a:ext cx="1982148" cy="1702785"/>
          </a:xfrm>
          <a:prstGeom prst="rect">
            <a:avLst/>
          </a:prstGeom>
        </p:spPr>
      </p:pic>
      <p:pic>
        <p:nvPicPr>
          <p:cNvPr id="17" name="Picture 16">
            <a:extLst>
              <a:ext uri="{FF2B5EF4-FFF2-40B4-BE49-F238E27FC236}">
                <a16:creationId xmlns:a16="http://schemas.microsoft.com/office/drawing/2014/main" id="{D6B1E7CD-F805-E054-E4D6-F9BB1B8511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78624" y="5293647"/>
            <a:ext cx="1963631" cy="1151997"/>
          </a:xfrm>
          <a:prstGeom prst="rect">
            <a:avLst/>
          </a:prstGeom>
        </p:spPr>
      </p:pic>
    </p:spTree>
    <p:extLst>
      <p:ext uri="{BB962C8B-B14F-4D97-AF65-F5344CB8AC3E}">
        <p14:creationId xmlns:p14="http://schemas.microsoft.com/office/powerpoint/2010/main" val="201415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CE13-DF8B-6B3E-C06F-8BE84A1F1C3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8ED74DA-2E2F-EA82-2978-C42E1502BED3}"/>
              </a:ext>
            </a:extLst>
          </p:cNvPr>
          <p:cNvSpPr>
            <a:spLocks noGrp="1"/>
          </p:cNvSpPr>
          <p:nvPr>
            <p:ph idx="1"/>
          </p:nvPr>
        </p:nvSpPr>
        <p:spPr>
          <a:xfrm>
            <a:off x="677334" y="2160589"/>
            <a:ext cx="8596668" cy="4359481"/>
          </a:xfrm>
        </p:spPr>
        <p:txBody>
          <a:bodyPr>
            <a:normAutofit lnSpcReduction="10000"/>
          </a:bodyPr>
          <a:lstStyle/>
          <a:p>
            <a:r>
              <a:rPr lang="en-US" b="0" i="0" dirty="0">
                <a:solidFill>
                  <a:srgbClr val="5B6972"/>
                </a:solidFill>
                <a:effectLst/>
                <a:latin typeface="Open Sans" panose="020B0604020202020204" pitchFamily="34" charset="0"/>
              </a:rPr>
              <a:t>The College Staff Data Management Software provides to store and access staff data easily. This software helps to store Teaching and Non Teaching staff data and it provides different type of accessing modules like Experience Data, Service Data, Department Exam Data etc.</a:t>
            </a:r>
          </a:p>
          <a:p>
            <a:r>
              <a:rPr lang="en-US" sz="1400" b="1" i="0" dirty="0">
                <a:solidFill>
                  <a:srgbClr val="666666"/>
                </a:solidFill>
                <a:effectLst/>
                <a:latin typeface="Raleway" panose="020B0604020202020204" pitchFamily="2" charset="0"/>
              </a:rPr>
              <a:t>What are Features of College Staff Data Management Software?</a:t>
            </a:r>
          </a:p>
          <a:p>
            <a:pPr>
              <a:buFont typeface="Wingdings" panose="05000000000000000000" pitchFamily="2" charset="2"/>
              <a:buChar char="§"/>
            </a:pPr>
            <a:r>
              <a:rPr lang="en-IN" sz="1400" dirty="0">
                <a:solidFill>
                  <a:srgbClr val="000000"/>
                </a:solidFill>
                <a:latin typeface="Raleway" pitchFamily="2" charset="0"/>
              </a:rPr>
              <a:t>Store and Access of </a:t>
            </a:r>
            <a:r>
              <a:rPr lang="en-IN" sz="1400" b="0" i="0" dirty="0">
                <a:solidFill>
                  <a:srgbClr val="000000"/>
                </a:solidFill>
                <a:effectLst/>
                <a:latin typeface="Raleway" pitchFamily="2" charset="0"/>
              </a:rPr>
              <a:t>Teacher Complete Data.</a:t>
            </a:r>
          </a:p>
          <a:p>
            <a:pPr>
              <a:buFont typeface="Wingdings" panose="05000000000000000000" pitchFamily="2" charset="2"/>
              <a:buChar char="§"/>
            </a:pPr>
            <a:r>
              <a:rPr lang="en-IN" sz="1400" dirty="0">
                <a:solidFill>
                  <a:srgbClr val="000000"/>
                </a:solidFill>
                <a:latin typeface="Raleway" pitchFamily="2" charset="0"/>
              </a:rPr>
              <a:t>Store and Access </a:t>
            </a:r>
            <a:r>
              <a:rPr lang="en-IN" sz="1400" b="0" i="0" dirty="0">
                <a:solidFill>
                  <a:srgbClr val="000000"/>
                </a:solidFill>
                <a:effectLst/>
                <a:latin typeface="Raleway" pitchFamily="2" charset="0"/>
              </a:rPr>
              <a:t>Service Data.</a:t>
            </a:r>
            <a:endParaRPr lang="en-IN" sz="1400" dirty="0">
              <a:solidFill>
                <a:srgbClr val="000000"/>
              </a:solidFill>
              <a:latin typeface="Raleway" pitchFamily="2" charset="0"/>
            </a:endParaRPr>
          </a:p>
          <a:p>
            <a:pPr>
              <a:buFont typeface="Wingdings" panose="05000000000000000000" pitchFamily="2" charset="2"/>
              <a:buChar char="§"/>
            </a:pPr>
            <a:r>
              <a:rPr lang="en-IN" sz="1400" dirty="0">
                <a:solidFill>
                  <a:srgbClr val="000000"/>
                </a:solidFill>
                <a:latin typeface="Raleway" pitchFamily="2" charset="0"/>
              </a:rPr>
              <a:t>Store and Access </a:t>
            </a:r>
            <a:r>
              <a:rPr lang="en-IN" sz="1400" b="0" i="0" dirty="0">
                <a:solidFill>
                  <a:srgbClr val="000000"/>
                </a:solidFill>
                <a:effectLst/>
                <a:latin typeface="Raleway" pitchFamily="2" charset="0"/>
              </a:rPr>
              <a:t>Department Exam Data.</a:t>
            </a:r>
          </a:p>
          <a:p>
            <a:pPr>
              <a:buFont typeface="Wingdings" panose="05000000000000000000" pitchFamily="2" charset="2"/>
              <a:buChar char="§"/>
            </a:pPr>
            <a:r>
              <a:rPr lang="en-IN" sz="1400" dirty="0">
                <a:solidFill>
                  <a:srgbClr val="000000"/>
                </a:solidFill>
                <a:latin typeface="Raleway" pitchFamily="2" charset="0"/>
              </a:rPr>
              <a:t>Store and Access </a:t>
            </a:r>
            <a:r>
              <a:rPr lang="en-US" sz="1400" b="0" i="0" dirty="0">
                <a:solidFill>
                  <a:srgbClr val="000000"/>
                </a:solidFill>
                <a:effectLst/>
                <a:latin typeface="Raleway" pitchFamily="2" charset="0"/>
              </a:rPr>
              <a:t>RC / OC / Short Term Course / Workshop / Training / FDP / Conference / Seminar Data.</a:t>
            </a:r>
            <a:endParaRPr lang="en-IN" sz="1400" dirty="0">
              <a:solidFill>
                <a:srgbClr val="000000"/>
              </a:solidFill>
              <a:latin typeface="Raleway" pitchFamily="2" charset="0"/>
            </a:endParaRPr>
          </a:p>
          <a:p>
            <a:pPr>
              <a:buFont typeface="Wingdings" panose="05000000000000000000" pitchFamily="2" charset="2"/>
              <a:buChar char="§"/>
            </a:pPr>
            <a:r>
              <a:rPr lang="en-IN" sz="1400" dirty="0">
                <a:solidFill>
                  <a:srgbClr val="000000"/>
                </a:solidFill>
                <a:latin typeface="Raleway" pitchFamily="2" charset="0"/>
              </a:rPr>
              <a:t>Store and Access </a:t>
            </a:r>
            <a:r>
              <a:rPr lang="en-IN" sz="1400" b="0" i="0" dirty="0">
                <a:solidFill>
                  <a:srgbClr val="000000"/>
                </a:solidFill>
                <a:effectLst/>
                <a:latin typeface="Raleway" pitchFamily="2" charset="0"/>
              </a:rPr>
              <a:t>Paper Data.</a:t>
            </a:r>
          </a:p>
          <a:p>
            <a:pPr>
              <a:buFont typeface="Wingdings" panose="05000000000000000000" pitchFamily="2" charset="2"/>
              <a:buChar char="§"/>
            </a:pPr>
            <a:r>
              <a:rPr lang="en-IN" sz="1400" b="0" i="0" dirty="0">
                <a:solidFill>
                  <a:srgbClr val="000000"/>
                </a:solidFill>
                <a:effectLst/>
                <a:latin typeface="Raleway" pitchFamily="2" charset="0"/>
              </a:rPr>
              <a:t>Book Published Data.</a:t>
            </a:r>
            <a:endParaRPr lang="en-IN" sz="1400" dirty="0">
              <a:solidFill>
                <a:srgbClr val="000000"/>
              </a:solidFill>
              <a:latin typeface="Raleway" pitchFamily="2" charset="0"/>
            </a:endParaRPr>
          </a:p>
          <a:p>
            <a:pPr>
              <a:buFont typeface="Wingdings" panose="05000000000000000000" pitchFamily="2" charset="2"/>
              <a:buChar char="§"/>
            </a:pPr>
            <a:r>
              <a:rPr lang="en-IN" sz="1400" b="0" i="0" dirty="0">
                <a:solidFill>
                  <a:srgbClr val="000000"/>
                </a:solidFill>
                <a:effectLst/>
                <a:latin typeface="Raleway" pitchFamily="2" charset="0"/>
              </a:rPr>
              <a:t>Project Minor / Major Data.</a:t>
            </a:r>
          </a:p>
          <a:p>
            <a:pPr>
              <a:buFont typeface="Wingdings" panose="05000000000000000000" pitchFamily="2" charset="2"/>
              <a:buChar char="§"/>
            </a:pPr>
            <a:r>
              <a:rPr lang="en-IN" sz="1400" dirty="0">
                <a:solidFill>
                  <a:srgbClr val="000000"/>
                </a:solidFill>
                <a:latin typeface="Raleway" pitchFamily="2" charset="0"/>
              </a:rPr>
              <a:t>Etc.</a:t>
            </a:r>
            <a:endParaRPr lang="en-IN" sz="1400" dirty="0">
              <a:latin typeface="Raleway" pitchFamily="2" charset="0"/>
            </a:endParaRPr>
          </a:p>
        </p:txBody>
      </p:sp>
    </p:spTree>
    <p:extLst>
      <p:ext uri="{BB962C8B-B14F-4D97-AF65-F5344CB8AC3E}">
        <p14:creationId xmlns:p14="http://schemas.microsoft.com/office/powerpoint/2010/main" val="2739145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DA7A-5011-0650-4DBC-CEEC4D693A07}"/>
              </a:ext>
            </a:extLst>
          </p:cNvPr>
          <p:cNvSpPr>
            <a:spLocks noGrp="1"/>
          </p:cNvSpPr>
          <p:nvPr>
            <p:ph type="title"/>
          </p:nvPr>
        </p:nvSpPr>
        <p:spPr/>
        <p:txBody>
          <a:bodyPr/>
          <a:lstStyle/>
          <a:p>
            <a:r>
              <a:rPr lang="en-US" dirty="0"/>
              <a:t>Data Base Information</a:t>
            </a:r>
            <a:endParaRPr lang="en-IN" dirty="0"/>
          </a:p>
        </p:txBody>
      </p:sp>
      <p:pic>
        <p:nvPicPr>
          <p:cNvPr id="5" name="Content Placeholder 4">
            <a:extLst>
              <a:ext uri="{FF2B5EF4-FFF2-40B4-BE49-F238E27FC236}">
                <a16:creationId xmlns:a16="http://schemas.microsoft.com/office/drawing/2014/main" id="{DBF15C2B-A2C4-2353-A187-5180931B7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930400"/>
            <a:ext cx="2338288" cy="1651699"/>
          </a:xfrm>
        </p:spPr>
      </p:pic>
      <p:pic>
        <p:nvPicPr>
          <p:cNvPr id="7" name="Picture 6">
            <a:extLst>
              <a:ext uri="{FF2B5EF4-FFF2-40B4-BE49-F238E27FC236}">
                <a16:creationId xmlns:a16="http://schemas.microsoft.com/office/drawing/2014/main" id="{063C108E-7A42-C2FA-D495-C02319433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631" y="1930399"/>
            <a:ext cx="2342917" cy="1953703"/>
          </a:xfrm>
          <a:prstGeom prst="rect">
            <a:avLst/>
          </a:prstGeom>
        </p:spPr>
      </p:pic>
      <p:pic>
        <p:nvPicPr>
          <p:cNvPr id="9" name="Picture 8">
            <a:extLst>
              <a:ext uri="{FF2B5EF4-FFF2-40B4-BE49-F238E27FC236}">
                <a16:creationId xmlns:a16="http://schemas.microsoft.com/office/drawing/2014/main" id="{EEFDA727-5900-75FA-9784-3660A6120E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4398" y="1930399"/>
            <a:ext cx="2608376" cy="1651699"/>
          </a:xfrm>
          <a:prstGeom prst="rect">
            <a:avLst/>
          </a:prstGeom>
        </p:spPr>
      </p:pic>
      <p:pic>
        <p:nvPicPr>
          <p:cNvPr id="11" name="Picture 10">
            <a:extLst>
              <a:ext uri="{FF2B5EF4-FFF2-40B4-BE49-F238E27FC236}">
                <a16:creationId xmlns:a16="http://schemas.microsoft.com/office/drawing/2014/main" id="{CCDE5AA0-332A-4CE0-B981-F7C90B6513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34" y="3826371"/>
            <a:ext cx="2465611" cy="1749043"/>
          </a:xfrm>
          <a:prstGeom prst="rect">
            <a:avLst/>
          </a:prstGeom>
        </p:spPr>
      </p:pic>
      <p:pic>
        <p:nvPicPr>
          <p:cNvPr id="13" name="Picture 12">
            <a:extLst>
              <a:ext uri="{FF2B5EF4-FFF2-40B4-BE49-F238E27FC236}">
                <a16:creationId xmlns:a16="http://schemas.microsoft.com/office/drawing/2014/main" id="{4E4CFD5F-5A04-99CC-7743-1F5550F889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4398" y="3884102"/>
            <a:ext cx="2636209" cy="1384184"/>
          </a:xfrm>
          <a:prstGeom prst="rect">
            <a:avLst/>
          </a:prstGeom>
        </p:spPr>
      </p:pic>
    </p:spTree>
    <p:extLst>
      <p:ext uri="{BB962C8B-B14F-4D97-AF65-F5344CB8AC3E}">
        <p14:creationId xmlns:p14="http://schemas.microsoft.com/office/powerpoint/2010/main" val="1580629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6808-E080-2B5A-7B2E-122511C1EEEB}"/>
              </a:ext>
            </a:extLst>
          </p:cNvPr>
          <p:cNvSpPr>
            <a:spLocks noGrp="1"/>
          </p:cNvSpPr>
          <p:nvPr>
            <p:ph type="title"/>
          </p:nvPr>
        </p:nvSpPr>
        <p:spPr/>
        <p:txBody>
          <a:bodyPr/>
          <a:lstStyle/>
          <a:p>
            <a:r>
              <a:rPr lang="en-US" dirty="0"/>
              <a:t>Data Base Information</a:t>
            </a:r>
            <a:endParaRPr lang="en-IN" dirty="0"/>
          </a:p>
        </p:txBody>
      </p:sp>
      <p:pic>
        <p:nvPicPr>
          <p:cNvPr id="5" name="Content Placeholder 4">
            <a:extLst>
              <a:ext uri="{FF2B5EF4-FFF2-40B4-BE49-F238E27FC236}">
                <a16:creationId xmlns:a16="http://schemas.microsoft.com/office/drawing/2014/main" id="{FB748D76-3A66-EBCE-8EAD-6C906DBFFE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751" y="2023050"/>
            <a:ext cx="3064655" cy="1405950"/>
          </a:xfrm>
        </p:spPr>
      </p:pic>
      <p:pic>
        <p:nvPicPr>
          <p:cNvPr id="7" name="Picture 6">
            <a:extLst>
              <a:ext uri="{FF2B5EF4-FFF2-40B4-BE49-F238E27FC236}">
                <a16:creationId xmlns:a16="http://schemas.microsoft.com/office/drawing/2014/main" id="{4A40D357-E5B9-08F9-8107-535F2FDF4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701" y="2048694"/>
            <a:ext cx="2993266" cy="1583739"/>
          </a:xfrm>
          <a:prstGeom prst="rect">
            <a:avLst/>
          </a:prstGeom>
        </p:spPr>
      </p:pic>
      <p:pic>
        <p:nvPicPr>
          <p:cNvPr id="9" name="Picture 8">
            <a:extLst>
              <a:ext uri="{FF2B5EF4-FFF2-40B4-BE49-F238E27FC236}">
                <a16:creationId xmlns:a16="http://schemas.microsoft.com/office/drawing/2014/main" id="{6259F0A6-D045-5C2B-6B98-0752ED6B97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751" y="3706885"/>
            <a:ext cx="2714122" cy="1261980"/>
          </a:xfrm>
          <a:prstGeom prst="rect">
            <a:avLst/>
          </a:prstGeom>
        </p:spPr>
      </p:pic>
      <p:pic>
        <p:nvPicPr>
          <p:cNvPr id="11" name="Picture 10">
            <a:extLst>
              <a:ext uri="{FF2B5EF4-FFF2-40B4-BE49-F238E27FC236}">
                <a16:creationId xmlns:a16="http://schemas.microsoft.com/office/drawing/2014/main" id="{4C2DE1FF-A28C-ADEC-A73D-131B461830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7661" y="2048694"/>
            <a:ext cx="2687533" cy="1506388"/>
          </a:xfrm>
          <a:prstGeom prst="rect">
            <a:avLst/>
          </a:prstGeom>
        </p:spPr>
      </p:pic>
      <p:pic>
        <p:nvPicPr>
          <p:cNvPr id="13" name="Picture 12">
            <a:extLst>
              <a:ext uri="{FF2B5EF4-FFF2-40B4-BE49-F238E27FC236}">
                <a16:creationId xmlns:a16="http://schemas.microsoft.com/office/drawing/2014/main" id="{8CDDF4CC-215F-9CBD-9D94-EFDADD3D45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0382" y="3706885"/>
            <a:ext cx="2714122" cy="1011627"/>
          </a:xfrm>
          <a:prstGeom prst="rect">
            <a:avLst/>
          </a:prstGeom>
        </p:spPr>
      </p:pic>
      <p:pic>
        <p:nvPicPr>
          <p:cNvPr id="15" name="Picture 14">
            <a:extLst>
              <a:ext uri="{FF2B5EF4-FFF2-40B4-BE49-F238E27FC236}">
                <a16:creationId xmlns:a16="http://schemas.microsoft.com/office/drawing/2014/main" id="{188B4311-3138-B797-E8F1-D34B69DE2D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8013" y="3706885"/>
            <a:ext cx="2924695" cy="1045136"/>
          </a:xfrm>
          <a:prstGeom prst="rect">
            <a:avLst/>
          </a:prstGeom>
        </p:spPr>
      </p:pic>
      <p:pic>
        <p:nvPicPr>
          <p:cNvPr id="17" name="Picture 16">
            <a:extLst>
              <a:ext uri="{FF2B5EF4-FFF2-40B4-BE49-F238E27FC236}">
                <a16:creationId xmlns:a16="http://schemas.microsoft.com/office/drawing/2014/main" id="{DE2B6E7B-7DEF-F70C-C861-00503DB2EF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2751" y="5050929"/>
            <a:ext cx="2527212" cy="1727354"/>
          </a:xfrm>
          <a:prstGeom prst="rect">
            <a:avLst/>
          </a:prstGeom>
        </p:spPr>
      </p:pic>
      <p:pic>
        <p:nvPicPr>
          <p:cNvPr id="19" name="Picture 18">
            <a:extLst>
              <a:ext uri="{FF2B5EF4-FFF2-40B4-BE49-F238E27FC236}">
                <a16:creationId xmlns:a16="http://schemas.microsoft.com/office/drawing/2014/main" id="{2F5ECBB9-5A01-8584-A4F2-AAC9768540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80382" y="4849294"/>
            <a:ext cx="2609828" cy="1011627"/>
          </a:xfrm>
          <a:prstGeom prst="rect">
            <a:avLst/>
          </a:prstGeom>
        </p:spPr>
      </p:pic>
      <p:pic>
        <p:nvPicPr>
          <p:cNvPr id="21" name="Picture 20">
            <a:extLst>
              <a:ext uri="{FF2B5EF4-FFF2-40B4-BE49-F238E27FC236}">
                <a16:creationId xmlns:a16="http://schemas.microsoft.com/office/drawing/2014/main" id="{D0CFDE80-A1B9-E235-1441-0BD922FEB1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80382" y="5978618"/>
            <a:ext cx="2657221" cy="799665"/>
          </a:xfrm>
          <a:prstGeom prst="rect">
            <a:avLst/>
          </a:prstGeom>
        </p:spPr>
      </p:pic>
      <p:pic>
        <p:nvPicPr>
          <p:cNvPr id="23" name="Picture 22">
            <a:extLst>
              <a:ext uri="{FF2B5EF4-FFF2-40B4-BE49-F238E27FC236}">
                <a16:creationId xmlns:a16="http://schemas.microsoft.com/office/drawing/2014/main" id="{F435AA5B-903D-9F31-E3DA-707664593D5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94504" y="4849294"/>
            <a:ext cx="2714123" cy="1021985"/>
          </a:xfrm>
          <a:prstGeom prst="rect">
            <a:avLst/>
          </a:prstGeom>
        </p:spPr>
      </p:pic>
    </p:spTree>
    <p:extLst>
      <p:ext uri="{BB962C8B-B14F-4D97-AF65-F5344CB8AC3E}">
        <p14:creationId xmlns:p14="http://schemas.microsoft.com/office/powerpoint/2010/main" val="1107002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E243-3E90-252D-5B09-767FC80E2B1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A9EEFAD-841E-1ED0-DE4F-45B9A2783545}"/>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Our project is only a humble venture to satisfy the needs to manage their Staff profile information. Several user-friendly coding has also adopted. This package shall prove to be a powerful package in satisfying all the requirements of the college. The objective of web application is to collect the information and store in data. The authority member can fetch the stored information. This application is successfully implemented with all the features mentioned in system requirement specification. Awareness and right information about staff are essential for collect rightful information. </a:t>
            </a:r>
            <a:endParaRPr lang="en-IN" dirty="0"/>
          </a:p>
        </p:txBody>
      </p:sp>
    </p:spTree>
    <p:extLst>
      <p:ext uri="{BB962C8B-B14F-4D97-AF65-F5344CB8AC3E}">
        <p14:creationId xmlns:p14="http://schemas.microsoft.com/office/powerpoint/2010/main" val="419371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8DBA-84A9-F531-314B-90E07757FEAD}"/>
              </a:ext>
            </a:extLst>
          </p:cNvPr>
          <p:cNvSpPr>
            <a:spLocks noGrp="1"/>
          </p:cNvSpPr>
          <p:nvPr>
            <p:ph type="title"/>
          </p:nvPr>
        </p:nvSpPr>
        <p:spPr/>
        <p:txBody>
          <a:bodyPr/>
          <a:lstStyle/>
          <a:p>
            <a:r>
              <a:rPr lang="en-US" dirty="0"/>
              <a:t>Feature Enhancement</a:t>
            </a:r>
            <a:endParaRPr lang="en-IN" dirty="0"/>
          </a:p>
        </p:txBody>
      </p:sp>
      <p:sp>
        <p:nvSpPr>
          <p:cNvPr id="3" name="Content Placeholder 2">
            <a:extLst>
              <a:ext uri="{FF2B5EF4-FFF2-40B4-BE49-F238E27FC236}">
                <a16:creationId xmlns:a16="http://schemas.microsoft.com/office/drawing/2014/main" id="{16EBEE46-208B-FA47-8BEC-682326FE94E1}"/>
              </a:ext>
            </a:extLst>
          </p:cNvPr>
          <p:cNvSpPr>
            <a:spLocks noGrp="1"/>
          </p:cNvSpPr>
          <p:nvPr>
            <p:ph idx="1"/>
          </p:nvPr>
        </p:nvSpPr>
        <p:spPr/>
        <p:txBody>
          <a:bodyPr/>
          <a:lstStyle/>
          <a:p>
            <a:pPr marL="0" indent="0" algn="l">
              <a:buNone/>
            </a:pPr>
            <a:endParaRPr lang="en-IN" sz="1800" b="0" i="0" u="none" strike="noStrike" baseline="0" dirty="0">
              <a:solidFill>
                <a:srgbClr val="000000"/>
              </a:solidFill>
            </a:endParaRPr>
          </a:p>
          <a:p>
            <a:r>
              <a:rPr lang="en-US" sz="1800" b="0" i="0" u="none" strike="noStrike" baseline="0" dirty="0">
                <a:solidFill>
                  <a:srgbClr val="000000"/>
                </a:solidFill>
              </a:rPr>
              <a:t>➢ We can add printer in future. </a:t>
            </a:r>
          </a:p>
          <a:p>
            <a:r>
              <a:rPr lang="en-US" sz="1800" b="0" i="0" u="none" strike="noStrike" baseline="0" dirty="0">
                <a:solidFill>
                  <a:srgbClr val="000000"/>
                </a:solidFill>
              </a:rPr>
              <a:t>➢ We can give more advance software for Staff Management System including more facilities </a:t>
            </a:r>
          </a:p>
          <a:p>
            <a:r>
              <a:rPr lang="en-US" sz="1800" b="0" i="0" u="none" strike="noStrike" baseline="0" dirty="0">
                <a:solidFill>
                  <a:srgbClr val="000000"/>
                </a:solidFill>
              </a:rPr>
              <a:t>➢ We will host the platform on online servers to make it accessible worldwide </a:t>
            </a:r>
          </a:p>
          <a:p>
            <a:r>
              <a:rPr lang="en-US" sz="1800" b="0" i="0" u="none" strike="noStrike" baseline="0" dirty="0">
                <a:solidFill>
                  <a:srgbClr val="000000"/>
                </a:solidFill>
              </a:rPr>
              <a:t>➢ Integrate multiple load balancers to distribute the loads of the system </a:t>
            </a:r>
          </a:p>
          <a:p>
            <a:r>
              <a:rPr lang="en-US" sz="1800" b="0" i="0" u="none" strike="noStrike" baseline="0" dirty="0">
                <a:solidFill>
                  <a:srgbClr val="000000"/>
                </a:solidFill>
              </a:rPr>
              <a:t>➢ Create the master and slave database structure to reduce the overload of the database queries </a:t>
            </a:r>
          </a:p>
          <a:p>
            <a:r>
              <a:rPr lang="en-US" sz="1800" b="0" i="0" u="none" strike="noStrike" baseline="0" dirty="0">
                <a:solidFill>
                  <a:srgbClr val="000000"/>
                </a:solidFill>
              </a:rPr>
              <a:t>➢ Implement the backup mechanism for taking backup of codebase and database on regular basis on different servers. </a:t>
            </a:r>
          </a:p>
          <a:p>
            <a:endParaRPr lang="en-IN" sz="1800" b="0" i="0" u="none" strike="noStrike" baseline="0" dirty="0">
              <a:solidFill>
                <a:srgbClr val="000000"/>
              </a:solidFill>
              <a:latin typeface="Wingdings" panose="05000000000000000000" pitchFamily="2" charset="2"/>
            </a:endParaRPr>
          </a:p>
          <a:p>
            <a:endParaRPr lang="en-IN" dirty="0"/>
          </a:p>
        </p:txBody>
      </p:sp>
    </p:spTree>
    <p:extLst>
      <p:ext uri="{BB962C8B-B14F-4D97-AF65-F5344CB8AC3E}">
        <p14:creationId xmlns:p14="http://schemas.microsoft.com/office/powerpoint/2010/main" val="369902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D60C-343F-445E-D583-B86EC166A96E}"/>
              </a:ext>
            </a:extLst>
          </p:cNvPr>
          <p:cNvSpPr>
            <a:spLocks noGrp="1"/>
          </p:cNvSpPr>
          <p:nvPr>
            <p:ph type="title"/>
          </p:nvPr>
        </p:nvSpPr>
        <p:spPr/>
        <p:txBody>
          <a:bodyPr/>
          <a:lstStyle/>
          <a:p>
            <a:r>
              <a:rPr lang="en-US" dirty="0"/>
              <a:t>Aim of Our Project</a:t>
            </a:r>
            <a:endParaRPr lang="en-IN" dirty="0"/>
          </a:p>
        </p:txBody>
      </p:sp>
      <p:sp>
        <p:nvSpPr>
          <p:cNvPr id="3" name="Content Placeholder 2">
            <a:extLst>
              <a:ext uri="{FF2B5EF4-FFF2-40B4-BE49-F238E27FC236}">
                <a16:creationId xmlns:a16="http://schemas.microsoft.com/office/drawing/2014/main" id="{108A2FDE-F0B2-25EE-18CF-D48CE6552D16}"/>
              </a:ext>
            </a:extLst>
          </p:cNvPr>
          <p:cNvSpPr>
            <a:spLocks noGrp="1"/>
          </p:cNvSpPr>
          <p:nvPr>
            <p:ph idx="1"/>
          </p:nvPr>
        </p:nvSpPr>
        <p:spPr/>
        <p:txBody>
          <a:bodyPr/>
          <a:lstStyle/>
          <a:p>
            <a:r>
              <a:rPr lang="en-US" dirty="0"/>
              <a:t>College staff data management is a one of the complex task. Now the traditional system is already digitalized, but that system can’t provides required type of data reports and accessing modules. This software is developed to fetch required type of data and reports of staff.</a:t>
            </a:r>
          </a:p>
          <a:p>
            <a:r>
              <a:rPr lang="en-US" dirty="0"/>
              <a:t>It is designed to overcome present system problems.</a:t>
            </a:r>
          </a:p>
          <a:p>
            <a:r>
              <a:rPr lang="en-US" dirty="0"/>
              <a:t>To reduce manual works.</a:t>
            </a:r>
          </a:p>
          <a:p>
            <a:r>
              <a:rPr lang="en-US" dirty="0"/>
              <a:t>To save time.</a:t>
            </a:r>
          </a:p>
          <a:p>
            <a:r>
              <a:rPr lang="en-US" dirty="0"/>
              <a:t>Simplified User Interface</a:t>
            </a:r>
          </a:p>
          <a:p>
            <a:r>
              <a:rPr lang="en-US" dirty="0"/>
              <a:t>Easy Access of Staff Data</a:t>
            </a:r>
          </a:p>
          <a:p>
            <a:r>
              <a:rPr lang="en-US" dirty="0"/>
              <a:t>Etc.</a:t>
            </a:r>
          </a:p>
        </p:txBody>
      </p:sp>
    </p:spTree>
    <p:extLst>
      <p:ext uri="{BB962C8B-B14F-4D97-AF65-F5344CB8AC3E}">
        <p14:creationId xmlns:p14="http://schemas.microsoft.com/office/powerpoint/2010/main" val="373225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E1F7-ADF7-BA4C-2B72-B90D5995F67B}"/>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45DB17E6-4E86-2655-BC66-08AC30423BF8}"/>
              </a:ext>
            </a:extLst>
          </p:cNvPr>
          <p:cNvSpPr>
            <a:spLocks noGrp="1"/>
          </p:cNvSpPr>
          <p:nvPr>
            <p:ph idx="1"/>
          </p:nvPr>
        </p:nvSpPr>
        <p:spPr/>
        <p:txBody>
          <a:bodyPr/>
          <a:lstStyle/>
          <a:p>
            <a:r>
              <a:rPr lang="en-US" dirty="0"/>
              <a:t>Existing system already replaced traditional system, but it doesn’t have some features.</a:t>
            </a:r>
          </a:p>
          <a:p>
            <a:r>
              <a:rPr lang="en-US" dirty="0"/>
              <a:t>It has some limitations.</a:t>
            </a:r>
          </a:p>
          <a:p>
            <a:r>
              <a:rPr lang="en-US" dirty="0"/>
              <a:t>Data Accessing is difficult.</a:t>
            </a:r>
          </a:p>
          <a:p>
            <a:r>
              <a:rPr lang="en-US" dirty="0"/>
              <a:t>It is digitalized software but college staff data completely not managed with existing system.</a:t>
            </a:r>
          </a:p>
          <a:p>
            <a:r>
              <a:rPr lang="en-US" dirty="0"/>
              <a:t>Existing system is present but when fetching some data the user need to be do some manual work for fetching and organizing.</a:t>
            </a:r>
          </a:p>
          <a:p>
            <a:r>
              <a:rPr lang="en-IN" dirty="0"/>
              <a:t>It doesn’t store complete staff data like committee membership, BOS / BOE etc data.</a:t>
            </a:r>
          </a:p>
        </p:txBody>
      </p:sp>
    </p:spTree>
    <p:extLst>
      <p:ext uri="{BB962C8B-B14F-4D97-AF65-F5344CB8AC3E}">
        <p14:creationId xmlns:p14="http://schemas.microsoft.com/office/powerpoint/2010/main" val="47282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3055-4526-53E0-EB0D-B2568C3DA0C7}"/>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DB7B107F-9934-3DB2-DFF3-6ACE8E243C75}"/>
              </a:ext>
            </a:extLst>
          </p:cNvPr>
          <p:cNvSpPr>
            <a:spLocks noGrp="1"/>
          </p:cNvSpPr>
          <p:nvPr>
            <p:ph idx="1"/>
          </p:nvPr>
        </p:nvSpPr>
        <p:spPr>
          <a:xfrm>
            <a:off x="677334" y="2160589"/>
            <a:ext cx="3374549" cy="3880773"/>
          </a:xfrm>
        </p:spPr>
        <p:txBody>
          <a:bodyPr>
            <a:normAutofit fontScale="92500" lnSpcReduction="10000"/>
          </a:bodyPr>
          <a:lstStyle/>
          <a:p>
            <a:r>
              <a:rPr lang="en-US" b="1" u="sng" dirty="0">
                <a:latin typeface="Raleway" pitchFamily="2" charset="0"/>
              </a:rPr>
              <a:t>Hardware Requirements</a:t>
            </a:r>
          </a:p>
          <a:p>
            <a:pPr>
              <a:buFont typeface="Arial" panose="020B0604020202020204" pitchFamily="34" charset="0"/>
              <a:buChar char="•"/>
            </a:pPr>
            <a:r>
              <a:rPr lang="en-US" dirty="0"/>
              <a:t>Processor : Dual Core Processor or Higher CPU</a:t>
            </a:r>
          </a:p>
          <a:p>
            <a:pPr>
              <a:buFont typeface="Arial" panose="020B0604020202020204" pitchFamily="34" charset="0"/>
              <a:buChar char="•"/>
            </a:pPr>
            <a:r>
              <a:rPr lang="en-US" dirty="0"/>
              <a:t>RAM : 2GB</a:t>
            </a:r>
          </a:p>
          <a:p>
            <a:pPr>
              <a:buFont typeface="Arial" panose="020B0604020202020204" pitchFamily="34" charset="0"/>
              <a:buChar char="•"/>
            </a:pPr>
            <a:r>
              <a:rPr lang="en-US" dirty="0"/>
              <a:t>HARD DISK / SSD : 120GB</a:t>
            </a:r>
          </a:p>
          <a:p>
            <a:pPr>
              <a:buFont typeface="Arial" panose="020B0604020202020204" pitchFamily="34" charset="0"/>
              <a:buChar char="•"/>
            </a:pPr>
            <a:r>
              <a:rPr lang="en-US" dirty="0"/>
              <a:t>MONITOR : 18.5 inch or Higher</a:t>
            </a:r>
          </a:p>
          <a:p>
            <a:pPr>
              <a:buFont typeface="Arial" panose="020B0604020202020204" pitchFamily="34" charset="0"/>
              <a:buChar char="•"/>
            </a:pPr>
            <a:r>
              <a:rPr lang="en-US" dirty="0"/>
              <a:t>Required Resolution: 1366x768 Pixels</a:t>
            </a:r>
          </a:p>
          <a:p>
            <a:pPr>
              <a:buFont typeface="Arial" panose="020B0604020202020204" pitchFamily="34" charset="0"/>
              <a:buChar char="•"/>
            </a:pPr>
            <a:r>
              <a:rPr lang="en-US" dirty="0"/>
              <a:t>Keyboard: 102 Standard Keyboard</a:t>
            </a:r>
          </a:p>
          <a:p>
            <a:pPr>
              <a:buFont typeface="Arial" panose="020B0604020202020204" pitchFamily="34" charset="0"/>
              <a:buChar char="•"/>
            </a:pPr>
            <a:r>
              <a:rPr lang="en-US" dirty="0"/>
              <a:t>Mouse : Standard Mouse</a:t>
            </a:r>
            <a:endParaRPr lang="en-IN" dirty="0"/>
          </a:p>
        </p:txBody>
      </p:sp>
      <p:sp>
        <p:nvSpPr>
          <p:cNvPr id="4" name="Content Placeholder 2">
            <a:extLst>
              <a:ext uri="{FF2B5EF4-FFF2-40B4-BE49-F238E27FC236}">
                <a16:creationId xmlns:a16="http://schemas.microsoft.com/office/drawing/2014/main" id="{F5FAA7E8-319F-A17A-4BEB-151B09A51D3E}"/>
              </a:ext>
            </a:extLst>
          </p:cNvPr>
          <p:cNvSpPr txBox="1">
            <a:spLocks/>
          </p:cNvSpPr>
          <p:nvPr/>
        </p:nvSpPr>
        <p:spPr>
          <a:xfrm>
            <a:off x="4277609" y="2160589"/>
            <a:ext cx="337454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u="sng" dirty="0">
                <a:latin typeface="Raleway" pitchFamily="2" charset="0"/>
              </a:rPr>
              <a:t>Software Requirements</a:t>
            </a:r>
          </a:p>
          <a:p>
            <a:pPr>
              <a:buFont typeface="Wingdings" panose="05000000000000000000" pitchFamily="2" charset="2"/>
              <a:buChar char="§"/>
            </a:pPr>
            <a:r>
              <a:rPr lang="en-US" dirty="0">
                <a:latin typeface="Trebuchet MS (Body)"/>
              </a:rPr>
              <a:t>Operating System : Windows 7 or Higher</a:t>
            </a:r>
          </a:p>
          <a:p>
            <a:pPr>
              <a:buFont typeface="Wingdings" panose="05000000000000000000" pitchFamily="2" charset="2"/>
              <a:buChar char="§"/>
            </a:pPr>
            <a:r>
              <a:rPr lang="en-US" dirty="0">
                <a:latin typeface="Trebuchet MS (Body)"/>
              </a:rPr>
              <a:t>Languages : PHP</a:t>
            </a:r>
          </a:p>
          <a:p>
            <a:pPr>
              <a:buFont typeface="Wingdings" panose="05000000000000000000" pitchFamily="2" charset="2"/>
              <a:buChar char="§"/>
            </a:pPr>
            <a:r>
              <a:rPr lang="en-US" dirty="0">
                <a:latin typeface="Trebuchet MS (Body)"/>
              </a:rPr>
              <a:t>Software : XAMPP</a:t>
            </a:r>
          </a:p>
          <a:p>
            <a:pPr>
              <a:buFont typeface="Wingdings" panose="05000000000000000000" pitchFamily="2" charset="2"/>
              <a:buChar char="§"/>
            </a:pPr>
            <a:r>
              <a:rPr lang="en-US" dirty="0">
                <a:latin typeface="Trebuchet MS (Body)"/>
              </a:rPr>
              <a:t>Web Server : Apache</a:t>
            </a:r>
          </a:p>
          <a:p>
            <a:pPr>
              <a:buFont typeface="Wingdings" panose="05000000000000000000" pitchFamily="2" charset="2"/>
              <a:buChar char="§"/>
            </a:pPr>
            <a:r>
              <a:rPr lang="en-US" dirty="0">
                <a:latin typeface="Trebuchet MS (Body)"/>
              </a:rPr>
              <a:t>Database : MYSQL</a:t>
            </a:r>
          </a:p>
          <a:p>
            <a:pPr>
              <a:buFont typeface="Wingdings" panose="05000000000000000000" pitchFamily="2" charset="2"/>
              <a:buChar char="§"/>
            </a:pPr>
            <a:r>
              <a:rPr lang="en-US" dirty="0">
                <a:latin typeface="Trebuchet MS (Body)"/>
              </a:rPr>
              <a:t>Front End : HTML, CSS, JAVASCRIPT, jQuery</a:t>
            </a:r>
          </a:p>
          <a:p>
            <a:pPr>
              <a:buFont typeface="Wingdings" panose="05000000000000000000" pitchFamily="2" charset="2"/>
              <a:buChar char="§"/>
            </a:pPr>
            <a:r>
              <a:rPr lang="en-US" dirty="0">
                <a:latin typeface="Trebuchet MS (Body)"/>
              </a:rPr>
              <a:t>BACK END : PHP, MYSQL</a:t>
            </a:r>
          </a:p>
        </p:txBody>
      </p:sp>
    </p:spTree>
    <p:extLst>
      <p:ext uri="{BB962C8B-B14F-4D97-AF65-F5344CB8AC3E}">
        <p14:creationId xmlns:p14="http://schemas.microsoft.com/office/powerpoint/2010/main" val="314503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32A-30F8-AFD9-9386-B6ABB9E3D4CF}"/>
              </a:ext>
            </a:extLst>
          </p:cNvPr>
          <p:cNvSpPr>
            <a:spLocks noGrp="1"/>
          </p:cNvSpPr>
          <p:nvPr>
            <p:ph type="title"/>
          </p:nvPr>
        </p:nvSpPr>
        <p:spPr/>
        <p:txBody>
          <a:bodyPr/>
          <a:lstStyle/>
          <a:p>
            <a:r>
              <a:rPr lang="en-US" dirty="0"/>
              <a:t>Data Flow Diagram</a:t>
            </a:r>
            <a:endParaRPr lang="en-IN" dirty="0"/>
          </a:p>
        </p:txBody>
      </p:sp>
      <p:pic>
        <p:nvPicPr>
          <p:cNvPr id="5" name="Content Placeholder 4">
            <a:extLst>
              <a:ext uri="{FF2B5EF4-FFF2-40B4-BE49-F238E27FC236}">
                <a16:creationId xmlns:a16="http://schemas.microsoft.com/office/drawing/2014/main" id="{CD7B9F59-5702-8F34-DDC6-74D99C2F3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689" y="1467104"/>
            <a:ext cx="6132352" cy="5390896"/>
          </a:xfrm>
        </p:spPr>
      </p:pic>
    </p:spTree>
    <p:extLst>
      <p:ext uri="{BB962C8B-B14F-4D97-AF65-F5344CB8AC3E}">
        <p14:creationId xmlns:p14="http://schemas.microsoft.com/office/powerpoint/2010/main" val="402589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BDFB-6131-CDCC-F8CC-37699402313B}"/>
              </a:ext>
            </a:extLst>
          </p:cNvPr>
          <p:cNvSpPr>
            <a:spLocks noGrp="1"/>
          </p:cNvSpPr>
          <p:nvPr>
            <p:ph type="title"/>
          </p:nvPr>
        </p:nvSpPr>
        <p:spPr/>
        <p:txBody>
          <a:bodyPr/>
          <a:lstStyle/>
          <a:p>
            <a:r>
              <a:rPr lang="en-US" dirty="0"/>
              <a:t>Get Teaching Staff Data – Data Flow Diagram (DFD)</a:t>
            </a:r>
            <a:endParaRPr lang="en-IN" dirty="0"/>
          </a:p>
        </p:txBody>
      </p:sp>
      <p:pic>
        <p:nvPicPr>
          <p:cNvPr id="9" name="Content Placeholder 8">
            <a:extLst>
              <a:ext uri="{FF2B5EF4-FFF2-40B4-BE49-F238E27FC236}">
                <a16:creationId xmlns:a16="http://schemas.microsoft.com/office/drawing/2014/main" id="{4FD8E178-6A67-AD8B-3838-871AA2AB0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23" y="1775125"/>
            <a:ext cx="4097311" cy="4839418"/>
          </a:xfrm>
        </p:spPr>
      </p:pic>
      <p:pic>
        <p:nvPicPr>
          <p:cNvPr id="11" name="Picture 10">
            <a:extLst>
              <a:ext uri="{FF2B5EF4-FFF2-40B4-BE49-F238E27FC236}">
                <a16:creationId xmlns:a16="http://schemas.microsoft.com/office/drawing/2014/main" id="{0E432173-1FA2-33E1-2280-05A99744F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187" y="1775125"/>
            <a:ext cx="4850342" cy="4839418"/>
          </a:xfrm>
          <a:prstGeom prst="rect">
            <a:avLst/>
          </a:prstGeom>
        </p:spPr>
      </p:pic>
      <p:sp>
        <p:nvSpPr>
          <p:cNvPr id="12" name="TextBox 11">
            <a:extLst>
              <a:ext uri="{FF2B5EF4-FFF2-40B4-BE49-F238E27FC236}">
                <a16:creationId xmlns:a16="http://schemas.microsoft.com/office/drawing/2014/main" id="{42C2E42F-6E7E-9447-C5B2-438F14E3F58D}"/>
              </a:ext>
            </a:extLst>
          </p:cNvPr>
          <p:cNvSpPr txBox="1"/>
          <p:nvPr/>
        </p:nvSpPr>
        <p:spPr>
          <a:xfrm>
            <a:off x="1097113" y="6396335"/>
            <a:ext cx="2406770" cy="461665"/>
          </a:xfrm>
          <a:prstGeom prst="rect">
            <a:avLst/>
          </a:prstGeom>
          <a:noFill/>
        </p:spPr>
        <p:txBody>
          <a:bodyPr wrap="square" rtlCol="0">
            <a:spAutoFit/>
          </a:bodyPr>
          <a:lstStyle/>
          <a:p>
            <a:pPr algn="ctr"/>
            <a:r>
              <a:rPr lang="en-IN" sz="1200" b="0" i="0" dirty="0">
                <a:solidFill>
                  <a:srgbClr val="000000"/>
                </a:solidFill>
                <a:effectLst/>
                <a:latin typeface="Times New Roman" panose="02020603050405020304" pitchFamily="18" charset="0"/>
                <a:cs typeface="Times New Roman" panose="02020603050405020304" pitchFamily="18" charset="0"/>
              </a:rPr>
              <a:t>TEACHER DATA EMPLOYEE NAME WISE</a:t>
            </a:r>
            <a:endParaRPr lang="en-IN" sz="1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F90E27D-C454-070F-319F-3E57555D91F8}"/>
              </a:ext>
            </a:extLst>
          </p:cNvPr>
          <p:cNvSpPr txBox="1"/>
          <p:nvPr/>
        </p:nvSpPr>
        <p:spPr>
          <a:xfrm>
            <a:off x="5460796" y="6473647"/>
            <a:ext cx="2406770" cy="276999"/>
          </a:xfrm>
          <a:prstGeom prst="rect">
            <a:avLst/>
          </a:prstGeom>
          <a:noFill/>
        </p:spPr>
        <p:txBody>
          <a:bodyPr wrap="square" rtlCol="0">
            <a:spAutoFit/>
          </a:bodyPr>
          <a:lstStyle/>
          <a:p>
            <a:pPr algn="ctr"/>
            <a:r>
              <a:rPr lang="en-IN" sz="1200" b="0" i="0" dirty="0">
                <a:solidFill>
                  <a:srgbClr val="000000"/>
                </a:solidFill>
                <a:effectLst/>
                <a:latin typeface="Times New Roman" panose="02020603050405020304" pitchFamily="18" charset="0"/>
                <a:cs typeface="Times New Roman" panose="02020603050405020304" pitchFamily="18" charset="0"/>
              </a:rPr>
              <a:t>TEACHER DATA YEAR WISE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69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2104-CCBA-59B0-8701-E0ACFCBBF66D}"/>
              </a:ext>
            </a:extLst>
          </p:cNvPr>
          <p:cNvSpPr>
            <a:spLocks noGrp="1"/>
          </p:cNvSpPr>
          <p:nvPr>
            <p:ph type="title"/>
          </p:nvPr>
        </p:nvSpPr>
        <p:spPr/>
        <p:txBody>
          <a:bodyPr/>
          <a:lstStyle/>
          <a:p>
            <a:r>
              <a:rPr lang="en-US" dirty="0"/>
              <a:t>Get Non Teaching Staff Data - Data Flow Diagram (DFD)</a:t>
            </a:r>
            <a:endParaRPr lang="en-IN" dirty="0"/>
          </a:p>
        </p:txBody>
      </p:sp>
      <p:pic>
        <p:nvPicPr>
          <p:cNvPr id="5" name="Content Placeholder 4">
            <a:extLst>
              <a:ext uri="{FF2B5EF4-FFF2-40B4-BE49-F238E27FC236}">
                <a16:creationId xmlns:a16="http://schemas.microsoft.com/office/drawing/2014/main" id="{3640C49A-DAEF-ED43-5C19-146DF2C783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912" y="1843738"/>
            <a:ext cx="5410899" cy="4921472"/>
          </a:xfrm>
        </p:spPr>
      </p:pic>
    </p:spTree>
    <p:extLst>
      <p:ext uri="{BB962C8B-B14F-4D97-AF65-F5344CB8AC3E}">
        <p14:creationId xmlns:p14="http://schemas.microsoft.com/office/powerpoint/2010/main" val="395718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7223-E503-3687-569D-113F98A81813}"/>
              </a:ext>
            </a:extLst>
          </p:cNvPr>
          <p:cNvSpPr>
            <a:spLocks noGrp="1"/>
          </p:cNvSpPr>
          <p:nvPr>
            <p:ph type="title"/>
          </p:nvPr>
        </p:nvSpPr>
        <p:spPr/>
        <p:txBody>
          <a:bodyPr/>
          <a:lstStyle/>
          <a:p>
            <a:r>
              <a:rPr lang="en-US" dirty="0"/>
              <a:t>Add Teaching Staff Data - Data Flow Diagram (DFD)</a:t>
            </a:r>
            <a:endParaRPr lang="en-IN" dirty="0"/>
          </a:p>
        </p:txBody>
      </p:sp>
      <p:pic>
        <p:nvPicPr>
          <p:cNvPr id="7" name="Content Placeholder 6">
            <a:extLst>
              <a:ext uri="{FF2B5EF4-FFF2-40B4-BE49-F238E27FC236}">
                <a16:creationId xmlns:a16="http://schemas.microsoft.com/office/drawing/2014/main" id="{3E28FA44-C72A-5AC0-A9ED-A09900678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436" y="2160588"/>
            <a:ext cx="6123165" cy="3881437"/>
          </a:xfrm>
        </p:spPr>
      </p:pic>
    </p:spTree>
    <p:extLst>
      <p:ext uri="{BB962C8B-B14F-4D97-AF65-F5344CB8AC3E}">
        <p14:creationId xmlns:p14="http://schemas.microsoft.com/office/powerpoint/2010/main" val="33260662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264</TotalTime>
  <Words>1060</Words>
  <Application>Microsoft Office PowerPoint</Application>
  <PresentationFormat>Widescreen</PresentationFormat>
  <Paragraphs>135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Open Sans</vt:lpstr>
      <vt:lpstr>Raleway</vt:lpstr>
      <vt:lpstr>Times New Roman</vt:lpstr>
      <vt:lpstr>Trebuchet MS</vt:lpstr>
      <vt:lpstr>Trebuchet MS (Body)</vt:lpstr>
      <vt:lpstr>Wingdings</vt:lpstr>
      <vt:lpstr>Wingdings 3</vt:lpstr>
      <vt:lpstr>Facet</vt:lpstr>
      <vt:lpstr>College Staff Data Management</vt:lpstr>
      <vt:lpstr>Introduction</vt:lpstr>
      <vt:lpstr>Aim of Our Project</vt:lpstr>
      <vt:lpstr>Existing System</vt:lpstr>
      <vt:lpstr>Requirements</vt:lpstr>
      <vt:lpstr>Data Flow Diagram</vt:lpstr>
      <vt:lpstr>Get Teaching Staff Data – Data Flow Diagram (DFD)</vt:lpstr>
      <vt:lpstr>Get Non Teaching Staff Data - Data Flow Diagram (DFD)</vt:lpstr>
      <vt:lpstr>Add Teaching Staff Data - Data Flow Diagram (DFD)</vt:lpstr>
      <vt:lpstr>Function Data Management - Data Flow Diagram (DFD)</vt:lpstr>
      <vt:lpstr>Modules</vt:lpstr>
      <vt:lpstr>Teaching Staff Registration </vt:lpstr>
      <vt:lpstr>Non Teaching Staff Registration </vt:lpstr>
      <vt:lpstr>Get Teaching Staff Data </vt:lpstr>
      <vt:lpstr>Get Teaching Staff Data</vt:lpstr>
      <vt:lpstr>Get Non Teaching Staff Data </vt:lpstr>
      <vt:lpstr>Add Teaching Staff Data </vt:lpstr>
      <vt:lpstr>Function Data Management </vt:lpstr>
      <vt:lpstr>Data Base Information</vt:lpstr>
      <vt:lpstr>Data Base Information</vt:lpstr>
      <vt:lpstr>Data Base Information</vt:lpstr>
      <vt:lpstr>Conclusion</vt:lpstr>
      <vt:lpstr>Feature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Staff Data Management</dc:title>
  <dc:creator>Yogeesh S</dc:creator>
  <cp:lastModifiedBy>Yogeesh S</cp:lastModifiedBy>
  <cp:revision>18</cp:revision>
  <dcterms:created xsi:type="dcterms:W3CDTF">2022-09-08T17:22:15Z</dcterms:created>
  <dcterms:modified xsi:type="dcterms:W3CDTF">2022-10-28T13:43:14Z</dcterms:modified>
</cp:coreProperties>
</file>