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4" r:id="rId1"/>
  </p:sldMasterIdLst>
  <p:notesMasterIdLst>
    <p:notesMasterId r:id="rId30"/>
  </p:notesMasterIdLst>
  <p:sldIdLst>
    <p:sldId id="256" r:id="rId2"/>
    <p:sldId id="257" r:id="rId3"/>
    <p:sldId id="259" r:id="rId4"/>
    <p:sldId id="274" r:id="rId5"/>
    <p:sldId id="261" r:id="rId6"/>
    <p:sldId id="262" r:id="rId7"/>
    <p:sldId id="263" r:id="rId8"/>
    <p:sldId id="264" r:id="rId9"/>
    <p:sldId id="265" r:id="rId10"/>
    <p:sldId id="275" r:id="rId11"/>
    <p:sldId id="270" r:id="rId12"/>
    <p:sldId id="284" r:id="rId13"/>
    <p:sldId id="271" r:id="rId14"/>
    <p:sldId id="285" r:id="rId15"/>
    <p:sldId id="272" r:id="rId16"/>
    <p:sldId id="286" r:id="rId17"/>
    <p:sldId id="273" r:id="rId18"/>
    <p:sldId id="287" r:id="rId19"/>
    <p:sldId id="276" r:id="rId20"/>
    <p:sldId id="283" r:id="rId21"/>
    <p:sldId id="277" r:id="rId22"/>
    <p:sldId id="278" r:id="rId23"/>
    <p:sldId id="279" r:id="rId24"/>
    <p:sldId id="280" r:id="rId25"/>
    <p:sldId id="281" r:id="rId26"/>
    <p:sldId id="282" r:id="rId27"/>
    <p:sldId id="267" r:id="rId28"/>
    <p:sldId id="268" r:id="rId2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32" autoAdjust="0"/>
  </p:normalViewPr>
  <p:slideViewPr>
    <p:cSldViewPr>
      <p:cViewPr varScale="1">
        <p:scale>
          <a:sx n="88" d="100"/>
          <a:sy n="88" d="100"/>
        </p:scale>
        <p:origin x="4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E9402C1-A134-45A6-B797-D36FBCA27C61}" type="datetimeFigureOut">
              <a:rPr lang="en-IN" smtClean="0"/>
              <a:t>17-02-2022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C541658-21A2-4777-86AE-C786AFBB9F0F}" type="slidenum">
              <a:rPr lang="en-IN" smtClean="0"/>
              <a:t>‹#›</a:t>
            </a:fld>
            <a:endParaRPr lang="en-IN"/>
          </a:p>
        </p:txBody>
      </p:sp>
    </p:spTree>
    <p:extLst>
      <p:ext uri="{BB962C8B-B14F-4D97-AF65-F5344CB8AC3E}">
        <p14:creationId xmlns:p14="http://schemas.microsoft.com/office/powerpoint/2010/main" val="196787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541658-21A2-4777-86AE-C786AFBB9F0F}" type="slidenum">
              <a:rPr lang="en-IN" smtClean="0"/>
              <a:t>6</a:t>
            </a:fld>
            <a:endParaRPr lang="en-IN"/>
          </a:p>
        </p:txBody>
      </p:sp>
    </p:spTree>
    <p:extLst>
      <p:ext uri="{BB962C8B-B14F-4D97-AF65-F5344CB8AC3E}">
        <p14:creationId xmlns:p14="http://schemas.microsoft.com/office/powerpoint/2010/main" val="3575611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541658-21A2-4777-86AE-C786AFBB9F0F}" type="slidenum">
              <a:rPr lang="en-IN" smtClean="0"/>
              <a:t>12</a:t>
            </a:fld>
            <a:endParaRPr lang="en-IN"/>
          </a:p>
        </p:txBody>
      </p:sp>
    </p:spTree>
    <p:extLst>
      <p:ext uri="{BB962C8B-B14F-4D97-AF65-F5344CB8AC3E}">
        <p14:creationId xmlns:p14="http://schemas.microsoft.com/office/powerpoint/2010/main" val="26474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541658-21A2-4777-86AE-C786AFBB9F0F}" type="slidenum">
              <a:rPr lang="en-IN" smtClean="0"/>
              <a:t>22</a:t>
            </a:fld>
            <a:endParaRPr lang="en-IN"/>
          </a:p>
        </p:txBody>
      </p:sp>
    </p:spTree>
    <p:extLst>
      <p:ext uri="{BB962C8B-B14F-4D97-AF65-F5344CB8AC3E}">
        <p14:creationId xmlns:p14="http://schemas.microsoft.com/office/powerpoint/2010/main" val="351108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8248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618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1843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48944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919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1882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86197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3127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1512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845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7787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525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1714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755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1879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7292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2/17/2022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39597790"/>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marutitech.com/chatbotswork-guide-chatbot-architecture/" TargetMode="External"/><Relationship Id="rId2" Type="http://schemas.openxmlformats.org/officeDocument/2006/relationships/hyperlink" Target="http://www.computer.org/softwar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10847"/>
            <a:ext cx="7628255" cy="2293577"/>
          </a:xfrm>
          <a:prstGeom prst="rect">
            <a:avLst/>
          </a:prstGeom>
        </p:spPr>
        <p:txBody>
          <a:bodyPr vert="horz" wrap="square" lIns="0" tIns="15875" rIns="0" bIns="0" rtlCol="0">
            <a:spAutoFit/>
          </a:bodyPr>
          <a:lstStyle/>
          <a:p>
            <a:pPr marL="12700" algn="ctr">
              <a:lnSpc>
                <a:spcPct val="100000"/>
              </a:lnSpc>
              <a:spcBef>
                <a:spcPts val="125"/>
              </a:spcBef>
            </a:pPr>
            <a:r>
              <a:rPr lang="en-US" sz="2400" b="1" cap="all" dirty="0">
                <a:solidFill>
                  <a:prstClr val="black"/>
                </a:solidFill>
                <a:effectLst>
                  <a:outerShdw blurRad="50800" dist="63500" dir="2700000" algn="tl" rotWithShape="0">
                    <a:srgbClr val="000000">
                      <a:alpha val="48000"/>
                    </a:srgbClr>
                  </a:outerShdw>
                </a:effectLst>
                <a:latin typeface="Times New Roman" panose="02020603050405020304" pitchFamily="18" charset="0"/>
                <a:cs typeface="Times New Roman" panose="02020603050405020304" pitchFamily="18" charset="0"/>
              </a:rPr>
              <a:t>P.E.S COLLEGE OF ENGINEERING</a:t>
            </a:r>
            <a:r>
              <a:rPr lang="en-US" sz="2400" b="1" cap="all" dirty="0" smtClean="0">
                <a:solidFill>
                  <a:prstClr val="black"/>
                </a:solidFill>
                <a:effectLst>
                  <a:outerShdw blurRad="50800" dist="63500" dir="2700000" algn="tl" rotWithShape="0">
                    <a:srgbClr val="000000">
                      <a:alpha val="48000"/>
                    </a:srgbClr>
                  </a:outerShdw>
                </a:effectLst>
                <a:latin typeface="Times New Roman" panose="02020603050405020304" pitchFamily="18" charset="0"/>
                <a:cs typeface="Times New Roman" panose="02020603050405020304" pitchFamily="18" charset="0"/>
              </a:rPr>
              <a:t>, MANDYA</a:t>
            </a:r>
            <a:r>
              <a:rPr lang="en-US" sz="2400" b="1" cap="all" dirty="0">
                <a:solidFill>
                  <a:prstClr val="black"/>
                </a:solidFill>
                <a:effectLst>
                  <a:outerShdw blurRad="50800" dist="63500" dir="2700000" algn="tl" rotWithShape="0">
                    <a:srgbClr val="000000">
                      <a:alpha val="48000"/>
                    </a:srgbClr>
                  </a:outerShdw>
                </a:effectLst>
                <a:latin typeface="Times New Roman" panose="02020603050405020304" pitchFamily="18" charset="0"/>
                <a:cs typeface="Times New Roman" panose="02020603050405020304" pitchFamily="18" charset="0"/>
              </a:rPr>
              <a:t/>
            </a:r>
            <a:br>
              <a:rPr lang="en-US" sz="2400" b="1" cap="all" dirty="0">
                <a:solidFill>
                  <a:prstClr val="black"/>
                </a:solidFill>
                <a:effectLst>
                  <a:outerShdw blurRad="50800" dist="63500" dir="2700000" algn="tl" rotWithShape="0">
                    <a:srgbClr val="000000">
                      <a:alpha val="48000"/>
                    </a:srgbClr>
                  </a:outerShdw>
                </a:effectLst>
                <a:latin typeface="Times New Roman" panose="02020603050405020304" pitchFamily="18" charset="0"/>
                <a:cs typeface="Times New Roman" panose="02020603050405020304" pitchFamily="18" charset="0"/>
              </a:rPr>
            </a:br>
            <a:r>
              <a:rPr lang="en-US" sz="2400" spc="-50" dirty="0">
                <a:solidFill>
                  <a:prstClr val="black">
                    <a:lumMod val="85000"/>
                    <a:lumOff val="15000"/>
                  </a:prstClr>
                </a:solidFill>
                <a:latin typeface="Times New Roman" panose="02020603050405020304" pitchFamily="18" charset="0"/>
                <a:cs typeface="Times New Roman" panose="02020603050405020304" pitchFamily="18" charset="0"/>
              </a:rPr>
              <a:t>(An Autonomous Institution Affiliated to VTU, </a:t>
            </a:r>
            <a:r>
              <a:rPr lang="en-US" sz="2400" spc="-50" dirty="0" err="1">
                <a:solidFill>
                  <a:prstClr val="black">
                    <a:lumMod val="85000"/>
                    <a:lumOff val="15000"/>
                  </a:prstClr>
                </a:solidFill>
                <a:latin typeface="Times New Roman" panose="02020603050405020304" pitchFamily="18" charset="0"/>
                <a:cs typeface="Times New Roman" panose="02020603050405020304" pitchFamily="18" charset="0"/>
              </a:rPr>
              <a:t>Belagavi</a:t>
            </a:r>
            <a:r>
              <a:rPr lang="en-US" sz="2400" spc="-50" dirty="0">
                <a:solidFill>
                  <a:prstClr val="black">
                    <a:lumMod val="85000"/>
                    <a:lumOff val="15000"/>
                  </a:prstClr>
                </a:solidFill>
                <a:latin typeface="Times New Roman" panose="02020603050405020304" pitchFamily="18" charset="0"/>
                <a:cs typeface="Times New Roman" panose="02020603050405020304" pitchFamily="18" charset="0"/>
              </a:rPr>
              <a:t>)</a:t>
            </a:r>
            <a:br>
              <a:rPr lang="en-US" sz="2400" spc="-50" dirty="0">
                <a:solidFill>
                  <a:prstClr val="black">
                    <a:lumMod val="85000"/>
                    <a:lumOff val="15000"/>
                  </a:prstClr>
                </a:solidFill>
                <a:latin typeface="Times New Roman" panose="02020603050405020304" pitchFamily="18" charset="0"/>
                <a:cs typeface="Times New Roman" panose="02020603050405020304" pitchFamily="18" charset="0"/>
              </a:rPr>
            </a:br>
            <a:r>
              <a:rPr lang="en-US" sz="2400" b="1" spc="-50" dirty="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b="1" spc="-50" dirty="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spc="-50" dirty="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b="1" spc="-50" dirty="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spc="-50" dirty="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b="1" spc="-50" dirty="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sz="2400" dirty="0">
              <a:latin typeface="Times New Roman"/>
              <a:cs typeface="Times New Roman"/>
            </a:endParaRPr>
          </a:p>
        </p:txBody>
      </p:sp>
      <p:sp>
        <p:nvSpPr>
          <p:cNvPr id="4" name="object 4"/>
          <p:cNvSpPr txBox="1">
            <a:spLocks noGrp="1"/>
          </p:cNvSpPr>
          <p:nvPr>
            <p:ph idx="1"/>
          </p:nvPr>
        </p:nvSpPr>
        <p:spPr>
          <a:xfrm>
            <a:off x="914399" y="73774"/>
            <a:ext cx="10689590" cy="2409946"/>
          </a:xfrm>
          <a:prstGeom prst="rect">
            <a:avLst/>
          </a:prstGeom>
        </p:spPr>
        <p:txBody>
          <a:bodyPr vert="horz" wrap="square" lIns="0" tIns="2112319" rIns="0" bIns="0" rtlCol="0">
            <a:spAutoFit/>
          </a:bodyPr>
          <a:lstStyle/>
          <a:p>
            <a:pPr marL="66040" indent="0" algn="ctr">
              <a:lnSpc>
                <a:spcPct val="100000"/>
              </a:lnSpc>
              <a:spcBef>
                <a:spcPts val="1730"/>
              </a:spcBef>
              <a:buNone/>
            </a:pPr>
            <a:r>
              <a:rPr lang="en-US" b="1" kern="1200" spc="-50" dirty="0" smtClean="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a:t>
            </a:r>
            <a:endParaRPr sz="2750" dirty="0">
              <a:latin typeface="Times New Roman"/>
              <a:cs typeface="Times New Roman"/>
            </a:endParaRPr>
          </a:p>
        </p:txBody>
      </p:sp>
      <p:sp>
        <p:nvSpPr>
          <p:cNvPr id="6" name="object 6"/>
          <p:cNvSpPr txBox="1"/>
          <p:nvPr/>
        </p:nvSpPr>
        <p:spPr>
          <a:xfrm>
            <a:off x="4874281" y="3429000"/>
            <a:ext cx="2636520" cy="1278555"/>
          </a:xfrm>
          <a:prstGeom prst="rect">
            <a:avLst/>
          </a:prstGeom>
        </p:spPr>
        <p:txBody>
          <a:bodyPr vert="horz" wrap="square" lIns="0" tIns="8890" rIns="0" bIns="0" rtlCol="0">
            <a:spAutoFit/>
          </a:bodyPr>
          <a:lstStyle/>
          <a:p>
            <a:pPr marL="12700" marR="5080" algn="ctr">
              <a:spcBef>
                <a:spcPts val="70"/>
              </a:spcBef>
            </a:pPr>
            <a:r>
              <a:rPr lang="en-US" sz="2000" b="1" spc="5" dirty="0" smtClean="0">
                <a:latin typeface="Times New Roman"/>
                <a:cs typeface="Times New Roman"/>
              </a:rPr>
              <a:t>Karthik </a:t>
            </a:r>
            <a:r>
              <a:rPr lang="en-US" sz="2000" b="1" spc="5" dirty="0" err="1" smtClean="0">
                <a:latin typeface="Times New Roman"/>
                <a:cs typeface="Times New Roman"/>
              </a:rPr>
              <a:t>Bharadwaj</a:t>
            </a:r>
            <a:r>
              <a:rPr lang="en-US" sz="2000" b="1" spc="5" dirty="0" smtClean="0">
                <a:latin typeface="Times New Roman"/>
                <a:cs typeface="Times New Roman"/>
              </a:rPr>
              <a:t> V</a:t>
            </a:r>
          </a:p>
          <a:p>
            <a:pPr marL="12700" marR="5080" algn="ctr">
              <a:spcBef>
                <a:spcPts val="70"/>
              </a:spcBef>
            </a:pPr>
            <a:r>
              <a:rPr lang="en-US" sz="2000" b="1" spc="5" dirty="0" smtClean="0">
                <a:latin typeface="Times New Roman"/>
                <a:cs typeface="Times New Roman"/>
              </a:rPr>
              <a:t>(4PS20MC017)</a:t>
            </a:r>
          </a:p>
          <a:p>
            <a:pPr marL="12700" marR="5080" algn="ctr">
              <a:spcBef>
                <a:spcPts val="70"/>
              </a:spcBef>
            </a:pPr>
            <a:r>
              <a:rPr lang="en-US" sz="2000" b="1" spc="5" dirty="0" err="1" smtClean="0">
                <a:latin typeface="Times New Roman"/>
                <a:cs typeface="Times New Roman"/>
              </a:rPr>
              <a:t>Theja</a:t>
            </a:r>
            <a:r>
              <a:rPr lang="en-US" sz="2000" b="1" spc="5" dirty="0" smtClean="0">
                <a:latin typeface="Times New Roman"/>
                <a:cs typeface="Times New Roman"/>
              </a:rPr>
              <a:t> G</a:t>
            </a:r>
            <a:r>
              <a:rPr sz="2000" b="1" spc="15" dirty="0" smtClean="0">
                <a:latin typeface="Times New Roman"/>
                <a:cs typeface="Times New Roman"/>
              </a:rPr>
              <a:t>  </a:t>
            </a:r>
            <a:endParaRPr lang="en-IN" sz="2000" b="1" spc="15" dirty="0" smtClean="0">
              <a:latin typeface="Times New Roman"/>
              <a:cs typeface="Times New Roman"/>
            </a:endParaRPr>
          </a:p>
          <a:p>
            <a:pPr marL="12700" marR="5080" algn="ctr">
              <a:spcBef>
                <a:spcPts val="70"/>
              </a:spcBef>
            </a:pPr>
            <a:r>
              <a:rPr lang="en-US" sz="2000" b="1" spc="5" dirty="0" smtClean="0">
                <a:latin typeface="Times New Roman"/>
                <a:cs typeface="Times New Roman"/>
              </a:rPr>
              <a:t>(4PS20MC054)</a:t>
            </a:r>
            <a:endParaRPr sz="2000" b="1" dirty="0">
              <a:latin typeface="Times New Roman"/>
              <a:cs typeface="Times New Roman"/>
            </a:endParaRPr>
          </a:p>
        </p:txBody>
      </p:sp>
      <p:sp>
        <p:nvSpPr>
          <p:cNvPr id="7" name="object 7"/>
          <p:cNvSpPr txBox="1"/>
          <p:nvPr/>
        </p:nvSpPr>
        <p:spPr>
          <a:xfrm>
            <a:off x="5413976" y="3100427"/>
            <a:ext cx="1690429" cy="307200"/>
          </a:xfrm>
          <a:prstGeom prst="rect">
            <a:avLst/>
          </a:prstGeom>
        </p:spPr>
        <p:txBody>
          <a:bodyPr vert="horz" wrap="square" lIns="0" tIns="6985" rIns="0" bIns="0" rtlCol="0">
            <a:spAutoFit/>
          </a:bodyPr>
          <a:lstStyle/>
          <a:p>
            <a:pPr marL="12700" marR="5080" indent="9525" algn="just">
              <a:lnSpc>
                <a:spcPct val="103600"/>
              </a:lnSpc>
              <a:spcBef>
                <a:spcPts val="55"/>
              </a:spcBef>
            </a:pPr>
            <a:r>
              <a:rPr lang="en-US" sz="2000" b="1" spc="30" dirty="0" smtClean="0">
                <a:latin typeface="Times New Roman"/>
                <a:cs typeface="Times New Roman"/>
              </a:rPr>
              <a:t>Presented by</a:t>
            </a:r>
            <a:endParaRPr sz="2000" b="1" dirty="0">
              <a:latin typeface="Times New Roman"/>
              <a:cs typeface="Times New Roman"/>
            </a:endParaRPr>
          </a:p>
        </p:txBody>
      </p:sp>
      <p:sp>
        <p:nvSpPr>
          <p:cNvPr id="8" name="object 8"/>
          <p:cNvSpPr txBox="1"/>
          <p:nvPr/>
        </p:nvSpPr>
        <p:spPr>
          <a:xfrm>
            <a:off x="4849491" y="5105400"/>
            <a:ext cx="2819400" cy="1258037"/>
          </a:xfrm>
          <a:prstGeom prst="rect">
            <a:avLst/>
          </a:prstGeom>
        </p:spPr>
        <p:txBody>
          <a:bodyPr vert="horz" wrap="square" lIns="0" tIns="13970" rIns="0" bIns="0" rtlCol="0">
            <a:spAutoFit/>
          </a:bodyPr>
          <a:lstStyle/>
          <a:p>
            <a:pPr marL="117475" marR="172720" indent="-105410" algn="ctr">
              <a:spcBef>
                <a:spcPts val="110"/>
              </a:spcBef>
            </a:pPr>
            <a:r>
              <a:rPr sz="2000" b="1" spc="-15" dirty="0">
                <a:latin typeface="Times New Roman" panose="02020603050405020304" pitchFamily="18" charset="0"/>
                <a:cs typeface="Times New Roman" panose="02020603050405020304" pitchFamily="18" charset="0"/>
              </a:rPr>
              <a:t>Under </a:t>
            </a:r>
            <a:r>
              <a:rPr sz="2000" b="1" dirty="0">
                <a:latin typeface="Times New Roman" panose="02020603050405020304" pitchFamily="18" charset="0"/>
                <a:cs typeface="Times New Roman" panose="02020603050405020304" pitchFamily="18" charset="0"/>
              </a:rPr>
              <a:t>the Guidance </a:t>
            </a:r>
            <a:r>
              <a:rPr sz="2000" b="1" spc="25" dirty="0" smtClean="0">
                <a:latin typeface="Times New Roman" panose="02020603050405020304" pitchFamily="18" charset="0"/>
                <a:cs typeface="Times New Roman" panose="02020603050405020304" pitchFamily="18" charset="0"/>
              </a:rPr>
              <a:t>of</a:t>
            </a:r>
            <a:r>
              <a:rPr lang="en-US" sz="2000" b="1" spc="25" dirty="0" smtClean="0">
                <a:latin typeface="Times New Roman" panose="02020603050405020304" pitchFamily="18" charset="0"/>
                <a:cs typeface="Times New Roman" panose="02020603050405020304" pitchFamily="18" charset="0"/>
              </a:rPr>
              <a:t> </a:t>
            </a:r>
            <a:r>
              <a:rPr sz="2000" b="1" spc="25"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Dr. M.N. </a:t>
            </a:r>
            <a:r>
              <a:rPr lang="en-US" sz="2000" b="1" dirty="0" err="1" smtClean="0">
                <a:latin typeface="Times New Roman" panose="02020603050405020304" pitchFamily="18" charset="0"/>
                <a:cs typeface="Times New Roman" panose="02020603050405020304" pitchFamily="18" charset="0"/>
              </a:rPr>
              <a:t>Veena</a:t>
            </a:r>
            <a:r>
              <a:rPr lang="en-US" sz="2000" b="1" dirty="0" smtClean="0">
                <a:latin typeface="Times New Roman" panose="02020603050405020304" pitchFamily="18" charset="0"/>
                <a:cs typeface="Times New Roman" panose="02020603050405020304" pitchFamily="18" charset="0"/>
              </a:rPr>
              <a:t> </a:t>
            </a:r>
            <a:r>
              <a:rPr sz="2000" b="1" spc="-5" dirty="0" smtClean="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Professor </a:t>
            </a:r>
            <a:endParaRPr lang="en-US" sz="2000" b="1" spc="15" dirty="0" smtClean="0">
              <a:latin typeface="Times New Roman" panose="02020603050405020304" pitchFamily="18" charset="0"/>
              <a:cs typeface="Times New Roman" panose="02020603050405020304" pitchFamily="18" charset="0"/>
            </a:endParaRPr>
          </a:p>
          <a:p>
            <a:pPr marL="117475" marR="172720" indent="-105410" algn="ctr">
              <a:spcBef>
                <a:spcPts val="110"/>
              </a:spcBef>
            </a:pPr>
            <a:r>
              <a:rPr lang="en-US" sz="2000" b="1" dirty="0" smtClean="0">
                <a:latin typeface="Times New Roman" panose="02020603050405020304" pitchFamily="18" charset="0"/>
                <a:cs typeface="Times New Roman" panose="02020603050405020304" pitchFamily="18" charset="0"/>
              </a:rPr>
              <a:t> Department of </a:t>
            </a:r>
            <a:r>
              <a:rPr lang="en-US" sz="2000" b="1" dirty="0" smtClean="0">
                <a:latin typeface="Times New Roman" panose="02020603050405020304" pitchFamily="18" charset="0"/>
                <a:cs typeface="Times New Roman" panose="02020603050405020304" pitchFamily="18" charset="0"/>
              </a:rPr>
              <a:t>MCA</a:t>
            </a:r>
            <a:endParaRPr lang="en-IN" sz="2000" b="1" dirty="0" smtClean="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86" y="1419014"/>
            <a:ext cx="1888084" cy="1836826"/>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7188" y="1408623"/>
            <a:ext cx="1989614" cy="1857608"/>
          </a:xfrm>
          <a:prstGeom prst="rect">
            <a:avLst/>
          </a:prstGeom>
        </p:spPr>
      </p:pic>
      <p:sp>
        <p:nvSpPr>
          <p:cNvPr id="3" name="TextBox 2"/>
          <p:cNvSpPr txBox="1"/>
          <p:nvPr/>
        </p:nvSpPr>
        <p:spPr>
          <a:xfrm>
            <a:off x="3898517" y="1477196"/>
            <a:ext cx="4588048" cy="1295226"/>
          </a:xfrm>
          <a:prstGeom prst="rect">
            <a:avLst/>
          </a:prstGeom>
          <a:noFill/>
        </p:spPr>
        <p:txBody>
          <a:bodyPr wrap="square" rtlCol="0">
            <a:spAutoFit/>
          </a:bodyPr>
          <a:lstStyle/>
          <a:p>
            <a:pPr marL="66040" indent="0" algn="ctr">
              <a:lnSpc>
                <a:spcPct val="100000"/>
              </a:lnSpc>
              <a:spcBef>
                <a:spcPts val="1730"/>
              </a:spcBef>
              <a:buNone/>
            </a:pPr>
            <a:r>
              <a:rPr lang="fr-FR" b="1" spc="-50" dirty="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Mini-Project </a:t>
            </a:r>
            <a:r>
              <a:rPr lang="fr-FR" b="1" spc="-50" dirty="0" err="1">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a:t>
            </a:r>
            <a:r>
              <a:rPr lang="fr-FR" b="1" spc="-50" dirty="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fr-FR" b="1" spc="-50" dirty="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fr-FR" b="1" spc="-50" dirty="0" smtClean="0">
                <a:solidFill>
                  <a:prstClr val="black">
                    <a:lumMod val="85000"/>
                    <a:lumOff val="15000"/>
                  </a:prst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a:t>
            </a:r>
            <a:endParaRPr lang="fr-FR" b="1" spc="10" dirty="0">
              <a:solidFill>
                <a:srgbClr val="000000"/>
              </a:solidFill>
              <a:latin typeface="Times New Roman" panose="02020603050405020304" pitchFamily="18" charset="0"/>
              <a:cs typeface="Times New Roman" panose="02020603050405020304" pitchFamily="18" charset="0"/>
            </a:endParaRPr>
          </a:p>
          <a:p>
            <a:pPr marL="66040" indent="0" algn="ctr">
              <a:lnSpc>
                <a:spcPct val="100000"/>
              </a:lnSpc>
              <a:spcBef>
                <a:spcPts val="1730"/>
              </a:spcBef>
              <a:buNone/>
            </a:pPr>
            <a:r>
              <a:rPr lang="fr-FR" sz="2800" spc="10" dirty="0" smtClean="0">
                <a:solidFill>
                  <a:srgbClr val="000000"/>
                </a:solidFill>
                <a:latin typeface="Times New Roman" panose="02020603050405020304" pitchFamily="18" charset="0"/>
                <a:cs typeface="Times New Roman" panose="02020603050405020304" pitchFamily="18" charset="0"/>
              </a:rPr>
              <a:t>“</a:t>
            </a:r>
            <a:r>
              <a:rPr lang="fr-FR" sz="2800" b="1" spc="10" dirty="0" smtClean="0">
                <a:solidFill>
                  <a:srgbClr val="000000"/>
                </a:solidFill>
                <a:latin typeface="Times New Roman" panose="02020603050405020304" pitchFamily="18" charset="0"/>
                <a:cs typeface="Times New Roman" panose="02020603050405020304" pitchFamily="18" charset="0"/>
              </a:rPr>
              <a:t>E-</a:t>
            </a:r>
            <a:r>
              <a:rPr lang="fr-FR" sz="2800" b="1" dirty="0" smtClean="0">
                <a:solidFill>
                  <a:srgbClr val="000000"/>
                </a:solidFill>
                <a:latin typeface="Times New Roman" panose="02020603050405020304" pitchFamily="18" charset="0"/>
                <a:cs typeface="Times New Roman" panose="02020603050405020304" pitchFamily="18" charset="0"/>
              </a:rPr>
              <a:t>Assistant </a:t>
            </a:r>
            <a:r>
              <a:rPr lang="fr-FR" sz="2800" b="1" spc="30" dirty="0" err="1">
                <a:solidFill>
                  <a:srgbClr val="000000"/>
                </a:solidFill>
                <a:latin typeface="Times New Roman" panose="02020603050405020304" pitchFamily="18" charset="0"/>
                <a:cs typeface="Times New Roman" panose="02020603050405020304" pitchFamily="18" charset="0"/>
              </a:rPr>
              <a:t>Chat</a:t>
            </a:r>
            <a:r>
              <a:rPr lang="fr-FR" sz="2800" b="1" spc="5" dirty="0" err="1">
                <a:solidFill>
                  <a:srgbClr val="000000"/>
                </a:solidFill>
                <a:latin typeface="Times New Roman" panose="02020603050405020304" pitchFamily="18" charset="0"/>
                <a:cs typeface="Times New Roman" panose="02020603050405020304" pitchFamily="18" charset="0"/>
              </a:rPr>
              <a:t>bot</a:t>
            </a:r>
            <a:r>
              <a:rPr lang="fr-FR" sz="2800" spc="5" dirty="0" smtClean="0">
                <a:solidFill>
                  <a:srgbClr val="000000"/>
                </a:solidFill>
                <a:latin typeface="Times New Roman" panose="02020603050405020304" pitchFamily="18" charset="0"/>
                <a:cs typeface="Times New Roman" panose="02020603050405020304" pitchFamily="18" charset="0"/>
              </a:rPr>
              <a:t>”</a:t>
            </a:r>
            <a:endParaRPr lang="fr-FR"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609600"/>
            <a:ext cx="3505200" cy="646331"/>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System Design</a:t>
            </a:r>
            <a:endParaRPr lang="en-IN"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62200" y="1371600"/>
            <a:ext cx="9525000" cy="5078313"/>
          </a:xfrm>
          <a:prstGeom prst="rect">
            <a:avLst/>
          </a:prstGeom>
          <a:noFill/>
        </p:spPr>
        <p:txBody>
          <a:bodyPr wrap="square" rtlCol="0">
            <a:spAutoFit/>
          </a:bodyPr>
          <a:lstStyle/>
          <a:p>
            <a:pPr marL="456565" marR="75565" indent="-342900" algn="just">
              <a:lnSpc>
                <a:spcPct val="150000"/>
              </a:lnSpc>
              <a:spcAft>
                <a:spcPts val="0"/>
              </a:spcAft>
              <a:buFont typeface="Wingdings" panose="05000000000000000000" pitchFamily="2" charset="2"/>
              <a:buChar char="q"/>
            </a:pPr>
            <a:r>
              <a:rPr lang="en-US" sz="2400" b="1" dirty="0" smtClean="0">
                <a:latin typeface="Times New Roman" panose="02020603050405020304" pitchFamily="18" charset="0"/>
                <a:ea typeface="Times New Roman" panose="02020603050405020304" pitchFamily="18" charset="0"/>
              </a:rPr>
              <a:t>Use case diagram</a:t>
            </a:r>
          </a:p>
          <a:p>
            <a:pPr marL="399415" marR="75565" indent="-285750" algn="just">
              <a:lnSpc>
                <a:spcPct val="150000"/>
              </a:lnSpc>
              <a:spcAft>
                <a:spcPts val="0"/>
              </a:spcAft>
              <a:buFont typeface="Wingdings" panose="05000000000000000000" pitchFamily="2" charset="2"/>
              <a:buChar char="Ø"/>
            </a:pPr>
            <a:r>
              <a:rPr lang="en-US" sz="2400" dirty="0" smtClean="0">
                <a:latin typeface="Times New Roman" panose="02020603050405020304" pitchFamily="18" charset="0"/>
                <a:ea typeface="Times New Roman" panose="02020603050405020304" pitchFamily="18" charset="0"/>
              </a:rPr>
              <a:t>A </a:t>
            </a:r>
            <a:r>
              <a:rPr lang="en-US" sz="2400" dirty="0">
                <a:latin typeface="Times New Roman" panose="02020603050405020304" pitchFamily="18" charset="0"/>
                <a:ea typeface="Times New Roman" panose="02020603050405020304" pitchFamily="18" charset="0"/>
              </a:rPr>
              <a:t>use case diagram is a graphical depiction of a user's possible interactions with a system</a:t>
            </a:r>
            <a:r>
              <a:rPr lang="en-US" sz="2400" dirty="0" smtClean="0">
                <a:latin typeface="Times New Roman" panose="02020603050405020304" pitchFamily="18" charset="0"/>
                <a:ea typeface="Times New Roman" panose="02020603050405020304" pitchFamily="18" charset="0"/>
              </a:rPr>
              <a:t>.</a:t>
            </a:r>
          </a:p>
          <a:p>
            <a:pPr marL="399415" marR="75565" indent="-285750" algn="just">
              <a:lnSpc>
                <a:spcPct val="150000"/>
              </a:lnSpc>
              <a:spcAft>
                <a:spcPts val="0"/>
              </a:spcAft>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The use cases are used during the analysis phase of a project to identify and partition system functionality. </a:t>
            </a:r>
          </a:p>
          <a:p>
            <a:pPr marL="399415" marR="75565" indent="-285750" algn="just">
              <a:lnSpc>
                <a:spcPct val="150000"/>
              </a:lnSpc>
              <a:spcAft>
                <a:spcPts val="0"/>
              </a:spcAft>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They separate the system into actors and use case. Actors represent roles that are played by user of the system. </a:t>
            </a:r>
            <a:endParaRPr lang="en-US" sz="2400" dirty="0" smtClean="0">
              <a:latin typeface="Times New Roman" panose="02020603050405020304" pitchFamily="18" charset="0"/>
              <a:ea typeface="Times New Roman" panose="02020603050405020304" pitchFamily="18" charset="0"/>
            </a:endParaRPr>
          </a:p>
          <a:p>
            <a:pPr marL="399415" marR="75565" indent="-285750" algn="just">
              <a:lnSpc>
                <a:spcPct val="150000"/>
              </a:lnSpc>
              <a:spcAft>
                <a:spcPts val="0"/>
              </a:spcAft>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Those users can be humans, other computers, pieces of hardware, or even other software systems</a:t>
            </a:r>
            <a:r>
              <a:rPr lang="en-US" sz="2400" dirty="0" smtClean="0">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35674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2743200" cy="609600"/>
          </a:xfrm>
        </p:spPr>
        <p:txBody>
          <a:bodyPr>
            <a:noAutofit/>
          </a:bodyPr>
          <a:lstStyle/>
          <a:p>
            <a:pPr algn="ctr"/>
            <a:r>
              <a:rPr lang="en-IN" b="1" dirty="0" smtClean="0">
                <a:solidFill>
                  <a:schemeClr val="tx1"/>
                </a:solidFill>
                <a:latin typeface="Times New Roman" panose="02020603050405020304" pitchFamily="18" charset="0"/>
                <a:cs typeface="Times New Roman" panose="02020603050405020304" pitchFamily="18" charset="0"/>
              </a:rPr>
              <a:t>Continues</a:t>
            </a:r>
            <a:r>
              <a:rPr lang="en-IN" b="1" dirty="0" smtClean="0">
                <a:solidFill>
                  <a:schemeClr val="tx1"/>
                </a:solidFill>
              </a:rPr>
              <a:t>…</a:t>
            </a:r>
            <a:endParaRPr lang="en-IN" b="1" dirty="0">
              <a:solidFill>
                <a:schemeClr val="tx1"/>
              </a:solidFill>
            </a:endParaRPr>
          </a:p>
        </p:txBody>
      </p:sp>
      <p:pic>
        <p:nvPicPr>
          <p:cNvPr id="5" name="image2.jpeg" descr="C:\Users\karthik\OneDrive\Pictures\Screenshots\2022-02-04 (4).png"/>
          <p:cNvPicPr/>
          <p:nvPr/>
        </p:nvPicPr>
        <p:blipFill>
          <a:blip r:embed="rId2" cstate="print"/>
          <a:stretch>
            <a:fillRect/>
          </a:stretch>
        </p:blipFill>
        <p:spPr>
          <a:xfrm>
            <a:off x="3733800" y="1295400"/>
            <a:ext cx="5257800" cy="5029200"/>
          </a:xfrm>
          <a:prstGeom prst="rect">
            <a:avLst/>
          </a:prstGeom>
        </p:spPr>
      </p:pic>
      <p:sp>
        <p:nvSpPr>
          <p:cNvPr id="3" name="Rectangle 2"/>
          <p:cNvSpPr/>
          <p:nvPr/>
        </p:nvSpPr>
        <p:spPr>
          <a:xfrm>
            <a:off x="4645884" y="6324600"/>
            <a:ext cx="3433632" cy="410882"/>
          </a:xfrm>
          <a:prstGeom prst="rect">
            <a:avLst/>
          </a:prstGeom>
        </p:spPr>
        <p:txBody>
          <a:bodyPr wrap="none">
            <a:spAutoFit/>
          </a:bodyPr>
          <a:lstStyle/>
          <a:p>
            <a:pPr>
              <a:lnSpc>
                <a:spcPct val="115000"/>
              </a:lnSpc>
              <a:spcAft>
                <a:spcPts val="1000"/>
              </a:spcAft>
              <a:tabLst>
                <a:tab pos="1877060" algn="l"/>
              </a:tabLst>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Figure 2 </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User use </a:t>
            </a:r>
            <a:r>
              <a:rPr lang="en-US" b="1" dirty="0">
                <a:latin typeface="Times New Roman" panose="02020603050405020304" pitchFamily="18" charset="0"/>
                <a:ea typeface="Times New Roman" panose="02020603050405020304" pitchFamily="18" charset="0"/>
                <a:cs typeface="Times New Roman" panose="02020603050405020304" pitchFamily="18" charset="0"/>
              </a:rPr>
              <a:t>case Diagram</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820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609600"/>
            <a:ext cx="4044697"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Sequence </a:t>
            </a:r>
            <a:r>
              <a:rPr lang="en-IN" sz="3600" b="1" dirty="0" smtClean="0">
                <a:latin typeface="Times New Roman" panose="02020603050405020304" pitchFamily="18" charset="0"/>
                <a:cs typeface="Times New Roman" panose="02020603050405020304" pitchFamily="18" charset="0"/>
              </a:rPr>
              <a:t>Diagram</a:t>
            </a:r>
            <a:endParaRPr lang="en-IN"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352800" y="2667000"/>
            <a:ext cx="184731" cy="369332"/>
          </a:xfrm>
          <a:prstGeom prst="rect">
            <a:avLst/>
          </a:prstGeom>
          <a:noFill/>
        </p:spPr>
        <p:txBody>
          <a:bodyPr wrap="none" rtlCol="0">
            <a:spAutoFit/>
          </a:bodyPr>
          <a:lstStyle/>
          <a:p>
            <a:endParaRPr lang="en-IN" dirty="0"/>
          </a:p>
        </p:txBody>
      </p:sp>
      <p:sp>
        <p:nvSpPr>
          <p:cNvPr id="5" name="Rectangle 4"/>
          <p:cNvSpPr/>
          <p:nvPr/>
        </p:nvSpPr>
        <p:spPr>
          <a:xfrm>
            <a:off x="2362200" y="1676400"/>
            <a:ext cx="9296400" cy="466281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smtClean="0">
                <a:latin typeface="Times New Roman" panose="02020603050405020304" pitchFamily="18" charset="0"/>
                <a:ea typeface="Times New Roman" panose="02020603050405020304" pitchFamily="18" charset="0"/>
              </a:rPr>
              <a:t>A sequence diagram shows object interactions arranged in time sequence. </a:t>
            </a:r>
          </a:p>
          <a:p>
            <a:pPr marL="342900" indent="-342900" algn="just">
              <a:lnSpc>
                <a:spcPct val="150000"/>
              </a:lnSpc>
              <a:buFont typeface="Wingdings" panose="05000000000000000000" pitchFamily="2" charset="2"/>
              <a:buChar char="Ø"/>
            </a:pPr>
            <a:r>
              <a:rPr lang="en-US" sz="2200" dirty="0" smtClean="0">
                <a:latin typeface="Times New Roman" panose="02020603050405020304" pitchFamily="18" charset="0"/>
                <a:ea typeface="Times New Roman" panose="02020603050405020304" pitchFamily="18" charset="0"/>
              </a:rPr>
              <a:t>It depicts the objects involved in the scenario and the sequence of messages exchanged between the objects needed to carry out the functionality of the scenario.</a:t>
            </a:r>
          </a:p>
          <a:p>
            <a:pPr marL="342900" indent="-342900" algn="just">
              <a:lnSpc>
                <a:spcPct val="150000"/>
              </a:lnSpc>
              <a:buFont typeface="Wingdings" panose="05000000000000000000" pitchFamily="2" charset="2"/>
              <a:buChar char="Ø"/>
            </a:pPr>
            <a:r>
              <a:rPr lang="en-US" sz="2200" dirty="0" smtClean="0">
                <a:latin typeface="Times New Roman" panose="02020603050405020304" pitchFamily="18" charset="0"/>
                <a:ea typeface="Times New Roman" panose="02020603050405020304" pitchFamily="18" charset="0"/>
              </a:rPr>
              <a:t>Sequence diagrams are sometimes called event diagrams or event scenarios. </a:t>
            </a:r>
          </a:p>
          <a:p>
            <a:pPr marL="342900" indent="-342900" algn="just">
              <a:lnSpc>
                <a:spcPct val="150000"/>
              </a:lnSpc>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Used primarily to design, document and validate the architecture, interfaces and logic of the system by describing the sequence of actions that need to be performed to complete a task or scenario. </a:t>
            </a: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135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0" y="6304002"/>
            <a:ext cx="3733800" cy="553998"/>
          </a:xfrm>
        </p:spPr>
        <p:txBody>
          <a:bodyPr>
            <a:normAutofit/>
          </a:bodyPr>
          <a:lstStyle/>
          <a:p>
            <a:r>
              <a:rPr lang="en-TT" sz="1800" b="1" dirty="0" smtClean="0">
                <a:solidFill>
                  <a:schemeClr val="tx1"/>
                </a:solidFill>
                <a:latin typeface="Times New Roman" pitchFamily="18" charset="0"/>
                <a:cs typeface="Times New Roman" pitchFamily="18" charset="0"/>
              </a:rPr>
              <a:t>Figure 3 : User  </a:t>
            </a:r>
            <a:r>
              <a:rPr lang="en-TT" sz="1800" b="1" dirty="0">
                <a:solidFill>
                  <a:schemeClr val="tx1"/>
                </a:solidFill>
                <a:latin typeface="Times New Roman" pitchFamily="18" charset="0"/>
                <a:cs typeface="Times New Roman" pitchFamily="18" charset="0"/>
              </a:rPr>
              <a:t>s</a:t>
            </a:r>
            <a:r>
              <a:rPr lang="en-TT" sz="1800" b="1" dirty="0" smtClean="0">
                <a:solidFill>
                  <a:schemeClr val="tx1"/>
                </a:solidFill>
                <a:latin typeface="Times New Roman" pitchFamily="18" charset="0"/>
                <a:cs typeface="Times New Roman" pitchFamily="18" charset="0"/>
              </a:rPr>
              <a:t>equence  </a:t>
            </a:r>
            <a:r>
              <a:rPr lang="en-TT" sz="1800" b="1" dirty="0">
                <a:solidFill>
                  <a:schemeClr val="tx1"/>
                </a:solidFill>
                <a:latin typeface="Times New Roman" pitchFamily="18" charset="0"/>
                <a:cs typeface="Times New Roman" pitchFamily="18" charset="0"/>
              </a:rPr>
              <a:t>d</a:t>
            </a:r>
            <a:r>
              <a:rPr lang="en-TT" sz="1800" b="1" dirty="0" smtClean="0">
                <a:solidFill>
                  <a:schemeClr val="tx1"/>
                </a:solidFill>
                <a:latin typeface="Times New Roman" pitchFamily="18" charset="0"/>
                <a:cs typeface="Times New Roman" pitchFamily="18" charset="0"/>
              </a:rPr>
              <a:t>iagram</a:t>
            </a:r>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3" name="image4.jpeg"/>
          <p:cNvPicPr/>
          <p:nvPr/>
        </p:nvPicPr>
        <p:blipFill>
          <a:blip r:embed="rId2" cstate="print"/>
          <a:stretch>
            <a:fillRect/>
          </a:stretch>
        </p:blipFill>
        <p:spPr>
          <a:xfrm>
            <a:off x="2438400" y="1371600"/>
            <a:ext cx="8077200" cy="4953000"/>
          </a:xfrm>
          <a:prstGeom prst="rect">
            <a:avLst/>
          </a:prstGeom>
        </p:spPr>
      </p:pic>
      <p:sp>
        <p:nvSpPr>
          <p:cNvPr id="4" name="Rectangle 3"/>
          <p:cNvSpPr/>
          <p:nvPr/>
        </p:nvSpPr>
        <p:spPr>
          <a:xfrm>
            <a:off x="1752600" y="609600"/>
            <a:ext cx="2416046"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Continues</a:t>
            </a:r>
            <a:r>
              <a:rPr lang="en-IN" b="1" dirty="0"/>
              <a:t>…</a:t>
            </a:r>
            <a:endParaRPr lang="en-IN" dirty="0"/>
          </a:p>
        </p:txBody>
      </p:sp>
    </p:spTree>
    <p:extLst>
      <p:ext uri="{BB962C8B-B14F-4D97-AF65-F5344CB8AC3E}">
        <p14:creationId xmlns:p14="http://schemas.microsoft.com/office/powerpoint/2010/main" val="2020757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609600"/>
            <a:ext cx="3608680"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Activity </a:t>
            </a:r>
            <a:r>
              <a:rPr lang="en-IN" sz="3600" b="1" dirty="0" smtClean="0">
                <a:latin typeface="Times New Roman" panose="02020603050405020304" pitchFamily="18" charset="0"/>
                <a:cs typeface="Times New Roman" panose="02020603050405020304" pitchFamily="18" charset="0"/>
              </a:rPr>
              <a:t>Diagram</a:t>
            </a:r>
            <a:endParaRPr lang="en-IN"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438400" y="1752600"/>
            <a:ext cx="8839200" cy="424731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Activity diagrams are graphical representations of workflows of stepwise activities and actions with support for choice, iteration and concurrency. </a:t>
            </a:r>
          </a:p>
          <a:p>
            <a:pPr marL="285750" indent="-28575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simple and intuitive illustration of what happens in a workflow, what activities can be done in parallel, and whether there are alternative paths through the workflow. </a:t>
            </a:r>
          </a:p>
          <a:p>
            <a:pPr marL="285750" indent="-285750" algn="just">
              <a:lnSpc>
                <a:spcPct val="150000"/>
              </a:lnSpc>
              <a:buFont typeface="Wingdings" panose="05000000000000000000" pitchFamily="2" charset="2"/>
              <a:buChar char="Ø"/>
            </a:pPr>
            <a:endParaRPr lang="en-US" dirty="0"/>
          </a:p>
          <a:p>
            <a:pPr marL="285750" indent="-285750" algn="just">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2919150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6477000"/>
            <a:ext cx="3657600" cy="381000"/>
          </a:xfrm>
        </p:spPr>
        <p:txBody>
          <a:bodyPr>
            <a:noAutofit/>
          </a:bodyPr>
          <a:lstStyle/>
          <a:p>
            <a:r>
              <a:rPr lang="en-GB" sz="1800" b="1" dirty="0">
                <a:latin typeface="Times New Roman" pitchFamily="18" charset="0"/>
                <a:cs typeface="Times New Roman" pitchFamily="18" charset="0"/>
              </a:rPr>
              <a:t> </a:t>
            </a:r>
            <a:r>
              <a:rPr lang="en-GB" sz="1800" b="1" dirty="0" smtClean="0">
                <a:solidFill>
                  <a:schemeClr val="tx1"/>
                </a:solidFill>
                <a:latin typeface="Times New Roman" pitchFamily="18" charset="0"/>
                <a:cs typeface="Times New Roman" pitchFamily="18" charset="0"/>
              </a:rPr>
              <a:t>Figure 4 : User </a:t>
            </a:r>
            <a:r>
              <a:rPr lang="en-GB" sz="1800" b="1" dirty="0" smtClean="0">
                <a:solidFill>
                  <a:schemeClr val="tx1"/>
                </a:solidFill>
                <a:latin typeface="Times New Roman" pitchFamily="18" charset="0"/>
                <a:cs typeface="Times New Roman" pitchFamily="18" charset="0"/>
              </a:rPr>
              <a:t>Activity </a:t>
            </a:r>
            <a:r>
              <a:rPr lang="en-GB" sz="1800" b="1" dirty="0">
                <a:solidFill>
                  <a:schemeClr val="tx1"/>
                </a:solidFill>
                <a:latin typeface="Times New Roman" pitchFamily="18" charset="0"/>
                <a:cs typeface="Times New Roman" pitchFamily="18" charset="0"/>
              </a:rPr>
              <a:t>D</a:t>
            </a:r>
            <a:r>
              <a:rPr lang="en-GB" sz="1800" b="1" dirty="0" smtClean="0">
                <a:solidFill>
                  <a:schemeClr val="tx1"/>
                </a:solidFill>
                <a:latin typeface="Times New Roman" pitchFamily="18" charset="0"/>
                <a:cs typeface="Times New Roman" pitchFamily="18" charset="0"/>
              </a:rPr>
              <a:t>iagram</a:t>
            </a:r>
            <a:endParaRPr lang="en-IN" sz="1800" b="1" dirty="0">
              <a:solidFill>
                <a:schemeClr val="tx1"/>
              </a:solidFill>
            </a:endParaRPr>
          </a:p>
        </p:txBody>
      </p:sp>
      <p:pic>
        <p:nvPicPr>
          <p:cNvPr id="3" name="image3.png" descr="C:\Users\karthik\OneDrive\Pictures\Screenshots\2022-02-04 (2).png"/>
          <p:cNvPicPr/>
          <p:nvPr/>
        </p:nvPicPr>
        <p:blipFill>
          <a:blip r:embed="rId2" cstate="print"/>
          <a:stretch>
            <a:fillRect/>
          </a:stretch>
        </p:blipFill>
        <p:spPr>
          <a:xfrm>
            <a:off x="3581400" y="1237067"/>
            <a:ext cx="5600699" cy="5257800"/>
          </a:xfrm>
          <a:prstGeom prst="rect">
            <a:avLst/>
          </a:prstGeom>
        </p:spPr>
      </p:pic>
      <p:sp>
        <p:nvSpPr>
          <p:cNvPr id="4" name="Rectangle 3"/>
          <p:cNvSpPr/>
          <p:nvPr/>
        </p:nvSpPr>
        <p:spPr>
          <a:xfrm>
            <a:off x="1725676" y="590736"/>
            <a:ext cx="2416046"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Continues</a:t>
            </a:r>
            <a:r>
              <a:rPr lang="en-IN" b="1" dirty="0"/>
              <a:t>…</a:t>
            </a:r>
            <a:endParaRPr lang="en-IN" dirty="0"/>
          </a:p>
        </p:txBody>
      </p:sp>
    </p:spTree>
    <p:extLst>
      <p:ext uri="{BB962C8B-B14F-4D97-AF65-F5344CB8AC3E}">
        <p14:creationId xmlns:p14="http://schemas.microsoft.com/office/powerpoint/2010/main" val="3216549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609600"/>
            <a:ext cx="3095719" cy="646331"/>
          </a:xfrm>
          <a:prstGeom prst="rect">
            <a:avLst/>
          </a:prstGeom>
        </p:spPr>
        <p:txBody>
          <a:bodyPr wrap="none">
            <a:spAutoFit/>
          </a:bodyPr>
          <a:lstStyle/>
          <a:p>
            <a:r>
              <a:rPr lang="en-GB" sz="3600" b="1" dirty="0">
                <a:solidFill>
                  <a:prstClr val="black"/>
                </a:solidFill>
                <a:latin typeface="Times New Roman" pitchFamily="18" charset="0"/>
                <a:ea typeface="+mj-ea"/>
                <a:cs typeface="Times New Roman" pitchFamily="18" charset="0"/>
              </a:rPr>
              <a:t>Class Diagram</a:t>
            </a:r>
            <a:endParaRPr lang="en-IN" dirty="0"/>
          </a:p>
        </p:txBody>
      </p:sp>
      <p:sp>
        <p:nvSpPr>
          <p:cNvPr id="6" name="Rectangle 5"/>
          <p:cNvSpPr/>
          <p:nvPr/>
        </p:nvSpPr>
        <p:spPr>
          <a:xfrm>
            <a:off x="2514600" y="1524000"/>
            <a:ext cx="8915400" cy="452431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Class diagrams are the main building block in object-oriented modeling. They are used to show the different objects in a system, their attributes, their operations and the relationships among them</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standard class diagram is composed of three </a:t>
            </a:r>
            <a:r>
              <a:rPr lang="en-US" sz="2400" dirty="0" smtClean="0">
                <a:latin typeface="Times New Roman" panose="02020603050405020304" pitchFamily="18" charset="0"/>
                <a:cs typeface="Times New Roman" panose="02020603050405020304" pitchFamily="18" charset="0"/>
              </a:rPr>
              <a:t>sections.</a:t>
            </a: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Top section : contains </a:t>
            </a:r>
            <a:r>
              <a:rPr lang="en-US" sz="2400" dirty="0">
                <a:latin typeface="Times New Roman" panose="02020603050405020304" pitchFamily="18" charset="0"/>
                <a:cs typeface="Times New Roman" panose="02020603050405020304" pitchFamily="18" charset="0"/>
              </a:rPr>
              <a:t>the name of the class</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Middle section: </a:t>
            </a:r>
            <a:r>
              <a:rPr lang="en-US" sz="2400" dirty="0" smtClean="0">
                <a:latin typeface="Times New Roman" panose="02020603050405020304" pitchFamily="18" charset="0"/>
                <a:cs typeface="Times New Roman" panose="02020603050405020304" pitchFamily="18" charset="0"/>
              </a:rPr>
              <a:t>contains </a:t>
            </a:r>
            <a:r>
              <a:rPr lang="en-US" sz="2400" dirty="0">
                <a:latin typeface="Times New Roman" panose="02020603050405020304" pitchFamily="18" charset="0"/>
                <a:cs typeface="Times New Roman" panose="02020603050405020304" pitchFamily="18" charset="0"/>
              </a:rPr>
              <a:t>the attributes of the class. </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bottom section </a:t>
            </a:r>
            <a:r>
              <a:rPr lang="en-US" sz="2400" dirty="0">
                <a:latin typeface="Times New Roman" panose="02020603050405020304" pitchFamily="18" charset="0"/>
                <a:cs typeface="Times New Roman" panose="02020603050405020304" pitchFamily="18" charset="0"/>
              </a:rPr>
              <a:t>shows the possible operations that are associated with the class.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376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6509657"/>
            <a:ext cx="3200399" cy="533400"/>
          </a:xfrm>
        </p:spPr>
        <p:txBody>
          <a:bodyPr>
            <a:noAutofit/>
          </a:bodyPr>
          <a:lstStyle/>
          <a:p>
            <a:r>
              <a:rPr lang="en-GB" sz="1800" b="1" dirty="0" smtClean="0">
                <a:solidFill>
                  <a:schemeClr val="tx1"/>
                </a:solidFill>
                <a:latin typeface="Times New Roman" pitchFamily="18" charset="0"/>
                <a:cs typeface="Times New Roman" pitchFamily="18" charset="0"/>
              </a:rPr>
              <a:t>Figure 5 : </a:t>
            </a:r>
            <a:r>
              <a:rPr lang="en-GB" sz="1800" b="1" dirty="0" smtClean="0">
                <a:solidFill>
                  <a:schemeClr val="tx1"/>
                </a:solidFill>
                <a:latin typeface="Times New Roman" pitchFamily="18" charset="0"/>
                <a:cs typeface="Times New Roman" pitchFamily="18" charset="0"/>
              </a:rPr>
              <a:t>User Class </a:t>
            </a:r>
            <a:r>
              <a:rPr lang="en-GB" sz="1800" b="1" dirty="0">
                <a:solidFill>
                  <a:schemeClr val="tx1"/>
                </a:solidFill>
                <a:latin typeface="Times New Roman" pitchFamily="18" charset="0"/>
                <a:cs typeface="Times New Roman" pitchFamily="18" charset="0"/>
              </a:rPr>
              <a:t>D</a:t>
            </a:r>
            <a:r>
              <a:rPr lang="en-GB" sz="1800" b="1" dirty="0" smtClean="0">
                <a:solidFill>
                  <a:schemeClr val="tx1"/>
                </a:solidFill>
                <a:latin typeface="Times New Roman" pitchFamily="18" charset="0"/>
                <a:cs typeface="Times New Roman" pitchFamily="18" charset="0"/>
              </a:rPr>
              <a:t>iagram</a:t>
            </a:r>
            <a:endParaRPr lang="en-IN" sz="1800" b="1" dirty="0">
              <a:solidFill>
                <a:schemeClr val="tx1"/>
              </a:solidFill>
            </a:endParaRPr>
          </a:p>
        </p:txBody>
      </p:sp>
      <p:pic>
        <p:nvPicPr>
          <p:cNvPr id="4" name="image5.jpeg" descr="C:\Users\karthik\Downloads\class-removebg-preview.jpg"/>
          <p:cNvPicPr/>
          <p:nvPr/>
        </p:nvPicPr>
        <p:blipFill>
          <a:blip r:embed="rId2" cstate="print"/>
          <a:stretch>
            <a:fillRect/>
          </a:stretch>
        </p:blipFill>
        <p:spPr>
          <a:xfrm>
            <a:off x="2743200" y="1212387"/>
            <a:ext cx="7391400" cy="5297269"/>
          </a:xfrm>
          <a:prstGeom prst="rect">
            <a:avLst/>
          </a:prstGeom>
        </p:spPr>
      </p:pic>
      <p:sp>
        <p:nvSpPr>
          <p:cNvPr id="3" name="Rectangle 2"/>
          <p:cNvSpPr/>
          <p:nvPr/>
        </p:nvSpPr>
        <p:spPr>
          <a:xfrm>
            <a:off x="1772721" y="533400"/>
            <a:ext cx="2646878"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Continues…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130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609600"/>
            <a:ext cx="4865434" cy="646331"/>
          </a:xfrm>
          <a:prstGeom prst="rect">
            <a:avLst/>
          </a:prstGeom>
        </p:spPr>
        <p:txBody>
          <a:bodyPr wrap="none">
            <a:spAutoFit/>
          </a:bodyPr>
          <a:lstStyle/>
          <a:p>
            <a:r>
              <a:rPr lang="en-IN" sz="3600" b="1" dirty="0" smtClean="0">
                <a:latin typeface="Times New Roman" panose="02020603050405020304" pitchFamily="18" charset="0"/>
                <a:cs typeface="Times New Roman" panose="02020603050405020304" pitchFamily="18" charset="0"/>
              </a:rPr>
              <a:t>System Implementation</a:t>
            </a:r>
            <a:endParaRPr lang="en-IN"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362200" y="1752600"/>
            <a:ext cx="8991600" cy="390395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term implementation has different meanings ranging from the conversation of a basic application to a complete replacement of a computer system.</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Implementation includes all those activities that take place to convert from old systems to new the new system may be totally new replacing and existing manually or automated system or it may be major modification to an existing system .</a:t>
            </a:r>
          </a:p>
        </p:txBody>
      </p:sp>
    </p:spTree>
    <p:extLst>
      <p:ext uri="{BB962C8B-B14F-4D97-AF65-F5344CB8AC3E}">
        <p14:creationId xmlns:p14="http://schemas.microsoft.com/office/powerpoint/2010/main" val="1423549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descr="C:\Users\karthik\Pictures\Saved Pictures\download.png"/>
          <p:cNvPicPr/>
          <p:nvPr/>
        </p:nvPicPr>
        <p:blipFill>
          <a:blip r:embed="rId2" cstate="print"/>
          <a:stretch>
            <a:fillRect/>
          </a:stretch>
        </p:blipFill>
        <p:spPr>
          <a:xfrm>
            <a:off x="3886200" y="1371600"/>
            <a:ext cx="4724400" cy="5105400"/>
          </a:xfrm>
          <a:prstGeom prst="rect">
            <a:avLst/>
          </a:prstGeom>
        </p:spPr>
      </p:pic>
      <p:sp>
        <p:nvSpPr>
          <p:cNvPr id="3" name="TextBox 2"/>
          <p:cNvSpPr txBox="1"/>
          <p:nvPr/>
        </p:nvSpPr>
        <p:spPr>
          <a:xfrm>
            <a:off x="5105400" y="6477000"/>
            <a:ext cx="2286000"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Figure 6: Flowchart</a:t>
            </a:r>
            <a:endParaRPr lang="en-IN" b="1" dirty="0">
              <a:latin typeface="Times New Roman" panose="02020603050405020304" pitchFamily="18" charset="0"/>
              <a:cs typeface="Times New Roman" panose="02020603050405020304" pitchFamily="18" charset="0"/>
            </a:endParaRPr>
          </a:p>
        </p:txBody>
      </p:sp>
      <p:sp>
        <p:nvSpPr>
          <p:cNvPr id="7" name="Rectangle 6"/>
          <p:cNvSpPr/>
          <p:nvPr/>
        </p:nvSpPr>
        <p:spPr>
          <a:xfrm>
            <a:off x="1752600" y="609600"/>
            <a:ext cx="2646878"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Continues…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230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609600"/>
            <a:ext cx="1828800" cy="570669"/>
          </a:xfrm>
          <a:prstGeom prst="rect">
            <a:avLst/>
          </a:prstGeom>
        </p:spPr>
        <p:txBody>
          <a:bodyPr vert="horz" wrap="square" lIns="0" tIns="16510" rIns="0" bIns="0" rtlCol="0">
            <a:spAutoFit/>
          </a:bodyPr>
          <a:lstStyle/>
          <a:p>
            <a:pPr marL="12700" algn="ctr">
              <a:lnSpc>
                <a:spcPct val="100000"/>
              </a:lnSpc>
              <a:spcBef>
                <a:spcPts val="130"/>
              </a:spcBef>
            </a:pPr>
            <a:r>
              <a:rPr lang="en-IN" b="1" dirty="0" smtClean="0">
                <a:solidFill>
                  <a:schemeClr val="tx1"/>
                </a:solidFill>
                <a:latin typeface="Times New Roman" panose="02020603050405020304" pitchFamily="18" charset="0"/>
                <a:cs typeface="Times New Roman" panose="02020603050405020304" pitchFamily="18" charset="0"/>
              </a:rPr>
              <a:t>Agenda</a:t>
            </a:r>
            <a:endParaRPr lang="en-IN" b="1" dirty="0">
              <a:solidFill>
                <a:schemeClr val="tx1"/>
              </a:solidFill>
            </a:endParaRPr>
          </a:p>
        </p:txBody>
      </p:sp>
      <p:sp>
        <p:nvSpPr>
          <p:cNvPr id="3" name="object 3"/>
          <p:cNvSpPr txBox="1"/>
          <p:nvPr/>
        </p:nvSpPr>
        <p:spPr>
          <a:xfrm>
            <a:off x="2743200" y="894934"/>
            <a:ext cx="6781800" cy="5915081"/>
          </a:xfrm>
          <a:prstGeom prst="rect">
            <a:avLst/>
          </a:prstGeom>
        </p:spPr>
        <p:txBody>
          <a:bodyPr vert="horz" wrap="square" lIns="0" tIns="142875" rIns="0" bIns="0" rtlCol="0">
            <a:spAutoFit/>
          </a:bodyPr>
          <a:lstStyle/>
          <a:p>
            <a:pPr>
              <a:lnSpc>
                <a:spcPct val="150000"/>
              </a:lnSpc>
            </a:pPr>
            <a:endParaRPr lang="en-TT"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Introduction</a:t>
            </a:r>
          </a:p>
          <a:p>
            <a:pPr marL="285750" indent="-285750" algn="just">
              <a:lnSpc>
                <a:spcPct val="150000"/>
              </a:lnSpc>
              <a:buFont typeface="Wingdings" pitchFamily="2" charset="2"/>
              <a:buChar char="Ø"/>
            </a:pPr>
            <a:r>
              <a:rPr lang="en-IN" dirty="0">
                <a:latin typeface="Times New Roman" pitchFamily="18" charset="0"/>
                <a:cs typeface="Times New Roman" pitchFamily="18" charset="0"/>
              </a:rPr>
              <a:t>Scope and Objective Of the project</a:t>
            </a:r>
            <a:endParaRPr lang="en-TT"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Existing </a:t>
            </a:r>
            <a:r>
              <a:rPr lang="en-TT" dirty="0" smtClean="0">
                <a:latin typeface="Times New Roman" panose="02020603050405020304" pitchFamily="18" charset="0"/>
                <a:cs typeface="Times New Roman" panose="02020603050405020304" pitchFamily="18" charset="0"/>
              </a:rPr>
              <a:t>system</a:t>
            </a:r>
            <a:endParaRPr lang="en-TT"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Proposed </a:t>
            </a:r>
            <a:r>
              <a:rPr lang="en-TT" dirty="0" smtClean="0">
                <a:latin typeface="Times New Roman" panose="02020603050405020304" pitchFamily="18" charset="0"/>
                <a:cs typeface="Times New Roman" panose="02020603050405020304" pitchFamily="18" charset="0"/>
              </a:rPr>
              <a:t>system</a:t>
            </a: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Advantages of Proposed system</a:t>
            </a:r>
            <a:endParaRPr lang="en-TT"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System architecture diagram</a:t>
            </a: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System requirements</a:t>
            </a: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System design</a:t>
            </a: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System implementation</a:t>
            </a: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System testing</a:t>
            </a: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Conclusion</a:t>
            </a: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Future enhancement</a:t>
            </a:r>
          </a:p>
          <a:p>
            <a:pPr marL="285750" indent="-285750" algn="just">
              <a:lnSpc>
                <a:spcPct val="150000"/>
              </a:lnSpc>
              <a:buFont typeface="Wingdings" pitchFamily="2" charset="2"/>
              <a:buChar char="Ø"/>
            </a:pPr>
            <a:r>
              <a:rPr lang="en-TT" dirty="0" smtClean="0">
                <a:latin typeface="Times New Roman" panose="02020603050405020304" pitchFamily="18" charset="0"/>
                <a:cs typeface="Times New Roman" panose="02020603050405020304" pitchFamily="18" charset="0"/>
              </a:rPr>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9600"/>
            <a:ext cx="3121945" cy="646331"/>
          </a:xfrm>
          <a:prstGeom prst="rect">
            <a:avLst/>
          </a:prstGeom>
        </p:spPr>
        <p:txBody>
          <a:bodyPr wrap="none">
            <a:spAutoFit/>
          </a:bodyPr>
          <a:lstStyle/>
          <a:p>
            <a:r>
              <a:rPr lang="en-IN" sz="3600" b="1" dirty="0">
                <a:latin typeface="Times New Roman" pitchFamily="18" charset="0"/>
                <a:cs typeface="Times New Roman" pitchFamily="18" charset="0"/>
              </a:rPr>
              <a:t>System Testing</a:t>
            </a:r>
            <a:endParaRPr lang="en-IN" sz="3600" dirty="0"/>
          </a:p>
        </p:txBody>
      </p:sp>
      <p:sp>
        <p:nvSpPr>
          <p:cNvPr id="4" name="Rectangle 3"/>
          <p:cNvSpPr/>
          <p:nvPr/>
        </p:nvSpPr>
        <p:spPr>
          <a:xfrm>
            <a:off x="2514600" y="1328421"/>
            <a:ext cx="9220200" cy="5493812"/>
          </a:xfrm>
          <a:prstGeom prst="rect">
            <a:avLst/>
          </a:prstGeom>
        </p:spPr>
        <p:txBody>
          <a:bodyPr wrap="square">
            <a:spAutoFit/>
          </a:bodyPr>
          <a:lstStyle/>
          <a:p>
            <a:pPr algn="just">
              <a:lnSpc>
                <a:spcPct val="150000"/>
              </a:lnSpc>
              <a:buFontTx/>
              <a:buNone/>
            </a:pPr>
            <a:r>
              <a:rPr lang="en-IN" sz="2600" b="1" dirty="0">
                <a:latin typeface="Times New Roman" pitchFamily="18" charset="0"/>
                <a:cs typeface="Times New Roman" pitchFamily="18" charset="0"/>
              </a:rPr>
              <a:t>Unit Testing</a:t>
            </a:r>
          </a:p>
          <a:p>
            <a:pPr algn="just">
              <a:lnSpc>
                <a:spcPct val="150000"/>
              </a:lnSpc>
              <a:buFont typeface="Wingdings" pitchFamily="2" charset="2"/>
              <a:buChar char="Ø"/>
            </a:pPr>
            <a:r>
              <a:rPr lang="en-IN" sz="2600" dirty="0">
                <a:latin typeface="Times New Roman" pitchFamily="18" charset="0"/>
                <a:cs typeface="Times New Roman" pitchFamily="18" charset="0"/>
              </a:rPr>
              <a:t>Focuses </a:t>
            </a:r>
            <a:r>
              <a:rPr lang="en-IN" sz="2600" dirty="0" smtClean="0">
                <a:latin typeface="Times New Roman" pitchFamily="18" charset="0"/>
                <a:cs typeface="Times New Roman" pitchFamily="18" charset="0"/>
              </a:rPr>
              <a:t>verification </a:t>
            </a:r>
            <a:r>
              <a:rPr lang="en-IN" sz="2600" dirty="0">
                <a:latin typeface="Times New Roman" pitchFamily="18" charset="0"/>
                <a:cs typeface="Times New Roman" pitchFamily="18" charset="0"/>
              </a:rPr>
              <a:t>on the smallest unit of  module</a:t>
            </a:r>
          </a:p>
          <a:p>
            <a:pPr algn="just">
              <a:lnSpc>
                <a:spcPct val="150000"/>
              </a:lnSpc>
              <a:buFont typeface="Wingdings" pitchFamily="2" charset="2"/>
              <a:buChar char="Ø"/>
            </a:pPr>
            <a:r>
              <a:rPr lang="en-IN" sz="2600" dirty="0">
                <a:latin typeface="Times New Roman" pitchFamily="18" charset="0"/>
                <a:cs typeface="Times New Roman" pitchFamily="18" charset="0"/>
              </a:rPr>
              <a:t>Initially the module interface is tested, then the local data </a:t>
            </a:r>
            <a:r>
              <a:rPr lang="en-IN" sz="2600" dirty="0" smtClean="0">
                <a:latin typeface="Times New Roman" pitchFamily="18" charset="0"/>
                <a:cs typeface="Times New Roman" pitchFamily="18" charset="0"/>
              </a:rPr>
              <a:t>   structure </a:t>
            </a:r>
            <a:r>
              <a:rPr lang="en-IN" sz="2600" dirty="0">
                <a:latin typeface="Times New Roman" pitchFamily="18" charset="0"/>
                <a:cs typeface="Times New Roman" pitchFamily="18" charset="0"/>
              </a:rPr>
              <a:t>and boundary conditions are tested.</a:t>
            </a:r>
          </a:p>
          <a:p>
            <a:pPr algn="just">
              <a:lnSpc>
                <a:spcPct val="150000"/>
              </a:lnSpc>
              <a:buFontTx/>
              <a:buNone/>
            </a:pPr>
            <a:r>
              <a:rPr lang="en-IN" sz="2600" b="1" dirty="0">
                <a:latin typeface="Times New Roman" pitchFamily="18" charset="0"/>
                <a:cs typeface="Times New Roman" pitchFamily="18" charset="0"/>
              </a:rPr>
              <a:t>Integration Testing</a:t>
            </a:r>
          </a:p>
          <a:p>
            <a:pPr algn="just">
              <a:lnSpc>
                <a:spcPct val="150000"/>
              </a:lnSpc>
              <a:buFont typeface="Wingdings" pitchFamily="2" charset="2"/>
              <a:buChar char="Ø"/>
            </a:pPr>
            <a:r>
              <a:rPr lang="en-IN" sz="2600" dirty="0">
                <a:latin typeface="Times New Roman" pitchFamily="18" charset="0"/>
                <a:cs typeface="Times New Roman" pitchFamily="18" charset="0"/>
              </a:rPr>
              <a:t>Combined the each module and is tested.</a:t>
            </a:r>
          </a:p>
          <a:p>
            <a:pPr algn="just">
              <a:lnSpc>
                <a:spcPct val="150000"/>
              </a:lnSpc>
              <a:buFontTx/>
              <a:buNone/>
            </a:pPr>
            <a:r>
              <a:rPr lang="en-IN" sz="2600" dirty="0">
                <a:latin typeface="Times New Roman" pitchFamily="18" charset="0"/>
                <a:cs typeface="Times New Roman" pitchFamily="18" charset="0"/>
              </a:rPr>
              <a:t> </a:t>
            </a:r>
            <a:r>
              <a:rPr lang="en-IN" sz="2600" b="1" dirty="0">
                <a:latin typeface="Times New Roman" pitchFamily="18" charset="0"/>
                <a:cs typeface="Times New Roman" pitchFamily="18" charset="0"/>
              </a:rPr>
              <a:t>System Testing</a:t>
            </a:r>
          </a:p>
          <a:p>
            <a:pPr algn="just">
              <a:lnSpc>
                <a:spcPct val="150000"/>
              </a:lnSpc>
              <a:buFont typeface="Wingdings" pitchFamily="2" charset="2"/>
              <a:buChar char="Ø"/>
            </a:pPr>
            <a:r>
              <a:rPr lang="en-IN" sz="2600" dirty="0">
                <a:latin typeface="Times New Roman" pitchFamily="18" charset="0"/>
                <a:cs typeface="Times New Roman" pitchFamily="18" charset="0"/>
              </a:rPr>
              <a:t>Here the entire system is tested </a:t>
            </a:r>
          </a:p>
          <a:p>
            <a:pPr algn="just">
              <a:lnSpc>
                <a:spcPct val="150000"/>
              </a:lnSpc>
              <a:buFont typeface="Wingdings" pitchFamily="2" charset="2"/>
              <a:buChar char="Ø"/>
            </a:pPr>
            <a:r>
              <a:rPr lang="en-IN" sz="2600" dirty="0">
                <a:latin typeface="Times New Roman" pitchFamily="18" charset="0"/>
                <a:cs typeface="Times New Roman" pitchFamily="18" charset="0"/>
              </a:rPr>
              <a:t>The goal is to see if  system meets its requirements</a:t>
            </a:r>
          </a:p>
        </p:txBody>
      </p:sp>
    </p:spTree>
    <p:extLst>
      <p:ext uri="{BB962C8B-B14F-4D97-AF65-F5344CB8AC3E}">
        <p14:creationId xmlns:p14="http://schemas.microsoft.com/office/powerpoint/2010/main" val="1898615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282802692"/>
              </p:ext>
            </p:extLst>
          </p:nvPr>
        </p:nvGraphicFramePr>
        <p:xfrm>
          <a:off x="1676400" y="1447800"/>
          <a:ext cx="9753598" cy="4878426"/>
        </p:xfrm>
        <a:graphic>
          <a:graphicData uri="http://schemas.openxmlformats.org/drawingml/2006/table">
            <a:tbl>
              <a:tblPr firstRow="1" bandRow="1">
                <a:tableStyleId>{21E4AEA4-8DFA-4A89-87EB-49C32662AFE0}</a:tableStyleId>
              </a:tblPr>
              <a:tblGrid>
                <a:gridCol w="1219200">
                  <a:extLst>
                    <a:ext uri="{9D8B030D-6E8A-4147-A177-3AD203B41FA5}">
                      <a16:colId xmlns:a16="http://schemas.microsoft.com/office/drawing/2014/main" val="2321569567"/>
                    </a:ext>
                  </a:extLst>
                </a:gridCol>
                <a:gridCol w="4858278">
                  <a:extLst>
                    <a:ext uri="{9D8B030D-6E8A-4147-A177-3AD203B41FA5}">
                      <a16:colId xmlns:a16="http://schemas.microsoft.com/office/drawing/2014/main" val="2455761254"/>
                    </a:ext>
                  </a:extLst>
                </a:gridCol>
                <a:gridCol w="2231632">
                  <a:extLst>
                    <a:ext uri="{9D8B030D-6E8A-4147-A177-3AD203B41FA5}">
                      <a16:colId xmlns:a16="http://schemas.microsoft.com/office/drawing/2014/main" val="519378152"/>
                    </a:ext>
                  </a:extLst>
                </a:gridCol>
                <a:gridCol w="1444488">
                  <a:extLst>
                    <a:ext uri="{9D8B030D-6E8A-4147-A177-3AD203B41FA5}">
                      <a16:colId xmlns:a16="http://schemas.microsoft.com/office/drawing/2014/main" val="2567336448"/>
                    </a:ext>
                  </a:extLst>
                </a:gridCol>
              </a:tblGrid>
              <a:tr h="907412">
                <a:tc>
                  <a:txBody>
                    <a:bodyPr/>
                    <a:lstStyle/>
                    <a:p>
                      <a:pPr marL="127635" indent="-44450" algn="l">
                        <a:lnSpc>
                          <a:spcPct val="150000"/>
                        </a:lnSpc>
                        <a:spcAft>
                          <a:spcPts val="0"/>
                        </a:spcAft>
                      </a:pPr>
                      <a:r>
                        <a:rPr lang="en-US" sz="20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Case Number</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900430" algn="l">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Testing Scenario</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445" algn="l">
                        <a:spcAft>
                          <a:spcPts val="0"/>
                        </a:spcAft>
                      </a:pPr>
                      <a:r>
                        <a:rPr lang="en-US" sz="20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Expected </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 marR="17145" algn="l">
                        <a:spcAft>
                          <a:spcPts val="0"/>
                        </a:spcAft>
                      </a:pPr>
                      <a:r>
                        <a:rPr lang="en-US" sz="20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Result</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50188988"/>
                  </a:ext>
                </a:extLst>
              </a:tr>
              <a:tr h="443331">
                <a:tc>
                  <a:txBody>
                    <a:bodyPr/>
                    <a:lstStyle/>
                    <a:p>
                      <a:pPr algn="l">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0" algn="l">
                        <a:spcBef>
                          <a:spcPts val="150"/>
                        </a:spcBef>
                        <a:spcAft>
                          <a:spcPts val="0"/>
                        </a:spcAft>
                      </a:pPr>
                      <a:r>
                        <a:rPr lang="en-US" sz="2000" b="1"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Testing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69539502"/>
                  </a:ext>
                </a:extLst>
              </a:tr>
              <a:tr h="738885">
                <a:tc>
                  <a:txBody>
                    <a:bodyPr/>
                    <a:lstStyle/>
                    <a:p>
                      <a:pPr marL="183515" marR="153035"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 01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62560" lvl="0" algn="just">
                        <a:spcBef>
                          <a:spcPts val="125"/>
                        </a:spcBef>
                        <a:spcAft>
                          <a:spcPts val="0"/>
                        </a:spcAf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Clicking Add face without entering details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9210"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"Please fill all the details"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marR="17145" algn="l">
                        <a:spcBef>
                          <a:spcPts val="125"/>
                        </a:spcBef>
                        <a:spcAft>
                          <a:spcPts val="0"/>
                        </a:spcAft>
                      </a:pPr>
                      <a:r>
                        <a:rPr lang="en-US" sz="200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94919993"/>
                  </a:ext>
                </a:extLst>
              </a:tr>
              <a:tr h="664996">
                <a:tc>
                  <a:txBody>
                    <a:bodyPr/>
                    <a:lstStyle/>
                    <a:p>
                      <a:pPr marL="183515" marR="153035" algn="l">
                        <a:spcBef>
                          <a:spcPts val="130"/>
                        </a:spcBef>
                        <a:spcAft>
                          <a:spcPts val="0"/>
                        </a:spcAft>
                      </a:pPr>
                      <a:r>
                        <a:rPr lang="en-US" sz="200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 02</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3040" algn="l">
                        <a:spcBef>
                          <a:spcPts val="130"/>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Clicking Add face without entering name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9845" algn="l">
                        <a:spcBef>
                          <a:spcPts val="130"/>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 Please fill the details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marR="17145" algn="l">
                        <a:spcBef>
                          <a:spcPts val="130"/>
                        </a:spcBef>
                        <a:spcAft>
                          <a:spcPts val="0"/>
                        </a:spcAft>
                      </a:pPr>
                      <a:r>
                        <a:rPr lang="en-US" sz="200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93516843"/>
                  </a:ext>
                </a:extLst>
              </a:tr>
              <a:tr h="738885">
                <a:tc>
                  <a:txBody>
                    <a:bodyPr/>
                    <a:lstStyle/>
                    <a:p>
                      <a:pPr marL="183515" marR="153035" algn="l">
                        <a:spcBef>
                          <a:spcPts val="135"/>
                        </a:spcBef>
                        <a:spcAft>
                          <a:spcPts val="0"/>
                        </a:spcAft>
                      </a:pPr>
                      <a:r>
                        <a:rPr lang="en-US" sz="200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 03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0495" algn="l">
                        <a:spcBef>
                          <a:spcPts val="13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Clicking Add face without entering gender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9845" algn="l">
                        <a:spcBef>
                          <a:spcPts val="13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 Please fill the details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marR="17145" algn="l">
                        <a:spcBef>
                          <a:spcPts val="135"/>
                        </a:spcBef>
                        <a:spcAft>
                          <a:spcPts val="0"/>
                        </a:spcAft>
                      </a:pPr>
                      <a:r>
                        <a:rPr lang="en-US" sz="200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17651802"/>
                  </a:ext>
                </a:extLst>
              </a:tr>
              <a:tr h="738885">
                <a:tc>
                  <a:txBody>
                    <a:bodyPr/>
                    <a:lstStyle/>
                    <a:p>
                      <a:pPr marL="183515" marR="153035" algn="l">
                        <a:spcBef>
                          <a:spcPts val="125"/>
                        </a:spcBef>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04</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0725" indent="-677545"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Clicking Add face without checking I agree to use my face for security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9845"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"Check the condition"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marR="17145"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73488803"/>
                  </a:ext>
                </a:extLst>
              </a:tr>
              <a:tr h="639044">
                <a:tc>
                  <a:txBody>
                    <a:bodyPr/>
                    <a:lstStyle/>
                    <a:p>
                      <a:pPr marL="171450" marR="165735"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165735"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05</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640" algn="l">
                        <a:spcBef>
                          <a:spcPts val="125"/>
                        </a:spcBef>
                        <a:spcAft>
                          <a:spcPts val="0"/>
                        </a:spcAft>
                      </a:pPr>
                      <a:r>
                        <a:rPr lang="en-US" sz="200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Clicking Submit without choosing your avatar</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"Choose your avatar"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320" marR="15240"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 marR="15240"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29161535"/>
                  </a:ext>
                </a:extLst>
              </a:tr>
            </a:tbl>
          </a:graphicData>
        </a:graphic>
      </p:graphicFrame>
      <p:sp>
        <p:nvSpPr>
          <p:cNvPr id="2" name="TextBox 1"/>
          <p:cNvSpPr txBox="1"/>
          <p:nvPr/>
        </p:nvSpPr>
        <p:spPr>
          <a:xfrm>
            <a:off x="1750423" y="609600"/>
            <a:ext cx="2669177" cy="646331"/>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Continues…</a:t>
            </a:r>
            <a:endParaRPr lang="en-IN"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181600" y="6333429"/>
            <a:ext cx="2542684"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Table 3: </a:t>
            </a:r>
            <a:r>
              <a:rPr lang="en-US" b="1" dirty="0" smtClean="0">
                <a:solidFill>
                  <a:srgbClr val="000000"/>
                </a:solidFill>
                <a:latin typeface="Times New Roman" panose="02020603050405020304" pitchFamily="18" charset="0"/>
                <a:ea typeface="Times New Roman" panose="02020603050405020304" pitchFamily="18" charset="0"/>
              </a:rPr>
              <a:t>Unit </a:t>
            </a:r>
            <a:r>
              <a:rPr lang="en-US" b="1" dirty="0">
                <a:solidFill>
                  <a:srgbClr val="000000"/>
                </a:solidFill>
                <a:latin typeface="Times New Roman" panose="02020603050405020304" pitchFamily="18" charset="0"/>
                <a:ea typeface="Times New Roman" panose="02020603050405020304" pitchFamily="18" charset="0"/>
              </a:rPr>
              <a:t>Test </a:t>
            </a:r>
            <a:r>
              <a:rPr lang="en-US" b="1" dirty="0" smtClean="0">
                <a:solidFill>
                  <a:srgbClr val="000000"/>
                </a:solidFill>
                <a:latin typeface="Times New Roman" panose="02020603050405020304" pitchFamily="18" charset="0"/>
                <a:ea typeface="Times New Roman" panose="02020603050405020304" pitchFamily="18" charset="0"/>
              </a:rPr>
              <a:t>cases </a:t>
            </a:r>
            <a:endParaRPr lang="en-IN" dirty="0"/>
          </a:p>
        </p:txBody>
      </p:sp>
    </p:spTree>
    <p:extLst>
      <p:ext uri="{BB962C8B-B14F-4D97-AF65-F5344CB8AC3E}">
        <p14:creationId xmlns:p14="http://schemas.microsoft.com/office/powerpoint/2010/main" val="1794206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063715129"/>
              </p:ext>
            </p:extLst>
          </p:nvPr>
        </p:nvGraphicFramePr>
        <p:xfrm>
          <a:off x="1695582" y="1600200"/>
          <a:ext cx="9829800" cy="4745800"/>
        </p:xfrm>
        <a:graphic>
          <a:graphicData uri="http://schemas.openxmlformats.org/drawingml/2006/table">
            <a:tbl>
              <a:tblPr firstRow="1" bandRow="1">
                <a:tableStyleId>{21E4AEA4-8DFA-4A89-87EB-49C32662AFE0}</a:tableStyleId>
              </a:tblPr>
              <a:tblGrid>
                <a:gridCol w="1228725">
                  <a:extLst>
                    <a:ext uri="{9D8B030D-6E8A-4147-A177-3AD203B41FA5}">
                      <a16:colId xmlns:a16="http://schemas.microsoft.com/office/drawing/2014/main" val="681319152"/>
                    </a:ext>
                  </a:extLst>
                </a:gridCol>
                <a:gridCol w="4867275">
                  <a:extLst>
                    <a:ext uri="{9D8B030D-6E8A-4147-A177-3AD203B41FA5}">
                      <a16:colId xmlns:a16="http://schemas.microsoft.com/office/drawing/2014/main" val="2531934695"/>
                    </a:ext>
                  </a:extLst>
                </a:gridCol>
                <a:gridCol w="2185800">
                  <a:extLst>
                    <a:ext uri="{9D8B030D-6E8A-4147-A177-3AD203B41FA5}">
                      <a16:colId xmlns:a16="http://schemas.microsoft.com/office/drawing/2014/main" val="2479827898"/>
                    </a:ext>
                  </a:extLst>
                </a:gridCol>
                <a:gridCol w="1548000">
                  <a:extLst>
                    <a:ext uri="{9D8B030D-6E8A-4147-A177-3AD203B41FA5}">
                      <a16:colId xmlns:a16="http://schemas.microsoft.com/office/drawing/2014/main" val="2013529964"/>
                    </a:ext>
                  </a:extLst>
                </a:gridCol>
              </a:tblGrid>
              <a:tr h="762000">
                <a:tc>
                  <a:txBody>
                    <a:bodyPr/>
                    <a:lstStyle/>
                    <a:p>
                      <a:pPr marL="127635" indent="-44450" algn="l">
                        <a:lnSpc>
                          <a:spcPct val="150000"/>
                        </a:lnSpc>
                        <a:spcAft>
                          <a:spcPts val="0"/>
                        </a:spcAft>
                      </a:pPr>
                      <a:r>
                        <a:rPr lang="en-US" sz="20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Case Number</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900430" algn="l">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Testing Scenario</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445" algn="l">
                        <a:spcAft>
                          <a:spcPts val="0"/>
                        </a:spcAft>
                      </a:pPr>
                      <a:r>
                        <a:rPr lang="en-US" sz="20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Expected </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 marR="17145" algn="l">
                        <a:spcAft>
                          <a:spcPts val="0"/>
                        </a:spcAft>
                      </a:pPr>
                      <a:r>
                        <a:rPr lang="en-US" sz="20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Result</a:t>
                      </a:r>
                      <a:endPar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21613599"/>
                  </a:ext>
                </a:extLst>
              </a:tr>
              <a:tr h="513862">
                <a:tc>
                  <a:txBody>
                    <a:bodyPr/>
                    <a:lstStyle/>
                    <a:p>
                      <a:pPr algn="l">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17575" algn="l">
                        <a:spcBef>
                          <a:spcPts val="150"/>
                        </a:spcBef>
                        <a:spcAft>
                          <a:spcPts val="0"/>
                        </a:spcAft>
                      </a:pPr>
                      <a:r>
                        <a:rPr lang="en-US" sz="2000" b="1"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Login </a:t>
                      </a:r>
                      <a:r>
                        <a:rPr lang="en-US" sz="2000" b="1"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p>
                  </a:txBody>
                  <a:tcPr marL="0" marR="0" marT="0" marB="0"/>
                </a:tc>
                <a:tc>
                  <a:txBody>
                    <a:bodyPr/>
                    <a:lstStyle/>
                    <a:p>
                      <a:pPr algn="l">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06186351"/>
                  </a:ext>
                </a:extLst>
              </a:tr>
              <a:tr h="705338">
                <a:tc>
                  <a:txBody>
                    <a:bodyPr/>
                    <a:lstStyle/>
                    <a:p>
                      <a:pPr marL="171450" marR="165735"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165735"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06</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1140"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Attempt to login without registered face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algn="l">
                        <a:spcBef>
                          <a:spcPts val="125"/>
                        </a:spcBef>
                        <a:spcAft>
                          <a:spcPts val="0"/>
                        </a:spcAft>
                      </a:pPr>
                      <a:r>
                        <a:rPr lang="en-US" sz="200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"Face not found"</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320" marR="15240"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 marR="15240"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24541794"/>
                  </a:ext>
                </a:extLst>
              </a:tr>
              <a:tr h="762000">
                <a:tc>
                  <a:txBody>
                    <a:bodyPr/>
                    <a:lstStyle/>
                    <a:p>
                      <a:pPr marL="171450" marR="165735" algn="l">
                        <a:lnSpc>
                          <a:spcPts val="1365"/>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165735" algn="l">
                        <a:lnSpc>
                          <a:spcPts val="1365"/>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07</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3960" marR="240030" indent="-913765" algn="l">
                        <a:lnSpc>
                          <a:spcPct val="98000"/>
                        </a:lnSpc>
                        <a:spcBef>
                          <a:spcPts val="150"/>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Attempt to login without connected to network</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 algn="l">
                        <a:spcBef>
                          <a:spcPts val="135"/>
                        </a:spcBef>
                        <a:spcAft>
                          <a:spcPts val="0"/>
                        </a:spcAft>
                      </a:pPr>
                      <a:r>
                        <a:rPr lang="en-US" sz="200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"Your system is offline"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320" marR="15240" algn="l">
                        <a:lnSpc>
                          <a:spcPts val="1365"/>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 marR="15240" algn="l">
                        <a:lnSpc>
                          <a:spcPts val="1365"/>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14606050"/>
                  </a:ext>
                </a:extLst>
              </a:tr>
              <a:tr h="685800">
                <a:tc>
                  <a:txBody>
                    <a:bodyPr/>
                    <a:lstStyle/>
                    <a:p>
                      <a:pPr marL="171450" marR="165735"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165735"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08</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6895" marR="96520" indent="-445135" algn="l">
                        <a:lnSpc>
                          <a:spcPct val="98000"/>
                        </a:lnSpc>
                        <a:spcBef>
                          <a:spcPts val="13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Attempt to send </a:t>
                      </a:r>
                      <a:r>
                        <a:rPr lang="en-US" sz="2000" dirty="0" err="1">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whatsapp</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message without entering valid phone number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25"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"Phone number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2000" baseline="0" dirty="0" smtClean="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invalid</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320" marR="15240"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 marR="15240"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33796598"/>
                  </a:ext>
                </a:extLst>
              </a:tr>
              <a:tr h="513862">
                <a:tc>
                  <a:txBody>
                    <a:bodyPr/>
                    <a:lstStyle/>
                    <a:p>
                      <a:pPr marL="171450" marR="165735"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165735"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09</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3815"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Attempt to control volume by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000" baseline="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keyboard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25"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"Volume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settings</a:t>
                      </a:r>
                      <a:r>
                        <a:rPr lang="en-IN" sz="2000" baseline="0" dirty="0" smtClean="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changed</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320" marR="15240"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 marR="15240"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78324070"/>
                  </a:ext>
                </a:extLst>
              </a:tr>
              <a:tr h="513862">
                <a:tc>
                  <a:txBody>
                    <a:bodyPr/>
                    <a:lstStyle/>
                    <a:p>
                      <a:pPr marL="171450" marR="165735"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165735"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10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51890" marR="226695" indent="-907415"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Attempt to capture screenshot by using keyboard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25"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"Screenshot taken"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320" marR="15240"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 marR="15240"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55670405"/>
                  </a:ext>
                </a:extLst>
              </a:tr>
            </a:tbl>
          </a:graphicData>
        </a:graphic>
      </p:graphicFrame>
      <p:sp>
        <p:nvSpPr>
          <p:cNvPr id="3" name="Rectangle 2"/>
          <p:cNvSpPr/>
          <p:nvPr/>
        </p:nvSpPr>
        <p:spPr>
          <a:xfrm>
            <a:off x="1695582" y="615851"/>
            <a:ext cx="2646878"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Continues…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665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77999679"/>
              </p:ext>
            </p:extLst>
          </p:nvPr>
        </p:nvGraphicFramePr>
        <p:xfrm>
          <a:off x="1295400" y="1828800"/>
          <a:ext cx="10210800" cy="3832576"/>
        </p:xfrm>
        <a:graphic>
          <a:graphicData uri="http://schemas.openxmlformats.org/drawingml/2006/table">
            <a:tbl>
              <a:tblPr firstRow="1" bandRow="1">
                <a:tableStyleId>{21E4AEA4-8DFA-4A89-87EB-49C32662AFE0}</a:tableStyleId>
              </a:tblPr>
              <a:tblGrid>
                <a:gridCol w="1361440">
                  <a:extLst>
                    <a:ext uri="{9D8B030D-6E8A-4147-A177-3AD203B41FA5}">
                      <a16:colId xmlns:a16="http://schemas.microsoft.com/office/drawing/2014/main" val="456622442"/>
                    </a:ext>
                  </a:extLst>
                </a:gridCol>
                <a:gridCol w="4582160">
                  <a:extLst>
                    <a:ext uri="{9D8B030D-6E8A-4147-A177-3AD203B41FA5}">
                      <a16:colId xmlns:a16="http://schemas.microsoft.com/office/drawing/2014/main" val="1213496640"/>
                    </a:ext>
                  </a:extLst>
                </a:gridCol>
                <a:gridCol w="3048000">
                  <a:extLst>
                    <a:ext uri="{9D8B030D-6E8A-4147-A177-3AD203B41FA5}">
                      <a16:colId xmlns:a16="http://schemas.microsoft.com/office/drawing/2014/main" val="1390308431"/>
                    </a:ext>
                  </a:extLst>
                </a:gridCol>
                <a:gridCol w="1219200">
                  <a:extLst>
                    <a:ext uri="{9D8B030D-6E8A-4147-A177-3AD203B41FA5}">
                      <a16:colId xmlns:a16="http://schemas.microsoft.com/office/drawing/2014/main" val="3685821511"/>
                    </a:ext>
                  </a:extLst>
                </a:gridCol>
              </a:tblGrid>
              <a:tr h="946461">
                <a:tc>
                  <a:txBody>
                    <a:bodyPr/>
                    <a:lstStyle/>
                    <a:p>
                      <a:pPr marL="127635" indent="-44450" algn="l">
                        <a:lnSpc>
                          <a:spcPct val="150000"/>
                        </a:lnSpc>
                        <a:spcAft>
                          <a:spcPts val="0"/>
                        </a:spcAft>
                      </a:pPr>
                      <a:r>
                        <a:rPr lang="en-US" sz="2000" dirty="0" smtClean="0">
                          <a:effectLst/>
                          <a:latin typeface="Times New Roman" panose="02020603050405020304" pitchFamily="18" charset="0"/>
                          <a:cs typeface="Times New Roman" panose="02020603050405020304" pitchFamily="18" charset="0"/>
                        </a:rPr>
                        <a:t>Test </a:t>
                      </a:r>
                      <a:r>
                        <a:rPr lang="en-US" sz="2000" dirty="0">
                          <a:effectLst/>
                          <a:latin typeface="Times New Roman" panose="02020603050405020304" pitchFamily="18" charset="0"/>
                          <a:cs typeface="Times New Roman" panose="02020603050405020304" pitchFamily="18" charset="0"/>
                        </a:rPr>
                        <a:t>Case Number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cs typeface="Times New Roman" panose="02020603050405020304" pitchFamily="18" charset="0"/>
                      </a:endParaRPr>
                    </a:p>
                    <a:p>
                      <a:pPr marL="900430" algn="l">
                        <a:spcAft>
                          <a:spcPts val="0"/>
                        </a:spcAft>
                      </a:pPr>
                      <a:r>
                        <a:rPr lang="en-US" sz="2000" dirty="0">
                          <a:effectLst/>
                          <a:latin typeface="Times New Roman" panose="02020603050405020304" pitchFamily="18" charset="0"/>
                          <a:cs typeface="Times New Roman" panose="02020603050405020304" pitchFamily="18" charset="0"/>
                        </a:rPr>
                        <a:t>Testing Scenario</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cs typeface="Times New Roman" panose="02020603050405020304" pitchFamily="18" charset="0"/>
                      </a:endParaRPr>
                    </a:p>
                    <a:p>
                      <a:pPr marL="4445" algn="l">
                        <a:spcAft>
                          <a:spcPts val="0"/>
                        </a:spcAft>
                      </a:pPr>
                      <a:r>
                        <a:rPr lang="en-US" sz="2000" dirty="0" smtClean="0">
                          <a:effectLst/>
                          <a:latin typeface="Times New Roman" panose="02020603050405020304" pitchFamily="18" charset="0"/>
                          <a:cs typeface="Times New Roman" panose="02020603050405020304" pitchFamily="18" charset="0"/>
                        </a:rPr>
                        <a:t> Expected </a:t>
                      </a:r>
                      <a:r>
                        <a:rPr lang="en-US" sz="2000" dirty="0">
                          <a:effectLst/>
                          <a:latin typeface="Times New Roman" panose="02020603050405020304" pitchFamily="18" charset="0"/>
                          <a:cs typeface="Times New Roman" panose="02020603050405020304" pitchFamily="18" charset="0"/>
                        </a:rPr>
                        <a:t>result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cs typeface="Times New Roman" panose="02020603050405020304" pitchFamily="18" charset="0"/>
                      </a:endParaRPr>
                    </a:p>
                    <a:p>
                      <a:pPr marL="20320" marR="17145" algn="l">
                        <a:spcAft>
                          <a:spcPts val="0"/>
                        </a:spcAft>
                      </a:pPr>
                      <a:r>
                        <a:rPr lang="en-US" sz="2000" dirty="0" smtClean="0">
                          <a:effectLst/>
                          <a:latin typeface="Times New Roman" panose="02020603050405020304" pitchFamily="18" charset="0"/>
                          <a:cs typeface="Times New Roman" panose="02020603050405020304" pitchFamily="18" charset="0"/>
                        </a:rPr>
                        <a:t> Result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22992820"/>
                  </a:ext>
                </a:extLst>
              </a:tr>
              <a:tr h="806139">
                <a:tc>
                  <a:txBody>
                    <a:bodyPr/>
                    <a:lstStyle/>
                    <a:p>
                      <a:pPr marL="171450" marR="165735" algn="l">
                        <a:lnSpc>
                          <a:spcPts val="1365"/>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165735" algn="l">
                        <a:lnSpc>
                          <a:spcPts val="1365"/>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11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0725" algn="l">
                        <a:spcBef>
                          <a:spcPts val="13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Input query to set timer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25" algn="l">
                        <a:spcBef>
                          <a:spcPts val="135"/>
                        </a:spcBef>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"Alarm rings to set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time</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66216072"/>
                  </a:ext>
                </a:extLst>
              </a:tr>
              <a:tr h="896905">
                <a:tc>
                  <a:txBody>
                    <a:bodyPr/>
                    <a:lstStyle/>
                    <a:p>
                      <a:pPr marL="171450" marR="165735"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165735"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12</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1830"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Clicking clear facial data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90" algn="l">
                        <a:spcBef>
                          <a:spcPts val="125"/>
                        </a:spcBef>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"Your face has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been</a:t>
                      </a:r>
                      <a:r>
                        <a:rPr lang="en-IN" sz="2000" baseline="0" dirty="0" smtClean="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cleared</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320" marR="15240"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 marR="15240"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p>
                  </a:txBody>
                  <a:tcPr marL="0" marR="0" marT="0" marB="0"/>
                </a:tc>
                <a:extLst>
                  <a:ext uri="{0D108BD9-81ED-4DB2-BD59-A6C34878D82A}">
                    <a16:rowId xmlns:a16="http://schemas.microsoft.com/office/drawing/2014/main" val="1104463663"/>
                  </a:ext>
                </a:extLst>
              </a:tr>
              <a:tr h="1183071">
                <a:tc>
                  <a:txBody>
                    <a:bodyPr/>
                    <a:lstStyle/>
                    <a:p>
                      <a:pPr marL="171450" marR="165735"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165735"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TC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13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35380" marR="212090" indent="-906145" algn="l">
                        <a:spcBef>
                          <a:spcPts val="125"/>
                        </a:spcBef>
                        <a:spcAft>
                          <a:spcPts val="0"/>
                        </a:spcAft>
                      </a:pP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Closing the application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000" baseline="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shutdown</a:t>
                      </a:r>
                      <a:r>
                        <a:rPr lang="en-US" sz="2000" baseline="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command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255" algn="l">
                        <a:spcBef>
                          <a:spcPts val="125"/>
                        </a:spcBef>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Alert </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"Shutting down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z="2000" baseline="0" dirty="0" smtClean="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2000" dirty="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320" marR="15240" algn="l">
                        <a:lnSpc>
                          <a:spcPts val="1350"/>
                        </a:lnSpc>
                        <a:spcAft>
                          <a:spcPts val="0"/>
                        </a:spcAft>
                      </a:pPr>
                      <a:endPar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0320" marR="15240" algn="l">
                        <a:lnSpc>
                          <a:spcPts val="1350"/>
                        </a:lnSpc>
                        <a:spcAft>
                          <a:spcPts val="0"/>
                        </a:spcAft>
                      </a:pPr>
                      <a:r>
                        <a:rPr lang="en-US" sz="2000" dirty="0" smtClean="0">
                          <a:solidFill>
                            <a:srgbClr val="20202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59569665"/>
                  </a:ext>
                </a:extLst>
              </a:tr>
            </a:tbl>
          </a:graphicData>
        </a:graphic>
      </p:graphicFrame>
      <p:sp>
        <p:nvSpPr>
          <p:cNvPr id="2" name="Rectangle 1"/>
          <p:cNvSpPr/>
          <p:nvPr/>
        </p:nvSpPr>
        <p:spPr>
          <a:xfrm>
            <a:off x="1828800" y="609600"/>
            <a:ext cx="2531462" cy="646331"/>
          </a:xfrm>
          <a:prstGeom prst="rect">
            <a:avLst/>
          </a:prstGeom>
        </p:spPr>
        <p:txBody>
          <a:bodyPr wrap="none">
            <a:spAutoFit/>
          </a:bodyPr>
          <a:lstStyle/>
          <a:p>
            <a:r>
              <a:rPr lang="en-IN" sz="3600" b="1" dirty="0">
                <a:latin typeface="Times New Roman" pitchFamily="18" charset="0"/>
                <a:cs typeface="Times New Roman" pitchFamily="18" charset="0"/>
              </a:rPr>
              <a:t>Continues</a:t>
            </a:r>
            <a:r>
              <a:rPr lang="en-IN" sz="3600" b="1" dirty="0" smtClean="0">
                <a:latin typeface="Times New Roman" pitchFamily="18" charset="0"/>
                <a:cs typeface="Times New Roman" pitchFamily="18" charset="0"/>
              </a:rPr>
              <a:t>...</a:t>
            </a:r>
            <a:endParaRPr lang="en-IN" sz="3600" dirty="0"/>
          </a:p>
        </p:txBody>
      </p:sp>
      <p:sp>
        <p:nvSpPr>
          <p:cNvPr id="4" name="Rectangle 3"/>
          <p:cNvSpPr/>
          <p:nvPr/>
        </p:nvSpPr>
        <p:spPr>
          <a:xfrm>
            <a:off x="4757561" y="5661376"/>
            <a:ext cx="3286477" cy="369332"/>
          </a:xfrm>
          <a:prstGeom prst="rect">
            <a:avLst/>
          </a:prstGeom>
        </p:spPr>
        <p:txBody>
          <a:bodyPr wrap="none">
            <a:spAutoFit/>
          </a:bodyPr>
          <a:lstStyle/>
          <a:p>
            <a:r>
              <a:rPr lang="en-IN" b="1" dirty="0">
                <a:latin typeface="Times New Roman" pitchFamily="18" charset="0"/>
                <a:cs typeface="Times New Roman" pitchFamily="18" charset="0"/>
              </a:rPr>
              <a:t>Table 4 : Integration Test Cases</a:t>
            </a:r>
            <a:endParaRPr lang="en-IN" dirty="0"/>
          </a:p>
        </p:txBody>
      </p:sp>
    </p:spTree>
    <p:extLst>
      <p:ext uri="{BB962C8B-B14F-4D97-AF65-F5344CB8AC3E}">
        <p14:creationId xmlns:p14="http://schemas.microsoft.com/office/powerpoint/2010/main" val="2365249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471786474"/>
              </p:ext>
            </p:extLst>
          </p:nvPr>
        </p:nvGraphicFramePr>
        <p:xfrm>
          <a:off x="1524000" y="1981200"/>
          <a:ext cx="9753600" cy="3136406"/>
        </p:xfrm>
        <a:graphic>
          <a:graphicData uri="http://schemas.openxmlformats.org/drawingml/2006/table">
            <a:tbl>
              <a:tblPr firstRow="1" bandRow="1">
                <a:tableStyleId>{21E4AEA4-8DFA-4A89-87EB-49C32662AFE0}</a:tableStyleId>
              </a:tblPr>
              <a:tblGrid>
                <a:gridCol w="1219200">
                  <a:extLst>
                    <a:ext uri="{9D8B030D-6E8A-4147-A177-3AD203B41FA5}">
                      <a16:colId xmlns:a16="http://schemas.microsoft.com/office/drawing/2014/main" val="20000"/>
                    </a:ext>
                  </a:extLst>
                </a:gridCol>
                <a:gridCol w="3810001">
                  <a:extLst>
                    <a:ext uri="{9D8B030D-6E8A-4147-A177-3AD203B41FA5}">
                      <a16:colId xmlns:a16="http://schemas.microsoft.com/office/drawing/2014/main" val="20001"/>
                    </a:ext>
                  </a:extLst>
                </a:gridCol>
                <a:gridCol w="3200423">
                  <a:extLst>
                    <a:ext uri="{9D8B030D-6E8A-4147-A177-3AD203B41FA5}">
                      <a16:colId xmlns:a16="http://schemas.microsoft.com/office/drawing/2014/main" val="20002"/>
                    </a:ext>
                  </a:extLst>
                </a:gridCol>
                <a:gridCol w="1523976">
                  <a:extLst>
                    <a:ext uri="{9D8B030D-6E8A-4147-A177-3AD203B41FA5}">
                      <a16:colId xmlns:a16="http://schemas.microsoft.com/office/drawing/2014/main" val="20003"/>
                    </a:ext>
                  </a:extLst>
                </a:gridCol>
              </a:tblGrid>
              <a:tr h="1066800">
                <a:tc>
                  <a:txBody>
                    <a:bodyPr/>
                    <a:lstStyle/>
                    <a:p>
                      <a:pPr marL="127635" indent="-44450" algn="l">
                        <a:lnSpc>
                          <a:spcPct val="150000"/>
                        </a:lnSpc>
                        <a:spcAft>
                          <a:spcPts val="0"/>
                        </a:spcAft>
                      </a:pPr>
                      <a:r>
                        <a:rPr lang="en-US" sz="2000" dirty="0" smtClean="0">
                          <a:effectLst/>
                          <a:latin typeface="Times New Roman" panose="02020603050405020304" pitchFamily="18" charset="0"/>
                          <a:cs typeface="Times New Roman" panose="02020603050405020304" pitchFamily="18" charset="0"/>
                        </a:rPr>
                        <a:t>Test </a:t>
                      </a:r>
                      <a:r>
                        <a:rPr lang="en-US" sz="2000" dirty="0">
                          <a:effectLst/>
                          <a:latin typeface="Times New Roman" panose="02020603050405020304" pitchFamily="18" charset="0"/>
                          <a:cs typeface="Times New Roman" panose="02020603050405020304" pitchFamily="18" charset="0"/>
                        </a:rPr>
                        <a:t>Case Number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cs typeface="Times New Roman" panose="02020603050405020304" pitchFamily="18" charset="0"/>
                      </a:endParaRPr>
                    </a:p>
                    <a:p>
                      <a:pPr marL="900430" algn="l">
                        <a:spcAft>
                          <a:spcPts val="0"/>
                        </a:spcAft>
                      </a:pPr>
                      <a:r>
                        <a:rPr lang="en-US" sz="2000" dirty="0">
                          <a:effectLst/>
                          <a:latin typeface="Times New Roman" panose="02020603050405020304" pitchFamily="18" charset="0"/>
                          <a:cs typeface="Times New Roman" panose="02020603050405020304" pitchFamily="18" charset="0"/>
                        </a:rPr>
                        <a:t>Testing Scenario</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cs typeface="Times New Roman" panose="02020603050405020304" pitchFamily="18" charset="0"/>
                      </a:endParaRPr>
                    </a:p>
                    <a:p>
                      <a:pPr marL="4445" algn="l">
                        <a:spcAft>
                          <a:spcPts val="0"/>
                        </a:spcAft>
                      </a:pPr>
                      <a:r>
                        <a:rPr lang="en-US" sz="2000" dirty="0" smtClean="0">
                          <a:effectLst/>
                          <a:latin typeface="Times New Roman" panose="02020603050405020304" pitchFamily="18" charset="0"/>
                          <a:cs typeface="Times New Roman" panose="02020603050405020304" pitchFamily="18" charset="0"/>
                        </a:rPr>
                        <a:t> Expected </a:t>
                      </a:r>
                      <a:r>
                        <a:rPr lang="en-US" sz="2000" dirty="0">
                          <a:effectLst/>
                          <a:latin typeface="Times New Roman" panose="02020603050405020304" pitchFamily="18" charset="0"/>
                          <a:cs typeface="Times New Roman" panose="02020603050405020304" pitchFamily="18" charset="0"/>
                        </a:rPr>
                        <a:t>result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50"/>
                        </a:spcBef>
                        <a:spcAft>
                          <a:spcPts val="0"/>
                        </a:spcAft>
                      </a:pPr>
                      <a:r>
                        <a:rPr lang="en-US"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cs typeface="Times New Roman" panose="02020603050405020304" pitchFamily="18" charset="0"/>
                      </a:endParaRPr>
                    </a:p>
                    <a:p>
                      <a:pPr marL="20320" marR="17145" algn="l">
                        <a:spcAft>
                          <a:spcPts val="0"/>
                        </a:spcAft>
                      </a:pPr>
                      <a:r>
                        <a:rPr lang="en-US" sz="2000" dirty="0" smtClean="0">
                          <a:effectLst/>
                          <a:latin typeface="Times New Roman" panose="02020603050405020304" pitchFamily="18" charset="0"/>
                          <a:cs typeface="Times New Roman" panose="02020603050405020304" pitchFamily="18" charset="0"/>
                        </a:rPr>
                        <a:t> Result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034803">
                <a:tc>
                  <a:txBody>
                    <a:bodyPr/>
                    <a:lstStyle/>
                    <a:p>
                      <a:pPr algn="l"/>
                      <a:r>
                        <a:rPr lang="en-IN" sz="2000" dirty="0" smtClean="0">
                          <a:latin typeface="Times New Roman" panose="02020603050405020304" pitchFamily="18" charset="0"/>
                          <a:cs typeface="Times New Roman" panose="02020603050405020304" pitchFamily="18" charset="0"/>
                        </a:rPr>
                        <a:t>TC-01</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smtClean="0">
                          <a:latin typeface="Times New Roman" pitchFamily="18" charset="0"/>
                          <a:cs typeface="Times New Roman" pitchFamily="18" charset="0"/>
                        </a:rPr>
                        <a:t>Registered</a:t>
                      </a:r>
                      <a:r>
                        <a:rPr lang="en-US" sz="2000" baseline="0" dirty="0" smtClean="0">
                          <a:latin typeface="Times New Roman" pitchFamily="18" charset="0"/>
                          <a:cs typeface="Times New Roman" pitchFamily="18" charset="0"/>
                        </a:rPr>
                        <a:t> user must only login to the application</a:t>
                      </a:r>
                      <a:endParaRPr lang="en-IN" sz="2000" dirty="0">
                        <a:latin typeface="Times New Roman" pitchFamily="18" charset="0"/>
                        <a:cs typeface="Times New Roman" pitchFamily="18" charset="0"/>
                      </a:endParaRPr>
                    </a:p>
                  </a:txBody>
                  <a:tcPr/>
                </a:tc>
                <a:tc>
                  <a:txBody>
                    <a:bodyPr/>
                    <a:lstStyle/>
                    <a:p>
                      <a:pPr algn="l"/>
                      <a:r>
                        <a:rPr lang="en-US" sz="2000" kern="1200" dirty="0">
                          <a:latin typeface="Times New Roman" panose="02020603050405020304" pitchFamily="18" charset="0"/>
                          <a:cs typeface="Times New Roman" panose="02020603050405020304" pitchFamily="18" charset="0"/>
                        </a:rPr>
                        <a:t>System </a:t>
                      </a:r>
                      <a:r>
                        <a:rPr lang="en-US" sz="2000" kern="1200" dirty="0" smtClean="0">
                          <a:latin typeface="Times New Roman" panose="02020603050405020304" pitchFamily="18" charset="0"/>
                          <a:cs typeface="Times New Roman" panose="02020603050405020304" pitchFamily="18" charset="0"/>
                        </a:rPr>
                        <a:t>should</a:t>
                      </a:r>
                      <a:r>
                        <a:rPr lang="en-US" sz="2000" kern="1200" baseline="0" dirty="0" smtClean="0">
                          <a:latin typeface="Times New Roman" panose="02020603050405020304" pitchFamily="18" charset="0"/>
                          <a:cs typeface="Times New Roman" panose="02020603050405020304" pitchFamily="18" charset="0"/>
                        </a:rPr>
                        <a:t> permit</a:t>
                      </a:r>
                      <a:r>
                        <a:rPr lang="en-US" sz="2000" kern="1200" dirty="0" smtClean="0">
                          <a:latin typeface="Times New Roman" panose="02020603050405020304" pitchFamily="18" charset="0"/>
                          <a:cs typeface="Times New Roman" panose="02020603050405020304" pitchFamily="18" charset="0"/>
                        </a:rPr>
                        <a:t> </a:t>
                      </a:r>
                      <a:r>
                        <a:rPr lang="en-US" sz="2000" kern="1200" dirty="0">
                          <a:latin typeface="Times New Roman" panose="02020603050405020304" pitchFamily="18" charset="0"/>
                          <a:cs typeface="Times New Roman" panose="02020603050405020304" pitchFamily="18" charset="0"/>
                        </a:rPr>
                        <a:t>the </a:t>
                      </a:r>
                      <a:r>
                        <a:rPr lang="en-US" sz="2000" kern="1200" dirty="0" smtClean="0">
                          <a:latin typeface="Times New Roman" panose="02020603050405020304" pitchFamily="18" charset="0"/>
                          <a:cs typeface="Times New Roman" panose="02020603050405020304" pitchFamily="18" charset="0"/>
                        </a:rPr>
                        <a:t>authorized user to</a:t>
                      </a:r>
                      <a:r>
                        <a:rPr lang="en-US" sz="2000" kern="1200" baseline="0" dirty="0" smtClean="0">
                          <a:latin typeface="Times New Roman" panose="02020603050405020304" pitchFamily="18" charset="0"/>
                          <a:cs typeface="Times New Roman" panose="02020603050405020304" pitchFamily="18" charset="0"/>
                        </a:rPr>
                        <a:t> access all the services </a:t>
                      </a:r>
                      <a:endParaRPr lang="en-IN" sz="2000" dirty="0">
                        <a:latin typeface="Times New Roman" pitchFamily="18" charset="0"/>
                        <a:cs typeface="Times New Roman" pitchFamily="18" charset="0"/>
                      </a:endParaRPr>
                    </a:p>
                  </a:txBody>
                  <a:tcPr/>
                </a:tc>
                <a:tc>
                  <a:txBody>
                    <a:bodyPr/>
                    <a:lstStyle/>
                    <a:p>
                      <a:pPr algn="l"/>
                      <a:r>
                        <a:rPr lang="en-IN" sz="2000" dirty="0">
                          <a:latin typeface="Times New Roman" pitchFamily="18" charset="0"/>
                          <a:cs typeface="Times New Roman" pitchFamily="18" charset="0"/>
                        </a:rPr>
                        <a:t>Pass</a:t>
                      </a:r>
                    </a:p>
                  </a:txBody>
                  <a:tcPr/>
                </a:tc>
                <a:extLst>
                  <a:ext uri="{0D108BD9-81ED-4DB2-BD59-A6C34878D82A}">
                    <a16:rowId xmlns:a16="http://schemas.microsoft.com/office/drawing/2014/main" val="10001"/>
                  </a:ext>
                </a:extLst>
              </a:tr>
              <a:tr h="1034803">
                <a:tc>
                  <a:txBody>
                    <a:bodyPr/>
                    <a:lstStyle/>
                    <a:p>
                      <a:pPr algn="l"/>
                      <a:r>
                        <a:rPr lang="en-IN" sz="2000" dirty="0" smtClean="0">
                          <a:latin typeface="Times New Roman" panose="02020603050405020304" pitchFamily="18" charset="0"/>
                          <a:cs typeface="Times New Roman" panose="02020603050405020304" pitchFamily="18" charset="0"/>
                        </a:rPr>
                        <a:t>TC-02</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err="1" smtClean="0">
                          <a:latin typeface="Times New Roman" pitchFamily="18" charset="0"/>
                          <a:cs typeface="Times New Roman" pitchFamily="18" charset="0"/>
                        </a:rPr>
                        <a:t>Chatbot</a:t>
                      </a:r>
                      <a:r>
                        <a:rPr lang="en-US" sz="2000" baseline="0" dirty="0" smtClean="0">
                          <a:latin typeface="Times New Roman" pitchFamily="18" charset="0"/>
                          <a:cs typeface="Times New Roman" pitchFamily="18" charset="0"/>
                        </a:rPr>
                        <a:t> response and operations to the user query</a:t>
                      </a:r>
                      <a:endParaRPr lang="en-IN" sz="2000" dirty="0">
                        <a:latin typeface="Times New Roman" pitchFamily="18" charset="0"/>
                        <a:cs typeface="Times New Roman" pitchFamily="18" charset="0"/>
                      </a:endParaRPr>
                    </a:p>
                  </a:txBody>
                  <a:tcPr/>
                </a:tc>
                <a:tc>
                  <a:txBody>
                    <a:bodyPr/>
                    <a:lstStyle/>
                    <a:p>
                      <a:pPr algn="l"/>
                      <a:r>
                        <a:rPr lang="en-US" sz="2000" kern="1200" dirty="0">
                          <a:latin typeface="Times New Roman" panose="02020603050405020304" pitchFamily="18" charset="0"/>
                          <a:cs typeface="Times New Roman" panose="02020603050405020304" pitchFamily="18" charset="0"/>
                        </a:rPr>
                        <a:t>System should </a:t>
                      </a:r>
                      <a:r>
                        <a:rPr lang="en-US" sz="2000" kern="1200" dirty="0" smtClean="0">
                          <a:latin typeface="Times New Roman" panose="02020603050405020304" pitchFamily="18" charset="0"/>
                          <a:cs typeface="Times New Roman" panose="02020603050405020304" pitchFamily="18" charset="0"/>
                        </a:rPr>
                        <a:t>perform</a:t>
                      </a:r>
                      <a:r>
                        <a:rPr lang="en-US" sz="2000" kern="1200" baseline="0" dirty="0" smtClean="0">
                          <a:latin typeface="Times New Roman" panose="02020603050405020304" pitchFamily="18" charset="0"/>
                          <a:cs typeface="Times New Roman" panose="02020603050405020304" pitchFamily="18" charset="0"/>
                        </a:rPr>
                        <a:t> </a:t>
                      </a:r>
                      <a:r>
                        <a:rPr lang="en-US" sz="2000" kern="1200" dirty="0" smtClean="0">
                          <a:latin typeface="Times New Roman" panose="02020603050405020304" pitchFamily="18" charset="0"/>
                          <a:cs typeface="Times New Roman" panose="02020603050405020304" pitchFamily="18" charset="0"/>
                        </a:rPr>
                        <a:t> </a:t>
                      </a:r>
                      <a:r>
                        <a:rPr lang="en-US" sz="2000" kern="1200" dirty="0">
                          <a:latin typeface="Times New Roman" panose="02020603050405020304" pitchFamily="18" charset="0"/>
                          <a:cs typeface="Times New Roman" panose="02020603050405020304" pitchFamily="18" charset="0"/>
                        </a:rPr>
                        <a:t>and show </a:t>
                      </a:r>
                      <a:r>
                        <a:rPr lang="en-US" sz="2000" kern="1200" dirty="0" smtClean="0">
                          <a:latin typeface="Times New Roman" panose="02020603050405020304" pitchFamily="18" charset="0"/>
                          <a:cs typeface="Times New Roman" panose="02020603050405020304" pitchFamily="18" charset="0"/>
                        </a:rPr>
                        <a:t>operations</a:t>
                      </a:r>
                      <a:r>
                        <a:rPr lang="en-US" sz="2000" kern="1200" baseline="0" dirty="0" smtClean="0">
                          <a:latin typeface="Times New Roman" panose="02020603050405020304" pitchFamily="18" charset="0"/>
                          <a:cs typeface="Times New Roman" panose="02020603050405020304" pitchFamily="18" charset="0"/>
                        </a:rPr>
                        <a:t> to the user based on query</a:t>
                      </a:r>
                      <a:endParaRPr lang="en-IN" sz="2000" dirty="0">
                        <a:latin typeface="Times New Roman" pitchFamily="18" charset="0"/>
                        <a:cs typeface="Times New Roman" pitchFamily="18" charset="0"/>
                      </a:endParaRPr>
                    </a:p>
                  </a:txBody>
                  <a:tcPr/>
                </a:tc>
                <a:tc>
                  <a:txBody>
                    <a:bodyPr/>
                    <a:lstStyle/>
                    <a:p>
                      <a:pPr algn="l"/>
                      <a:r>
                        <a:rPr lang="en-IN" sz="2000" dirty="0">
                          <a:latin typeface="Times New Roman" pitchFamily="18" charset="0"/>
                          <a:cs typeface="Times New Roman" pitchFamily="18" charset="0"/>
                        </a:rPr>
                        <a:t>Pass</a:t>
                      </a:r>
                    </a:p>
                  </a:txBody>
                  <a:tcPr/>
                </a:tc>
                <a:extLst>
                  <a:ext uri="{0D108BD9-81ED-4DB2-BD59-A6C34878D82A}">
                    <a16:rowId xmlns:a16="http://schemas.microsoft.com/office/drawing/2014/main" val="10002"/>
                  </a:ext>
                </a:extLst>
              </a:tr>
            </a:tbl>
          </a:graphicData>
        </a:graphic>
      </p:graphicFrame>
      <p:sp>
        <p:nvSpPr>
          <p:cNvPr id="2" name="Rectangle 1"/>
          <p:cNvSpPr/>
          <p:nvPr/>
        </p:nvSpPr>
        <p:spPr>
          <a:xfrm>
            <a:off x="4876800" y="5123281"/>
            <a:ext cx="2876108" cy="369332"/>
          </a:xfrm>
          <a:prstGeom prst="rect">
            <a:avLst/>
          </a:prstGeom>
        </p:spPr>
        <p:txBody>
          <a:bodyPr wrap="none">
            <a:spAutoFit/>
          </a:bodyPr>
          <a:lstStyle/>
          <a:p>
            <a:r>
              <a:rPr lang="en-IN" b="1" dirty="0" smtClean="0">
                <a:latin typeface="Times New Roman" panose="02020603050405020304" pitchFamily="18" charset="0"/>
                <a:cs typeface="Times New Roman" panose="02020603050405020304" pitchFamily="18" charset="0"/>
              </a:rPr>
              <a:t>Table 5 : System </a:t>
            </a:r>
            <a:r>
              <a:rPr lang="en-IN" b="1" dirty="0">
                <a:latin typeface="Times New Roman" panose="02020603050405020304" pitchFamily="18" charset="0"/>
                <a:cs typeface="Times New Roman" panose="02020603050405020304" pitchFamily="18" charset="0"/>
              </a:rPr>
              <a:t>Test Cases</a:t>
            </a:r>
          </a:p>
        </p:txBody>
      </p:sp>
      <p:sp>
        <p:nvSpPr>
          <p:cNvPr id="4" name="Rectangle 3"/>
          <p:cNvSpPr/>
          <p:nvPr/>
        </p:nvSpPr>
        <p:spPr>
          <a:xfrm>
            <a:off x="1752600" y="609600"/>
            <a:ext cx="2531462" cy="646331"/>
          </a:xfrm>
          <a:prstGeom prst="rect">
            <a:avLst/>
          </a:prstGeom>
        </p:spPr>
        <p:txBody>
          <a:bodyPr wrap="none">
            <a:spAutoFit/>
          </a:bodyPr>
          <a:lstStyle/>
          <a:p>
            <a:r>
              <a:rPr lang="en-IN" sz="3600" b="1" dirty="0">
                <a:latin typeface="Times New Roman" pitchFamily="18" charset="0"/>
                <a:cs typeface="Times New Roman" pitchFamily="18" charset="0"/>
              </a:rPr>
              <a:t>Continues</a:t>
            </a:r>
            <a:r>
              <a:rPr lang="en-IN" sz="3600" b="1" dirty="0" smtClean="0">
                <a:latin typeface="Times New Roman" pitchFamily="18" charset="0"/>
                <a:cs typeface="Times New Roman" pitchFamily="18" charset="0"/>
              </a:rPr>
              <a:t>...</a:t>
            </a:r>
            <a:endParaRPr lang="en-IN" sz="3600" dirty="0"/>
          </a:p>
        </p:txBody>
      </p:sp>
    </p:spTree>
    <p:extLst>
      <p:ext uri="{BB962C8B-B14F-4D97-AF65-F5344CB8AC3E}">
        <p14:creationId xmlns:p14="http://schemas.microsoft.com/office/powerpoint/2010/main" val="26478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609600"/>
            <a:ext cx="2819400" cy="646331"/>
          </a:xfrm>
          <a:prstGeom prst="rect">
            <a:avLst/>
          </a:prstGeom>
          <a:noFill/>
        </p:spPr>
        <p:txBody>
          <a:bodyPr wrap="square" rtlCol="0">
            <a:spAutoFit/>
          </a:bodyPr>
          <a:lstStyle/>
          <a:p>
            <a:r>
              <a:rPr lang="en-IN" sz="3600" b="1" dirty="0">
                <a:latin typeface="Times New Roman" pitchFamily="18" charset="0"/>
                <a:cs typeface="Times New Roman" pitchFamily="18" charset="0"/>
              </a:rPr>
              <a:t>Conclusion</a:t>
            </a:r>
            <a:endParaRPr lang="en-IN" sz="3600" dirty="0"/>
          </a:p>
        </p:txBody>
      </p:sp>
      <p:sp>
        <p:nvSpPr>
          <p:cNvPr id="3" name="TextBox 2"/>
          <p:cNvSpPr txBox="1"/>
          <p:nvPr/>
        </p:nvSpPr>
        <p:spPr>
          <a:xfrm>
            <a:off x="2590800" y="1524000"/>
            <a:ext cx="9144000" cy="4094198"/>
          </a:xfrm>
          <a:prstGeom prst="rect">
            <a:avLst/>
          </a:prstGeom>
          <a:noFill/>
        </p:spPr>
        <p:txBody>
          <a:bodyPr wrap="square" rtlCol="0">
            <a:sp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reviewing the literature we come to know that this system </a:t>
            </a:r>
            <a:r>
              <a:rPr lang="en-US" sz="2200" dirty="0" smtClean="0">
                <a:latin typeface="Times New Roman" panose="02020603050405020304" pitchFamily="18" charset="0"/>
                <a:cs typeface="Times New Roman" panose="02020603050405020304" pitchFamily="18" charset="0"/>
              </a:rPr>
              <a:t>is giving </a:t>
            </a:r>
            <a:r>
              <a:rPr lang="en-US" sz="2200" dirty="0">
                <a:latin typeface="Times New Roman" panose="02020603050405020304" pitchFamily="18" charset="0"/>
                <a:cs typeface="Times New Roman" panose="02020603050405020304" pitchFamily="18" charset="0"/>
              </a:rPr>
              <a:t>the accurate </a:t>
            </a:r>
            <a:r>
              <a:rPr lang="en-US" sz="2200" dirty="0" smtClean="0">
                <a:latin typeface="Times New Roman" panose="02020603050405020304" pitchFamily="18" charset="0"/>
                <a:cs typeface="Times New Roman" panose="02020603050405020304" pitchFamily="18" charset="0"/>
              </a:rPr>
              <a:t>result. E-Assistant </a:t>
            </a:r>
            <a:r>
              <a:rPr lang="en-US" sz="2200" dirty="0" err="1">
                <a:latin typeface="Times New Roman" panose="02020603050405020304" pitchFamily="18" charset="0"/>
                <a:cs typeface="Times New Roman" panose="02020603050405020304" pitchFamily="18" charset="0"/>
              </a:rPr>
              <a:t>chatbot</a:t>
            </a:r>
            <a:r>
              <a:rPr lang="en-US" sz="2200" dirty="0">
                <a:latin typeface="Times New Roman" panose="02020603050405020304" pitchFamily="18" charset="0"/>
                <a:cs typeface="Times New Roman" panose="02020603050405020304" pitchFamily="18" charset="0"/>
              </a:rPr>
              <a:t> can be used to not only to chat and get information but it </a:t>
            </a:r>
            <a:r>
              <a:rPr lang="en-US" sz="2200" dirty="0" smtClean="0">
                <a:latin typeface="Times New Roman" panose="02020603050405020304" pitchFamily="18" charset="0"/>
                <a:cs typeface="Times New Roman" panose="02020603050405020304" pitchFamily="18" charset="0"/>
              </a:rPr>
              <a:t>makes </a:t>
            </a:r>
            <a:r>
              <a:rPr lang="en-US" sz="2200" dirty="0">
                <a:latin typeface="Times New Roman" panose="02020603050405020304" pitchFamily="18" charset="0"/>
                <a:cs typeface="Times New Roman" panose="02020603050405020304" pitchFamily="18" charset="0"/>
              </a:rPr>
              <a:t>our services </a:t>
            </a:r>
            <a:r>
              <a:rPr lang="en-US" sz="2200" dirty="0" smtClean="0">
                <a:latin typeface="Times New Roman" panose="02020603050405020304" pitchFamily="18" charset="0"/>
                <a:cs typeface="Times New Roman" panose="02020603050405020304" pitchFamily="18" charset="0"/>
              </a:rPr>
              <a:t>faster as a personal </a:t>
            </a:r>
            <a:r>
              <a:rPr lang="en-US" sz="2200" dirty="0" smtClean="0">
                <a:latin typeface="Times New Roman" panose="02020603050405020304" pitchFamily="18" charset="0"/>
                <a:cs typeface="Times New Roman" panose="02020603050405020304" pitchFamily="18" charset="0"/>
              </a:rPr>
              <a:t>assistant.</a:t>
            </a:r>
            <a:r>
              <a:rPr lang="en-US" sz="2200" dirty="0">
                <a:latin typeface="Times New Roman" panose="02020603050405020304" pitchFamily="18" charset="0"/>
              </a:rPr>
              <a:t> </a:t>
            </a:r>
            <a:endParaRPr lang="en-US" sz="2200" dirty="0" smtClean="0">
              <a:latin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proposed </a:t>
            </a:r>
            <a:r>
              <a:rPr lang="en-US" sz="2200" dirty="0" smtClean="0">
                <a:latin typeface="Times New Roman" panose="02020603050405020304" pitchFamily="18" charset="0"/>
                <a:cs typeface="Times New Roman" panose="02020603050405020304" pitchFamily="18" charset="0"/>
              </a:rPr>
              <a:t>system lets the user to login securely using face authentication to access all the </a:t>
            </a:r>
            <a:r>
              <a:rPr lang="en-US" sz="2200" dirty="0" smtClean="0">
                <a:latin typeface="Times New Roman" panose="02020603050405020304" pitchFamily="18" charset="0"/>
                <a:cs typeface="Times New Roman" panose="02020603050405020304" pitchFamily="18" charset="0"/>
              </a:rPr>
              <a:t>services. E-Assistant </a:t>
            </a:r>
            <a:r>
              <a:rPr lang="en-US" sz="2200" dirty="0" err="1" smtClean="0">
                <a:latin typeface="Times New Roman" panose="02020603050405020304" pitchFamily="18" charset="0"/>
                <a:cs typeface="Times New Roman" panose="02020603050405020304" pitchFamily="18" charset="0"/>
              </a:rPr>
              <a:t>chatbot</a:t>
            </a:r>
            <a:r>
              <a:rPr lang="en-US" sz="2200" dirty="0" smtClean="0">
                <a:latin typeface="Times New Roman" panose="02020603050405020304" pitchFamily="18" charset="0"/>
                <a:cs typeface="Times New Roman" panose="02020603050405020304" pitchFamily="18" charset="0"/>
              </a:rPr>
              <a:t> is </a:t>
            </a:r>
            <a:r>
              <a:rPr lang="en-US" sz="2200" dirty="0">
                <a:latin typeface="Times New Roman" panose="02020603050405020304" pitchFamily="18" charset="0"/>
                <a:cs typeface="Times New Roman" panose="02020603050405020304" pitchFamily="18" charset="0"/>
              </a:rPr>
              <a:t>used to instantly take screenshots, control volume levels, adding items to list for reminders, language </a:t>
            </a:r>
            <a:r>
              <a:rPr lang="en-US" sz="2200" dirty="0" smtClean="0">
                <a:latin typeface="Times New Roman" panose="02020603050405020304" pitchFamily="18" charset="0"/>
                <a:cs typeface="Times New Roman" panose="02020603050405020304" pitchFamily="18" charset="0"/>
              </a:rPr>
              <a:t>translations, opening desired applications and much more based on query being asked by the user.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016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609600"/>
            <a:ext cx="4369786" cy="646331"/>
          </a:xfrm>
          <a:prstGeom prst="rect">
            <a:avLst/>
          </a:prstGeom>
          <a:noFill/>
        </p:spPr>
        <p:txBody>
          <a:bodyPr wrap="none" rtlCol="0">
            <a:spAutoFit/>
          </a:bodyPr>
          <a:lstStyle/>
          <a:p>
            <a:r>
              <a:rPr lang="en-IN" sz="3600" b="1" dirty="0" smtClean="0">
                <a:latin typeface="Times New Roman" panose="02020603050405020304" pitchFamily="18" charset="0"/>
                <a:cs typeface="Times New Roman" panose="02020603050405020304" pitchFamily="18" charset="0"/>
              </a:rPr>
              <a:t>Future Enhancement</a:t>
            </a:r>
            <a:endParaRPr lang="en-IN"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438400" y="1524000"/>
            <a:ext cx="9144000" cy="51706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The E-Assistant </a:t>
            </a:r>
            <a:r>
              <a:rPr lang="en-US" sz="2200" dirty="0" err="1">
                <a:latin typeface="Times New Roman" panose="02020603050405020304" pitchFamily="18" charset="0"/>
                <a:ea typeface="Times New Roman" panose="02020603050405020304" pitchFamily="18" charset="0"/>
              </a:rPr>
              <a:t>chatbot</a:t>
            </a:r>
            <a:r>
              <a:rPr lang="en-US" sz="2200" dirty="0">
                <a:latin typeface="Times New Roman" panose="02020603050405020304" pitchFamily="18" charset="0"/>
                <a:ea typeface="Times New Roman" panose="02020603050405020304" pitchFamily="18" charset="0"/>
              </a:rPr>
              <a:t> can accommodate any updates in </a:t>
            </a:r>
            <a:r>
              <a:rPr lang="en-US" sz="2200" dirty="0" smtClean="0">
                <a:latin typeface="Times New Roman" panose="02020603050405020304" pitchFamily="18" charset="0"/>
                <a:ea typeface="Times New Roman" panose="02020603050405020304" pitchFamily="18" charset="0"/>
              </a:rPr>
              <a:t>future as the </a:t>
            </a:r>
            <a:r>
              <a:rPr lang="en-US" sz="2200" dirty="0">
                <a:latin typeface="Times New Roman" panose="02020603050405020304" pitchFamily="18" charset="0"/>
                <a:ea typeface="Times New Roman" panose="02020603050405020304" pitchFamily="18" charset="0"/>
              </a:rPr>
              <a:t>modular approach used </a:t>
            </a:r>
            <a:r>
              <a:rPr lang="en-US" sz="2200" dirty="0" smtClean="0">
                <a:latin typeface="Times New Roman" panose="02020603050405020304" pitchFamily="18" charset="0"/>
                <a:ea typeface="Times New Roman" panose="02020603050405020304" pitchFamily="18" charset="0"/>
              </a:rPr>
              <a:t>in </a:t>
            </a:r>
            <a:r>
              <a:rPr lang="en-US" sz="2200" dirty="0">
                <a:latin typeface="Times New Roman" panose="02020603050405020304" pitchFamily="18" charset="0"/>
                <a:ea typeface="Times New Roman" panose="02020603050405020304" pitchFamily="18" charset="0"/>
              </a:rPr>
              <a:t>E-Assistant </a:t>
            </a:r>
            <a:r>
              <a:rPr lang="en-US" sz="2200" dirty="0" err="1">
                <a:latin typeface="Times New Roman" panose="02020603050405020304" pitchFamily="18" charset="0"/>
                <a:ea typeface="Times New Roman" panose="02020603050405020304" pitchFamily="18" charset="0"/>
              </a:rPr>
              <a:t>chatbot</a:t>
            </a:r>
            <a:r>
              <a:rPr lang="en-US" sz="2200" dirty="0">
                <a:latin typeface="Times New Roman" panose="02020603050405020304" pitchFamily="18" charset="0"/>
                <a:ea typeface="Times New Roman" panose="02020603050405020304" pitchFamily="18" charset="0"/>
              </a:rPr>
              <a:t> makes it more flexible and easier to integrate additional modules and features without disturbing the current system functionaries.</a:t>
            </a:r>
            <a:endParaRPr lang="en-US" sz="2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E-Assistant </a:t>
            </a:r>
            <a:r>
              <a:rPr lang="en-US" sz="2200" dirty="0" err="1">
                <a:latin typeface="Times New Roman" panose="02020603050405020304" pitchFamily="18" charset="0"/>
                <a:cs typeface="Times New Roman" panose="02020603050405020304" pitchFamily="18" charset="0"/>
              </a:rPr>
              <a:t>chatbot</a:t>
            </a:r>
            <a:r>
              <a:rPr lang="en-US" sz="2200" dirty="0">
                <a:latin typeface="Times New Roman" panose="02020603050405020304" pitchFamily="18" charset="0"/>
                <a:cs typeface="Times New Roman" panose="02020603050405020304" pitchFamily="18" charset="0"/>
              </a:rPr>
              <a:t> will easily able to integrate with devices </a:t>
            </a:r>
            <a:r>
              <a:rPr lang="en-US" sz="2200" dirty="0" smtClean="0">
                <a:latin typeface="Times New Roman" panose="02020603050405020304" pitchFamily="18" charset="0"/>
                <a:cs typeface="Times New Roman" panose="02020603050405020304" pitchFamily="18" charset="0"/>
              </a:rPr>
              <a:t>in future </a:t>
            </a:r>
            <a:r>
              <a:rPr lang="en-US" sz="2200" dirty="0">
                <a:latin typeface="Times New Roman" panose="02020603050405020304" pitchFamily="18" charset="0"/>
                <a:cs typeface="Times New Roman" panose="02020603050405020304" pitchFamily="18" charset="0"/>
              </a:rPr>
              <a:t>for a connected </a:t>
            </a:r>
            <a:r>
              <a:rPr lang="en-US" sz="2200" dirty="0" smtClean="0">
                <a:latin typeface="Times New Roman" panose="02020603050405020304" pitchFamily="18" charset="0"/>
                <a:cs typeface="Times New Roman" panose="02020603050405020304" pitchFamily="18" charset="0"/>
              </a:rPr>
              <a:t>home </a:t>
            </a:r>
            <a:r>
              <a:rPr lang="en-US" sz="2200" dirty="0">
                <a:latin typeface="Times New Roman" panose="02020603050405020304" pitchFamily="18" charset="0"/>
                <a:cs typeface="Times New Roman" panose="02020603050405020304" pitchFamily="18" charset="0"/>
              </a:rPr>
              <a:t>using Internet of </a:t>
            </a:r>
            <a:r>
              <a:rPr lang="en-US" sz="2200" dirty="0" smtClean="0">
                <a:latin typeface="Times New Roman" panose="02020603050405020304" pitchFamily="18" charset="0"/>
                <a:cs typeface="Times New Roman" panose="02020603050405020304" pitchFamily="18" charset="0"/>
              </a:rPr>
              <a:t>Things.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lso </a:t>
            </a:r>
            <a:r>
              <a:rPr lang="en-US" sz="2200" dirty="0">
                <a:latin typeface="Times New Roman" panose="02020603050405020304" pitchFamily="18" charset="0"/>
                <a:cs typeface="Times New Roman" panose="02020603050405020304" pitchFamily="18" charset="0"/>
              </a:rPr>
              <a:t>making chat bots to learn more on its own and develop a new skill in </a:t>
            </a:r>
            <a:r>
              <a:rPr lang="en-US" sz="2200" dirty="0" smtClean="0">
                <a:latin typeface="Times New Roman" panose="02020603050405020304" pitchFamily="18" charset="0"/>
                <a:cs typeface="Times New Roman" panose="02020603050405020304" pitchFamily="18" charset="0"/>
              </a:rPr>
              <a:t>it upon voice </a:t>
            </a:r>
            <a:r>
              <a:rPr lang="en-US" sz="2200" dirty="0">
                <a:latin typeface="Times New Roman" panose="02020603050405020304" pitchFamily="18" charset="0"/>
                <a:cs typeface="Times New Roman" panose="02020603050405020304" pitchFamily="18" charset="0"/>
              </a:rPr>
              <a:t>command system and computer </a:t>
            </a:r>
            <a:r>
              <a:rPr lang="en-US" sz="2200" dirty="0" smtClean="0">
                <a:latin typeface="Times New Roman" panose="02020603050405020304" pitchFamily="18" charset="0"/>
                <a:cs typeface="Times New Roman" panose="02020603050405020304" pitchFamily="18" charset="0"/>
              </a:rPr>
              <a:t>vision.</a:t>
            </a:r>
          </a:p>
          <a:p>
            <a:pPr marL="342900" indent="-342900" algn="just">
              <a:lnSpc>
                <a:spcPct val="150000"/>
              </a:lnSpc>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Chat </a:t>
            </a:r>
            <a:r>
              <a:rPr lang="en-US" sz="2200" dirty="0">
                <a:latin typeface="Times New Roman" panose="02020603050405020304" pitchFamily="18" charset="0"/>
                <a:cs typeface="Times New Roman" panose="02020603050405020304" pitchFamily="18" charset="0"/>
              </a:rPr>
              <a:t>bot android app can also be developed for making more chat bot voice terminals.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831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609600"/>
            <a:ext cx="2286000" cy="575310"/>
          </a:xfrm>
          <a:prstGeom prst="rect">
            <a:avLst/>
          </a:prstGeom>
        </p:spPr>
        <p:txBody>
          <a:bodyPr vert="horz" wrap="square" lIns="0" tIns="13335" rIns="0" bIns="0" rtlCol="0">
            <a:spAutoFit/>
          </a:bodyPr>
          <a:lstStyle/>
          <a:p>
            <a:pPr marL="12700">
              <a:lnSpc>
                <a:spcPct val="100000"/>
              </a:lnSpc>
              <a:spcBef>
                <a:spcPts val="105"/>
              </a:spcBef>
            </a:pPr>
            <a:r>
              <a:rPr lang="en-IN" b="1" dirty="0" smtClean="0">
                <a:solidFill>
                  <a:schemeClr val="tx1"/>
                </a:solidFill>
                <a:latin typeface="Times New Roman" panose="02020603050405020304" pitchFamily="18" charset="0"/>
                <a:cs typeface="Times New Roman" panose="02020603050405020304" pitchFamily="18" charset="0"/>
              </a:rPr>
              <a:t>R</a:t>
            </a:r>
            <a:r>
              <a:rPr lang="en-IN" b="1" spc="-30" dirty="0" smtClean="0">
                <a:solidFill>
                  <a:schemeClr val="tx1"/>
                </a:solidFill>
                <a:latin typeface="Times New Roman" panose="02020603050405020304" pitchFamily="18" charset="0"/>
                <a:cs typeface="Times New Roman" panose="02020603050405020304" pitchFamily="18" charset="0"/>
              </a:rPr>
              <a:t>e</a:t>
            </a:r>
            <a:r>
              <a:rPr lang="en-IN" b="1" spc="15" dirty="0" smtClean="0">
                <a:solidFill>
                  <a:schemeClr val="tx1"/>
                </a:solidFill>
                <a:latin typeface="Times New Roman" panose="02020603050405020304" pitchFamily="18" charset="0"/>
                <a:cs typeface="Times New Roman" panose="02020603050405020304" pitchFamily="18" charset="0"/>
              </a:rPr>
              <a:t>f</a:t>
            </a:r>
            <a:r>
              <a:rPr lang="en-IN" b="1" spc="-25" dirty="0" smtClean="0">
                <a:solidFill>
                  <a:schemeClr val="tx1"/>
                </a:solidFill>
                <a:latin typeface="Times New Roman" panose="02020603050405020304" pitchFamily="18" charset="0"/>
                <a:cs typeface="Times New Roman" panose="02020603050405020304" pitchFamily="18" charset="0"/>
              </a:rPr>
              <a:t>e</a:t>
            </a:r>
            <a:r>
              <a:rPr lang="en-IN" b="1" dirty="0" smtClean="0">
                <a:solidFill>
                  <a:schemeClr val="tx1"/>
                </a:solidFill>
                <a:latin typeface="Times New Roman" panose="02020603050405020304" pitchFamily="18" charset="0"/>
                <a:cs typeface="Times New Roman" panose="02020603050405020304" pitchFamily="18" charset="0"/>
              </a:rPr>
              <a:t>r</a:t>
            </a:r>
            <a:r>
              <a:rPr lang="en-IN" b="1" spc="-30" dirty="0" smtClean="0">
                <a:solidFill>
                  <a:schemeClr val="tx1"/>
                </a:solidFill>
                <a:latin typeface="Times New Roman" panose="02020603050405020304" pitchFamily="18" charset="0"/>
                <a:cs typeface="Times New Roman" panose="02020603050405020304" pitchFamily="18" charset="0"/>
              </a:rPr>
              <a:t>e</a:t>
            </a:r>
            <a:r>
              <a:rPr lang="en-IN" b="1" spc="20" dirty="0" smtClean="0">
                <a:solidFill>
                  <a:schemeClr val="tx1"/>
                </a:solidFill>
                <a:latin typeface="Times New Roman" panose="02020603050405020304" pitchFamily="18" charset="0"/>
                <a:cs typeface="Times New Roman" panose="02020603050405020304" pitchFamily="18" charset="0"/>
              </a:rPr>
              <a:t>n</a:t>
            </a:r>
            <a:r>
              <a:rPr lang="en-IN" b="1" dirty="0" smtClean="0">
                <a:solidFill>
                  <a:schemeClr val="tx1"/>
                </a:solidFill>
                <a:latin typeface="Times New Roman" panose="02020603050405020304" pitchFamily="18" charset="0"/>
                <a:cs typeface="Times New Roman" panose="02020603050405020304" pitchFamily="18" charset="0"/>
              </a:rPr>
              <a:t>ces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819400" y="1241078"/>
            <a:ext cx="8915400" cy="5616922"/>
          </a:xfrm>
          <a:prstGeom prst="rect">
            <a:avLst/>
          </a:prstGeom>
        </p:spPr>
        <p:txBody>
          <a:bodyPr vert="horz" wrap="square" lIns="0" tIns="12700" rIns="0" bIns="0" rtlCol="0">
            <a:spAutoFit/>
          </a:bodyPr>
          <a:lstStyle/>
          <a:p>
            <a:pPr marL="12065" marR="288925" algn="just">
              <a:lnSpc>
                <a:spcPct val="150000"/>
              </a:lnSpc>
              <a:spcBef>
                <a:spcPts val="100"/>
              </a:spcBef>
              <a:buClr>
                <a:srgbClr val="353535"/>
              </a:buClr>
              <a:tabLst>
                <a:tab pos="355600" algn="l"/>
                <a:tab pos="356235" algn="l"/>
              </a:tabLst>
            </a:pPr>
            <a:r>
              <a:rPr lang="en-US" sz="2000" dirty="0">
                <a:latin typeface="Times New Roman" pitchFamily="18" charset="0"/>
                <a:cs typeface="Times New Roman" pitchFamily="18" charset="0"/>
              </a:rPr>
              <a:t>[1] </a:t>
            </a:r>
            <a:r>
              <a:rPr lang="en-US" sz="2000" dirty="0" smtClean="0">
                <a:latin typeface="Times New Roman" panose="02020603050405020304" pitchFamily="18" charset="0"/>
                <a:cs typeface="Times New Roman" panose="02020603050405020304" pitchFamily="18" charset="0"/>
              </a:rPr>
              <a:t>Sharma</a:t>
            </a:r>
            <a:r>
              <a:rPr lang="en-US" sz="2000" dirty="0">
                <a:latin typeface="Times New Roman" panose="02020603050405020304" pitchFamily="18" charset="0"/>
                <a:cs typeface="Times New Roman" panose="02020603050405020304" pitchFamily="18" charset="0"/>
              </a:rPr>
              <a:t>, Rakesh Kumar, and </a:t>
            </a:r>
            <a:r>
              <a:rPr lang="en-US" sz="2000" dirty="0" err="1">
                <a:latin typeface="Times New Roman" panose="02020603050405020304" pitchFamily="18" charset="0"/>
                <a:cs typeface="Times New Roman" panose="02020603050405020304" pitchFamily="18" charset="0"/>
              </a:rPr>
              <a:t>Manoj</a:t>
            </a:r>
            <a:r>
              <a:rPr lang="en-US" sz="2000" dirty="0">
                <a:latin typeface="Times New Roman" panose="02020603050405020304" pitchFamily="18" charset="0"/>
                <a:cs typeface="Times New Roman" panose="02020603050405020304" pitchFamily="18" charset="0"/>
              </a:rPr>
              <a:t> Joshi. “An Analytical Study and Review of open Source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framework, RASA.” International Journal of Engineering Research and, vol.9, no.06 (2020).</a:t>
            </a:r>
            <a:endParaRPr lang="en-IN" sz="2000" dirty="0">
              <a:latin typeface="Times New Roman" panose="02020603050405020304" pitchFamily="18" charset="0"/>
              <a:cs typeface="Times New Roman" panose="02020603050405020304" pitchFamily="18" charset="0"/>
            </a:endParaRPr>
          </a:p>
          <a:p>
            <a:pPr marL="12065" marR="288925" algn="just">
              <a:lnSpc>
                <a:spcPct val="150000"/>
              </a:lnSpc>
              <a:spcBef>
                <a:spcPts val="100"/>
              </a:spcBef>
              <a:buClr>
                <a:srgbClr val="353535"/>
              </a:buClr>
              <a:tabLst>
                <a:tab pos="355600" algn="l"/>
                <a:tab pos="356235" algn="l"/>
              </a:tabLst>
            </a:pPr>
            <a:r>
              <a:rPr lang="en-US" sz="2000" dirty="0" smtClean="0">
                <a:latin typeface="Times New Roman" pitchFamily="18" charset="0"/>
                <a:cs typeface="Times New Roman" pitchFamily="18" charset="0"/>
              </a:rPr>
              <a:t>[2] </a:t>
            </a:r>
            <a:r>
              <a:rPr lang="en-US" sz="2000" dirty="0" err="1" smtClean="0">
                <a:latin typeface="Times New Roman" panose="02020603050405020304" pitchFamily="18" charset="0"/>
                <a:ea typeface="Times New Roman" panose="02020603050405020304" pitchFamily="18" charset="0"/>
              </a:rPr>
              <a:t>Thosani</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Parth</a:t>
            </a:r>
            <a:r>
              <a:rPr lang="en-US" sz="2000"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et al</a:t>
            </a:r>
            <a:r>
              <a:rPr lang="en-US" sz="2000"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A Self Learning Chat-Bot from </a:t>
            </a:r>
            <a:r>
              <a:rPr lang="en-US" sz="2000" dirty="0" smtClean="0">
                <a:latin typeface="Times New Roman" panose="02020603050405020304" pitchFamily="18" charset="0"/>
                <a:ea typeface="Times New Roman" panose="02020603050405020304" pitchFamily="18" charset="0"/>
              </a:rPr>
              <a:t>User Interactions and </a:t>
            </a:r>
            <a:r>
              <a:rPr lang="en-US" sz="2000" dirty="0">
                <a:latin typeface="Times New Roman" panose="02020603050405020304" pitchFamily="18" charset="0"/>
                <a:ea typeface="Times New Roman" panose="02020603050405020304" pitchFamily="18" charset="0"/>
              </a:rPr>
              <a:t>Preferences</a:t>
            </a:r>
            <a:r>
              <a:rPr lang="en-US" sz="2000" dirty="0" smtClean="0">
                <a:latin typeface="Times New Roman" panose="02020603050405020304" pitchFamily="18" charset="0"/>
                <a:ea typeface="Times New Roman" panose="02020603050405020304" pitchFamily="18" charset="0"/>
              </a:rPr>
              <a:t>.” 2020 4</a:t>
            </a:r>
            <a:r>
              <a:rPr lang="en-US" sz="2000" baseline="30000" dirty="0" smtClean="0">
                <a:latin typeface="Times New Roman" panose="02020603050405020304" pitchFamily="18" charset="0"/>
                <a:ea typeface="Times New Roman" panose="02020603050405020304" pitchFamily="18" charset="0"/>
              </a:rPr>
              <a:t>th</a:t>
            </a:r>
            <a:r>
              <a:rPr lang="en-US" sz="2000"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International Conference on Intelligent Computing and  </a:t>
            </a:r>
            <a:r>
              <a:rPr lang="en-US" sz="2000" dirty="0">
                <a:latin typeface="Times New Roman" panose="02020603050405020304" pitchFamily="18" charset="0"/>
                <a:ea typeface="Times New Roman" panose="02020603050405020304" pitchFamily="18" charset="0"/>
              </a:rPr>
              <a:t>Control Systems (ICICCS). IEEE, pp. 224-229, 2020</a:t>
            </a:r>
            <a:r>
              <a:rPr lang="en-US" sz="2000" dirty="0" smtClean="0">
                <a:latin typeface="Times New Roman" panose="02020603050405020304" pitchFamily="18" charset="0"/>
                <a:ea typeface="Times New Roman" panose="02020603050405020304" pitchFamily="18" charset="0"/>
              </a:rPr>
              <a:t>.</a:t>
            </a:r>
          </a:p>
          <a:p>
            <a:pPr marL="12065" marR="288925" algn="just">
              <a:lnSpc>
                <a:spcPct val="150000"/>
              </a:lnSpc>
              <a:spcBef>
                <a:spcPts val="100"/>
              </a:spcBef>
              <a:buClr>
                <a:srgbClr val="353535"/>
              </a:buClr>
              <a:tabLst>
                <a:tab pos="355600" algn="l"/>
                <a:tab pos="356235" algn="l"/>
              </a:tabLst>
            </a:pPr>
            <a:r>
              <a:rPr lang="en-US" sz="2000" dirty="0" smtClean="0">
                <a:latin typeface="Times New Roman" pitchFamily="18" charset="0"/>
                <a:cs typeface="Times New Roman" pitchFamily="18" charset="0"/>
              </a:rPr>
              <a:t>[3] </a:t>
            </a:r>
            <a:r>
              <a:rPr lang="en-US" sz="2000" dirty="0" smtClean="0">
                <a:latin typeface="Times New Roman" panose="02020603050405020304" pitchFamily="18" charset="0"/>
                <a:ea typeface="Times New Roman" panose="02020603050405020304" pitchFamily="18" charset="0"/>
              </a:rPr>
              <a:t>Carlene </a:t>
            </a:r>
            <a:r>
              <a:rPr lang="en-US" sz="2000" dirty="0" err="1">
                <a:latin typeface="Times New Roman" panose="02020603050405020304" pitchFamily="18" charset="0"/>
                <a:ea typeface="Times New Roman" panose="02020603050405020304" pitchFamily="18" charset="0"/>
              </a:rPr>
              <a:t>Lebeuf</a:t>
            </a:r>
            <a:r>
              <a:rPr lang="en-US" sz="2000" dirty="0">
                <a:latin typeface="Times New Roman" panose="02020603050405020304" pitchFamily="18" charset="0"/>
                <a:ea typeface="Times New Roman" panose="02020603050405020304" pitchFamily="18" charset="0"/>
              </a:rPr>
              <a:t>, Margaret-Anne </a:t>
            </a:r>
            <a:r>
              <a:rPr lang="en-US" sz="2000" dirty="0" err="1">
                <a:latin typeface="Times New Roman" panose="02020603050405020304" pitchFamily="18" charset="0"/>
                <a:ea typeface="Times New Roman" panose="02020603050405020304" pitchFamily="18" charset="0"/>
              </a:rPr>
              <a:t>Storey</a:t>
            </a:r>
            <a:r>
              <a:rPr lang="en-US" sz="2000" dirty="0">
                <a:latin typeface="Times New Roman" panose="02020603050405020304" pitchFamily="18" charset="0"/>
                <a:ea typeface="Times New Roman" panose="02020603050405020304" pitchFamily="18" charset="0"/>
              </a:rPr>
              <a:t>, and Alexey </a:t>
            </a:r>
            <a:r>
              <a:rPr lang="en-US" sz="2000" dirty="0" err="1">
                <a:latin typeface="Times New Roman" panose="02020603050405020304" pitchFamily="18" charset="0"/>
                <a:ea typeface="Times New Roman" panose="02020603050405020304" pitchFamily="18" charset="0"/>
              </a:rPr>
              <a:t>Zagalsky</a:t>
            </a:r>
            <a:r>
              <a:rPr lang="en-US" sz="2000" dirty="0">
                <a:latin typeface="Times New Roman" panose="02020603050405020304" pitchFamily="18" charset="0"/>
                <a:ea typeface="Times New Roman" panose="02020603050405020304" pitchFamily="18" charset="0"/>
              </a:rPr>
              <a:t>, “Software Bots” in IEEE Software, </a:t>
            </a:r>
            <a:r>
              <a:rPr lang="en-US" sz="2000" dirty="0">
                <a:latin typeface="Times New Roman" panose="02020603050405020304" pitchFamily="18" charset="0"/>
                <a:ea typeface="Times New Roman" panose="02020603050405020304" pitchFamily="18" charset="0"/>
                <a:hlinkClick r:id="rId2"/>
              </a:rPr>
              <a:t>www.computer.org/software</a:t>
            </a:r>
            <a:r>
              <a:rPr lang="en-US" sz="2000" dirty="0" smtClean="0">
                <a:latin typeface="Times New Roman" panose="02020603050405020304" pitchFamily="18" charset="0"/>
                <a:ea typeface="Times New Roman" panose="02020603050405020304" pitchFamily="18" charset="0"/>
              </a:rPr>
              <a:t>.</a:t>
            </a:r>
          </a:p>
          <a:p>
            <a:pPr marL="12065" marR="288925" algn="just">
              <a:lnSpc>
                <a:spcPct val="150000"/>
              </a:lnSpc>
              <a:spcBef>
                <a:spcPts val="100"/>
              </a:spcBef>
              <a:buClr>
                <a:srgbClr val="353535"/>
              </a:buClr>
              <a:tabLst>
                <a:tab pos="355600" algn="l"/>
                <a:tab pos="356235" algn="l"/>
              </a:tabLst>
            </a:pPr>
            <a:r>
              <a:rPr lang="en-US" sz="2000" dirty="0" smtClean="0">
                <a:latin typeface="Times New Roman" pitchFamily="18" charset="0"/>
                <a:cs typeface="Times New Roman" pitchFamily="18" charset="0"/>
              </a:rPr>
              <a:t>[4] </a:t>
            </a:r>
            <a:r>
              <a:rPr lang="en-US" sz="2000" dirty="0" smtClean="0">
                <a:latin typeface="Times New Roman" panose="02020603050405020304" pitchFamily="18" charset="0"/>
                <a:ea typeface="Times New Roman" panose="02020603050405020304" pitchFamily="18" charset="0"/>
              </a:rPr>
              <a:t>“</a:t>
            </a:r>
            <a:r>
              <a:rPr lang="en-US" sz="2000" dirty="0" smtClean="0">
                <a:latin typeface="Times New Roman" panose="02020603050405020304" pitchFamily="18" charset="0"/>
                <a:ea typeface="Times New Roman" panose="02020603050405020304" pitchFamily="18" charset="0"/>
              </a:rPr>
              <a:t>How Do </a:t>
            </a:r>
            <a:r>
              <a:rPr lang="en-US" sz="2000" dirty="0" err="1" smtClean="0">
                <a:latin typeface="Times New Roman" panose="02020603050405020304" pitchFamily="18" charset="0"/>
                <a:ea typeface="Times New Roman" panose="02020603050405020304" pitchFamily="18" charset="0"/>
              </a:rPr>
              <a:t>Chatbots</a:t>
            </a:r>
            <a:r>
              <a:rPr lang="en-US" sz="2000" dirty="0" smtClean="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Work? A Guide to the </a:t>
            </a:r>
            <a:r>
              <a:rPr lang="en-US" sz="2000" dirty="0" err="1">
                <a:latin typeface="Times New Roman" panose="02020603050405020304" pitchFamily="18" charset="0"/>
                <a:ea typeface="Times New Roman" panose="02020603050405020304" pitchFamily="18" charset="0"/>
              </a:rPr>
              <a:t>Chatbot</a:t>
            </a:r>
            <a:r>
              <a:rPr lang="en-US" sz="2000" dirty="0">
                <a:latin typeface="Times New Roman" panose="02020603050405020304" pitchFamily="18" charset="0"/>
                <a:ea typeface="Times New Roman" panose="02020603050405020304" pitchFamily="18" charset="0"/>
              </a:rPr>
              <a:t> Architecture”, </a:t>
            </a:r>
            <a:r>
              <a:rPr lang="en-US" sz="2000" dirty="0">
                <a:latin typeface="Times New Roman" panose="02020603050405020304" pitchFamily="18" charset="0"/>
                <a:ea typeface="Times New Roman" panose="02020603050405020304" pitchFamily="18" charset="0"/>
                <a:hlinkClick r:id="rId3"/>
              </a:rPr>
              <a:t>https://www.marutitech.com/chatbotswork-guide-chatbot-architecture</a:t>
            </a:r>
            <a:r>
              <a:rPr lang="en-US" sz="2000" dirty="0" smtClean="0">
                <a:latin typeface="Times New Roman" panose="02020603050405020304" pitchFamily="18" charset="0"/>
                <a:ea typeface="Times New Roman" panose="02020603050405020304" pitchFamily="18" charset="0"/>
                <a:hlinkClick r:id="rId3"/>
              </a:rPr>
              <a:t>/</a:t>
            </a:r>
            <a:r>
              <a:rPr lang="en-US" sz="2000" dirty="0" smtClean="0">
                <a:latin typeface="Times New Roman" panose="02020603050405020304" pitchFamily="18" charset="0"/>
                <a:ea typeface="Times New Roman" panose="02020603050405020304" pitchFamily="18" charset="0"/>
              </a:rPr>
              <a:t>.</a:t>
            </a:r>
          </a:p>
          <a:p>
            <a:pPr marL="12065" marR="288925" algn="just">
              <a:lnSpc>
                <a:spcPct val="150000"/>
              </a:lnSpc>
              <a:spcBef>
                <a:spcPts val="100"/>
              </a:spcBef>
              <a:buClr>
                <a:srgbClr val="353535"/>
              </a:buClr>
              <a:tabLst>
                <a:tab pos="355600" algn="l"/>
                <a:tab pos="356235" algn="l"/>
              </a:tabLst>
            </a:pPr>
            <a:r>
              <a:rPr lang="en-US" sz="2000" dirty="0" smtClean="0">
                <a:latin typeface="Times New Roman" pitchFamily="18" charset="0"/>
                <a:cs typeface="Times New Roman" pitchFamily="18" charset="0"/>
              </a:rPr>
              <a:t>[5] </a:t>
            </a:r>
            <a:r>
              <a:rPr lang="en-US" sz="2000" dirty="0" err="1" smtClean="0">
                <a:latin typeface="Times New Roman" panose="02020603050405020304" pitchFamily="18" charset="0"/>
                <a:ea typeface="Times New Roman" panose="02020603050405020304" pitchFamily="18" charset="0"/>
              </a:rPr>
              <a:t>Gk</a:t>
            </a:r>
            <a:r>
              <a:rPr lang="en-US" sz="2000" dirty="0" smtClean="0">
                <a:latin typeface="Times New Roman" panose="02020603050405020304" pitchFamily="18" charset="0"/>
                <a:ea typeface="Times New Roman" panose="02020603050405020304" pitchFamily="18" charset="0"/>
              </a:rPr>
              <a:t>, “Soul of the Machine : How </a:t>
            </a:r>
            <a:r>
              <a:rPr lang="en-US" sz="2000" dirty="0" err="1" smtClean="0">
                <a:latin typeface="Times New Roman" panose="02020603050405020304" pitchFamily="18" charset="0"/>
                <a:ea typeface="Times New Roman" panose="02020603050405020304" pitchFamily="18" charset="0"/>
              </a:rPr>
              <a:t>chatbots</a:t>
            </a:r>
            <a:r>
              <a:rPr lang="en-US" sz="2000" dirty="0" smtClean="0">
                <a:latin typeface="Times New Roman" panose="02020603050405020304" pitchFamily="18" charset="0"/>
                <a:ea typeface="Times New Roman" panose="02020603050405020304" pitchFamily="18" charset="0"/>
              </a:rPr>
              <a:t> work.”</a:t>
            </a:r>
          </a:p>
          <a:p>
            <a:pPr marL="12065" marR="288925" algn="just">
              <a:lnSpc>
                <a:spcPct val="150000"/>
              </a:lnSpc>
              <a:spcBef>
                <a:spcPts val="100"/>
              </a:spcBef>
              <a:buClr>
                <a:srgbClr val="353535"/>
              </a:buClr>
              <a:tabLst>
                <a:tab pos="355600" algn="l"/>
                <a:tab pos="356235" algn="l"/>
              </a:tabLst>
            </a:pPr>
            <a:r>
              <a:rPr lang="en-US" sz="2000" dirty="0" smtClean="0">
                <a:latin typeface="Times New Roman" panose="02020603050405020304" pitchFamily="18" charset="0"/>
                <a:ea typeface="Times New Roman" panose="02020603050405020304" pitchFamily="18" charset="0"/>
              </a:rPr>
              <a:t>     </a:t>
            </a:r>
            <a:r>
              <a:rPr lang="en-US" sz="2000" u="sng" dirty="0" smtClean="0">
                <a:solidFill>
                  <a:schemeClr val="accent3">
                    <a:lumMod val="60000"/>
                    <a:lumOff val="40000"/>
                  </a:schemeClr>
                </a:solidFill>
                <a:latin typeface="Times New Roman" panose="02020603050405020304" pitchFamily="18" charset="0"/>
                <a:ea typeface="Times New Roman" panose="02020603050405020304" pitchFamily="18" charset="0"/>
              </a:rPr>
              <a:t>https</a:t>
            </a:r>
            <a:r>
              <a:rPr lang="en-US" sz="2000" u="sng" dirty="0">
                <a:solidFill>
                  <a:schemeClr val="accent3">
                    <a:lumMod val="60000"/>
                    <a:lumOff val="40000"/>
                  </a:schemeClr>
                </a:solidFill>
                <a:latin typeface="Times New Roman" panose="02020603050405020304" pitchFamily="18" charset="0"/>
                <a:ea typeface="Times New Roman" panose="02020603050405020304" pitchFamily="18" charset="0"/>
              </a:rPr>
              <a:t>://medium.com/@gk_/how-chat-bots-workdfff656a35e2</a:t>
            </a:r>
            <a:r>
              <a:rPr lang="en-US" sz="2000" u="sng" dirty="0" smtClean="0">
                <a:solidFill>
                  <a:schemeClr val="accent3">
                    <a:lumMod val="60000"/>
                    <a:lumOff val="40000"/>
                  </a:schemeClr>
                </a:solidFill>
                <a:latin typeface="Times New Roman" panose="02020603050405020304" pitchFamily="18" charset="0"/>
                <a:ea typeface="Times New Roman" panose="02020603050405020304" pitchFamily="18" charset="0"/>
              </a:rPr>
              <a:t>.</a:t>
            </a:r>
            <a:endParaRPr lang="en-US" sz="2000" u="sng" dirty="0" smtClean="0">
              <a:solidFill>
                <a:schemeClr val="accent4">
                  <a:lumMod val="75000"/>
                </a:schemeClr>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6400" y="2895600"/>
            <a:ext cx="9412478" cy="1231106"/>
          </a:xfrm>
        </p:spPr>
        <p:txBody>
          <a:bodyPr>
            <a:normAutofit fontScale="90000"/>
          </a:bodyPr>
          <a:lstStyle/>
          <a:p>
            <a:pPr algn="ctr"/>
            <a:r>
              <a:rPr lang="en-US" sz="8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8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212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609600"/>
            <a:ext cx="2667000" cy="575310"/>
          </a:xfrm>
          <a:prstGeom prst="rect">
            <a:avLst/>
          </a:prstGeom>
        </p:spPr>
        <p:txBody>
          <a:bodyPr vert="horz" wrap="square" lIns="0" tIns="13335" rIns="0" bIns="0" rtlCol="0">
            <a:spAutoFit/>
          </a:bodyPr>
          <a:lstStyle/>
          <a:p>
            <a:pPr marL="12700">
              <a:lnSpc>
                <a:spcPct val="100000"/>
              </a:lnSpc>
              <a:spcBef>
                <a:spcPts val="105"/>
              </a:spcBef>
            </a:pPr>
            <a:r>
              <a:rPr lang="en-IN" b="1" spc="-10" dirty="0">
                <a:solidFill>
                  <a:schemeClr val="tx1"/>
                </a:solidFill>
                <a:latin typeface="Times New Roman" panose="02020603050405020304" pitchFamily="18" charset="0"/>
                <a:cs typeface="Times New Roman" panose="02020603050405020304" pitchFamily="18" charset="0"/>
              </a:rPr>
              <a:t>I</a:t>
            </a:r>
            <a:r>
              <a:rPr lang="en-IN" b="1" spc="-10" dirty="0" smtClean="0">
                <a:solidFill>
                  <a:schemeClr val="tx1"/>
                </a:solidFill>
                <a:latin typeface="Times New Roman" panose="02020603050405020304" pitchFamily="18" charset="0"/>
                <a:cs typeface="Times New Roman" panose="02020603050405020304" pitchFamily="18" charset="0"/>
              </a:rPr>
              <a:t>ntroduction</a:t>
            </a:r>
            <a:endParaRPr lang="en-IN" b="1" spc="-1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438400" y="1295400"/>
            <a:ext cx="8993504" cy="5498300"/>
          </a:xfrm>
          <a:prstGeom prst="rect">
            <a:avLst/>
          </a:prstGeom>
        </p:spPr>
        <p:txBody>
          <a:bodyPr vert="horz" wrap="square" lIns="0" tIns="47625" rIns="0" bIns="0" rtlCol="0">
            <a:spAutoFit/>
          </a:bodyPr>
          <a:lstStyle/>
          <a:p>
            <a:pPr marL="355600" indent="-343535" algn="just">
              <a:lnSpc>
                <a:spcPct val="150000"/>
              </a:lnSpc>
              <a:spcBef>
                <a:spcPts val="375"/>
              </a:spcBef>
              <a:buClr>
                <a:srgbClr val="353535"/>
              </a:buClr>
              <a:buFont typeface="Wingdings" panose="05000000000000000000" pitchFamily="2" charset="2"/>
              <a:buChar char="Ø"/>
              <a:tabLst>
                <a:tab pos="355600" algn="l"/>
                <a:tab pos="356235" algn="l"/>
                <a:tab pos="736600" algn="l"/>
                <a:tab pos="1813560" algn="l"/>
                <a:tab pos="2490470" algn="l"/>
                <a:tab pos="3510279" algn="l"/>
                <a:tab pos="3949065" algn="l"/>
                <a:tab pos="4263390" algn="l"/>
                <a:tab pos="4911725" algn="l"/>
                <a:tab pos="5607685" algn="l"/>
                <a:tab pos="6170295" algn="l"/>
                <a:tab pos="6817995" algn="l"/>
                <a:tab pos="8305165" algn="l"/>
              </a:tabLst>
            </a:pPr>
            <a:r>
              <a:rPr sz="2000" dirty="0" smtClean="0">
                <a:solidFill>
                  <a:srgbClr val="404040"/>
                </a:solidFill>
                <a:latin typeface="Times New Roman"/>
                <a:cs typeface="Times New Roman"/>
              </a:rPr>
              <a:t>A</a:t>
            </a:r>
            <a:r>
              <a:rPr lang="en-IN" sz="2000" dirty="0">
                <a:solidFill>
                  <a:srgbClr val="404040"/>
                </a:solidFill>
                <a:latin typeface="Times New Roman"/>
                <a:cs typeface="Times New Roman"/>
              </a:rPr>
              <a:t> </a:t>
            </a:r>
            <a:r>
              <a:rPr lang="en-IN" sz="2000" dirty="0" err="1" smtClean="0">
                <a:solidFill>
                  <a:srgbClr val="404040"/>
                </a:solidFill>
                <a:latin typeface="Times New Roman"/>
                <a:cs typeface="Times New Roman"/>
              </a:rPr>
              <a:t>chatbot</a:t>
            </a:r>
            <a:r>
              <a:rPr lang="en-IN" sz="2000" dirty="0" smtClean="0">
                <a:solidFill>
                  <a:srgbClr val="404040"/>
                </a:solidFill>
                <a:latin typeface="Times New Roman"/>
                <a:cs typeface="Times New Roman"/>
              </a:rPr>
              <a:t> also known as a talk bot, instant messaging bot, chatter bot, interactive agent, or an artificial conversational entity.</a:t>
            </a:r>
          </a:p>
          <a:p>
            <a:pPr marL="355600" indent="-343535" algn="just">
              <a:lnSpc>
                <a:spcPct val="150000"/>
              </a:lnSpc>
              <a:spcBef>
                <a:spcPts val="1250"/>
              </a:spcBef>
              <a:buClr>
                <a:srgbClr val="353535"/>
              </a:buClr>
              <a:buFont typeface="Wingdings" panose="05000000000000000000" pitchFamily="2" charset="2"/>
              <a:buChar char="Ø"/>
              <a:tabLst>
                <a:tab pos="355600" algn="l"/>
                <a:tab pos="356235" algn="l"/>
              </a:tabLst>
            </a:pPr>
            <a:r>
              <a:rPr lang="en-US" sz="2000" dirty="0" err="1">
                <a:solidFill>
                  <a:srgbClr val="404040"/>
                </a:solidFill>
                <a:latin typeface="Times New Roman"/>
                <a:cs typeface="Times New Roman"/>
              </a:rPr>
              <a:t>Chatbot</a:t>
            </a:r>
            <a:r>
              <a:rPr lang="en-US" sz="2000" dirty="0">
                <a:solidFill>
                  <a:srgbClr val="404040"/>
                </a:solidFill>
                <a:latin typeface="Times New Roman"/>
                <a:cs typeface="Times New Roman"/>
              </a:rPr>
              <a:t> is a computer program that helps you to communicate via </a:t>
            </a:r>
            <a:r>
              <a:rPr lang="en-US" sz="2000" dirty="0" smtClean="0">
                <a:solidFill>
                  <a:srgbClr val="404040"/>
                </a:solidFill>
                <a:latin typeface="Times New Roman"/>
                <a:cs typeface="Times New Roman"/>
              </a:rPr>
              <a:t>messages.</a:t>
            </a:r>
          </a:p>
          <a:p>
            <a:pPr marL="355600" indent="-343535" algn="just">
              <a:lnSpc>
                <a:spcPct val="150000"/>
              </a:lnSpc>
              <a:spcBef>
                <a:spcPts val="1250"/>
              </a:spcBef>
              <a:buClr>
                <a:srgbClr val="353535"/>
              </a:buClr>
              <a:buFont typeface="Wingdings" panose="05000000000000000000" pitchFamily="2" charset="2"/>
              <a:buChar char="Ø"/>
              <a:tabLst>
                <a:tab pos="355600" algn="l"/>
                <a:tab pos="356235" algn="l"/>
              </a:tabLst>
            </a:pPr>
            <a:r>
              <a:rPr sz="2000" dirty="0" smtClean="0">
                <a:solidFill>
                  <a:srgbClr val="404040"/>
                </a:solidFill>
                <a:latin typeface="Times New Roman"/>
                <a:cs typeface="Times New Roman"/>
              </a:rPr>
              <a:t>They </a:t>
            </a:r>
            <a:r>
              <a:rPr sz="2000" dirty="0">
                <a:solidFill>
                  <a:srgbClr val="404040"/>
                </a:solidFill>
                <a:latin typeface="Times New Roman"/>
                <a:cs typeface="Times New Roman"/>
              </a:rPr>
              <a:t>are formulated to mimic human </a:t>
            </a:r>
            <a:r>
              <a:rPr sz="2000" dirty="0" smtClean="0">
                <a:solidFill>
                  <a:srgbClr val="404040"/>
                </a:solidFill>
                <a:latin typeface="Times New Roman"/>
                <a:cs typeface="Times New Roman"/>
              </a:rPr>
              <a:t>behavior.</a:t>
            </a:r>
            <a:endParaRPr sz="2000" dirty="0" smtClean="0">
              <a:latin typeface="Times New Roman"/>
              <a:cs typeface="Times New Roman"/>
            </a:endParaRPr>
          </a:p>
          <a:p>
            <a:pPr marL="354966" indent="-342900" algn="just">
              <a:lnSpc>
                <a:spcPct val="150000"/>
              </a:lnSpc>
              <a:spcBef>
                <a:spcPts val="1330"/>
              </a:spcBef>
              <a:buClr>
                <a:srgbClr val="353535"/>
              </a:buClr>
              <a:buFont typeface="Wingdings" panose="05000000000000000000" pitchFamily="2" charset="2"/>
              <a:buChar char="Ø"/>
              <a:tabLst>
                <a:tab pos="488950" algn="l"/>
                <a:tab pos="489584" algn="l"/>
                <a:tab pos="1461135" algn="l"/>
                <a:tab pos="3329304" algn="l"/>
                <a:tab pos="4502150" algn="l"/>
                <a:tab pos="5779135" algn="l"/>
                <a:tab pos="6370320" algn="l"/>
                <a:tab pos="7028180" algn="l"/>
                <a:tab pos="8267065" algn="l"/>
              </a:tabLst>
            </a:pPr>
            <a:r>
              <a:rPr sz="2000" dirty="0" smtClean="0">
                <a:solidFill>
                  <a:srgbClr val="404040"/>
                </a:solidFill>
                <a:latin typeface="Times New Roman"/>
                <a:cs typeface="Times New Roman"/>
              </a:rPr>
              <a:t>Virtual</a:t>
            </a:r>
            <a:r>
              <a:rPr lang="en-IN" sz="2000" dirty="0" smtClean="0">
                <a:solidFill>
                  <a:srgbClr val="404040"/>
                </a:solidFill>
                <a:latin typeface="Times New Roman"/>
                <a:cs typeface="Times New Roman"/>
              </a:rPr>
              <a:t> </a:t>
            </a:r>
            <a:r>
              <a:rPr lang="en-IN" sz="2000" dirty="0">
                <a:solidFill>
                  <a:srgbClr val="404040"/>
                </a:solidFill>
                <a:latin typeface="Times New Roman"/>
                <a:cs typeface="Times New Roman"/>
              </a:rPr>
              <a:t>a</a:t>
            </a:r>
            <a:r>
              <a:rPr sz="2000" dirty="0" err="1" smtClean="0">
                <a:solidFill>
                  <a:srgbClr val="404040"/>
                </a:solidFill>
                <a:latin typeface="Times New Roman"/>
                <a:cs typeface="Times New Roman"/>
              </a:rPr>
              <a:t>ssistants</a:t>
            </a:r>
            <a:r>
              <a:rPr sz="2000" dirty="0" smtClean="0">
                <a:solidFill>
                  <a:srgbClr val="404040"/>
                </a:solidFill>
                <a:latin typeface="Times New Roman"/>
                <a:cs typeface="Times New Roman"/>
              </a:rPr>
              <a:t> </a:t>
            </a:r>
            <a:r>
              <a:rPr sz="2000" dirty="0" smtClean="0">
                <a:solidFill>
                  <a:srgbClr val="404040"/>
                </a:solidFill>
                <a:latin typeface="Times New Roman"/>
                <a:cs typeface="Times New Roman"/>
              </a:rPr>
              <a:t>are</a:t>
            </a:r>
            <a:r>
              <a:rPr lang="en-IN" sz="2000" dirty="0" smtClean="0">
                <a:solidFill>
                  <a:srgbClr val="404040"/>
                </a:solidFill>
                <a:latin typeface="Times New Roman"/>
                <a:cs typeface="Times New Roman"/>
              </a:rPr>
              <a:t> </a:t>
            </a:r>
            <a:r>
              <a:rPr sz="2000" dirty="0" smtClean="0">
                <a:solidFill>
                  <a:srgbClr val="404040"/>
                </a:solidFill>
                <a:latin typeface="Times New Roman"/>
                <a:cs typeface="Times New Roman"/>
              </a:rPr>
              <a:t>software</a:t>
            </a:r>
            <a:r>
              <a:rPr lang="en-IN" sz="2000" dirty="0">
                <a:solidFill>
                  <a:srgbClr val="404040"/>
                </a:solidFill>
                <a:latin typeface="Times New Roman"/>
                <a:cs typeface="Times New Roman"/>
              </a:rPr>
              <a:t> </a:t>
            </a:r>
            <a:r>
              <a:rPr sz="2000" dirty="0" smtClean="0">
                <a:solidFill>
                  <a:srgbClr val="404040"/>
                </a:solidFill>
                <a:latin typeface="Times New Roman"/>
                <a:cs typeface="Times New Roman"/>
              </a:rPr>
              <a:t>programs</a:t>
            </a:r>
            <a:r>
              <a:rPr lang="en-IN" sz="2000" dirty="0">
                <a:solidFill>
                  <a:srgbClr val="404040"/>
                </a:solidFill>
                <a:latin typeface="Times New Roman"/>
                <a:cs typeface="Times New Roman"/>
              </a:rPr>
              <a:t> </a:t>
            </a:r>
            <a:r>
              <a:rPr sz="2000" dirty="0" smtClean="0">
                <a:solidFill>
                  <a:srgbClr val="404040"/>
                </a:solidFill>
                <a:latin typeface="Times New Roman"/>
                <a:cs typeface="Times New Roman"/>
              </a:rPr>
              <a:t>that</a:t>
            </a:r>
            <a:r>
              <a:rPr lang="en-IN" sz="2000" dirty="0">
                <a:solidFill>
                  <a:srgbClr val="404040"/>
                </a:solidFill>
                <a:latin typeface="Times New Roman"/>
                <a:cs typeface="Times New Roman"/>
              </a:rPr>
              <a:t> </a:t>
            </a:r>
            <a:r>
              <a:rPr sz="2000" dirty="0" smtClean="0">
                <a:solidFill>
                  <a:srgbClr val="404040"/>
                </a:solidFill>
                <a:latin typeface="Times New Roman"/>
                <a:cs typeface="Times New Roman"/>
              </a:rPr>
              <a:t>help</a:t>
            </a:r>
            <a:r>
              <a:rPr lang="en-IN" sz="2000" dirty="0">
                <a:solidFill>
                  <a:srgbClr val="404040"/>
                </a:solidFill>
                <a:latin typeface="Times New Roman"/>
                <a:cs typeface="Times New Roman"/>
              </a:rPr>
              <a:t> </a:t>
            </a:r>
            <a:r>
              <a:rPr sz="2000" dirty="0" smtClean="0">
                <a:solidFill>
                  <a:srgbClr val="404040"/>
                </a:solidFill>
                <a:latin typeface="Times New Roman"/>
                <a:cs typeface="Times New Roman"/>
              </a:rPr>
              <a:t>you ease</a:t>
            </a:r>
            <a:r>
              <a:rPr lang="en-IN" sz="2000" dirty="0" smtClean="0">
                <a:solidFill>
                  <a:srgbClr val="404040"/>
                </a:solidFill>
                <a:latin typeface="Times New Roman"/>
                <a:cs typeface="Times New Roman"/>
              </a:rPr>
              <a:t> </a:t>
            </a:r>
            <a:r>
              <a:rPr sz="2000" dirty="0" smtClean="0">
                <a:solidFill>
                  <a:srgbClr val="404040"/>
                </a:solidFill>
                <a:latin typeface="Times New Roman"/>
                <a:cs typeface="Times New Roman"/>
              </a:rPr>
              <a:t>your</a:t>
            </a:r>
            <a:r>
              <a:rPr lang="en-IN" sz="2000" dirty="0">
                <a:latin typeface="Times New Roman"/>
                <a:cs typeface="Times New Roman"/>
              </a:rPr>
              <a:t> </a:t>
            </a:r>
            <a:r>
              <a:rPr sz="2000" dirty="0" smtClean="0">
                <a:solidFill>
                  <a:srgbClr val="404040"/>
                </a:solidFill>
                <a:latin typeface="Times New Roman"/>
                <a:cs typeface="Times New Roman"/>
              </a:rPr>
              <a:t>day-to-day tasks</a:t>
            </a:r>
            <a:r>
              <a:rPr lang="en-IN" sz="2000" dirty="0" smtClean="0">
                <a:solidFill>
                  <a:srgbClr val="404040"/>
                </a:solidFill>
                <a:latin typeface="Times New Roman"/>
                <a:cs typeface="Times New Roman"/>
              </a:rPr>
              <a:t> and </a:t>
            </a:r>
            <a:r>
              <a:rPr sz="2000" dirty="0" smtClean="0">
                <a:solidFill>
                  <a:srgbClr val="404040"/>
                </a:solidFill>
                <a:latin typeface="Times New Roman"/>
                <a:cs typeface="Times New Roman"/>
              </a:rPr>
              <a:t>improves </a:t>
            </a:r>
            <a:r>
              <a:rPr sz="2000" dirty="0">
                <a:solidFill>
                  <a:srgbClr val="404040"/>
                </a:solidFill>
                <a:latin typeface="Times New Roman"/>
                <a:cs typeface="Times New Roman"/>
              </a:rPr>
              <a:t>user productivity</a:t>
            </a:r>
            <a:r>
              <a:rPr sz="2000" dirty="0" smtClean="0">
                <a:solidFill>
                  <a:srgbClr val="404040"/>
                </a:solidFill>
                <a:latin typeface="Times New Roman"/>
                <a:cs typeface="Times New Roman"/>
              </a:rPr>
              <a:t>.</a:t>
            </a:r>
            <a:endParaRPr lang="en-IN" sz="2000" dirty="0" smtClean="0">
              <a:solidFill>
                <a:srgbClr val="404040"/>
              </a:solidFill>
              <a:latin typeface="Times New Roman"/>
              <a:cs typeface="Times New Roman"/>
            </a:endParaRPr>
          </a:p>
          <a:p>
            <a:pPr marL="355600" indent="-343535" algn="just">
              <a:lnSpc>
                <a:spcPct val="150000"/>
              </a:lnSpc>
              <a:spcBef>
                <a:spcPts val="1325"/>
              </a:spcBef>
              <a:buClr>
                <a:srgbClr val="353535"/>
              </a:buClr>
              <a:buFont typeface="Wingdings" panose="05000000000000000000" pitchFamily="2" charset="2"/>
              <a:buChar char="Ø"/>
              <a:tabLst>
                <a:tab pos="355600" algn="l"/>
                <a:tab pos="356235" algn="l"/>
              </a:tabLst>
            </a:pPr>
            <a:r>
              <a:rPr lang="en-IN" sz="2000" dirty="0">
                <a:solidFill>
                  <a:srgbClr val="404040"/>
                </a:solidFill>
                <a:latin typeface="Times New Roman"/>
                <a:cs typeface="Times New Roman"/>
              </a:rPr>
              <a:t>The proposed idea is to create a </a:t>
            </a:r>
            <a:r>
              <a:rPr lang="en-IN" sz="2000" dirty="0" err="1">
                <a:solidFill>
                  <a:srgbClr val="404040"/>
                </a:solidFill>
                <a:latin typeface="Times New Roman"/>
                <a:cs typeface="Times New Roman"/>
              </a:rPr>
              <a:t>chatbot</a:t>
            </a:r>
            <a:r>
              <a:rPr lang="en-IN" sz="2000" dirty="0">
                <a:solidFill>
                  <a:srgbClr val="404040"/>
                </a:solidFill>
                <a:latin typeface="Times New Roman"/>
                <a:cs typeface="Times New Roman"/>
              </a:rPr>
              <a:t> system using Artificial Intelligence methods that can perform system tasks upon voice </a:t>
            </a:r>
            <a:r>
              <a:rPr lang="en-IN" sz="2000" dirty="0" smtClean="0">
                <a:solidFill>
                  <a:srgbClr val="404040"/>
                </a:solidFill>
                <a:latin typeface="Times New Roman"/>
                <a:cs typeface="Times New Roman"/>
              </a:rPr>
              <a:t>commands as well as keyboard.</a:t>
            </a:r>
          </a:p>
          <a:p>
            <a:pPr marL="355600" indent="-343535" algn="just">
              <a:lnSpc>
                <a:spcPct val="150000"/>
              </a:lnSpc>
              <a:spcBef>
                <a:spcPts val="1325"/>
              </a:spcBef>
              <a:buClr>
                <a:srgbClr val="353535"/>
              </a:buClr>
              <a:buFont typeface="Wingdings" panose="05000000000000000000" pitchFamily="2" charset="2"/>
              <a:buChar char="Ø"/>
              <a:tabLst>
                <a:tab pos="355600" algn="l"/>
                <a:tab pos="356235" algn="l"/>
              </a:tabLst>
            </a:pPr>
            <a:r>
              <a:rPr lang="en-US" sz="2000" dirty="0" smtClean="0">
                <a:solidFill>
                  <a:srgbClr val="404040"/>
                </a:solidFill>
                <a:latin typeface="Times New Roman"/>
                <a:cs typeface="Times New Roman"/>
              </a:rPr>
              <a:t>Most </a:t>
            </a:r>
            <a:r>
              <a:rPr lang="en-US" sz="2000" dirty="0" err="1" smtClean="0">
                <a:solidFill>
                  <a:srgbClr val="404040"/>
                </a:solidFill>
                <a:latin typeface="Times New Roman"/>
                <a:cs typeface="Times New Roman"/>
              </a:rPr>
              <a:t>chatbots</a:t>
            </a:r>
            <a:r>
              <a:rPr lang="en-US" sz="2000" dirty="0" smtClean="0">
                <a:solidFill>
                  <a:srgbClr val="404040"/>
                </a:solidFill>
                <a:latin typeface="Times New Roman"/>
                <a:cs typeface="Times New Roman"/>
              </a:rPr>
              <a:t> use </a:t>
            </a:r>
            <a:r>
              <a:rPr lang="en-US" sz="2000" dirty="0">
                <a:solidFill>
                  <a:srgbClr val="404040"/>
                </a:solidFill>
                <a:latin typeface="Times New Roman"/>
                <a:cs typeface="Times New Roman"/>
              </a:rPr>
              <a:t>natural language processing for interpreting the user input and generating the corresponding response but simple systems uses keywords</a:t>
            </a:r>
            <a:r>
              <a:rPr lang="en-US" sz="2000" dirty="0" smtClean="0">
                <a:solidFill>
                  <a:srgbClr val="404040"/>
                </a:solidFill>
                <a:latin typeface="Times New Roman"/>
                <a:cs typeface="Times New Roman"/>
              </a:rPr>
              <a:t>.</a:t>
            </a:r>
            <a:endParaRPr lang="en-US" sz="2000" dirty="0">
              <a:solidFill>
                <a:srgbClr val="404040"/>
              </a:solidFill>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609600"/>
            <a:ext cx="8458200" cy="646331"/>
          </a:xfrm>
          <a:prstGeom prst="rect">
            <a:avLst/>
          </a:prstGeom>
        </p:spPr>
        <p:txBody>
          <a:bodyPr wrap="square">
            <a:spAutoFit/>
          </a:bodyPr>
          <a:lstStyle/>
          <a:p>
            <a:r>
              <a:rPr lang="en-IN" sz="3600" b="1" dirty="0" smtClean="0">
                <a:latin typeface="Times New Roman" panose="02020603050405020304" pitchFamily="18" charset="0"/>
                <a:ea typeface="+mj-ea"/>
                <a:cs typeface="Times New Roman" panose="02020603050405020304" pitchFamily="18" charset="0"/>
              </a:rPr>
              <a:t>Scope and </a:t>
            </a:r>
            <a:r>
              <a:rPr lang="en-IN" sz="3600" b="1" dirty="0" smtClean="0">
                <a:latin typeface="Times New Roman" panose="02020603050405020304" pitchFamily="18" charset="0"/>
                <a:ea typeface="+mj-ea"/>
                <a:cs typeface="Times New Roman" panose="02020603050405020304" pitchFamily="18" charset="0"/>
              </a:rPr>
              <a:t>Objectives </a:t>
            </a:r>
            <a:r>
              <a:rPr lang="en-IN" sz="3600" b="1" dirty="0" smtClean="0">
                <a:latin typeface="Times New Roman" panose="02020603050405020304" pitchFamily="18" charset="0"/>
                <a:ea typeface="+mj-ea"/>
                <a:cs typeface="Times New Roman" panose="02020603050405020304" pitchFamily="18" charset="0"/>
              </a:rPr>
              <a:t>of the Project</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438400" y="1524000"/>
            <a:ext cx="9296400" cy="507831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Scope of the project</a:t>
            </a:r>
            <a:endParaRPr lang="en-US"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E-Assistant </a:t>
            </a:r>
            <a:r>
              <a:rPr lang="en-US" sz="2400" dirty="0" err="1" smtClean="0">
                <a:latin typeface="Times New Roman" panose="02020603050405020304" pitchFamily="18" charset="0"/>
                <a:cs typeface="Times New Roman" panose="02020603050405020304" pitchFamily="18" charset="0"/>
              </a:rPr>
              <a:t>chatbot</a:t>
            </a:r>
            <a:r>
              <a:rPr lang="en-US" sz="2400" dirty="0" smtClean="0">
                <a:latin typeface="Times New Roman" panose="02020603050405020304" pitchFamily="18" charset="0"/>
                <a:cs typeface="Times New Roman" panose="02020603050405020304" pitchFamily="18" charset="0"/>
              </a:rPr>
              <a:t> is </a:t>
            </a:r>
            <a:r>
              <a:rPr lang="en-US" sz="2400" dirty="0">
                <a:latin typeface="Times New Roman" panose="02020603050405020304" pitchFamily="18" charset="0"/>
                <a:cs typeface="Times New Roman" panose="02020603050405020304" pitchFamily="18" charset="0"/>
              </a:rPr>
              <a:t>fully functioning, semi-autonomous </a:t>
            </a:r>
            <a:r>
              <a:rPr lang="en-US" sz="2400"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that can assist </a:t>
            </a:r>
            <a:r>
              <a:rPr lang="en-US" sz="2400" dirty="0" smtClean="0">
                <a:latin typeface="Times New Roman" panose="02020603050405020304" pitchFamily="18" charset="0"/>
                <a:cs typeface="Times New Roman" panose="02020603050405020304" pitchFamily="18" charset="0"/>
              </a:rPr>
              <a:t>user </a:t>
            </a:r>
            <a:r>
              <a:rPr lang="en-US" sz="2400" dirty="0">
                <a:latin typeface="Times New Roman" panose="02020603050405020304" pitchFamily="18" charset="0"/>
                <a:cs typeface="Times New Roman" panose="02020603050405020304" pitchFamily="18" charset="0"/>
              </a:rPr>
              <a:t>service experiences and response time</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Objective of the project</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Main objective </a:t>
            </a:r>
            <a:r>
              <a:rPr lang="en-US" sz="2400" dirty="0" smtClean="0">
                <a:latin typeface="Times New Roman" panose="02020603050405020304" pitchFamily="18" charset="0"/>
                <a:cs typeface="Times New Roman" panose="02020603050405020304" pitchFamily="18" charset="0"/>
              </a:rPr>
              <a:t>of E-Assistant </a:t>
            </a:r>
            <a:r>
              <a:rPr lang="en-US" sz="2400" dirty="0" err="1" smtClean="0">
                <a:latin typeface="Times New Roman" panose="02020603050405020304" pitchFamily="18" charset="0"/>
                <a:cs typeface="Times New Roman" panose="02020603050405020304" pitchFamily="18" charset="0"/>
              </a:rPr>
              <a:t>chatbot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using semantic data sources </a:t>
            </a:r>
            <a:r>
              <a:rPr lang="en-US" sz="2400" dirty="0" smtClean="0">
                <a:latin typeface="Times New Roman" panose="02020603050405020304" pitchFamily="18" charset="0"/>
                <a:cs typeface="Times New Roman" panose="02020603050405020304" pitchFamily="18" charset="0"/>
              </a:rPr>
              <a:t>available on the web, user </a:t>
            </a:r>
            <a:r>
              <a:rPr lang="en-US" sz="2400" dirty="0">
                <a:latin typeface="Times New Roman" panose="02020603050405020304" pitchFamily="18" charset="0"/>
                <a:cs typeface="Times New Roman" panose="02020603050405020304" pitchFamily="18" charset="0"/>
              </a:rPr>
              <a:t>generated content and providing knowledge from knowledge databases. </a:t>
            </a:r>
            <a:endParaRPr lang="en-US"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main purpose of an intelligent virtual assistant is to answer questions that users may have</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468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1" y="685800"/>
            <a:ext cx="4343399" cy="568489"/>
          </a:xfrm>
          <a:prstGeom prst="rect">
            <a:avLst/>
          </a:prstGeom>
        </p:spPr>
        <p:txBody>
          <a:bodyPr vert="horz" wrap="square" lIns="0" tIns="8890" rIns="0" bIns="0" rtlCol="0">
            <a:spAutoFit/>
          </a:bodyPr>
          <a:lstStyle/>
          <a:p>
            <a:pPr marL="12700" marR="5080">
              <a:lnSpc>
                <a:spcPct val="100800"/>
              </a:lnSpc>
              <a:spcBef>
                <a:spcPts val="70"/>
              </a:spcBef>
            </a:pPr>
            <a:r>
              <a:rPr b="1" spc="-20" dirty="0" smtClean="0">
                <a:solidFill>
                  <a:schemeClr val="tx1"/>
                </a:solidFill>
                <a:latin typeface="Times New Roman" panose="02020603050405020304" pitchFamily="18" charset="0"/>
                <a:cs typeface="Times New Roman" panose="02020603050405020304" pitchFamily="18" charset="0"/>
              </a:rPr>
              <a:t>E</a:t>
            </a:r>
            <a:r>
              <a:rPr lang="en-IN" b="1" spc="-20" dirty="0" err="1" smtClean="0">
                <a:solidFill>
                  <a:schemeClr val="tx1"/>
                </a:solidFill>
                <a:latin typeface="Times New Roman" panose="02020603050405020304" pitchFamily="18" charset="0"/>
                <a:cs typeface="Times New Roman" panose="02020603050405020304" pitchFamily="18" charset="0"/>
              </a:rPr>
              <a:t>xisting</a:t>
            </a:r>
            <a:r>
              <a:rPr lang="en-IN" b="1" spc="-20" dirty="0" smtClean="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S</a:t>
            </a:r>
            <a:r>
              <a:rPr lang="en-IN" b="1" dirty="0" smtClean="0">
                <a:solidFill>
                  <a:schemeClr val="tx1"/>
                </a:solidFill>
                <a:latin typeface="Times New Roman" panose="02020603050405020304" pitchFamily="18" charset="0"/>
                <a:cs typeface="Times New Roman" panose="02020603050405020304" pitchFamily="18" charset="0"/>
              </a:rPr>
              <a:t>ystem</a:t>
            </a:r>
            <a:endParaRPr b="1" spc="-7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514600" y="1676400"/>
            <a:ext cx="9296400" cy="3880871"/>
          </a:xfrm>
          <a:prstGeom prst="rect">
            <a:avLst/>
          </a:prstGeom>
        </p:spPr>
        <p:txBody>
          <a:bodyPr vert="horz" wrap="square" lIns="0" tIns="17780" rIns="0" bIns="0" rtlCol="0">
            <a:spAutoFit/>
          </a:bodyPr>
          <a:lstStyle/>
          <a:p>
            <a:pPr marL="355600" marR="5080" indent="-342900" algn="just">
              <a:lnSpc>
                <a:spcPct val="150000"/>
              </a:lnSpc>
              <a:spcBef>
                <a:spcPts val="140"/>
              </a:spcBef>
              <a:buClr>
                <a:srgbClr val="353535"/>
              </a:buClr>
              <a:buFont typeface="Wingdings" panose="05000000000000000000" pitchFamily="2" charset="2"/>
              <a:buChar char="Ø"/>
              <a:tabLst>
                <a:tab pos="355600" algn="l"/>
              </a:tabLst>
            </a:pPr>
            <a:r>
              <a:rPr sz="2400" spc="10" dirty="0" smtClean="0">
                <a:solidFill>
                  <a:srgbClr val="404040"/>
                </a:solidFill>
                <a:latin typeface="Times New Roman"/>
                <a:cs typeface="Times New Roman"/>
              </a:rPr>
              <a:t>In </a:t>
            </a:r>
            <a:r>
              <a:rPr sz="2400" spc="-25" dirty="0">
                <a:solidFill>
                  <a:srgbClr val="404040"/>
                </a:solidFill>
                <a:latin typeface="Times New Roman"/>
                <a:cs typeface="Times New Roman"/>
              </a:rPr>
              <a:t>the </a:t>
            </a:r>
            <a:r>
              <a:rPr sz="2400" spc="5" dirty="0">
                <a:solidFill>
                  <a:srgbClr val="404040"/>
                </a:solidFill>
                <a:latin typeface="Times New Roman"/>
                <a:cs typeface="Times New Roman"/>
              </a:rPr>
              <a:t>existing System </a:t>
            </a:r>
            <a:r>
              <a:rPr sz="2400" spc="-5" dirty="0">
                <a:solidFill>
                  <a:srgbClr val="404040"/>
                </a:solidFill>
                <a:latin typeface="Times New Roman"/>
                <a:cs typeface="Times New Roman"/>
              </a:rPr>
              <a:t>we </a:t>
            </a:r>
            <a:r>
              <a:rPr sz="2400" spc="-30" dirty="0">
                <a:solidFill>
                  <a:srgbClr val="404040"/>
                </a:solidFill>
                <a:latin typeface="Times New Roman"/>
                <a:cs typeface="Times New Roman"/>
              </a:rPr>
              <a:t>must </a:t>
            </a:r>
            <a:r>
              <a:rPr sz="2400" spc="-5" dirty="0">
                <a:solidFill>
                  <a:srgbClr val="404040"/>
                </a:solidFill>
                <a:latin typeface="Times New Roman"/>
                <a:cs typeface="Times New Roman"/>
              </a:rPr>
              <a:t>enter </a:t>
            </a:r>
            <a:r>
              <a:rPr sz="2400" spc="-25" dirty="0">
                <a:solidFill>
                  <a:srgbClr val="404040"/>
                </a:solidFill>
                <a:latin typeface="Times New Roman"/>
                <a:cs typeface="Times New Roman"/>
              </a:rPr>
              <a:t>the </a:t>
            </a:r>
            <a:r>
              <a:rPr sz="2400" spc="-10" dirty="0">
                <a:solidFill>
                  <a:srgbClr val="404040"/>
                </a:solidFill>
                <a:latin typeface="Times New Roman"/>
                <a:cs typeface="Times New Roman"/>
              </a:rPr>
              <a:t>search </a:t>
            </a:r>
            <a:r>
              <a:rPr sz="2400" dirty="0">
                <a:solidFill>
                  <a:srgbClr val="404040"/>
                </a:solidFill>
                <a:latin typeface="Times New Roman"/>
                <a:cs typeface="Times New Roman"/>
              </a:rPr>
              <a:t>criteria </a:t>
            </a:r>
            <a:r>
              <a:rPr sz="2400" spc="-15" dirty="0">
                <a:solidFill>
                  <a:srgbClr val="404040"/>
                </a:solidFill>
                <a:latin typeface="Times New Roman"/>
                <a:cs typeface="Times New Roman"/>
              </a:rPr>
              <a:t>manually </a:t>
            </a:r>
            <a:r>
              <a:rPr sz="2400" spc="-30" dirty="0" smtClean="0">
                <a:solidFill>
                  <a:srgbClr val="404040"/>
                </a:solidFill>
                <a:latin typeface="Times New Roman"/>
                <a:cs typeface="Times New Roman"/>
              </a:rPr>
              <a:t>and </a:t>
            </a:r>
            <a:r>
              <a:rPr sz="2400" spc="10" dirty="0">
                <a:solidFill>
                  <a:srgbClr val="404040"/>
                </a:solidFill>
                <a:latin typeface="Times New Roman"/>
                <a:cs typeface="Times New Roman"/>
              </a:rPr>
              <a:t>though </a:t>
            </a:r>
            <a:r>
              <a:rPr sz="2400" dirty="0">
                <a:solidFill>
                  <a:srgbClr val="404040"/>
                </a:solidFill>
                <a:latin typeface="Times New Roman"/>
                <a:cs typeface="Times New Roman"/>
              </a:rPr>
              <a:t>there are </a:t>
            </a:r>
            <a:r>
              <a:rPr sz="2400" spc="-5" dirty="0">
                <a:solidFill>
                  <a:srgbClr val="404040"/>
                </a:solidFill>
                <a:latin typeface="Times New Roman"/>
                <a:cs typeface="Times New Roman"/>
              </a:rPr>
              <a:t>many </a:t>
            </a:r>
            <a:r>
              <a:rPr sz="2400" spc="5" dirty="0">
                <a:solidFill>
                  <a:srgbClr val="404040"/>
                </a:solidFill>
                <a:latin typeface="Times New Roman"/>
                <a:cs typeface="Times New Roman"/>
              </a:rPr>
              <a:t>assistants </a:t>
            </a:r>
            <a:r>
              <a:rPr sz="2400" spc="-5" dirty="0">
                <a:solidFill>
                  <a:srgbClr val="404040"/>
                </a:solidFill>
                <a:latin typeface="Times New Roman"/>
                <a:cs typeface="Times New Roman"/>
              </a:rPr>
              <a:t>you </a:t>
            </a:r>
            <a:r>
              <a:rPr sz="2400" spc="-10" dirty="0">
                <a:solidFill>
                  <a:srgbClr val="404040"/>
                </a:solidFill>
                <a:latin typeface="Times New Roman"/>
                <a:cs typeface="Times New Roman"/>
              </a:rPr>
              <a:t>cannot </a:t>
            </a:r>
            <a:r>
              <a:rPr sz="2400" spc="5" dirty="0">
                <a:solidFill>
                  <a:srgbClr val="404040"/>
                </a:solidFill>
                <a:latin typeface="Times New Roman"/>
                <a:cs typeface="Times New Roman"/>
              </a:rPr>
              <a:t>modify according </a:t>
            </a:r>
            <a:r>
              <a:rPr sz="2400" dirty="0" smtClean="0">
                <a:solidFill>
                  <a:srgbClr val="404040"/>
                </a:solidFill>
                <a:latin typeface="Times New Roman"/>
                <a:cs typeface="Times New Roman"/>
              </a:rPr>
              <a:t>to </a:t>
            </a:r>
            <a:r>
              <a:rPr sz="2400" spc="-40" dirty="0">
                <a:solidFill>
                  <a:srgbClr val="404040"/>
                </a:solidFill>
                <a:latin typeface="Times New Roman"/>
                <a:cs typeface="Times New Roman"/>
              </a:rPr>
              <a:t>your </a:t>
            </a:r>
            <a:r>
              <a:rPr sz="2400" spc="-25" dirty="0">
                <a:solidFill>
                  <a:srgbClr val="404040"/>
                </a:solidFill>
                <a:latin typeface="Times New Roman"/>
                <a:cs typeface="Times New Roman"/>
              </a:rPr>
              <a:t>needs due </a:t>
            </a:r>
            <a:r>
              <a:rPr sz="2400" dirty="0">
                <a:solidFill>
                  <a:srgbClr val="404040"/>
                </a:solidFill>
                <a:latin typeface="Times New Roman"/>
                <a:cs typeface="Times New Roman"/>
              </a:rPr>
              <a:t>to </a:t>
            </a:r>
            <a:r>
              <a:rPr sz="2400" spc="-30" dirty="0">
                <a:solidFill>
                  <a:srgbClr val="404040"/>
                </a:solidFill>
                <a:latin typeface="Times New Roman"/>
                <a:cs typeface="Times New Roman"/>
              </a:rPr>
              <a:t>present </a:t>
            </a:r>
            <a:r>
              <a:rPr sz="2400" spc="-45" dirty="0">
                <a:solidFill>
                  <a:srgbClr val="404040"/>
                </a:solidFill>
                <a:latin typeface="Times New Roman"/>
                <a:cs typeface="Times New Roman"/>
              </a:rPr>
              <a:t>commands </a:t>
            </a:r>
            <a:r>
              <a:rPr sz="2400" spc="-35" dirty="0">
                <a:solidFill>
                  <a:srgbClr val="404040"/>
                </a:solidFill>
                <a:latin typeface="Times New Roman"/>
                <a:cs typeface="Times New Roman"/>
              </a:rPr>
              <a:t>given </a:t>
            </a:r>
            <a:r>
              <a:rPr sz="2400" spc="-5" dirty="0">
                <a:solidFill>
                  <a:srgbClr val="404040"/>
                </a:solidFill>
                <a:latin typeface="Times New Roman"/>
                <a:cs typeface="Times New Roman"/>
              </a:rPr>
              <a:t>by </a:t>
            </a:r>
            <a:r>
              <a:rPr sz="2400" spc="-25" dirty="0">
                <a:solidFill>
                  <a:srgbClr val="404040"/>
                </a:solidFill>
                <a:latin typeface="Times New Roman"/>
                <a:cs typeface="Times New Roman"/>
              </a:rPr>
              <a:t>the</a:t>
            </a:r>
            <a:r>
              <a:rPr sz="2400" spc="70" dirty="0">
                <a:solidFill>
                  <a:srgbClr val="404040"/>
                </a:solidFill>
                <a:latin typeface="Times New Roman"/>
                <a:cs typeface="Times New Roman"/>
              </a:rPr>
              <a:t> </a:t>
            </a:r>
            <a:r>
              <a:rPr sz="2400" spc="-20" dirty="0">
                <a:solidFill>
                  <a:srgbClr val="404040"/>
                </a:solidFill>
                <a:latin typeface="Times New Roman"/>
                <a:cs typeface="Times New Roman"/>
              </a:rPr>
              <a:t>developers</a:t>
            </a:r>
            <a:r>
              <a:rPr sz="2400" spc="-20" dirty="0" smtClean="0">
                <a:solidFill>
                  <a:srgbClr val="404040"/>
                </a:solidFill>
                <a:latin typeface="Times New Roman"/>
                <a:cs typeface="Times New Roman"/>
              </a:rPr>
              <a:t>.</a:t>
            </a:r>
            <a:endParaRPr lang="en-IN" sz="2400" spc="-20" dirty="0" smtClean="0">
              <a:solidFill>
                <a:srgbClr val="404040"/>
              </a:solidFill>
              <a:latin typeface="Times New Roman"/>
              <a:cs typeface="Times New Roman"/>
            </a:endParaRPr>
          </a:p>
          <a:p>
            <a:pPr marL="355600" marR="5080" indent="-342900" algn="just">
              <a:lnSpc>
                <a:spcPct val="150000"/>
              </a:lnSpc>
              <a:spcBef>
                <a:spcPts val="140"/>
              </a:spcBef>
              <a:buClr>
                <a:srgbClr val="353535"/>
              </a:buClr>
              <a:buFont typeface="Wingdings" panose="05000000000000000000" pitchFamily="2" charset="2"/>
              <a:buChar char="q"/>
              <a:tabLst>
                <a:tab pos="355600" algn="l"/>
              </a:tabLst>
            </a:pPr>
            <a:endParaRPr lang="en-IN" sz="2400" spc="-20" dirty="0">
              <a:solidFill>
                <a:srgbClr val="404040"/>
              </a:solidFill>
              <a:latin typeface="Times New Roman"/>
              <a:cs typeface="Times New Roman"/>
            </a:endParaRPr>
          </a:p>
          <a:p>
            <a:pPr marL="355600" marR="5080" indent="-342900" algn="just">
              <a:lnSpc>
                <a:spcPct val="150000"/>
              </a:lnSpc>
              <a:spcBef>
                <a:spcPts val="140"/>
              </a:spcBef>
              <a:buClr>
                <a:srgbClr val="353535"/>
              </a:buClr>
              <a:buFont typeface="Wingdings" panose="05000000000000000000" pitchFamily="2" charset="2"/>
              <a:buChar char="q"/>
              <a:tabLst>
                <a:tab pos="355600" algn="l"/>
              </a:tabLst>
            </a:pPr>
            <a:r>
              <a:rPr lang="en-IN" sz="2400" spc="-20" dirty="0" smtClean="0">
                <a:solidFill>
                  <a:srgbClr val="404040"/>
                </a:solidFill>
                <a:latin typeface="Times New Roman"/>
                <a:cs typeface="Times New Roman"/>
              </a:rPr>
              <a:t>Disadvantages</a:t>
            </a:r>
          </a:p>
          <a:p>
            <a:pPr marL="355600" marR="5080" indent="-342900" algn="just">
              <a:lnSpc>
                <a:spcPct val="150000"/>
              </a:lnSpc>
              <a:spcBef>
                <a:spcPts val="140"/>
              </a:spcBef>
              <a:buClr>
                <a:srgbClr val="353535"/>
              </a:buClr>
              <a:buFont typeface="Wingdings" panose="05000000000000000000" pitchFamily="2" charset="2"/>
              <a:buChar char="Ø"/>
              <a:tabLst>
                <a:tab pos="355600" algn="l"/>
              </a:tabLst>
            </a:pPr>
            <a:r>
              <a:rPr lang="en-IN" sz="2400" spc="-20" dirty="0" smtClean="0">
                <a:solidFill>
                  <a:srgbClr val="404040"/>
                </a:solidFill>
                <a:latin typeface="Times New Roman"/>
                <a:cs typeface="Times New Roman"/>
              </a:rPr>
              <a:t>Time consuming.</a:t>
            </a:r>
          </a:p>
          <a:p>
            <a:pPr marL="355600" marR="5080" indent="-342900" algn="just">
              <a:lnSpc>
                <a:spcPct val="150000"/>
              </a:lnSpc>
              <a:spcBef>
                <a:spcPts val="140"/>
              </a:spcBef>
              <a:buClr>
                <a:srgbClr val="353535"/>
              </a:buClr>
              <a:buFont typeface="Wingdings" panose="05000000000000000000" pitchFamily="2" charset="2"/>
              <a:buChar char="Ø"/>
              <a:tabLst>
                <a:tab pos="355600" algn="l"/>
              </a:tabLst>
            </a:pPr>
            <a:r>
              <a:rPr lang="en-IN" sz="2400" spc="-20" dirty="0" smtClean="0">
                <a:solidFill>
                  <a:srgbClr val="404040"/>
                </a:solidFill>
                <a:latin typeface="Times New Roman"/>
                <a:cs typeface="Times New Roman"/>
              </a:rPr>
              <a:t>Manual process.</a:t>
            </a:r>
            <a:endParaRPr lang="en-IN" sz="2400" spc="-20" dirty="0">
              <a:solidFill>
                <a:srgbClr val="404040"/>
              </a:solidFill>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685800"/>
            <a:ext cx="5334000" cy="575310"/>
          </a:xfrm>
          <a:prstGeom prst="rect">
            <a:avLst/>
          </a:prstGeom>
        </p:spPr>
        <p:txBody>
          <a:bodyPr vert="horz" wrap="square" lIns="0" tIns="13335" rIns="0" bIns="0" rtlCol="0">
            <a:spAutoFit/>
          </a:bodyPr>
          <a:lstStyle/>
          <a:p>
            <a:pPr marL="12700">
              <a:lnSpc>
                <a:spcPct val="100000"/>
              </a:lnSpc>
              <a:spcBef>
                <a:spcPts val="105"/>
              </a:spcBef>
            </a:pPr>
            <a:r>
              <a:rPr lang="en-IN" b="1" spc="5" dirty="0">
                <a:solidFill>
                  <a:schemeClr val="tx1"/>
                </a:solidFill>
                <a:latin typeface="Times New Roman" panose="02020603050405020304" pitchFamily="18" charset="0"/>
                <a:cs typeface="Times New Roman" panose="02020603050405020304" pitchFamily="18" charset="0"/>
              </a:rPr>
              <a:t>P</a:t>
            </a:r>
            <a:r>
              <a:rPr lang="en-IN" b="1" spc="5" dirty="0" smtClean="0">
                <a:solidFill>
                  <a:schemeClr val="tx1"/>
                </a:solidFill>
                <a:latin typeface="Times New Roman" panose="02020603050405020304" pitchFamily="18" charset="0"/>
                <a:cs typeface="Times New Roman" panose="02020603050405020304" pitchFamily="18" charset="0"/>
              </a:rPr>
              <a:t>roposed</a:t>
            </a:r>
            <a:r>
              <a:rPr lang="en-IN" b="1" spc="-170" dirty="0" smtClean="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S</a:t>
            </a:r>
            <a:r>
              <a:rPr lang="en-IN" b="1" dirty="0" smtClean="0">
                <a:solidFill>
                  <a:schemeClr val="tx1"/>
                </a:solidFill>
                <a:latin typeface="Times New Roman" panose="02020603050405020304" pitchFamily="18" charset="0"/>
                <a:cs typeface="Times New Roman" panose="02020603050405020304" pitchFamily="18" charset="0"/>
              </a:rPr>
              <a:t>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438400" y="1524000"/>
            <a:ext cx="9448800" cy="50119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proposed system </a:t>
            </a:r>
            <a:r>
              <a:rPr lang="en-US" sz="2400" dirty="0" smtClean="0">
                <a:latin typeface="Times New Roman" panose="02020603050405020304" pitchFamily="18" charset="0"/>
                <a:cs typeface="Times New Roman" panose="02020603050405020304" pitchFamily="18" charset="0"/>
              </a:rPr>
              <a:t>provides an interface for login using face authentication.</a:t>
            </a: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user can chat as if chatting with a human</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device accepts voice input processes it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provide desired output to </a:t>
            </a:r>
            <a:r>
              <a:rPr lang="en-US" sz="2400" dirty="0" smtClean="0">
                <a:latin typeface="Times New Roman" panose="02020603050405020304" pitchFamily="18" charset="0"/>
                <a:cs typeface="Times New Roman" panose="02020603050405020304" pitchFamily="18" charset="0"/>
              </a:rPr>
              <a:t>the user.</a:t>
            </a: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became easier </a:t>
            </a:r>
            <a:r>
              <a:rPr lang="en-US" sz="2400" dirty="0">
                <a:latin typeface="Times New Roman" panose="02020603050405020304" pitchFamily="18" charset="0"/>
                <a:cs typeface="Times New Roman" panose="02020603050405020304" pitchFamily="18" charset="0"/>
              </a:rPr>
              <a:t>to send </a:t>
            </a:r>
            <a:r>
              <a:rPr lang="en-US" sz="2400" dirty="0" err="1">
                <a:latin typeface="Times New Roman" panose="02020603050405020304" pitchFamily="18" charset="0"/>
                <a:cs typeface="Times New Roman" panose="02020603050405020304" pitchFamily="18" charset="0"/>
              </a:rPr>
              <a:t>whatsapp</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messages, take screenshots</a:t>
            </a:r>
            <a:r>
              <a:rPr lang="en-US" sz="2400" dirty="0">
                <a:latin typeface="Times New Roman" panose="02020603050405020304" pitchFamily="18" charset="0"/>
                <a:cs typeface="Times New Roman" panose="02020603050405020304" pitchFamily="18" charset="0"/>
              </a:rPr>
              <a:t>, control volume settings, searching on Google without opening the browser, and performing many other daily tasks like playing music, opening your favorite IDE with the help of a single voice command. </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8001000" cy="567463"/>
          </a:xfrm>
          <a:prstGeom prst="rect">
            <a:avLst/>
          </a:prstGeom>
        </p:spPr>
        <p:txBody>
          <a:bodyPr vert="horz" wrap="square" lIns="0" tIns="13335" rIns="0" bIns="0" rtlCol="0">
            <a:spAutoFit/>
          </a:bodyPr>
          <a:lstStyle/>
          <a:p>
            <a:pPr marL="1296035">
              <a:lnSpc>
                <a:spcPct val="100000"/>
              </a:lnSpc>
              <a:spcBef>
                <a:spcPts val="105"/>
              </a:spcBef>
            </a:pPr>
            <a:r>
              <a:rPr lang="en-IN" b="1" spc="-90" dirty="0" smtClean="0">
                <a:solidFill>
                  <a:schemeClr val="tx1"/>
                </a:solidFill>
                <a:latin typeface="Times New Roman" panose="02020603050405020304" pitchFamily="18" charset="0"/>
                <a:cs typeface="Times New Roman" panose="02020603050405020304" pitchFamily="18" charset="0"/>
              </a:rPr>
              <a:t>Advantages </a:t>
            </a:r>
            <a:r>
              <a:rPr lang="en-IN" b="1" spc="10" dirty="0" smtClean="0">
                <a:solidFill>
                  <a:schemeClr val="tx1"/>
                </a:solidFill>
                <a:latin typeface="Times New Roman" panose="02020603050405020304" pitchFamily="18" charset="0"/>
                <a:cs typeface="Times New Roman" panose="02020603050405020304" pitchFamily="18" charset="0"/>
              </a:rPr>
              <a:t>of </a:t>
            </a:r>
            <a:r>
              <a:rPr lang="en-IN" b="1" spc="5" dirty="0" smtClean="0">
                <a:solidFill>
                  <a:schemeClr val="tx1"/>
                </a:solidFill>
                <a:latin typeface="Times New Roman" panose="02020603050405020304" pitchFamily="18" charset="0"/>
                <a:cs typeface="Times New Roman" panose="02020603050405020304" pitchFamily="18" charset="0"/>
              </a:rPr>
              <a:t>Proposed</a:t>
            </a:r>
            <a:r>
              <a:rPr lang="en-IN" b="1" spc="55" dirty="0" smtClean="0">
                <a:solidFill>
                  <a:schemeClr val="tx1"/>
                </a:solidFill>
                <a:latin typeface="Times New Roman" panose="02020603050405020304" pitchFamily="18" charset="0"/>
                <a:cs typeface="Times New Roman" panose="02020603050405020304" pitchFamily="18" charset="0"/>
              </a:rPr>
              <a:t> </a:t>
            </a:r>
            <a:r>
              <a:rPr lang="en-IN" b="1" dirty="0" smtClean="0">
                <a:solidFill>
                  <a:schemeClr val="tx1"/>
                </a:solidFill>
                <a:latin typeface="Times New Roman" panose="02020603050405020304" pitchFamily="18" charset="0"/>
                <a:cs typeface="Times New Roman" panose="02020603050405020304" pitchFamily="18" charset="0"/>
              </a:rPr>
              <a:t>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00200" y="1600200"/>
            <a:ext cx="9906000" cy="4457952"/>
          </a:xfrm>
          <a:prstGeom prst="rect">
            <a:avLst/>
          </a:prstGeom>
          <a:noFill/>
        </p:spPr>
        <p:txBody>
          <a:bodyPr wrap="square" rtlCol="0">
            <a:spAutoFit/>
          </a:bodyPr>
          <a:lstStyle/>
          <a:p>
            <a:pPr marL="1371600" lvl="2" indent="-457200" algn="just">
              <a:lnSpc>
                <a:spcPct val="150000"/>
              </a:lnSpc>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C</a:t>
            </a:r>
            <a:r>
              <a:rPr lang="en-US" sz="2400" dirty="0" err="1" smtClean="0">
                <a:latin typeface="Times New Roman" panose="02020603050405020304" pitchFamily="18" charset="0"/>
                <a:cs typeface="Times New Roman" panose="02020603050405020304" pitchFamily="18" charset="0"/>
              </a:rPr>
              <a:t>hatbot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 gather information efficiently and accurately.</a:t>
            </a:r>
            <a:endParaRPr lang="en-IN" sz="2400" dirty="0">
              <a:latin typeface="Times New Roman" panose="02020603050405020304" pitchFamily="18" charset="0"/>
              <a:cs typeface="Times New Roman" panose="02020603050405020304" pitchFamily="18" charset="0"/>
            </a:endParaRPr>
          </a:p>
          <a:p>
            <a:pPr marL="1371600" lvl="2" indent="-4572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Saves </a:t>
            </a:r>
            <a:r>
              <a:rPr lang="en-US" sz="2400" dirty="0" smtClean="0">
                <a:latin typeface="Times New Roman" panose="02020603050405020304" pitchFamily="18" charset="0"/>
                <a:cs typeface="Times New Roman" panose="02020603050405020304" pitchFamily="18" charset="0"/>
              </a:rPr>
              <a:t>time</a:t>
            </a:r>
            <a:r>
              <a:rPr lang="en-US" sz="2400" dirty="0">
                <a:latin typeface="Times New Roman" panose="02020603050405020304" pitchFamily="18" charset="0"/>
                <a:cs typeface="Times New Roman" panose="02020603050405020304" pitchFamily="18" charset="0"/>
              </a:rPr>
              <a:t>, assigning repeated tasks to virtual voice assistants frees up the human time and resources. They also perform the tasks more efficiently than the humans</a:t>
            </a:r>
            <a:endParaRPr lang="en-IN" sz="2400" dirty="0">
              <a:latin typeface="Times New Roman" panose="02020603050405020304" pitchFamily="18" charset="0"/>
              <a:cs typeface="Times New Roman" panose="02020603050405020304" pitchFamily="18" charset="0"/>
            </a:endParaRPr>
          </a:p>
          <a:p>
            <a:pPr marL="1371600" lvl="2" indent="-457200" algn="just">
              <a:lnSpc>
                <a:spcPct val="150000"/>
              </a:lnSpc>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Chatbot</a:t>
            </a:r>
            <a:r>
              <a:rPr lang="en-US" sz="2400" dirty="0" smtClean="0">
                <a:latin typeface="Times New Roman" panose="02020603050405020304" pitchFamily="18" charset="0"/>
                <a:cs typeface="Times New Roman" panose="02020603050405020304" pitchFamily="18" charset="0"/>
              </a:rPr>
              <a:t> has </a:t>
            </a:r>
            <a:r>
              <a:rPr lang="en-US" sz="2400" dirty="0">
                <a:latin typeface="Times New Roman" panose="02020603050405020304" pitchFamily="18" charset="0"/>
                <a:cs typeface="Times New Roman" panose="02020603050405020304" pitchFamily="18" charset="0"/>
              </a:rPr>
              <a:t>24/7 Availability, this means that </a:t>
            </a:r>
            <a:r>
              <a:rPr lang="en-US" sz="2400" dirty="0" err="1">
                <a:latin typeface="Times New Roman" panose="02020603050405020304" pitchFamily="18" charset="0"/>
                <a:cs typeface="Times New Roman" panose="02020603050405020304" pitchFamily="18" charset="0"/>
              </a:rPr>
              <a:t>chatbot</a:t>
            </a:r>
            <a:r>
              <a:rPr lang="en-US" sz="2400" dirty="0">
                <a:latin typeface="Times New Roman" panose="02020603050405020304" pitchFamily="18" charset="0"/>
                <a:cs typeface="Times New Roman" panose="02020603050405020304" pitchFamily="18" charset="0"/>
              </a:rPr>
              <a:t> can answer user queries whenever user have queries.</a:t>
            </a:r>
            <a:endParaRPr lang="en-IN" sz="2400" dirty="0">
              <a:latin typeface="Times New Roman" panose="02020603050405020304" pitchFamily="18" charset="0"/>
              <a:cs typeface="Times New Roman" panose="02020603050405020304" pitchFamily="18" charset="0"/>
            </a:endParaRPr>
          </a:p>
          <a:p>
            <a:pPr marL="1371600" lvl="2" indent="-4572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digital voice-enabled assistants also make the operations hands-free. You don’t need to touch any screen or type in anything.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685800"/>
            <a:ext cx="10058400" cy="570669"/>
          </a:xfrm>
          <a:prstGeom prst="rect">
            <a:avLst/>
          </a:prstGeom>
        </p:spPr>
        <p:txBody>
          <a:bodyPr vert="horz" wrap="square" lIns="0" tIns="16510" rIns="0" bIns="0" rtlCol="0">
            <a:spAutoFit/>
          </a:bodyPr>
          <a:lstStyle/>
          <a:p>
            <a:pPr marL="12700" algn="ctr">
              <a:lnSpc>
                <a:spcPct val="100000"/>
              </a:lnSpc>
              <a:spcBef>
                <a:spcPts val="130"/>
              </a:spcBef>
            </a:pPr>
            <a:r>
              <a:rPr lang="en-US" spc="20" dirty="0" smtClean="0">
                <a:solidFill>
                  <a:schemeClr val="tx1"/>
                </a:solidFill>
                <a:latin typeface="Times New Roman" panose="02020603050405020304" pitchFamily="18" charset="0"/>
                <a:cs typeface="Times New Roman" panose="02020603050405020304" pitchFamily="18" charset="0"/>
              </a:rPr>
              <a:t>System Architecture diagram of the Proposed </a:t>
            </a:r>
            <a:r>
              <a:rPr lang="en-US" spc="20" dirty="0">
                <a:solidFill>
                  <a:schemeClr val="tx1"/>
                </a:solidFill>
                <a:latin typeface="Times New Roman" panose="02020603050405020304" pitchFamily="18" charset="0"/>
                <a:cs typeface="Times New Roman" panose="02020603050405020304" pitchFamily="18" charset="0"/>
              </a:rPr>
              <a:t>S</a:t>
            </a:r>
            <a:r>
              <a:rPr lang="en-US" spc="20" dirty="0" smtClean="0">
                <a:solidFill>
                  <a:schemeClr val="tx1"/>
                </a:solidFill>
                <a:latin typeface="Times New Roman" panose="02020603050405020304" pitchFamily="18" charset="0"/>
                <a:cs typeface="Times New Roman" panose="02020603050405020304" pitchFamily="18" charset="0"/>
              </a:rPr>
              <a:t>ystem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image1.jpeg"/>
          <p:cNvPicPr/>
          <p:nvPr/>
        </p:nvPicPr>
        <p:blipFill>
          <a:blip r:embed="rId2" cstate="print"/>
          <a:stretch>
            <a:fillRect/>
          </a:stretch>
        </p:blipFill>
        <p:spPr>
          <a:xfrm>
            <a:off x="2590800" y="1752599"/>
            <a:ext cx="8001000" cy="4321629"/>
          </a:xfrm>
          <a:prstGeom prst="rect">
            <a:avLst/>
          </a:prstGeom>
        </p:spPr>
      </p:pic>
      <p:sp>
        <p:nvSpPr>
          <p:cNvPr id="5" name="Rectangle 4"/>
          <p:cNvSpPr/>
          <p:nvPr/>
        </p:nvSpPr>
        <p:spPr>
          <a:xfrm>
            <a:off x="4632911" y="6074229"/>
            <a:ext cx="4051430"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Figure 1 </a:t>
            </a:r>
            <a:r>
              <a:rPr lang="en-IN" b="1" dirty="0" smtClean="0">
                <a:latin typeface="Times New Roman" panose="02020603050405020304" pitchFamily="18" charset="0"/>
                <a:cs typeface="Times New Roman" panose="02020603050405020304" pitchFamily="18" charset="0"/>
              </a:rPr>
              <a:t>: System </a:t>
            </a:r>
            <a:r>
              <a:rPr lang="en-IN" b="1" dirty="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0500" y="1382015"/>
            <a:ext cx="3962400" cy="352019"/>
          </a:xfrm>
          <a:prstGeom prst="rect">
            <a:avLst/>
          </a:prstGeom>
        </p:spPr>
        <p:txBody>
          <a:bodyPr vert="horz" wrap="square" lIns="0" tIns="13335" rIns="0" bIns="0" rtlCol="0">
            <a:spAutoFit/>
          </a:bodyPr>
          <a:lstStyle/>
          <a:p>
            <a:pPr marL="355600" indent="-342900">
              <a:lnSpc>
                <a:spcPct val="100000"/>
              </a:lnSpc>
              <a:spcBef>
                <a:spcPts val="105"/>
              </a:spcBef>
              <a:buFont typeface="Wingdings" panose="05000000000000000000" pitchFamily="2" charset="2"/>
              <a:buChar char="q"/>
            </a:pPr>
            <a:r>
              <a:rPr lang="en-IN" sz="2200" spc="-60" dirty="0" smtClean="0">
                <a:solidFill>
                  <a:schemeClr val="tx1"/>
                </a:solidFill>
                <a:latin typeface="Times New Roman" panose="02020603050405020304" pitchFamily="18" charset="0"/>
                <a:cs typeface="Times New Roman" panose="02020603050405020304" pitchFamily="18" charset="0"/>
              </a:rPr>
              <a:t>Hardware</a:t>
            </a:r>
            <a:r>
              <a:rPr lang="en-IN" sz="2200" spc="20" dirty="0" smtClean="0">
                <a:solidFill>
                  <a:schemeClr val="tx1"/>
                </a:solidFill>
                <a:latin typeface="Times New Roman" panose="02020603050405020304" pitchFamily="18" charset="0"/>
                <a:cs typeface="Times New Roman" panose="02020603050405020304" pitchFamily="18" charset="0"/>
              </a:rPr>
              <a:t> </a:t>
            </a:r>
            <a:r>
              <a:rPr lang="en-IN" sz="2200" spc="-10" dirty="0">
                <a:solidFill>
                  <a:schemeClr val="tx1"/>
                </a:solidFill>
                <a:latin typeface="Times New Roman" panose="02020603050405020304" pitchFamily="18" charset="0"/>
                <a:cs typeface="Times New Roman" panose="02020603050405020304" pitchFamily="18" charset="0"/>
              </a:rPr>
              <a:t>R</a:t>
            </a:r>
            <a:r>
              <a:rPr lang="en-IN" sz="2200" spc="-10" dirty="0" smtClean="0">
                <a:solidFill>
                  <a:schemeClr val="tx1"/>
                </a:solidFill>
                <a:latin typeface="Times New Roman" panose="02020603050405020304" pitchFamily="18" charset="0"/>
                <a:cs typeface="Times New Roman" panose="02020603050405020304" pitchFamily="18" charset="0"/>
              </a:rPr>
              <a:t>equirements</a:t>
            </a:r>
            <a:endParaRPr lang="en-IN" sz="2200" spc="-1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828800" y="575374"/>
            <a:ext cx="4191000" cy="646331"/>
          </a:xfrm>
          <a:prstGeom prst="rect">
            <a:avLst/>
          </a:prstGeom>
          <a:noFill/>
        </p:spPr>
        <p:txBody>
          <a:bodyPr wrap="square" rtlCol="0">
            <a:spAutoFit/>
          </a:bodyPr>
          <a:lstStyle/>
          <a:p>
            <a:r>
              <a:rPr lang="en-IN" sz="3600" spc="-60" dirty="0" smtClean="0">
                <a:latin typeface="Times New Roman" panose="02020603050405020304" pitchFamily="18" charset="0"/>
                <a:ea typeface="+mj-ea"/>
                <a:cs typeface="Times New Roman" panose="02020603050405020304" pitchFamily="18" charset="0"/>
              </a:rPr>
              <a:t>System</a:t>
            </a:r>
            <a:r>
              <a:rPr lang="en-IN" sz="3600" spc="20" dirty="0" smtClean="0">
                <a:latin typeface="Times New Roman" panose="02020603050405020304" pitchFamily="18" charset="0"/>
                <a:ea typeface="+mj-ea"/>
                <a:cs typeface="Times New Roman" panose="02020603050405020304" pitchFamily="18" charset="0"/>
              </a:rPr>
              <a:t> </a:t>
            </a:r>
            <a:r>
              <a:rPr lang="en-IN" sz="3600" spc="-10" dirty="0" smtClean="0">
                <a:latin typeface="Times New Roman" panose="02020603050405020304" pitchFamily="18" charset="0"/>
                <a:ea typeface="+mj-ea"/>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49787D9-B84F-41A4-AEA9-56392E02F16E}"/>
              </a:ext>
            </a:extLst>
          </p:cNvPr>
          <p:cNvGraphicFramePr>
            <a:graphicFrameLocks noGrp="1"/>
          </p:cNvGraphicFramePr>
          <p:nvPr>
            <p:extLst>
              <p:ext uri="{D42A27DB-BD31-4B8C-83A1-F6EECF244321}">
                <p14:modId xmlns:p14="http://schemas.microsoft.com/office/powerpoint/2010/main" val="3222412651"/>
              </p:ext>
            </p:extLst>
          </p:nvPr>
        </p:nvGraphicFramePr>
        <p:xfrm>
          <a:off x="2730500" y="1937313"/>
          <a:ext cx="8117114" cy="1431437"/>
        </p:xfrm>
        <a:graphic>
          <a:graphicData uri="http://schemas.openxmlformats.org/drawingml/2006/table">
            <a:tbl>
              <a:tblPr firstRow="1" bandRow="1">
                <a:tableStyleId>{21E4AEA4-8DFA-4A89-87EB-49C32662AFE0}</a:tableStyleId>
              </a:tblPr>
              <a:tblGrid>
                <a:gridCol w="4058557">
                  <a:extLst>
                    <a:ext uri="{9D8B030D-6E8A-4147-A177-3AD203B41FA5}">
                      <a16:colId xmlns:a16="http://schemas.microsoft.com/office/drawing/2014/main" val="3169686965"/>
                    </a:ext>
                  </a:extLst>
                </a:gridCol>
                <a:gridCol w="4058557">
                  <a:extLst>
                    <a:ext uri="{9D8B030D-6E8A-4147-A177-3AD203B41FA5}">
                      <a16:colId xmlns:a16="http://schemas.microsoft.com/office/drawing/2014/main" val="2513063017"/>
                    </a:ext>
                  </a:extLst>
                </a:gridCol>
              </a:tblGrid>
              <a:tr h="421169">
                <a:tc>
                  <a:txBody>
                    <a:bodyPr/>
                    <a:lstStyle/>
                    <a:p>
                      <a:r>
                        <a:rPr lang="en-IN" dirty="0" smtClean="0">
                          <a:latin typeface="Times New Roman" panose="02020603050405020304" pitchFamily="18" charset="0"/>
                          <a:cs typeface="Times New Roman" panose="02020603050405020304" pitchFamily="18" charset="0"/>
                        </a:rPr>
                        <a:t>Processor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effectLst/>
                          <a:latin typeface="Times New Roman" panose="02020603050405020304" pitchFamily="18" charset="0"/>
                          <a:cs typeface="Times New Roman" panose="02020603050405020304" pitchFamily="18" charset="0"/>
                        </a:rPr>
                        <a:t>Intel core i5 8</a:t>
                      </a:r>
                      <a:r>
                        <a:rPr lang="en-US" sz="1800" kern="1200" baseline="30000" dirty="0" smtClean="0">
                          <a:effectLst/>
                          <a:latin typeface="Times New Roman" panose="02020603050405020304" pitchFamily="18" charset="0"/>
                          <a:cs typeface="Times New Roman" panose="02020603050405020304" pitchFamily="18" charset="0"/>
                        </a:rPr>
                        <a:t>th</a:t>
                      </a:r>
                      <a:r>
                        <a:rPr lang="en-US" sz="1800" kern="1200" dirty="0" smtClean="0">
                          <a:effectLst/>
                          <a:latin typeface="Times New Roman" panose="02020603050405020304" pitchFamily="18" charset="0"/>
                          <a:cs typeface="Times New Roman" panose="02020603050405020304" pitchFamily="18" charset="0"/>
                        </a:rPr>
                        <a:t> Gen </a:t>
                      </a:r>
                      <a:endParaRPr lang="en-IN" sz="1600" kern="1200" dirty="0" smtClean="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7256204"/>
                  </a:ext>
                </a:extLst>
              </a:tr>
              <a:tr h="390689">
                <a:tc>
                  <a:txBody>
                    <a:bodyPr/>
                    <a:lstStyle/>
                    <a:p>
                      <a:r>
                        <a:rPr lang="en-IN" dirty="0" smtClean="0">
                          <a:latin typeface="Times New Roman" panose="02020603050405020304" pitchFamily="18" charset="0"/>
                          <a:cs typeface="Times New Roman" panose="02020603050405020304" pitchFamily="18" charset="0"/>
                        </a:rPr>
                        <a:t>Hard disk</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 TB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6140476"/>
                  </a:ext>
                </a:extLst>
              </a:tr>
              <a:tr h="400668">
                <a:tc>
                  <a:txBody>
                    <a:bodyPr/>
                    <a:lstStyle/>
                    <a:p>
                      <a:r>
                        <a:rPr lang="en-IN" dirty="0">
                          <a:latin typeface="Times New Roman" panose="02020603050405020304" pitchFamily="18" charset="0"/>
                          <a:cs typeface="Times New Roman" panose="02020603050405020304" pitchFamily="18" charset="0"/>
                        </a:rPr>
                        <a:t>RAM</a:t>
                      </a:r>
                    </a:p>
                  </a:txBody>
                  <a:tcPr/>
                </a:tc>
                <a:tc>
                  <a:txBody>
                    <a:bodyPr/>
                    <a:lstStyle/>
                    <a:p>
                      <a:r>
                        <a:rPr lang="en-IN" dirty="0" smtClean="0">
                          <a:latin typeface="Times New Roman" panose="02020603050405020304" pitchFamily="18" charset="0"/>
                          <a:cs typeface="Times New Roman" panose="02020603050405020304" pitchFamily="18" charset="0"/>
                        </a:rPr>
                        <a:t>8 GB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4047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79462289"/>
              </p:ext>
            </p:extLst>
          </p:nvPr>
        </p:nvGraphicFramePr>
        <p:xfrm>
          <a:off x="2730500" y="4487578"/>
          <a:ext cx="8128000" cy="1579578"/>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66540263"/>
                    </a:ext>
                  </a:extLst>
                </a:gridCol>
                <a:gridCol w="4064000">
                  <a:extLst>
                    <a:ext uri="{9D8B030D-6E8A-4147-A177-3AD203B41FA5}">
                      <a16:colId xmlns:a16="http://schemas.microsoft.com/office/drawing/2014/main" val="3661726842"/>
                    </a:ext>
                  </a:extLst>
                </a:gridCol>
              </a:tblGrid>
              <a:tr h="391970">
                <a:tc>
                  <a:txBody>
                    <a:bodyPr/>
                    <a:lstStyle/>
                    <a:p>
                      <a:r>
                        <a:rPr lang="en-IN" dirty="0">
                          <a:latin typeface="Times New Roman" panose="02020603050405020304" pitchFamily="18" charset="0"/>
                          <a:cs typeface="Times New Roman" panose="02020603050405020304" pitchFamily="18" charset="0"/>
                        </a:rPr>
                        <a:t>Operating System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Windows </a:t>
                      </a:r>
                      <a:r>
                        <a:rPr lang="en-US" sz="1800" dirty="0" smtClean="0">
                          <a:latin typeface="Times New Roman" panose="02020603050405020304" pitchFamily="18" charset="0"/>
                          <a:cs typeface="Times New Roman" panose="02020603050405020304" pitchFamily="18" charset="0"/>
                        </a:rPr>
                        <a:t>10</a:t>
                      </a:r>
                      <a:r>
                        <a:rPr lang="en-US" sz="1800" baseline="0" dirty="0" smtClean="0">
                          <a:latin typeface="Times New Roman" panose="02020603050405020304" pitchFamily="18" charset="0"/>
                          <a:cs typeface="Times New Roman" panose="02020603050405020304" pitchFamily="18" charset="0"/>
                        </a:rPr>
                        <a:t> pro</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2645395077"/>
                  </a:ext>
                </a:extLst>
              </a:tr>
              <a:tr h="381000">
                <a:tc>
                  <a:txBody>
                    <a:bodyPr/>
                    <a:lstStyle/>
                    <a:p>
                      <a:r>
                        <a:rPr lang="en-IN" dirty="0" smtClean="0">
                          <a:latin typeface="Times New Roman" panose="02020603050405020304" pitchFamily="18" charset="0"/>
                          <a:cs typeface="Times New Roman" panose="02020603050405020304" pitchFamily="18" charset="0"/>
                        </a:rPr>
                        <a:t>IDE</a:t>
                      </a:r>
                      <a:r>
                        <a:rPr lang="en-US" sz="1800" dirty="0" smtClean="0">
                          <a:effectLst/>
                          <a:latin typeface="Times New Roman" panose="02020603050405020304" pitchFamily="18" charset="0"/>
                          <a:ea typeface="Times New Roman" panose="02020603050405020304" pitchFamily="18" charset="0"/>
                        </a:rPr>
                        <a:t>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err="1" smtClean="0">
                          <a:latin typeface="Times New Roman" pitchFamily="18" charset="0"/>
                          <a:cs typeface="Times New Roman" pitchFamily="18" charset="0"/>
                        </a:rPr>
                        <a:t>PyCharm</a:t>
                      </a:r>
                      <a:r>
                        <a:rPr lang="en-IN" sz="1800" dirty="0" smtClean="0">
                          <a:latin typeface="Times New Roman" pitchFamily="18" charset="0"/>
                          <a:cs typeface="Times New Roman" pitchFamily="18" charset="0"/>
                        </a:rPr>
                        <a:t> 3.2</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16980185"/>
                  </a:ext>
                </a:extLst>
              </a:tr>
              <a:tr h="381000">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Editor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Visual studio Code</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630504944"/>
                  </a:ext>
                </a:extLst>
              </a:tr>
              <a:tr h="425608">
                <a:tc>
                  <a:txBody>
                    <a:bodyPr/>
                    <a:lstStyle/>
                    <a:p>
                      <a:r>
                        <a:rPr lang="en-IN" dirty="0" smtClean="0">
                          <a:latin typeface="Times New Roman" panose="02020603050405020304" pitchFamily="18" charset="0"/>
                          <a:cs typeface="Times New Roman" panose="02020603050405020304" pitchFamily="18" charset="0"/>
                        </a:rPr>
                        <a:t>Programming language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Python</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773449278"/>
                  </a:ext>
                </a:extLst>
              </a:tr>
            </a:tbl>
          </a:graphicData>
        </a:graphic>
      </p:graphicFrame>
      <p:sp>
        <p:nvSpPr>
          <p:cNvPr id="7" name="TextBox 6"/>
          <p:cNvSpPr txBox="1"/>
          <p:nvPr/>
        </p:nvSpPr>
        <p:spPr>
          <a:xfrm>
            <a:off x="2590800" y="3923232"/>
            <a:ext cx="3581400" cy="430887"/>
          </a:xfrm>
          <a:prstGeom prst="rect">
            <a:avLst/>
          </a:prstGeom>
          <a:noFill/>
        </p:spPr>
        <p:txBody>
          <a:bodyPr wrap="square" rtlCol="0">
            <a:spAutoFit/>
          </a:bodyPr>
          <a:lstStyle/>
          <a:p>
            <a:pPr marL="342900" indent="-342900">
              <a:buFont typeface="Wingdings" panose="05000000000000000000" pitchFamily="2" charset="2"/>
              <a:buChar char="q"/>
            </a:pPr>
            <a:r>
              <a:rPr lang="en-IN" sz="2200" spc="-60" dirty="0" smtClean="0">
                <a:latin typeface="Times New Roman" panose="02020603050405020304" pitchFamily="18" charset="0"/>
                <a:cs typeface="Times New Roman" panose="02020603050405020304" pitchFamily="18" charset="0"/>
              </a:rPr>
              <a:t>Software</a:t>
            </a:r>
            <a:r>
              <a:rPr lang="en-IN" sz="2200" spc="20" dirty="0" smtClean="0">
                <a:latin typeface="Times New Roman" panose="02020603050405020304" pitchFamily="18" charset="0"/>
                <a:cs typeface="Times New Roman" panose="02020603050405020304" pitchFamily="18" charset="0"/>
              </a:rPr>
              <a:t> </a:t>
            </a:r>
            <a:r>
              <a:rPr lang="en-IN" sz="2200" spc="-10" dirty="0">
                <a:latin typeface="Times New Roman" panose="02020603050405020304" pitchFamily="18" charset="0"/>
                <a:cs typeface="Times New Roman" panose="02020603050405020304" pitchFamily="18" charset="0"/>
              </a:rPr>
              <a:t>Requirements</a:t>
            </a:r>
            <a:endParaRPr lang="en-IN" sz="2200" dirty="0"/>
          </a:p>
        </p:txBody>
      </p:sp>
      <p:sp>
        <p:nvSpPr>
          <p:cNvPr id="3" name="Rectangle 2"/>
          <p:cNvSpPr/>
          <p:nvPr/>
        </p:nvSpPr>
        <p:spPr>
          <a:xfrm>
            <a:off x="4876800" y="3388505"/>
            <a:ext cx="3472425"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Table 1: Hardware </a:t>
            </a:r>
            <a:r>
              <a:rPr lang="en-US" b="1" dirty="0" smtClean="0">
                <a:solidFill>
                  <a:srgbClr val="000000"/>
                </a:solidFill>
                <a:latin typeface="Times New Roman" panose="02020603050405020304" pitchFamily="18" charset="0"/>
                <a:ea typeface="Times New Roman" panose="02020603050405020304" pitchFamily="18" charset="0"/>
              </a:rPr>
              <a:t>requirements </a:t>
            </a:r>
            <a:endParaRPr lang="en-IN" dirty="0"/>
          </a:p>
        </p:txBody>
      </p:sp>
      <p:sp>
        <p:nvSpPr>
          <p:cNvPr id="8" name="Rectangle 7"/>
          <p:cNvSpPr/>
          <p:nvPr/>
        </p:nvSpPr>
        <p:spPr>
          <a:xfrm>
            <a:off x="4969773" y="6067156"/>
            <a:ext cx="3286477"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Table 2: Software </a:t>
            </a:r>
            <a:r>
              <a:rPr lang="en-US" b="1" dirty="0" smtClean="0">
                <a:solidFill>
                  <a:srgbClr val="000000"/>
                </a:solidFill>
                <a:latin typeface="Times New Roman" panose="02020603050405020304" pitchFamily="18" charset="0"/>
                <a:ea typeface="Times New Roman" panose="02020603050405020304" pitchFamily="18" charset="0"/>
              </a:rPr>
              <a:t>requirements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1580</TotalTime>
  <Words>1598</Words>
  <Application>Microsoft Office PowerPoint</Application>
  <PresentationFormat>Widescreen</PresentationFormat>
  <Paragraphs>257</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Times New Roman</vt:lpstr>
      <vt:lpstr>Wingdings</vt:lpstr>
      <vt:lpstr>Wingdings 3</vt:lpstr>
      <vt:lpstr>Wisp</vt:lpstr>
      <vt:lpstr>P.E.S COLLEGE OF ENGINEERING, MANDYA (An Autonomous Institution Affiliated to VTU, Belagavi)    </vt:lpstr>
      <vt:lpstr>Agenda</vt:lpstr>
      <vt:lpstr>Introduction</vt:lpstr>
      <vt:lpstr>PowerPoint Presentation</vt:lpstr>
      <vt:lpstr>Existing System</vt:lpstr>
      <vt:lpstr>Proposed System</vt:lpstr>
      <vt:lpstr>Advantages of Proposed System</vt:lpstr>
      <vt:lpstr>System Architecture diagram of the Proposed System</vt:lpstr>
      <vt:lpstr>Hardware Requirements</vt:lpstr>
      <vt:lpstr>PowerPoint Presentation</vt:lpstr>
      <vt:lpstr>Continues…</vt:lpstr>
      <vt:lpstr>PowerPoint Presentation</vt:lpstr>
      <vt:lpstr>Figure 3 : User  sequence  diagram</vt:lpstr>
      <vt:lpstr>PowerPoint Presentation</vt:lpstr>
      <vt:lpstr> Figure 4 : User Activity Diagram</vt:lpstr>
      <vt:lpstr>PowerPoint Presentation</vt:lpstr>
      <vt:lpstr>Figure 5 : User 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 COLLEGE OF ENGINEERING,MANDYA (An Autonomous Institution Affiliated to VTU, Belagavi)    </dc:title>
  <cp:lastModifiedBy>karthik bharadwaj</cp:lastModifiedBy>
  <cp:revision>124</cp:revision>
  <dcterms:created xsi:type="dcterms:W3CDTF">2021-11-30T04:47:40Z</dcterms:created>
  <dcterms:modified xsi:type="dcterms:W3CDTF">2022-02-17T19:23:08Z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2021-08-04T00:00:00Z</vt:filetime>
  </property>
  <property fmtid="{D5CDD505-2E9C-101B-9397-08002B2CF9AE}" pid="3" name="LastSaved">
    <vt:filetime>2021-11-30T00:00:00Z</vt:filetime>
  </property>
</Properties>
</file>