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660"/>
  </p:normalViewPr>
  <p:slideViewPr>
    <p:cSldViewPr snapToGrid="0">
      <p:cViewPr varScale="1">
        <p:scale>
          <a:sx n="107" d="100"/>
          <a:sy n="107" d="100"/>
        </p:scale>
        <p:origin x="672"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2/18/2025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2/18/2025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2/18/2025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2/18/2025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2/18/2025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2/18/2025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2/18/2025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2/18/2025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Yogen Avinash Aralaguppi</a:t>
            </a:r>
          </a:p>
          <a:p>
            <a:r>
              <a:rPr lang="en-US" sz="2000" b="1" dirty="0">
                <a:solidFill>
                  <a:schemeClr val="accent1">
                    <a:lumMod val="75000"/>
                  </a:schemeClr>
                </a:solidFill>
                <a:latin typeface="Arial"/>
                <a:cs typeface="Arial"/>
              </a:rPr>
              <a:t>Student Name : Yogen Avinash Aralaguppi</a:t>
            </a:r>
          </a:p>
          <a:p>
            <a:r>
              <a:rPr lang="en-US" sz="2000" b="1" dirty="0">
                <a:solidFill>
                  <a:schemeClr val="accent1">
                    <a:lumMod val="75000"/>
                  </a:schemeClr>
                </a:solidFill>
                <a:latin typeface="Arial"/>
                <a:cs typeface="Arial"/>
              </a:rPr>
              <a:t>College Name &amp; Department : Amrita Vishwa Vidyapeetham</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buFont typeface="Arial" panose="020B0604020202020204" pitchFamily="34" charset="0"/>
              <a:buChar char="•"/>
            </a:pPr>
            <a:r>
              <a:rPr lang="en-IN" b="1" dirty="0"/>
              <a:t>AI-Based Detection Resistance</a:t>
            </a:r>
            <a:r>
              <a:rPr lang="en-IN" dirty="0"/>
              <a:t>: Implement countermeasures against steganalysis using deep learning.</a:t>
            </a:r>
          </a:p>
          <a:p>
            <a:pPr>
              <a:buFont typeface="Arial" panose="020B0604020202020204" pitchFamily="34" charset="0"/>
              <a:buChar char="•"/>
            </a:pPr>
            <a:r>
              <a:rPr lang="en-IN" b="1" dirty="0"/>
              <a:t>Support for Multiple File Formats</a:t>
            </a:r>
            <a:r>
              <a:rPr lang="en-IN" dirty="0"/>
              <a:t>: Expand beyond images to audio/video steganography.</a:t>
            </a:r>
          </a:p>
          <a:p>
            <a:pPr>
              <a:buFont typeface="Arial" panose="020B0604020202020204" pitchFamily="34" charset="0"/>
              <a:buChar char="•"/>
            </a:pPr>
            <a:r>
              <a:rPr lang="en-IN" b="1" dirty="0"/>
              <a:t>Mobile &amp; Web Application</a:t>
            </a:r>
            <a:r>
              <a:rPr lang="en-IN" dirty="0"/>
              <a:t>: Make this available as a secure steganography tool for users.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t>Secure communication is an emerging issue because of rising cyber attacks. Conventional encryption can be identified and is therefore susceptible to hackers. This project aims to conceal messages in images by employing Least Significant Bit (LSB) encoding coupled with XOR encryption, thus remaining secret but imperceptible to the human eye.</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Arial" panose="020B0604020202020204" pitchFamily="34" charset="0"/>
              <a:buChar char="•"/>
            </a:pPr>
            <a:r>
              <a:rPr lang="en-IN" b="1" dirty="0"/>
              <a:t>Programming Language</a:t>
            </a:r>
            <a:r>
              <a:rPr lang="en-IN" dirty="0"/>
              <a:t>: Python</a:t>
            </a:r>
          </a:p>
          <a:p>
            <a:pPr>
              <a:buFont typeface="Arial" panose="020B0604020202020204" pitchFamily="34" charset="0"/>
              <a:buChar char="•"/>
            </a:pPr>
            <a:r>
              <a:rPr lang="en-IN" b="1" dirty="0"/>
              <a:t>Libraries</a:t>
            </a:r>
            <a:r>
              <a:rPr lang="en-IN" dirty="0"/>
              <a:t>: PIL (Pillow), </a:t>
            </a:r>
            <a:r>
              <a:rPr lang="en-IN" dirty="0" err="1"/>
              <a:t>Tkinter</a:t>
            </a:r>
            <a:r>
              <a:rPr lang="en-IN" dirty="0"/>
              <a:t>, OS, NumPy</a:t>
            </a:r>
          </a:p>
          <a:p>
            <a:pPr>
              <a:buFont typeface="Arial" panose="020B0604020202020204" pitchFamily="34" charset="0"/>
              <a:buChar char="•"/>
            </a:pPr>
            <a:r>
              <a:rPr lang="en-IN" b="1" dirty="0"/>
              <a:t>Security Mechanism</a:t>
            </a:r>
            <a:r>
              <a:rPr lang="en-IN" dirty="0"/>
              <a:t>: XOR Encryption</a:t>
            </a:r>
          </a:p>
          <a:p>
            <a:pPr>
              <a:buFont typeface="Arial" panose="020B0604020202020204" pitchFamily="34" charset="0"/>
              <a:buChar char="•"/>
            </a:pPr>
            <a:r>
              <a:rPr lang="en-IN" b="1" dirty="0"/>
              <a:t>Steganography Method</a:t>
            </a:r>
            <a:r>
              <a:rPr lang="en-IN" dirty="0"/>
              <a:t>: Least Significant Bit (LSB) Encoding</a:t>
            </a:r>
          </a:p>
          <a:p>
            <a:pPr marL="0" indent="0">
              <a:buNone/>
            </a:pPr>
            <a:r>
              <a:rPr lang="en-IN" dirty="0"/>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Font typeface="Arial" panose="020B0604020202020204" pitchFamily="34" charset="0"/>
              <a:buChar char="•"/>
            </a:pPr>
            <a:r>
              <a:rPr lang="en-IN" sz="2000" b="1" dirty="0"/>
              <a:t>Double-Layer Security</a:t>
            </a:r>
            <a:r>
              <a:rPr lang="en-IN" sz="2000" dirty="0"/>
              <a:t>: Combines steganography (LSB) with encryption (XOR) to ensure high confidentiality.</a:t>
            </a:r>
          </a:p>
          <a:p>
            <a:pPr>
              <a:buFont typeface="Arial" panose="020B0604020202020204" pitchFamily="34" charset="0"/>
              <a:buChar char="•"/>
            </a:pPr>
            <a:r>
              <a:rPr lang="en-IN" sz="2000" b="1" dirty="0"/>
              <a:t>User-Friendly Interface</a:t>
            </a:r>
            <a:r>
              <a:rPr lang="en-IN" sz="2000" dirty="0"/>
              <a:t>: Simple GUI for encoding and decoding messages.</a:t>
            </a:r>
          </a:p>
          <a:p>
            <a:pPr>
              <a:buFont typeface="Arial" panose="020B0604020202020204" pitchFamily="34" charset="0"/>
              <a:buChar char="•"/>
            </a:pPr>
            <a:r>
              <a:rPr lang="en-IN" sz="2000" b="1" dirty="0"/>
              <a:t>Undetectable</a:t>
            </a:r>
            <a:r>
              <a:rPr lang="en-IN" sz="2000" dirty="0"/>
              <a:t>: Hidden data does not distort the image significantly, avoiding suspicion.</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buFont typeface="Arial" panose="020B0604020202020204" pitchFamily="34" charset="0"/>
              <a:buChar char="•"/>
            </a:pPr>
            <a:r>
              <a:rPr lang="en-US" dirty="0"/>
              <a:t>Cybersecurity professionals</a:t>
            </a:r>
          </a:p>
          <a:p>
            <a:pPr>
              <a:buFont typeface="Arial" panose="020B0604020202020204" pitchFamily="34" charset="0"/>
              <a:buChar char="•"/>
            </a:pPr>
            <a:r>
              <a:rPr lang="en-US" dirty="0"/>
              <a:t>Privacy-conscious users</a:t>
            </a:r>
          </a:p>
          <a:p>
            <a:pPr>
              <a:buFont typeface="Arial" panose="020B0604020202020204" pitchFamily="34" charset="0"/>
              <a:buChar char="•"/>
            </a:pPr>
            <a:r>
              <a:rPr lang="en-US" dirty="0"/>
              <a:t>Law enforcement &amp; government agencies</a:t>
            </a:r>
          </a:p>
          <a:p>
            <a:pPr>
              <a:buFont typeface="Arial" panose="020B0604020202020204" pitchFamily="34" charset="0"/>
              <a:buChar char="•"/>
            </a:pPr>
            <a:r>
              <a:rPr lang="en-US" dirty="0"/>
              <a:t>Researchers &amp; academicians</a:t>
            </a: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1" name="Content Placeholder 10">
            <a:extLst>
              <a:ext uri="{FF2B5EF4-FFF2-40B4-BE49-F238E27FC236}">
                <a16:creationId xmlns:a16="http://schemas.microsoft.com/office/drawing/2014/main" id="{35262FE6-194F-B0BE-FCFA-B6FD6E5629F7}"/>
              </a:ext>
            </a:extLst>
          </p:cNvPr>
          <p:cNvPicPr>
            <a:picLocks noGrp="1" noChangeAspect="1"/>
          </p:cNvPicPr>
          <p:nvPr>
            <p:ph idx="1"/>
          </p:nvPr>
        </p:nvPicPr>
        <p:blipFill>
          <a:blip r:embed="rId2"/>
          <a:stretch>
            <a:fillRect/>
          </a:stretch>
        </p:blipFill>
        <p:spPr>
          <a:xfrm>
            <a:off x="723390" y="2411162"/>
            <a:ext cx="3286584" cy="1781424"/>
          </a:xfrm>
        </p:spPr>
      </p:pic>
      <p:pic>
        <p:nvPicPr>
          <p:cNvPr id="13" name="Picture 12">
            <a:extLst>
              <a:ext uri="{FF2B5EF4-FFF2-40B4-BE49-F238E27FC236}">
                <a16:creationId xmlns:a16="http://schemas.microsoft.com/office/drawing/2014/main" id="{B63A4FB5-25E5-3719-6278-5E8B649EDA09}"/>
              </a:ext>
            </a:extLst>
          </p:cNvPr>
          <p:cNvPicPr>
            <a:picLocks noChangeAspect="1"/>
          </p:cNvPicPr>
          <p:nvPr/>
        </p:nvPicPr>
        <p:blipFill>
          <a:blip r:embed="rId3"/>
          <a:stretch>
            <a:fillRect/>
          </a:stretch>
        </p:blipFill>
        <p:spPr>
          <a:xfrm>
            <a:off x="4997308" y="2558820"/>
            <a:ext cx="3362794" cy="1486107"/>
          </a:xfrm>
          <a:prstGeom prst="rect">
            <a:avLst/>
          </a:prstGeom>
        </p:spPr>
      </p:pic>
      <p:pic>
        <p:nvPicPr>
          <p:cNvPr id="15" name="Picture 14">
            <a:extLst>
              <a:ext uri="{FF2B5EF4-FFF2-40B4-BE49-F238E27FC236}">
                <a16:creationId xmlns:a16="http://schemas.microsoft.com/office/drawing/2014/main" id="{4E3E88EA-5745-6633-171B-D69E21CB5931}"/>
              </a:ext>
            </a:extLst>
          </p:cNvPr>
          <p:cNvPicPr>
            <a:picLocks noChangeAspect="1"/>
          </p:cNvPicPr>
          <p:nvPr/>
        </p:nvPicPr>
        <p:blipFill>
          <a:blip r:embed="rId4"/>
          <a:stretch>
            <a:fillRect/>
          </a:stretch>
        </p:blipFill>
        <p:spPr>
          <a:xfrm>
            <a:off x="9120910" y="2527444"/>
            <a:ext cx="1695687" cy="1324160"/>
          </a:xfrm>
          <a:prstGeom prst="rect">
            <a:avLst/>
          </a:prstGeom>
        </p:spPr>
      </p:pic>
      <p:sp>
        <p:nvSpPr>
          <p:cNvPr id="17" name="TextBox 16">
            <a:extLst>
              <a:ext uri="{FF2B5EF4-FFF2-40B4-BE49-F238E27FC236}">
                <a16:creationId xmlns:a16="http://schemas.microsoft.com/office/drawing/2014/main" id="{E2E50383-F0FE-A30F-63D4-C5E179E8E23F}"/>
              </a:ext>
            </a:extLst>
          </p:cNvPr>
          <p:cNvSpPr txBox="1"/>
          <p:nvPr/>
        </p:nvSpPr>
        <p:spPr>
          <a:xfrm>
            <a:off x="2662517" y="4391950"/>
            <a:ext cx="6096000" cy="1754326"/>
          </a:xfrm>
          <a:prstGeom prst="rect">
            <a:avLst/>
          </a:prstGeom>
          <a:noFill/>
        </p:spPr>
        <p:txBody>
          <a:bodyPr wrap="square">
            <a:spAutoFit/>
          </a:bodyPr>
          <a:lstStyle/>
          <a:p>
            <a:pPr>
              <a:buFont typeface="Arial" panose="020B0604020202020204" pitchFamily="34" charset="0"/>
              <a:buChar char="•"/>
            </a:pPr>
            <a:r>
              <a:rPr lang="en-US" dirty="0"/>
              <a:t>Successfully hides messages within an image without noticeable changes.</a:t>
            </a:r>
          </a:p>
          <a:p>
            <a:pPr>
              <a:buFont typeface="Arial" panose="020B0604020202020204" pitchFamily="34" charset="0"/>
              <a:buChar char="•"/>
            </a:pPr>
            <a:r>
              <a:rPr lang="en-US" dirty="0"/>
              <a:t>Messages can be extracted </a:t>
            </a:r>
            <a:r>
              <a:rPr lang="en-US" b="1" dirty="0"/>
              <a:t>only</a:t>
            </a:r>
            <a:r>
              <a:rPr lang="en-US" dirty="0"/>
              <a:t> with the correct password, adding an extra layer of security.</a:t>
            </a:r>
          </a:p>
          <a:p>
            <a:pPr>
              <a:buFont typeface="Arial" panose="020B0604020202020204" pitchFamily="34" charset="0"/>
              <a:buChar char="•"/>
            </a:pPr>
            <a:r>
              <a:rPr lang="en-US" dirty="0"/>
              <a:t>Prevents detection through basic visual or statistical analysis.</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This project demonstrates </a:t>
            </a:r>
            <a:r>
              <a:rPr lang="en-US" b="1" dirty="0"/>
              <a:t>effective hidden communication</a:t>
            </a:r>
            <a:r>
              <a:rPr lang="en-US" dirty="0"/>
              <a:t> using </a:t>
            </a:r>
            <a:r>
              <a:rPr lang="en-US" b="1" dirty="0"/>
              <a:t>image steganography and encryption</a:t>
            </a:r>
            <a:r>
              <a:rPr lang="en-US" dirty="0"/>
              <a:t>. By </a:t>
            </a:r>
            <a:r>
              <a:rPr lang="en-US" b="1" dirty="0"/>
              <a:t>combining LSB encoding with XOR encryption</a:t>
            </a:r>
            <a:r>
              <a:rPr lang="en-US" dirty="0"/>
              <a:t>, it provides a </a:t>
            </a:r>
            <a:r>
              <a:rPr lang="en-US" b="1" dirty="0"/>
              <a:t>secure method for message hiding</a:t>
            </a:r>
            <a:r>
              <a:rPr lang="en-US" dirty="0"/>
              <a:t> that can be used in various cybersecurity and privacy-focused applications.</a:t>
            </a:r>
          </a:p>
          <a:p>
            <a:endParaRPr lang="en-IN" dirty="0"/>
          </a:p>
          <a:p>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https://github.com/yogen-py/Steg.git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1397</TotalTime>
  <Words>330</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Yogen Aralaguppi</cp:lastModifiedBy>
  <cp:revision>28</cp:revision>
  <dcterms:created xsi:type="dcterms:W3CDTF">2021-05-26T16:50:10Z</dcterms:created>
  <dcterms:modified xsi:type="dcterms:W3CDTF">2025-02-19T08:55:53Z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