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srbI1lrgxl7ucilIxr1PQkSoT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bold.fntdata"/><Relationship Id="rId10" Type="http://schemas.openxmlformats.org/officeDocument/2006/relationships/slide" Target="slides/slide6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9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fe3251cdf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fe3251cd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ff29daf5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ff29daf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e3251cdf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fe3251c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fe3251cdf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fe3251cd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ff12a397b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ff12a397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ff12a397b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ff12a397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ff29daf5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ff29daf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ff29daf5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ff29daf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ff12a3ab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ff12a3ab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ff29daf5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ff29daf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fe3251cd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fe3251c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ff12a3abd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ff12a3ab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ff12a3abd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ff12a3ab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ff12a3abd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ff12a3ab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ff12a3abd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ff12a3ab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fe3251cdf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fe3251cd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fe3251cdf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fe3251cd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fe3251cdf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fe3251cd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fe3251cdf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fe3251cd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fe3251cdf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fe3251cd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ff29daf5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ff29daf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ff29daf5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ff29daf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8fe3251cdf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0" name="Google Shape;10;g8fe3251cdf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1" name="Google Shape;11;g8fe3251cdf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fe3251cdf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5" name="Google Shape;45;g8fe3251cdf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g8fe3251cdf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fe3251cdf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fe3251cdf_0_4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" name="Google Shape;51;g8fe3251cdf_0_45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52" name="Google Shape;52;g8fe3251cdf_0_4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8fe3251cdf_0_4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8fe3251cdf_0_4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8fe3251cdf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g8fe3251cdf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fe3251cdf_0_11"/>
          <p:cNvSpPr txBox="1"/>
          <p:nvPr>
            <p:ph type="title"/>
          </p:nvPr>
        </p:nvSpPr>
        <p:spPr>
          <a:xfrm>
            <a:off x="307075" y="292450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" name="Google Shape;17;g8fe3251cdf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g8fe3251cdf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8fe3251cdf_0_15"/>
          <p:cNvSpPr txBox="1"/>
          <p:nvPr>
            <p:ph type="title"/>
          </p:nvPr>
        </p:nvSpPr>
        <p:spPr>
          <a:xfrm>
            <a:off x="33632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" name="Google Shape;21;g8fe3251cdf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" name="Google Shape;22;g8fe3251cdf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8fe3251cdf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8fe3251cdf_0_20"/>
          <p:cNvSpPr txBox="1"/>
          <p:nvPr>
            <p:ph type="title"/>
          </p:nvPr>
        </p:nvSpPr>
        <p:spPr>
          <a:xfrm>
            <a:off x="30707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8fe3251cdf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fe3251cdf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9" name="Google Shape;29;g8fe3251cdf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8fe3251cdf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fe3251cdf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3" name="Google Shape;33;g8fe3251cdf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8fe3251cdf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8fe3251cdf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7" name="Google Shape;37;g8fe3251cdf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g8fe3251cdf_0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g8fe3251cdf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fe3251cdf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2" name="Google Shape;42;g8fe3251cdf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fe3251cdf_0_0"/>
          <p:cNvSpPr txBox="1"/>
          <p:nvPr>
            <p:ph type="title"/>
          </p:nvPr>
        </p:nvSpPr>
        <p:spPr>
          <a:xfrm>
            <a:off x="190100" y="350925"/>
            <a:ext cx="121920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D1409"/>
              </a:buClr>
              <a:buSzPts val="3600"/>
              <a:buFont typeface="Roboto Light"/>
              <a:buNone/>
              <a:defRPr sz="3600">
                <a:solidFill>
                  <a:srgbClr val="CD1409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8fe3251cdf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415600" y="743650"/>
            <a:ext cx="109452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65550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sz="5000"/>
              <a:t>Business Intelligence and</a:t>
            </a:r>
            <a:r>
              <a:rPr lang="en-US" sz="5000"/>
              <a:t> </a:t>
            </a:r>
            <a:r>
              <a:rPr lang="en-US" sz="5000"/>
              <a:t>Reporting</a:t>
            </a:r>
            <a:endParaRPr sz="500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Parikshit Pandey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Yogen Sood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e3251cdf_0_169"/>
          <p:cNvSpPr txBox="1"/>
          <p:nvPr>
            <p:ph type="title"/>
          </p:nvPr>
        </p:nvSpPr>
        <p:spPr>
          <a:xfrm>
            <a:off x="33632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Inbuilt ETL Capability</a:t>
            </a:r>
            <a:endParaRPr/>
          </a:p>
        </p:txBody>
      </p:sp>
      <p:sp>
        <p:nvSpPr>
          <p:cNvPr id="124" name="Google Shape;124;g8fe3251cdf_0_169"/>
          <p:cNvSpPr txBox="1"/>
          <p:nvPr>
            <p:ph idx="1" type="body"/>
          </p:nvPr>
        </p:nvSpPr>
        <p:spPr>
          <a:xfrm>
            <a:off x="431325" y="1740633"/>
            <a:ext cx="53331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Technologies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</a:rPr>
              <a:t>Columnar Database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</a:rPr>
              <a:t>In-Chip Technology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highlight>
                  <a:srgbClr val="FFFFFF"/>
                </a:highlight>
              </a:rPr>
              <a:t>Scheduling Builds</a:t>
            </a:r>
            <a:r>
              <a:rPr lang="en-US" sz="1800">
                <a:highlight>
                  <a:srgbClr val="FFFFFF"/>
                </a:highlight>
              </a:rPr>
              <a:t>: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</a:rPr>
              <a:t>Replace All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</a:rPr>
              <a:t>By Table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</a:rPr>
              <a:t>Changes only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highlight>
                  <a:srgbClr val="FFFFFF"/>
                </a:highlight>
              </a:rPr>
              <a:t>Transform Operations</a:t>
            </a:r>
            <a:r>
              <a:rPr lang="en-US" sz="1800">
                <a:highlight>
                  <a:srgbClr val="FFFFFF"/>
                </a:highlight>
              </a:rPr>
              <a:t>: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</a:rPr>
              <a:t>Adding custom tables, SQL statements.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</a:rPr>
              <a:t>Previewing table result.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</a:rPr>
              <a:t>Custom columns and field formulas.</a:t>
            </a:r>
            <a:endParaRPr sz="18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</a:endParaRPr>
          </a:p>
        </p:txBody>
      </p:sp>
      <p:sp>
        <p:nvSpPr>
          <p:cNvPr id="125" name="Google Shape;125;g8fe3251cdf_0_16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D1409"/>
                </a:solidFill>
              </a:rPr>
              <a:t>Drawbacks</a:t>
            </a:r>
            <a:r>
              <a:rPr lang="en-US" sz="1800">
                <a:solidFill>
                  <a:srgbClr val="CD1409"/>
                </a:solidFill>
              </a:rPr>
              <a:t>:</a:t>
            </a:r>
            <a:endParaRPr sz="1800">
              <a:solidFill>
                <a:srgbClr val="CD140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Very RAM-Intensive software, high system requirements to run.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Limited memory available for use in free trial version.</a:t>
            </a:r>
            <a:endParaRPr sz="1800"/>
          </a:p>
        </p:txBody>
      </p:sp>
      <p:sp>
        <p:nvSpPr>
          <p:cNvPr id="126" name="Google Shape;126;g8fe3251cdf_0_1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ff29daf51_0_1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Data Studio</a:t>
            </a:r>
            <a:endParaRPr/>
          </a:p>
        </p:txBody>
      </p:sp>
      <p:sp>
        <p:nvSpPr>
          <p:cNvPr id="132" name="Google Shape;132;g8ff29daf51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fe3251cdf_0_141"/>
          <p:cNvSpPr txBox="1"/>
          <p:nvPr>
            <p:ph type="title"/>
          </p:nvPr>
        </p:nvSpPr>
        <p:spPr>
          <a:xfrm>
            <a:off x="30707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 </a:t>
            </a:r>
            <a:endParaRPr/>
          </a:p>
        </p:txBody>
      </p:sp>
      <p:pic>
        <p:nvPicPr>
          <p:cNvPr id="138" name="Google Shape;138;g8fe3251cdf_0_141"/>
          <p:cNvPicPr preferRelativeResize="0"/>
          <p:nvPr/>
        </p:nvPicPr>
        <p:blipFill rotWithShape="1">
          <a:blip r:embed="rId3">
            <a:alphaModFix/>
          </a:blip>
          <a:srcRect b="5968" l="14321" r="14817" t="18764"/>
          <a:stretch/>
        </p:blipFill>
        <p:spPr>
          <a:xfrm>
            <a:off x="1238750" y="1236525"/>
            <a:ext cx="9714500" cy="562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8fe3251cdf_0_1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8fe3251cdf_0_150"/>
          <p:cNvPicPr preferRelativeResize="0"/>
          <p:nvPr/>
        </p:nvPicPr>
        <p:blipFill rotWithShape="1">
          <a:blip r:embed="rId3">
            <a:alphaModFix/>
          </a:blip>
          <a:srcRect b="27003" l="10172" r="10544" t="19966"/>
          <a:stretch/>
        </p:blipFill>
        <p:spPr>
          <a:xfrm>
            <a:off x="1475300" y="138400"/>
            <a:ext cx="9241400" cy="33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8fe3251cdf_0_150"/>
          <p:cNvPicPr preferRelativeResize="0"/>
          <p:nvPr/>
        </p:nvPicPr>
        <p:blipFill rotWithShape="1">
          <a:blip r:embed="rId4">
            <a:alphaModFix/>
          </a:blip>
          <a:srcRect b="30075" l="10014" r="10507" t="19648"/>
          <a:stretch/>
        </p:blipFill>
        <p:spPr>
          <a:xfrm>
            <a:off x="1475300" y="3736525"/>
            <a:ext cx="9241400" cy="28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8fe3251cdf_0_1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ff12a397b_1_7"/>
          <p:cNvSpPr txBox="1"/>
          <p:nvPr>
            <p:ph type="title"/>
          </p:nvPr>
        </p:nvSpPr>
        <p:spPr>
          <a:xfrm>
            <a:off x="33632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Community Connectors </a:t>
            </a:r>
            <a:endParaRPr/>
          </a:p>
        </p:txBody>
      </p:sp>
      <p:sp>
        <p:nvSpPr>
          <p:cNvPr id="152" name="Google Shape;152;g8ff12a397b_1_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Community Connectors is a feature for Data Studio that lets you use 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Apps Script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to build connections to any internet accessible data source.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3" name="Google Shape;153;g8ff12a397b_1_7"/>
          <p:cNvSpPr txBox="1"/>
          <p:nvPr>
            <p:ph idx="2" type="body"/>
          </p:nvPr>
        </p:nvSpPr>
        <p:spPr>
          <a:xfrm>
            <a:off x="6457050" y="1633608"/>
            <a:ext cx="53331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getAuthType()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getConfig()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getSchema()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getData()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8ff12a397b_1_7"/>
          <p:cNvPicPr preferRelativeResize="0"/>
          <p:nvPr/>
        </p:nvPicPr>
        <p:blipFill rotWithShape="1">
          <a:blip r:embed="rId3">
            <a:alphaModFix/>
          </a:blip>
          <a:srcRect b="34041" l="46168" r="12922" t="43830"/>
          <a:stretch/>
        </p:blipFill>
        <p:spPr>
          <a:xfrm>
            <a:off x="512625" y="3740725"/>
            <a:ext cx="5236076" cy="18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ff12a397b_1_7"/>
          <p:cNvPicPr preferRelativeResize="0"/>
          <p:nvPr/>
        </p:nvPicPr>
        <p:blipFill rotWithShape="1">
          <a:blip r:embed="rId4">
            <a:alphaModFix/>
          </a:blip>
          <a:srcRect b="46367" l="0" r="64659" t="22167"/>
          <a:stretch/>
        </p:blipFill>
        <p:spPr>
          <a:xfrm>
            <a:off x="6636800" y="3546748"/>
            <a:ext cx="4308651" cy="215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ff12a397b_1_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ff12a397b_1_16"/>
          <p:cNvSpPr txBox="1"/>
          <p:nvPr>
            <p:ph type="title"/>
          </p:nvPr>
        </p:nvSpPr>
        <p:spPr>
          <a:xfrm>
            <a:off x="30707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Connecting to SQL server</a:t>
            </a:r>
            <a:endParaRPr/>
          </a:p>
        </p:txBody>
      </p:sp>
      <p:pic>
        <p:nvPicPr>
          <p:cNvPr id="162" name="Google Shape;162;g8ff12a397b_1_16"/>
          <p:cNvPicPr preferRelativeResize="0"/>
          <p:nvPr/>
        </p:nvPicPr>
        <p:blipFill rotWithShape="1">
          <a:blip r:embed="rId3">
            <a:alphaModFix/>
          </a:blip>
          <a:srcRect b="46122" l="2420" r="2268" t="11933"/>
          <a:stretch/>
        </p:blipFill>
        <p:spPr>
          <a:xfrm>
            <a:off x="307075" y="3467100"/>
            <a:ext cx="11457725" cy="333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8ff12a397b_1_16"/>
          <p:cNvPicPr preferRelativeResize="0"/>
          <p:nvPr/>
        </p:nvPicPr>
        <p:blipFill rotWithShape="1">
          <a:blip r:embed="rId4">
            <a:alphaModFix/>
          </a:blip>
          <a:srcRect b="38365" l="3645" r="69106" t="35696"/>
          <a:stretch/>
        </p:blipFill>
        <p:spPr>
          <a:xfrm>
            <a:off x="307075" y="1236525"/>
            <a:ext cx="4374776" cy="22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8ff12a397b_1_16"/>
          <p:cNvPicPr preferRelativeResize="0"/>
          <p:nvPr/>
        </p:nvPicPr>
        <p:blipFill rotWithShape="1">
          <a:blip r:embed="rId5">
            <a:alphaModFix/>
          </a:blip>
          <a:srcRect b="13667" l="1085" r="56844" t="65985"/>
          <a:stretch/>
        </p:blipFill>
        <p:spPr>
          <a:xfrm>
            <a:off x="5732875" y="1310513"/>
            <a:ext cx="6031925" cy="208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8ff12a397b_1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ff29daf51_0_42"/>
          <p:cNvSpPr txBox="1"/>
          <p:nvPr>
            <p:ph type="title"/>
          </p:nvPr>
        </p:nvSpPr>
        <p:spPr>
          <a:xfrm>
            <a:off x="307075" y="292450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Drawbacks</a:t>
            </a:r>
            <a:endParaRPr/>
          </a:p>
        </p:txBody>
      </p:sp>
      <p:sp>
        <p:nvSpPr>
          <p:cNvPr id="171" name="Google Shape;171;g8ff29daf51_0_42"/>
          <p:cNvSpPr txBox="1"/>
          <p:nvPr>
            <p:ph idx="1" type="body"/>
          </p:nvPr>
        </p:nvSpPr>
        <p:spPr>
          <a:xfrm>
            <a:off x="415650" y="1852808"/>
            <a:ext cx="113607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Inability to join 3 or more tables on different keys.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Cannot preview data while performing visualizations.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Free to use but some functions require Cloud subscription.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2" name="Google Shape;172;g8ff29daf51_0_42"/>
          <p:cNvPicPr preferRelativeResize="0"/>
          <p:nvPr/>
        </p:nvPicPr>
        <p:blipFill rotWithShape="1">
          <a:blip r:embed="rId3">
            <a:alphaModFix/>
          </a:blip>
          <a:srcRect b="21022" l="0" r="52242" t="47155"/>
          <a:stretch/>
        </p:blipFill>
        <p:spPr>
          <a:xfrm>
            <a:off x="823625" y="2072525"/>
            <a:ext cx="6744225" cy="252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8ff29daf51_0_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ff29daf51_0_24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179" name="Google Shape;179;g8ff29daf51_0_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ff12a3abd_1_5"/>
          <p:cNvSpPr txBox="1"/>
          <p:nvPr>
            <p:ph type="title"/>
          </p:nvPr>
        </p:nvSpPr>
        <p:spPr>
          <a:xfrm>
            <a:off x="33632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Self-Service solution using Python</a:t>
            </a:r>
            <a:endParaRPr/>
          </a:p>
        </p:txBody>
      </p:sp>
      <p:sp>
        <p:nvSpPr>
          <p:cNvPr id="185" name="Google Shape;185;g8ff12a3abd_1_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Tools Used</a:t>
            </a:r>
            <a:r>
              <a:rPr lang="en-US" sz="1800"/>
              <a:t>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Python (flask, pptx)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AJAX Method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Product</a:t>
            </a:r>
            <a:r>
              <a:rPr lang="en-US" sz="1800"/>
              <a:t>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web-based UI where users choose their dimensions and metrics and get to download a PPT having charts and tables corresponding to the selections made.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8ff12a3abd_1_5"/>
          <p:cNvPicPr preferRelativeResize="0"/>
          <p:nvPr/>
        </p:nvPicPr>
        <p:blipFill rotWithShape="1">
          <a:blip r:embed="rId3">
            <a:alphaModFix/>
          </a:blip>
          <a:srcRect b="18889" l="570" r="64884" t="9069"/>
          <a:stretch/>
        </p:blipFill>
        <p:spPr>
          <a:xfrm>
            <a:off x="6654300" y="1416100"/>
            <a:ext cx="4858824" cy="533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8ff12a3abd_1_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ff29daf51_0_1"/>
          <p:cNvSpPr txBox="1"/>
          <p:nvPr>
            <p:ph type="title"/>
          </p:nvPr>
        </p:nvSpPr>
        <p:spPr>
          <a:xfrm>
            <a:off x="30707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Interface</a:t>
            </a:r>
            <a:endParaRPr/>
          </a:p>
        </p:txBody>
      </p:sp>
      <p:pic>
        <p:nvPicPr>
          <p:cNvPr id="193" name="Google Shape;193;g8ff29daf51_0_1"/>
          <p:cNvPicPr preferRelativeResize="0"/>
          <p:nvPr/>
        </p:nvPicPr>
        <p:blipFill rotWithShape="1">
          <a:blip r:embed="rId3">
            <a:alphaModFix/>
          </a:blip>
          <a:srcRect b="21093" l="4434" r="10769" t="8617"/>
          <a:stretch/>
        </p:blipFill>
        <p:spPr>
          <a:xfrm>
            <a:off x="1114550" y="1326101"/>
            <a:ext cx="9023676" cy="45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8ff29daf51_0_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e3251cdf_0_72"/>
          <p:cNvSpPr txBox="1"/>
          <p:nvPr>
            <p:ph type="title"/>
          </p:nvPr>
        </p:nvSpPr>
        <p:spPr>
          <a:xfrm>
            <a:off x="307075" y="292450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67" name="Google Shape;67;g8fe3251cdf_0_72"/>
          <p:cNvSpPr txBox="1"/>
          <p:nvPr>
            <p:ph idx="1" type="body"/>
          </p:nvPr>
        </p:nvSpPr>
        <p:spPr>
          <a:xfrm>
            <a:off x="307075" y="1178051"/>
            <a:ext cx="11360700" cy="4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94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Objective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Self Service Business Intelligence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Comparative study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Understanding the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Exploring Sisense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Reporting in Google Data Studio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Self service tool using Python</a:t>
            </a:r>
            <a:endParaRPr sz="1800"/>
          </a:p>
        </p:txBody>
      </p:sp>
      <p:sp>
        <p:nvSpPr>
          <p:cNvPr id="68" name="Google Shape;68;g8fe3251cdf_0_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ff12a3abd_1_31"/>
          <p:cNvSpPr txBox="1"/>
          <p:nvPr>
            <p:ph type="title"/>
          </p:nvPr>
        </p:nvSpPr>
        <p:spPr>
          <a:xfrm>
            <a:off x="30707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200" name="Google Shape;200;g8ff12a3abd_1_31"/>
          <p:cNvPicPr preferRelativeResize="0"/>
          <p:nvPr/>
        </p:nvPicPr>
        <p:blipFill rotWithShape="1">
          <a:blip r:embed="rId3">
            <a:alphaModFix/>
          </a:blip>
          <a:srcRect b="40209" l="9013" r="19792" t="43133"/>
          <a:stretch/>
        </p:blipFill>
        <p:spPr>
          <a:xfrm>
            <a:off x="307075" y="1236525"/>
            <a:ext cx="5885001" cy="11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8ff12a3abd_1_31"/>
          <p:cNvPicPr preferRelativeResize="0"/>
          <p:nvPr/>
        </p:nvPicPr>
        <p:blipFill rotWithShape="1">
          <a:blip r:embed="rId4">
            <a:alphaModFix/>
          </a:blip>
          <a:srcRect b="10659" l="38014" r="19248" t="32792"/>
          <a:stretch/>
        </p:blipFill>
        <p:spPr>
          <a:xfrm>
            <a:off x="307075" y="2355963"/>
            <a:ext cx="5885001" cy="437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8ff12a3abd_1_31"/>
          <p:cNvPicPr preferRelativeResize="0"/>
          <p:nvPr/>
        </p:nvPicPr>
        <p:blipFill rotWithShape="1">
          <a:blip r:embed="rId5">
            <a:alphaModFix/>
          </a:blip>
          <a:srcRect b="40504" l="8019" r="20953" t="44736"/>
          <a:stretch/>
        </p:blipFill>
        <p:spPr>
          <a:xfrm>
            <a:off x="6192075" y="1297750"/>
            <a:ext cx="5885001" cy="10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8ff12a3abd_1_31"/>
          <p:cNvPicPr preferRelativeResize="0"/>
          <p:nvPr/>
        </p:nvPicPr>
        <p:blipFill rotWithShape="1">
          <a:blip r:embed="rId6">
            <a:alphaModFix/>
          </a:blip>
          <a:srcRect b="11576" l="38012" r="17580" t="32793"/>
          <a:stretch/>
        </p:blipFill>
        <p:spPr>
          <a:xfrm>
            <a:off x="6192075" y="2355975"/>
            <a:ext cx="5999926" cy="437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8ff12a3abd_1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ff12a3abd_1_18"/>
          <p:cNvSpPr txBox="1"/>
          <p:nvPr>
            <p:ph type="title"/>
          </p:nvPr>
        </p:nvSpPr>
        <p:spPr>
          <a:xfrm>
            <a:off x="307075" y="292450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chemeClr val="lt1"/>
                </a:highlight>
              </a:rPr>
              <a:t>Customization and Flexibility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8ff12a3abd_1_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Multiple charts in the same slide: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11" name="Google Shape;211;g8ff12a3abd_1_18"/>
          <p:cNvPicPr preferRelativeResize="0"/>
          <p:nvPr/>
        </p:nvPicPr>
        <p:blipFill rotWithShape="1">
          <a:blip r:embed="rId3">
            <a:alphaModFix/>
          </a:blip>
          <a:srcRect b="10432" l="38224" r="19454" t="33629"/>
          <a:stretch/>
        </p:blipFill>
        <p:spPr>
          <a:xfrm>
            <a:off x="415600" y="1956050"/>
            <a:ext cx="7180300" cy="4686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8ff12a3abd_1_18"/>
          <p:cNvSpPr txBox="1"/>
          <p:nvPr/>
        </p:nvSpPr>
        <p:spPr>
          <a:xfrm>
            <a:off x="7959900" y="1178050"/>
            <a:ext cx="4051800" cy="48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More options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Adding text and pictures/ logos.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Adding autoshapes.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Adding multiple slides in the same PPT file for multiple user selections.</a:t>
            </a:r>
            <a:endParaRPr sz="1800"/>
          </a:p>
        </p:txBody>
      </p:sp>
      <p:sp>
        <p:nvSpPr>
          <p:cNvPr id="213" name="Google Shape;213;g8ff12a3abd_1_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ff12a3abd_1_35"/>
          <p:cNvSpPr txBox="1"/>
          <p:nvPr>
            <p:ph type="title"/>
          </p:nvPr>
        </p:nvSpPr>
        <p:spPr>
          <a:xfrm>
            <a:off x="307075" y="292450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Key Takeaways</a:t>
            </a:r>
            <a:endParaRPr sz="3600"/>
          </a:p>
        </p:txBody>
      </p:sp>
      <p:sp>
        <p:nvSpPr>
          <p:cNvPr id="219" name="Google Shape;219;g8ff12a3abd_1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</a:t>
            </a:r>
            <a:r>
              <a:rPr lang="en-US" sz="1800"/>
              <a:t>horough research comparing various popular BI tools in the market.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Brief study on Sisense’s extra edge in data warehousing and ETL Ability.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Extensive work on Google Data Studio understanding its analytical, reporting and self-serve capabilities.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-US" sz="1800"/>
              <a:t>Exploring other functionalities that are possible beyond these tools by building a small-scale self-serve solution in Python.</a:t>
            </a:r>
            <a:endParaRPr sz="1800"/>
          </a:p>
        </p:txBody>
      </p:sp>
      <p:sp>
        <p:nvSpPr>
          <p:cNvPr id="220" name="Google Shape;220;g8ff12a3abd_1_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ff12a3abd_1_4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6" name="Google Shape;226;g8ff12a3abd_1_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fe3251cdf_0_86"/>
          <p:cNvSpPr txBox="1"/>
          <p:nvPr>
            <p:ph type="title"/>
          </p:nvPr>
        </p:nvSpPr>
        <p:spPr>
          <a:xfrm>
            <a:off x="307075" y="292450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74" name="Google Shape;74;g8fe3251cdf_0_86"/>
          <p:cNvSpPr txBox="1"/>
          <p:nvPr>
            <p:ph idx="1" type="body"/>
          </p:nvPr>
        </p:nvSpPr>
        <p:spPr>
          <a:xfrm>
            <a:off x="307075" y="1178058"/>
            <a:ext cx="113607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Finding the best </a:t>
            </a:r>
            <a:r>
              <a:rPr b="1" lang="en-US" sz="1800">
                <a:solidFill>
                  <a:schemeClr val="dk1"/>
                </a:solidFill>
              </a:rPr>
              <a:t>Self-service BI tool</a:t>
            </a:r>
            <a:r>
              <a:rPr lang="en-US" sz="1800">
                <a:solidFill>
                  <a:schemeClr val="dk1"/>
                </a:solidFill>
              </a:rPr>
              <a:t> for data driven solution: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72917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solidFill>
                  <a:schemeClr val="dk1"/>
                </a:solidFill>
              </a:rPr>
              <a:t>Research on the tools: Which is the best available tool for self-service BI.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solidFill>
                  <a:schemeClr val="dk1"/>
                </a:solidFill>
              </a:rPr>
              <a:t>Developing a self-service BI solution based on the sample data provided.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5" name="Google Shape;75;g8fe3251cdf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fe3251cdf_0_94"/>
          <p:cNvSpPr txBox="1"/>
          <p:nvPr>
            <p:ph type="title"/>
          </p:nvPr>
        </p:nvSpPr>
        <p:spPr>
          <a:xfrm>
            <a:off x="33632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Self-Service</a:t>
            </a:r>
            <a:r>
              <a:rPr lang="en-US"/>
              <a:t> Business Intelligence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8fe3251cdf_0_9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Business Intelligence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Business intelligence (BI) is a technology-driven process of transforming data into 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actionable insights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, to help </a:t>
            </a:r>
            <a:r>
              <a:rPr lang="en-US" sz="1800">
                <a:solidFill>
                  <a:schemeClr val="dk1"/>
                </a:solidFill>
              </a:rPr>
              <a:t>organizations to make more </a:t>
            </a:r>
            <a:r>
              <a:rPr b="1" lang="en-US" sz="1800">
                <a:solidFill>
                  <a:schemeClr val="dk1"/>
                </a:solidFill>
              </a:rPr>
              <a:t>data-driven decisions.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It includes processes such as Data Mining, Visualization, Querying, Performance Metrics and Reporting.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g8fe3251cdf_0_94"/>
          <p:cNvSpPr txBox="1"/>
          <p:nvPr>
            <p:ph idx="2" type="body"/>
          </p:nvPr>
        </p:nvSpPr>
        <p:spPr>
          <a:xfrm>
            <a:off x="6476250" y="1685358"/>
            <a:ext cx="53331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Self Service BI: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Contrary to traditional BI, Self-service BI allows business users to create reports themselves, without needing assistance from the IT department.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It provides </a:t>
            </a:r>
            <a:r>
              <a:rPr b="1" lang="en-US" sz="1800">
                <a:solidFill>
                  <a:schemeClr val="dk1"/>
                </a:solidFill>
              </a:rPr>
              <a:t>more flexibility</a:t>
            </a:r>
            <a:r>
              <a:rPr lang="en-US" sz="1800">
                <a:solidFill>
                  <a:schemeClr val="dk1"/>
                </a:solidFill>
              </a:rPr>
              <a:t>, easier reporting and is </a:t>
            </a:r>
            <a:r>
              <a:rPr b="1" lang="en-US" sz="1800">
                <a:solidFill>
                  <a:schemeClr val="dk1"/>
                </a:solidFill>
              </a:rPr>
              <a:t>time saving.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g8fe3251cdf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fe3251cdf_0_101"/>
          <p:cNvSpPr txBox="1"/>
          <p:nvPr>
            <p:ph type="title"/>
          </p:nvPr>
        </p:nvSpPr>
        <p:spPr>
          <a:xfrm>
            <a:off x="30707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Comparative Study of BI Tools for SSC</a:t>
            </a:r>
            <a:endParaRPr/>
          </a:p>
        </p:txBody>
      </p:sp>
      <p:pic>
        <p:nvPicPr>
          <p:cNvPr id="89" name="Google Shape;89;g8fe3251cdf_0_101"/>
          <p:cNvPicPr preferRelativeResize="0"/>
          <p:nvPr/>
        </p:nvPicPr>
        <p:blipFill rotWithShape="1">
          <a:blip r:embed="rId3">
            <a:alphaModFix/>
          </a:blip>
          <a:srcRect b="21305" l="3571" r="8686" t="24838"/>
          <a:stretch/>
        </p:blipFill>
        <p:spPr>
          <a:xfrm>
            <a:off x="0" y="1423650"/>
            <a:ext cx="12192001" cy="518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8fe3251cdf_0_1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8fe3251cdf_0_115"/>
          <p:cNvPicPr preferRelativeResize="0"/>
          <p:nvPr/>
        </p:nvPicPr>
        <p:blipFill rotWithShape="1">
          <a:blip r:embed="rId3">
            <a:alphaModFix/>
          </a:blip>
          <a:srcRect b="22904" l="0" r="3633" t="0"/>
          <a:stretch/>
        </p:blipFill>
        <p:spPr>
          <a:xfrm>
            <a:off x="0" y="152400"/>
            <a:ext cx="12192000" cy="65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8fe3251cdf_0_1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e3251cdf_0_135"/>
          <p:cNvSpPr txBox="1"/>
          <p:nvPr>
            <p:ph type="title"/>
          </p:nvPr>
        </p:nvSpPr>
        <p:spPr>
          <a:xfrm>
            <a:off x="30707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g8fe3251cdf_0_135"/>
          <p:cNvSpPr txBox="1"/>
          <p:nvPr/>
        </p:nvSpPr>
        <p:spPr>
          <a:xfrm>
            <a:off x="615075" y="1476150"/>
            <a:ext cx="4367100" cy="4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6070" lvl="0" marL="2857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</a:rPr>
              <a:t>Clients</a:t>
            </a:r>
            <a:endParaRPr sz="1800">
              <a:solidFill>
                <a:schemeClr val="dk1"/>
              </a:solidFill>
            </a:endParaRPr>
          </a:p>
          <a:p>
            <a:pPr indent="-306070" lvl="0" marL="2857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</a:rPr>
              <a:t>Accounts</a:t>
            </a:r>
            <a:endParaRPr sz="1800">
              <a:solidFill>
                <a:schemeClr val="dk1"/>
              </a:solidFill>
            </a:endParaRPr>
          </a:p>
          <a:p>
            <a:pPr indent="-306070" lvl="0" marL="2857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</a:rPr>
              <a:t>Transactions</a:t>
            </a:r>
            <a:endParaRPr sz="1800">
              <a:solidFill>
                <a:schemeClr val="dk1"/>
              </a:solidFill>
            </a:endParaRPr>
          </a:p>
          <a:p>
            <a:pPr indent="-306070" lvl="0" marL="2857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</a:rPr>
              <a:t>Orders</a:t>
            </a:r>
            <a:endParaRPr sz="1800">
              <a:solidFill>
                <a:schemeClr val="dk1"/>
              </a:solidFill>
            </a:endParaRPr>
          </a:p>
          <a:p>
            <a:pPr indent="-306070" lvl="0" marL="2857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</a:rPr>
              <a:t>Districts</a:t>
            </a:r>
            <a:endParaRPr sz="1800">
              <a:solidFill>
                <a:schemeClr val="dk1"/>
              </a:solidFill>
            </a:endParaRPr>
          </a:p>
          <a:p>
            <a:pPr indent="-306070" lvl="0" marL="2857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</a:rPr>
              <a:t>Loans</a:t>
            </a:r>
            <a:endParaRPr sz="1800">
              <a:solidFill>
                <a:schemeClr val="dk1"/>
              </a:solidFill>
            </a:endParaRPr>
          </a:p>
          <a:p>
            <a:pPr indent="-306070" lvl="0" marL="2857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</a:rPr>
              <a:t>Cards</a:t>
            </a:r>
            <a:endParaRPr sz="1800">
              <a:solidFill>
                <a:schemeClr val="dk1"/>
              </a:solidFill>
            </a:endParaRPr>
          </a:p>
          <a:p>
            <a:pPr indent="-306070" lvl="0" marL="28575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Dispositions</a:t>
            </a:r>
            <a:endParaRPr sz="1800"/>
          </a:p>
        </p:txBody>
      </p:sp>
      <p:pic>
        <p:nvPicPr>
          <p:cNvPr id="103" name="Google Shape;103;g8fe3251cdf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525" y="1476150"/>
            <a:ext cx="6905026" cy="43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8fe3251cdf_0_1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ff29daf51_0_2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Sisense</a:t>
            </a:r>
            <a:endParaRPr/>
          </a:p>
        </p:txBody>
      </p:sp>
      <p:sp>
        <p:nvSpPr>
          <p:cNvPr id="110" name="Google Shape;110;g8ff29daf51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f29daf51_0_32"/>
          <p:cNvSpPr txBox="1"/>
          <p:nvPr>
            <p:ph type="title"/>
          </p:nvPr>
        </p:nvSpPr>
        <p:spPr>
          <a:xfrm>
            <a:off x="336325" y="350925"/>
            <a:ext cx="12192000" cy="88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Storage</a:t>
            </a:r>
            <a:endParaRPr/>
          </a:p>
        </p:txBody>
      </p:sp>
      <p:sp>
        <p:nvSpPr>
          <p:cNvPr id="116" name="Google Shape;116;g8ff29daf51_0_32"/>
          <p:cNvSpPr txBox="1"/>
          <p:nvPr>
            <p:ph idx="1" type="body"/>
          </p:nvPr>
        </p:nvSpPr>
        <p:spPr>
          <a:xfrm>
            <a:off x="415600" y="1303575"/>
            <a:ext cx="5333100" cy="47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Elasticubes: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The ElastiCube is Sisense’s high-performance analytics database designed to withstand extensive querying.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Serves the purpose of dedicated OLAP cubes or optimized data marts, which would otherwise have to be created separately.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7" name="Google Shape;117;g8ff29daf51_0_32"/>
          <p:cNvPicPr preferRelativeResize="0"/>
          <p:nvPr/>
        </p:nvPicPr>
        <p:blipFill rotWithShape="1">
          <a:blip r:embed="rId3">
            <a:alphaModFix/>
          </a:blip>
          <a:srcRect b="3395" l="31412" r="29459" t="18013"/>
          <a:stretch/>
        </p:blipFill>
        <p:spPr>
          <a:xfrm>
            <a:off x="6811250" y="1303575"/>
            <a:ext cx="4770775" cy="532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8ff29daf51_0_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2020-08-07T19:03:09Z</dcterms:created>
  <dc:creator>Parikshit</dc:creator>
</cp:coreProperties>
</file>