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000" b="1"/>
            </a:pPr>
            <a:r>
              <a:t>Total Amount(USD) by Payment Type for Each Bank</a:t>
            </a:r>
          </a:p>
        </c:rich>
      </c:tx>
      <c:layout/>
      <c:overlay val="0"/>
    </c:title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Payment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AB</c:v>
                </c:pt>
                <c:pt idx="1">
                  <c:v>CD</c:v>
                </c:pt>
                <c:pt idx="2">
                  <c:v>EF</c:v>
                </c:pt>
                <c:pt idx="3">
                  <c:v>GH</c:v>
                </c:pt>
                <c:pt idx="4">
                  <c:v>IJ</c:v>
                </c:pt>
                <c:pt idx="5">
                  <c:v>KL</c:v>
                </c:pt>
                <c:pt idx="6">
                  <c:v>MN</c:v>
                </c:pt>
                <c:pt idx="7">
                  <c:v>OP</c:v>
                </c:pt>
                <c:pt idx="8">
                  <c:v>QR</c:v>
                </c:pt>
                <c:pt idx="9">
                  <c:v>ST</c:v>
                </c:pt>
                <c:pt idx="10">
                  <c:v>UV</c:v>
                </c:pt>
                <c:pt idx="11">
                  <c:v>WX</c:v>
                </c:pt>
                <c:pt idx="12">
                  <c:v>YZ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1111015.0</c:v>
                </c:pt>
                <c:pt idx="1">
                  <c:v>1002279.0</c:v>
                </c:pt>
                <c:pt idx="2">
                  <c:v>1165426.0</c:v>
                </c:pt>
                <c:pt idx="3">
                  <c:v>1038683.0</c:v>
                </c:pt>
                <c:pt idx="4">
                  <c:v>1125738.0</c:v>
                </c:pt>
                <c:pt idx="5">
                  <c:v>1168704.0</c:v>
                </c:pt>
                <c:pt idx="6">
                  <c:v>888044.0</c:v>
                </c:pt>
                <c:pt idx="7">
                  <c:v>962801.0</c:v>
                </c:pt>
                <c:pt idx="8">
                  <c:v>1111723.0</c:v>
                </c:pt>
                <c:pt idx="9">
                  <c:v>1176435.0</c:v>
                </c:pt>
                <c:pt idx="10">
                  <c:v>1053848.0</c:v>
                </c:pt>
                <c:pt idx="11">
                  <c:v>1088112.0</c:v>
                </c:pt>
                <c:pt idx="12">
                  <c:v>1072609.0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Payment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AB</c:v>
                </c:pt>
                <c:pt idx="1">
                  <c:v>CD</c:v>
                </c:pt>
                <c:pt idx="2">
                  <c:v>EF</c:v>
                </c:pt>
                <c:pt idx="3">
                  <c:v>GH</c:v>
                </c:pt>
                <c:pt idx="4">
                  <c:v>IJ</c:v>
                </c:pt>
                <c:pt idx="5">
                  <c:v>KL</c:v>
                </c:pt>
                <c:pt idx="6">
                  <c:v>MN</c:v>
                </c:pt>
                <c:pt idx="7">
                  <c:v>OP</c:v>
                </c:pt>
                <c:pt idx="8">
                  <c:v>QR</c:v>
                </c:pt>
                <c:pt idx="9">
                  <c:v>ST</c:v>
                </c:pt>
                <c:pt idx="10">
                  <c:v>UV</c:v>
                </c:pt>
                <c:pt idx="11">
                  <c:v>WX</c:v>
                </c:pt>
                <c:pt idx="12">
                  <c:v>YZ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238914.49999999994</c:v>
                </c:pt>
                <c:pt idx="1">
                  <c:v>221242.10000000003</c:v>
                </c:pt>
                <c:pt idx="2">
                  <c:v>241857.29999999993</c:v>
                </c:pt>
                <c:pt idx="3">
                  <c:v>240781.59999999998</c:v>
                </c:pt>
                <c:pt idx="4">
                  <c:v>142690.5</c:v>
                </c:pt>
                <c:pt idx="5">
                  <c:v>228677.69999999995</c:v>
                </c:pt>
                <c:pt idx="6">
                  <c:v>280523.39999999997</c:v>
                </c:pt>
                <c:pt idx="7">
                  <c:v>197793.20000000007</c:v>
                </c:pt>
                <c:pt idx="8">
                  <c:v>253012.60000000003</c:v>
                </c:pt>
                <c:pt idx="9">
                  <c:v>209919.80000000005</c:v>
                </c:pt>
                <c:pt idx="10">
                  <c:v>306875.10000000003</c:v>
                </c:pt>
                <c:pt idx="11">
                  <c:v>244459.3</c:v>
                </c:pt>
                <c:pt idx="12">
                  <c:v>228437.4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Payments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AB</c:v>
                </c:pt>
                <c:pt idx="1">
                  <c:v>CD</c:v>
                </c:pt>
                <c:pt idx="2">
                  <c:v>EF</c:v>
                </c:pt>
                <c:pt idx="3">
                  <c:v>GH</c:v>
                </c:pt>
                <c:pt idx="4">
                  <c:v>IJ</c:v>
                </c:pt>
                <c:pt idx="5">
                  <c:v>KL</c:v>
                </c:pt>
                <c:pt idx="6">
                  <c:v>MN</c:v>
                </c:pt>
                <c:pt idx="7">
                  <c:v>OP</c:v>
                </c:pt>
                <c:pt idx="8">
                  <c:v>QR</c:v>
                </c:pt>
                <c:pt idx="9">
                  <c:v>ST</c:v>
                </c:pt>
                <c:pt idx="10">
                  <c:v>UV</c:v>
                </c:pt>
                <c:pt idx="11">
                  <c:v>WX</c:v>
                </c:pt>
                <c:pt idx="12">
                  <c:v>YZ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220064.0</c:v>
                </c:pt>
                <c:pt idx="1">
                  <c:v>202607.0</c:v>
                </c:pt>
                <c:pt idx="2">
                  <c:v>185678.0</c:v>
                </c:pt>
                <c:pt idx="3">
                  <c:v>220453.0</c:v>
                </c:pt>
                <c:pt idx="4">
                  <c:v>215439.0</c:v>
                </c:pt>
                <c:pt idx="5">
                  <c:v>191852.0</c:v>
                </c:pt>
                <c:pt idx="6">
                  <c:v>182054.0</c:v>
                </c:pt>
                <c:pt idx="7">
                  <c:v>227805.0</c:v>
                </c:pt>
                <c:pt idx="8">
                  <c:v>293206.0</c:v>
                </c:pt>
                <c:pt idx="9">
                  <c:v>212209.0</c:v>
                </c:pt>
                <c:pt idx="10">
                  <c:v>184183.0</c:v>
                </c:pt>
                <c:pt idx="11">
                  <c:v>255440.0</c:v>
                </c:pt>
                <c:pt idx="12">
                  <c:v>190948.0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Insurance Payment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AB</c:v>
                </c:pt>
                <c:pt idx="1">
                  <c:v>CD</c:v>
                </c:pt>
                <c:pt idx="2">
                  <c:v>EF</c:v>
                </c:pt>
                <c:pt idx="3">
                  <c:v>GH</c:v>
                </c:pt>
                <c:pt idx="4">
                  <c:v>IJ</c:v>
                </c:pt>
                <c:pt idx="5">
                  <c:v>KL</c:v>
                </c:pt>
                <c:pt idx="6">
                  <c:v>MN</c:v>
                </c:pt>
                <c:pt idx="7">
                  <c:v>OP</c:v>
                </c:pt>
                <c:pt idx="8">
                  <c:v>QR</c:v>
                </c:pt>
                <c:pt idx="9">
                  <c:v>ST</c:v>
                </c:pt>
                <c:pt idx="10">
                  <c:v>UV</c:v>
                </c:pt>
                <c:pt idx="11">
                  <c:v>WX</c:v>
                </c:pt>
                <c:pt idx="12">
                  <c:v>YZ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79952.0</c:v>
                </c:pt>
                <c:pt idx="1">
                  <c:v>24404.0</c:v>
                </c:pt>
                <c:pt idx="2">
                  <c:v>54937.0</c:v>
                </c:pt>
                <c:pt idx="3">
                  <c:v>57377.0</c:v>
                </c:pt>
                <c:pt idx="4">
                  <c:v>49573.0</c:v>
                </c:pt>
                <c:pt idx="5">
                  <c:v>50706.0</c:v>
                </c:pt>
                <c:pt idx="6">
                  <c:v>62693.0</c:v>
                </c:pt>
                <c:pt idx="7">
                  <c:v>37086.0</c:v>
                </c:pt>
                <c:pt idx="8">
                  <c:v>39230.0</c:v>
                </c:pt>
                <c:pt idx="9">
                  <c:v>26403.0</c:v>
                </c:pt>
                <c:pt idx="10">
                  <c:v>71745.0</c:v>
                </c:pt>
                <c:pt idx="11">
                  <c:v>60591.0</c:v>
                </c:pt>
                <c:pt idx="12">
                  <c:v>72230.0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Leasing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AB</c:v>
                </c:pt>
                <c:pt idx="1">
                  <c:v>CD</c:v>
                </c:pt>
                <c:pt idx="2">
                  <c:v>EF</c:v>
                </c:pt>
                <c:pt idx="3">
                  <c:v>GH</c:v>
                </c:pt>
                <c:pt idx="4">
                  <c:v>IJ</c:v>
                </c:pt>
                <c:pt idx="5">
                  <c:v>KL</c:v>
                </c:pt>
                <c:pt idx="6">
                  <c:v>MN</c:v>
                </c:pt>
                <c:pt idx="7">
                  <c:v>OP</c:v>
                </c:pt>
                <c:pt idx="8">
                  <c:v>QR</c:v>
                </c:pt>
                <c:pt idx="9">
                  <c:v>ST</c:v>
                </c:pt>
                <c:pt idx="10">
                  <c:v>UV</c:v>
                </c:pt>
                <c:pt idx="11">
                  <c:v>WX</c:v>
                </c:pt>
                <c:pt idx="12">
                  <c:v>YZ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57443.99999999999</c:v>
                </c:pt>
                <c:pt idx="1">
                  <c:v>47677.29999999999</c:v>
                </c:pt>
                <c:pt idx="2">
                  <c:v>50376.7</c:v>
                </c:pt>
                <c:pt idx="3">
                  <c:v>45970.2</c:v>
                </c:pt>
                <c:pt idx="4">
                  <c:v>92754.9</c:v>
                </c:pt>
                <c:pt idx="5">
                  <c:v>45457.299999999996</c:v>
                </c:pt>
                <c:pt idx="6">
                  <c:v>48233.1</c:v>
                </c:pt>
                <c:pt idx="7">
                  <c:v>60934.1</c:v>
                </c:pt>
                <c:pt idx="8">
                  <c:v>30998.7</c:v>
                </c:pt>
                <c:pt idx="9">
                  <c:v>65695.90000000001</c:v>
                </c:pt>
                <c:pt idx="10">
                  <c:v>59053.09999999999</c:v>
                </c:pt>
                <c:pt idx="11">
                  <c:v>82173.40000000001</c:v>
                </c:pt>
                <c:pt idx="12">
                  <c:v>72758.4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t>Bank Name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title>
          <c:tx>
            <c:rich>
              <a:bodyPr/>
              <a:lstStyle/>
              <a:p>
                <a:r>
                  <a:t>Amount (USD)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/>
            </a:pPr>
            <a:r>
              <a:t>                 Description</a:t>
            </a:r>
            <a:br/>
          </a:p>
          <a:p>
            <a:pPr>
              <a:defRPr sz="2500"/>
            </a:pPr>
            <a:r>
              <a:t>            Dimension: Bank      Granularity: YTD</a:t>
            </a:r>
            <a:br/>
          </a:p>
          <a:p>
            <a:pPr>
              <a:defRPr sz="2200"/>
            </a:pPr>
            <a:r>
              <a:t>                           Data used:  Orders.csv</a:t>
            </a:r>
            <a:br/>
            <a:br/>
          </a:p>
          <a:p>
            <a:pPr>
              <a:defRPr sz="2000"/>
            </a:pPr>
            <a:r>
              <a:t>The following chart shows the distribution of payments made by clients</a:t>
            </a:r>
            <a:br/>
            <a:r>
              <a:t> (type of payment and payment amount) to all the banks.</a:t>
            </a:r>
            <a:br/>
            <a:br/>
            <a:r>
              <a:t>And the corresponding table shows the sum of the payment types across</a:t>
            </a:r>
            <a:br/>
            <a:r>
              <a:t>these banks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274320"/>
          <a:ext cx="8229600" cy="52120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4864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t>Payment Type</a:t>
                      </a:r>
                    </a:p>
                  </a:txBody>
                  <a:tcPr>
                    <a:solidFill>
                      <a:srgbClr val="B94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Household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Insurance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 Payments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Amount</a:t>
                      </a:r>
                    </a:p>
                  </a:txBody>
                  <a:tcPr>
                    <a:solidFill>
                      <a:srgbClr val="EB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13965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2782 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