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2000" b="1"/>
            </a:pPr>
            <a:r>
              <a:t>Total Amount(USD) by Payment Type for Top 10 Districts</a:t>
            </a:r>
          </a:p>
        </c:rich>
      </c:tx>
      <c:layout/>
      <c:overlay val="0"/>
    </c:title>
    <c:plotArea>
      <c:barChart>
        <c:barDir val="bar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Household Payment</c:v>
                </c:pt>
              </c:strCache>
            </c:strRef>
          </c:tx>
          <c:cat>
            <c:strRef>
              <c:f>Sheet1!$A$2:$A$11</c:f>
              <c:strCache>
                <c:ptCount val="10"/>
                <c:pt idx="0">
                  <c:v>Brno - mesto</c:v>
                </c:pt>
                <c:pt idx="1">
                  <c:v>Frydek - Mistek</c:v>
                </c:pt>
                <c:pt idx="2">
                  <c:v>Hl.m. Praha</c:v>
                </c:pt>
                <c:pt idx="3">
                  <c:v>Karvina</c:v>
                </c:pt>
                <c:pt idx="4">
                  <c:v>Kolin</c:v>
                </c:pt>
                <c:pt idx="5">
                  <c:v>Louny</c:v>
                </c:pt>
                <c:pt idx="6">
                  <c:v>Olomouc</c:v>
                </c:pt>
                <c:pt idx="7">
                  <c:v>Ostrava - mesto</c:v>
                </c:pt>
                <c:pt idx="8">
                  <c:v>Prachatice</c:v>
                </c:pt>
                <c:pt idx="9">
                  <c:v>Zlin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399865.0</c:v>
                </c:pt>
                <c:pt idx="1">
                  <c:v>332205.0</c:v>
                </c:pt>
                <c:pt idx="2">
                  <c:v>1738720.0</c:v>
                </c:pt>
                <c:pt idx="3">
                  <c:v>429183.0</c:v>
                </c:pt>
                <c:pt idx="4">
                  <c:v>249678.0</c:v>
                </c:pt>
                <c:pt idx="5">
                  <c:v>185023.0</c:v>
                </c:pt>
                <c:pt idx="6">
                  <c:v>251043.0</c:v>
                </c:pt>
                <c:pt idx="7">
                  <c:v>388338.0</c:v>
                </c:pt>
                <c:pt idx="8">
                  <c:v>208757.0</c:v>
                </c:pt>
                <c:pt idx="9">
                  <c:v>264518.0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Other Payments</c:v>
                </c:pt>
              </c:strCache>
            </c:strRef>
          </c:tx>
          <c:cat>
            <c:strRef>
              <c:f>Sheet1!$A$2:$A$11</c:f>
              <c:strCache>
                <c:ptCount val="10"/>
                <c:pt idx="0">
                  <c:v>Brno - mesto</c:v>
                </c:pt>
                <c:pt idx="1">
                  <c:v>Frydek - Mistek</c:v>
                </c:pt>
                <c:pt idx="2">
                  <c:v>Hl.m. Praha</c:v>
                </c:pt>
                <c:pt idx="3">
                  <c:v>Karvina</c:v>
                </c:pt>
                <c:pt idx="4">
                  <c:v>Kolin</c:v>
                </c:pt>
                <c:pt idx="5">
                  <c:v>Louny</c:v>
                </c:pt>
                <c:pt idx="6">
                  <c:v>Olomouc</c:v>
                </c:pt>
                <c:pt idx="7">
                  <c:v>Ostrava - mesto</c:v>
                </c:pt>
                <c:pt idx="8">
                  <c:v>Prachatice</c:v>
                </c:pt>
                <c:pt idx="9">
                  <c:v>Zlin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52123.0</c:v>
                </c:pt>
                <c:pt idx="1">
                  <c:v>48994.0</c:v>
                </c:pt>
                <c:pt idx="2">
                  <c:v>421872.0</c:v>
                </c:pt>
                <c:pt idx="3">
                  <c:v>92021.0</c:v>
                </c:pt>
                <c:pt idx="4">
                  <c:v>52302.0</c:v>
                </c:pt>
                <c:pt idx="5">
                  <c:v>54618.0</c:v>
                </c:pt>
                <c:pt idx="6">
                  <c:v>35444.0</c:v>
                </c:pt>
                <c:pt idx="7">
                  <c:v>92149.0</c:v>
                </c:pt>
                <c:pt idx="8">
                  <c:v>18852.0</c:v>
                </c:pt>
                <c:pt idx="9">
                  <c:v>54008.0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Leasing</c:v>
                </c:pt>
              </c:strCache>
            </c:strRef>
          </c:tx>
          <c:cat>
            <c:strRef>
              <c:f>Sheet1!$A$2:$A$11</c:f>
              <c:strCache>
                <c:ptCount val="10"/>
                <c:pt idx="0">
                  <c:v>Brno - mesto</c:v>
                </c:pt>
                <c:pt idx="1">
                  <c:v>Frydek - Mistek</c:v>
                </c:pt>
                <c:pt idx="2">
                  <c:v>Hl.m. Praha</c:v>
                </c:pt>
                <c:pt idx="3">
                  <c:v>Karvina</c:v>
                </c:pt>
                <c:pt idx="4">
                  <c:v>Kolin</c:v>
                </c:pt>
                <c:pt idx="5">
                  <c:v>Louny</c:v>
                </c:pt>
                <c:pt idx="6">
                  <c:v>Olomouc</c:v>
                </c:pt>
                <c:pt idx="7">
                  <c:v>Ostrava - mesto</c:v>
                </c:pt>
                <c:pt idx="8">
                  <c:v>Prachatice</c:v>
                </c:pt>
                <c:pt idx="9">
                  <c:v>Zlin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7380.0</c:v>
                </c:pt>
                <c:pt idx="1">
                  <c:v>13935.2</c:v>
                </c:pt>
                <c:pt idx="2">
                  <c:v>116879.9</c:v>
                </c:pt>
                <c:pt idx="3">
                  <c:v>16331.4</c:v>
                </c:pt>
                <c:pt idx="4">
                  <c:v>15603.000000000002</c:v>
                </c:pt>
                <c:pt idx="5">
                  <c:v>6973.0</c:v>
                </c:pt>
                <c:pt idx="6">
                  <c:v>20634.1</c:v>
                </c:pt>
                <c:pt idx="7">
                  <c:v>25164.9</c:v>
                </c:pt>
                <c:pt idx="8">
                  <c:v>6913.7</c:v>
                </c:pt>
                <c:pt idx="9">
                  <c:v>20273.3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Loan Payment</c:v>
                </c:pt>
              </c:strCache>
            </c:strRef>
          </c:tx>
          <c:cat>
            <c:strRef>
              <c:f>Sheet1!$A$2:$A$11</c:f>
              <c:strCache>
                <c:ptCount val="10"/>
                <c:pt idx="0">
                  <c:v>Brno - mesto</c:v>
                </c:pt>
                <c:pt idx="1">
                  <c:v>Frydek - Mistek</c:v>
                </c:pt>
                <c:pt idx="2">
                  <c:v>Hl.m. Praha</c:v>
                </c:pt>
                <c:pt idx="3">
                  <c:v>Karvina</c:v>
                </c:pt>
                <c:pt idx="4">
                  <c:v>Kolin</c:v>
                </c:pt>
                <c:pt idx="5">
                  <c:v>Louny</c:v>
                </c:pt>
                <c:pt idx="6">
                  <c:v>Olomouc</c:v>
                </c:pt>
                <c:pt idx="7">
                  <c:v>Ostrava - mesto</c:v>
                </c:pt>
                <c:pt idx="8">
                  <c:v>Prachatice</c:v>
                </c:pt>
                <c:pt idx="9">
                  <c:v>Zlin</c:v>
                </c:pt>
              </c:strCache>
            </c:str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98006.1</c:v>
                </c:pt>
                <c:pt idx="1">
                  <c:v>64398.8</c:v>
                </c:pt>
                <c:pt idx="2">
                  <c:v>379522.4000000001</c:v>
                </c:pt>
                <c:pt idx="3">
                  <c:v>108166.8</c:v>
                </c:pt>
                <c:pt idx="4">
                  <c:v>45805.3</c:v>
                </c:pt>
                <c:pt idx="5">
                  <c:v>42376.8</c:v>
                </c:pt>
                <c:pt idx="6">
                  <c:v>63238.5</c:v>
                </c:pt>
                <c:pt idx="7">
                  <c:v>111525.9</c:v>
                </c:pt>
                <c:pt idx="8">
                  <c:v>67174.6</c:v>
                </c:pt>
                <c:pt idx="9">
                  <c:v>80743.9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Insurance Payment</c:v>
                </c:pt>
              </c:strCache>
            </c:strRef>
          </c:tx>
          <c:cat>
            <c:strRef>
              <c:f>Sheet1!$A$2:$A$11</c:f>
              <c:strCache>
                <c:ptCount val="10"/>
                <c:pt idx="0">
                  <c:v>Brno - mesto</c:v>
                </c:pt>
                <c:pt idx="1">
                  <c:v>Frydek - Mistek</c:v>
                </c:pt>
                <c:pt idx="2">
                  <c:v>Hl.m. Praha</c:v>
                </c:pt>
                <c:pt idx="3">
                  <c:v>Karvina</c:v>
                </c:pt>
                <c:pt idx="4">
                  <c:v>Kolin</c:v>
                </c:pt>
                <c:pt idx="5">
                  <c:v>Louny</c:v>
                </c:pt>
                <c:pt idx="6">
                  <c:v>Olomouc</c:v>
                </c:pt>
                <c:pt idx="7">
                  <c:v>Ostrava - mesto</c:v>
                </c:pt>
                <c:pt idx="8">
                  <c:v>Prachatice</c:v>
                </c:pt>
                <c:pt idx="9">
                  <c:v>Zlin</c:v>
                </c:pt>
              </c:strCache>
            </c:strRef>
          </c:cat>
          <c:val>
            <c:numRef>
              <c:f>Sheet1!$F$2:$F$11</c:f>
              <c:numCache>
                <c:formatCode>General</c:formatCode>
                <c:ptCount val="10"/>
                <c:pt idx="0">
                  <c:v>27271.0</c:v>
                </c:pt>
                <c:pt idx="1">
                  <c:v>17334.0</c:v>
                </c:pt>
                <c:pt idx="2">
                  <c:v>117872.0</c:v>
                </c:pt>
                <c:pt idx="3">
                  <c:v>27969.0</c:v>
                </c:pt>
                <c:pt idx="4">
                  <c:v>11018.0</c:v>
                </c:pt>
                <c:pt idx="5">
                  <c:v>16546.0</c:v>
                </c:pt>
                <c:pt idx="6">
                  <c:v>6460.0</c:v>
                </c:pt>
                <c:pt idx="7">
                  <c:v>25380.0</c:v>
                </c:pt>
                <c:pt idx="8">
                  <c:v>8713.0</c:v>
                </c:pt>
                <c:pt idx="9">
                  <c:v>6082.0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r>
                  <a:t>District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b"/>
        <c:majorGridlines/>
        <c:title>
          <c:tx>
            <c:rich>
              <a:bodyPr/>
              <a:lstStyle/>
              <a:p>
                <a:r>
                  <a:t>Amount (USD)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-2068027336"/>
        <c:crosses val="autoZero"/>
      </c:valAx>
    </c:plotArea>
    <c:legend>
      <c:legendPos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4000"/>
            </a:pPr>
            <a:r>
              <a:t>                 Description</a:t>
            </a:r>
            <a:br/>
          </a:p>
          <a:p>
            <a:pPr>
              <a:defRPr sz="2500"/>
            </a:pPr>
            <a:r>
              <a:t>            Dimension: District      Granularity: YTD</a:t>
            </a:r>
            <a:br/>
          </a:p>
          <a:p>
            <a:pPr>
              <a:defRPr sz="2200"/>
            </a:pPr>
            <a:r>
              <a:t>                Data used:  Districts.csv  &amp;  Orders.csv</a:t>
            </a:r>
            <a:br/>
            <a:br/>
          </a:p>
          <a:p>
            <a:pPr>
              <a:defRPr sz="2000"/>
            </a:pPr>
            <a:r>
              <a:t>The following chart shows the distribution of payments made by clients</a:t>
            </a:r>
            <a:br/>
            <a:r>
              <a:t> (type of payment and payment amount) in the 10 most active districts.</a:t>
            </a:r>
            <a:br/>
            <a:br/>
            <a:r>
              <a:t>And the corresponding table shows the sum of the payment types across</a:t>
            </a:r>
            <a:br/>
            <a:r>
              <a:t>these districs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457200"/>
          <a:ext cx="8686800" cy="475488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5486400"/>
          <a:ext cx="82296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457200">
                <a:tc>
                  <a:txBody>
                    <a:bodyPr/>
                    <a:lstStyle/>
                    <a:p>
                      <a:r>
                        <a:t>Payment Type</a:t>
                      </a:r>
                    </a:p>
                  </a:txBody>
                  <a:tcPr>
                    <a:solidFill>
                      <a:srgbClr val="B946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Household Payment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Insurance Payment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Leasing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Loan Payment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Other Payments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 Amount</a:t>
                      </a:r>
                    </a:p>
                  </a:txBody>
                  <a:tcPr>
                    <a:solidFill>
                      <a:srgbClr val="EBE0E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4447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265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250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1061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922 K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