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9" r:id="rId14"/>
    <p:sldId id="270" r:id="rId15"/>
  </p:sldIdLst>
  <p:sldSz cx="18288000" cy="10287000"/>
  <p:notesSz cx="6858000" cy="9144000"/>
  <p:embeddedFontLst>
    <p:embeddedFont>
      <p:font typeface="Archive" panose="020B0604020202020204" charset="0"/>
      <p:regular r:id="rId16"/>
    </p:embeddedFont>
    <p:embeddedFont>
      <p:font typeface="Futura" panose="020B0604020202020204" charset="0"/>
      <p:regular r:id="rId17"/>
    </p:embeddedFont>
    <p:embeddedFont>
      <p:font typeface="Futura Bold" panose="020B0604020202020204" charset="0"/>
      <p:regular r:id="rId18"/>
    </p:embeddedFont>
    <p:embeddedFont>
      <p:font typeface="Inte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48373" y="1028700"/>
            <a:ext cx="3762888" cy="8229600"/>
            <a:chOff x="0" y="0"/>
            <a:chExt cx="991049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049" cy="2167467"/>
            </a:xfrm>
            <a:custGeom>
              <a:avLst/>
              <a:gdLst/>
              <a:ahLst/>
              <a:cxnLst/>
              <a:rect l="l" t="t" r="r" b="b"/>
              <a:pathLst>
                <a:path w="991049" h="2167467">
                  <a:moveTo>
                    <a:pt x="104929" y="0"/>
                  </a:moveTo>
                  <a:lnTo>
                    <a:pt x="886119" y="0"/>
                  </a:lnTo>
                  <a:cubicBezTo>
                    <a:pt x="944070" y="0"/>
                    <a:pt x="991049" y="46979"/>
                    <a:pt x="991049" y="104929"/>
                  </a:cubicBezTo>
                  <a:lnTo>
                    <a:pt x="991049" y="2062537"/>
                  </a:lnTo>
                  <a:cubicBezTo>
                    <a:pt x="991049" y="2120488"/>
                    <a:pt x="944070" y="2167467"/>
                    <a:pt x="886119" y="2167467"/>
                  </a:cubicBezTo>
                  <a:lnTo>
                    <a:pt x="104929" y="2167467"/>
                  </a:lnTo>
                  <a:cubicBezTo>
                    <a:pt x="46979" y="2167467"/>
                    <a:pt x="0" y="2120488"/>
                    <a:pt x="0" y="2062537"/>
                  </a:cubicBezTo>
                  <a:lnTo>
                    <a:pt x="0" y="104929"/>
                  </a:lnTo>
                  <a:cubicBezTo>
                    <a:pt x="0" y="46979"/>
                    <a:pt x="46979" y="0"/>
                    <a:pt x="10492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04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90641" y="7050392"/>
            <a:ext cx="2931406" cy="4025567"/>
            <a:chOff x="0" y="0"/>
            <a:chExt cx="772057" cy="10602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2057" cy="1060232"/>
            </a:xfrm>
            <a:custGeom>
              <a:avLst/>
              <a:gdLst/>
              <a:ahLst/>
              <a:cxnLst/>
              <a:rect l="l" t="t" r="r" b="b"/>
              <a:pathLst>
                <a:path w="772057" h="1060232">
                  <a:moveTo>
                    <a:pt x="134692" y="0"/>
                  </a:moveTo>
                  <a:lnTo>
                    <a:pt x="637365" y="0"/>
                  </a:lnTo>
                  <a:cubicBezTo>
                    <a:pt x="673088" y="0"/>
                    <a:pt x="707347" y="14191"/>
                    <a:pt x="732607" y="39450"/>
                  </a:cubicBezTo>
                  <a:cubicBezTo>
                    <a:pt x="757867" y="64710"/>
                    <a:pt x="772057" y="98970"/>
                    <a:pt x="772057" y="134692"/>
                  </a:cubicBezTo>
                  <a:lnTo>
                    <a:pt x="772057" y="925539"/>
                  </a:lnTo>
                  <a:cubicBezTo>
                    <a:pt x="772057" y="961262"/>
                    <a:pt x="757867" y="995521"/>
                    <a:pt x="732607" y="1020781"/>
                  </a:cubicBezTo>
                  <a:cubicBezTo>
                    <a:pt x="707347" y="1046041"/>
                    <a:pt x="673088" y="1060232"/>
                    <a:pt x="637365" y="1060232"/>
                  </a:cubicBezTo>
                  <a:lnTo>
                    <a:pt x="134692" y="1060232"/>
                  </a:lnTo>
                  <a:cubicBezTo>
                    <a:pt x="98970" y="1060232"/>
                    <a:pt x="64710" y="1046041"/>
                    <a:pt x="39450" y="1020781"/>
                  </a:cubicBezTo>
                  <a:cubicBezTo>
                    <a:pt x="14191" y="995521"/>
                    <a:pt x="0" y="961262"/>
                    <a:pt x="0" y="925539"/>
                  </a:cubicBezTo>
                  <a:lnTo>
                    <a:pt x="0" y="134692"/>
                  </a:lnTo>
                  <a:cubicBezTo>
                    <a:pt x="0" y="98970"/>
                    <a:pt x="14191" y="64710"/>
                    <a:pt x="39450" y="39450"/>
                  </a:cubicBezTo>
                  <a:cubicBezTo>
                    <a:pt x="64710" y="14191"/>
                    <a:pt x="98970" y="0"/>
                    <a:pt x="134692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72057" cy="109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75062" y="698329"/>
            <a:ext cx="660742" cy="660742"/>
          </a:xfrm>
          <a:custGeom>
            <a:avLst/>
            <a:gdLst/>
            <a:ahLst/>
            <a:cxnLst/>
            <a:rect l="l" t="t" r="r" b="b"/>
            <a:pathLst>
              <a:path w="660742" h="660742">
                <a:moveTo>
                  <a:pt x="0" y="0"/>
                </a:moveTo>
                <a:lnTo>
                  <a:pt x="660741" y="0"/>
                </a:lnTo>
                <a:lnTo>
                  <a:pt x="660741" y="660742"/>
                </a:lnTo>
                <a:lnTo>
                  <a:pt x="0" y="66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>
            <a:off x="5323766" y="8498434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759866" y="0"/>
                </a:moveTo>
                <a:lnTo>
                  <a:pt x="0" y="0"/>
                </a:lnTo>
                <a:lnTo>
                  <a:pt x="0" y="759866"/>
                </a:lnTo>
                <a:lnTo>
                  <a:pt x="759866" y="759866"/>
                </a:lnTo>
                <a:lnTo>
                  <a:pt x="759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4414937" y="8498434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4937" y="3272331"/>
            <a:ext cx="10316955" cy="2841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10999" spc="549">
                <a:solidFill>
                  <a:srgbClr val="000000"/>
                </a:solidFill>
                <a:latin typeface="Archive"/>
              </a:rPr>
              <a:t>NORTHWIND TRADERS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16515869" y="4957642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2" y="0"/>
                </a:lnTo>
                <a:lnTo>
                  <a:pt x="1486862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414937" y="6046026"/>
            <a:ext cx="10316955" cy="136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0"/>
              </a:lnSpc>
            </a:pPr>
            <a:r>
              <a:rPr lang="en-US" sz="3319" spc="331">
                <a:solidFill>
                  <a:srgbClr val="000000"/>
                </a:solidFill>
                <a:latin typeface="Futura Bold"/>
              </a:rPr>
              <a:t>Data Science Project on a gourmet food supplier - Yogendran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62887" y="702347"/>
            <a:ext cx="738111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spc="280">
                <a:solidFill>
                  <a:srgbClr val="000000"/>
                </a:solidFill>
                <a:latin typeface="Futura"/>
              </a:rPr>
              <a:t>Northwind Traders 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76" y="4281455"/>
            <a:ext cx="6205044" cy="17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71"/>
              </a:lnSpc>
              <a:spcBef>
                <a:spcPct val="0"/>
              </a:spcBef>
            </a:pPr>
            <a:r>
              <a:rPr lang="en-US" sz="10122">
                <a:solidFill>
                  <a:srgbClr val="E7E0CF"/>
                </a:solidFill>
                <a:latin typeface="Inter Bold"/>
              </a:rPr>
              <a:t>SAIT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88620" y="1028700"/>
            <a:ext cx="2680027" cy="8229600"/>
            <a:chOff x="0" y="0"/>
            <a:chExt cx="705851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5851" cy="2167467"/>
            </a:xfrm>
            <a:custGeom>
              <a:avLst/>
              <a:gdLst/>
              <a:ahLst/>
              <a:cxnLst/>
              <a:rect l="l" t="t" r="r" b="b"/>
              <a:pathLst>
                <a:path w="705851" h="2167467">
                  <a:moveTo>
                    <a:pt x="72219" y="0"/>
                  </a:moveTo>
                  <a:lnTo>
                    <a:pt x="633632" y="0"/>
                  </a:lnTo>
                  <a:cubicBezTo>
                    <a:pt x="673517" y="0"/>
                    <a:pt x="705851" y="32333"/>
                    <a:pt x="705851" y="72219"/>
                  </a:cubicBezTo>
                  <a:lnTo>
                    <a:pt x="705851" y="2095248"/>
                  </a:lnTo>
                  <a:cubicBezTo>
                    <a:pt x="705851" y="2135133"/>
                    <a:pt x="673517" y="2167467"/>
                    <a:pt x="633632" y="2167467"/>
                  </a:cubicBezTo>
                  <a:lnTo>
                    <a:pt x="72219" y="2167467"/>
                  </a:lnTo>
                  <a:cubicBezTo>
                    <a:pt x="32333" y="2167467"/>
                    <a:pt x="0" y="2135133"/>
                    <a:pt x="0" y="2095248"/>
                  </a:cubicBezTo>
                  <a:lnTo>
                    <a:pt x="0" y="72219"/>
                  </a:lnTo>
                  <a:cubicBezTo>
                    <a:pt x="0" y="32333"/>
                    <a:pt x="32333" y="0"/>
                    <a:pt x="7221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05851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6973256" y="4957642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3" y="0"/>
                </a:lnTo>
                <a:lnTo>
                  <a:pt x="1486863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93355" y="1267278"/>
            <a:ext cx="11699513" cy="8566323"/>
          </a:xfrm>
          <a:custGeom>
            <a:avLst/>
            <a:gdLst/>
            <a:ahLst/>
            <a:cxnLst/>
            <a:rect l="l" t="t" r="r" b="b"/>
            <a:pathLst>
              <a:path w="11699513" h="8566323">
                <a:moveTo>
                  <a:pt x="0" y="0"/>
                </a:moveTo>
                <a:lnTo>
                  <a:pt x="11699512" y="0"/>
                </a:lnTo>
                <a:lnTo>
                  <a:pt x="11699512" y="8566323"/>
                </a:lnTo>
                <a:lnTo>
                  <a:pt x="0" y="856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90" r="-1913" b="-2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4124" y="346528"/>
            <a:ext cx="1577103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6999" spc="349">
                <a:solidFill>
                  <a:srgbClr val="000000"/>
                </a:solidFill>
                <a:latin typeface="Archive"/>
              </a:rPr>
              <a:t>DATA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4F6F25B-47B7-2E99-3030-19FCA98E80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367879"/>
                  </p:ext>
                </p:extLst>
              </p:nvPr>
            </p:nvGraphicFramePr>
            <p:xfrm>
              <a:off x="0" y="952500"/>
              <a:ext cx="18288000" cy="9334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4F6F25B-47B7-2E99-3030-19FCA98E8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52500"/>
                <a:ext cx="18288000" cy="9334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7">
            <a:extLst>
              <a:ext uri="{FF2B5EF4-FFF2-40B4-BE49-F238E27FC236}">
                <a16:creationId xmlns:a16="http://schemas.microsoft.com/office/drawing/2014/main" id="{31DB9FA6-2681-7A38-207D-E86A5774A46B}"/>
              </a:ext>
            </a:extLst>
          </p:cNvPr>
          <p:cNvSpPr txBox="1"/>
          <p:nvPr/>
        </p:nvSpPr>
        <p:spPr>
          <a:xfrm>
            <a:off x="990600" y="58477"/>
            <a:ext cx="14310269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6999" spc="349" dirty="0">
                <a:solidFill>
                  <a:srgbClr val="000000"/>
                </a:solidFill>
                <a:latin typeface="Archive"/>
              </a:rPr>
              <a:t>Product performance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A29A51B7-3155-9462-AA29-EB1877FCCFFD}"/>
              </a:ext>
            </a:extLst>
          </p:cNvPr>
          <p:cNvGrpSpPr/>
          <p:nvPr/>
        </p:nvGrpSpPr>
        <p:grpSpPr>
          <a:xfrm>
            <a:off x="-1697388" y="1104900"/>
            <a:ext cx="2680027" cy="8229600"/>
            <a:chOff x="0" y="0"/>
            <a:chExt cx="705851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A859A6C-D880-B7BF-EC84-D85CBBCBF264}"/>
                </a:ext>
              </a:extLst>
            </p:cNvPr>
            <p:cNvSpPr/>
            <p:nvPr/>
          </p:nvSpPr>
          <p:spPr>
            <a:xfrm>
              <a:off x="0" y="0"/>
              <a:ext cx="705851" cy="2167467"/>
            </a:xfrm>
            <a:custGeom>
              <a:avLst/>
              <a:gdLst/>
              <a:ahLst/>
              <a:cxnLst/>
              <a:rect l="l" t="t" r="r" b="b"/>
              <a:pathLst>
                <a:path w="705851" h="2167467">
                  <a:moveTo>
                    <a:pt x="72219" y="0"/>
                  </a:moveTo>
                  <a:lnTo>
                    <a:pt x="633632" y="0"/>
                  </a:lnTo>
                  <a:cubicBezTo>
                    <a:pt x="673517" y="0"/>
                    <a:pt x="705851" y="32333"/>
                    <a:pt x="705851" y="72219"/>
                  </a:cubicBezTo>
                  <a:lnTo>
                    <a:pt x="705851" y="2095248"/>
                  </a:lnTo>
                  <a:cubicBezTo>
                    <a:pt x="705851" y="2135133"/>
                    <a:pt x="673517" y="2167467"/>
                    <a:pt x="633632" y="2167467"/>
                  </a:cubicBezTo>
                  <a:lnTo>
                    <a:pt x="72219" y="2167467"/>
                  </a:lnTo>
                  <a:cubicBezTo>
                    <a:pt x="32333" y="2167467"/>
                    <a:pt x="0" y="2135133"/>
                    <a:pt x="0" y="2095248"/>
                  </a:cubicBezTo>
                  <a:lnTo>
                    <a:pt x="0" y="72219"/>
                  </a:lnTo>
                  <a:cubicBezTo>
                    <a:pt x="0" y="32333"/>
                    <a:pt x="32333" y="0"/>
                    <a:pt x="7221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1450F27-3711-3007-5F25-537C38259102}"/>
                </a:ext>
              </a:extLst>
            </p:cNvPr>
            <p:cNvSpPr txBox="1"/>
            <p:nvPr/>
          </p:nvSpPr>
          <p:spPr>
            <a:xfrm>
              <a:off x="0" y="-38100"/>
              <a:ext cx="705851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5">
            <a:extLst>
              <a:ext uri="{FF2B5EF4-FFF2-40B4-BE49-F238E27FC236}">
                <a16:creationId xmlns:a16="http://schemas.microsoft.com/office/drawing/2014/main" id="{0F4D08E1-2E02-3AF0-1D42-ABCBC7CB1F41}"/>
              </a:ext>
            </a:extLst>
          </p:cNvPr>
          <p:cNvSpPr/>
          <p:nvPr/>
        </p:nvSpPr>
        <p:spPr>
          <a:xfrm rot="5400000">
            <a:off x="-328973" y="4670557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2" y="0"/>
                </a:lnTo>
                <a:lnTo>
                  <a:pt x="1486862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DEC07893-DE31-19A3-0CA5-B7D4E87E9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948235"/>
                  </p:ext>
                </p:extLst>
              </p:nvPr>
            </p:nvGraphicFramePr>
            <p:xfrm>
              <a:off x="0" y="1028700"/>
              <a:ext cx="18288000" cy="9258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DEC07893-DE31-19A3-0CA5-B7D4E87E9C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028700"/>
                <a:ext cx="18288000" cy="92583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60F8D5-6763-995E-7E56-578A718A0AD8}"/>
              </a:ext>
            </a:extLst>
          </p:cNvPr>
          <p:cNvSpPr txBox="1"/>
          <p:nvPr/>
        </p:nvSpPr>
        <p:spPr>
          <a:xfrm>
            <a:off x="990600" y="109656"/>
            <a:ext cx="1656411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6999" spc="349" dirty="0">
                <a:solidFill>
                  <a:srgbClr val="000000"/>
                </a:solidFill>
                <a:latin typeface="Archive"/>
              </a:rPr>
              <a:t>Sales trend analysis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B6AEF4A-8FDA-7560-D93F-B750390D6CE9}"/>
              </a:ext>
            </a:extLst>
          </p:cNvPr>
          <p:cNvGrpSpPr/>
          <p:nvPr/>
        </p:nvGrpSpPr>
        <p:grpSpPr>
          <a:xfrm>
            <a:off x="-3649989" y="109656"/>
            <a:ext cx="4600144" cy="9410090"/>
            <a:chOff x="0" y="-38100"/>
            <a:chExt cx="1211561" cy="247837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BCA360D-15EB-3279-D3B2-56E59A8834E5}"/>
                </a:ext>
              </a:extLst>
            </p:cNvPr>
            <p:cNvSpPr/>
            <p:nvPr/>
          </p:nvSpPr>
          <p:spPr>
            <a:xfrm>
              <a:off x="505710" y="272811"/>
              <a:ext cx="705851" cy="2167467"/>
            </a:xfrm>
            <a:custGeom>
              <a:avLst/>
              <a:gdLst/>
              <a:ahLst/>
              <a:cxnLst/>
              <a:rect l="l" t="t" r="r" b="b"/>
              <a:pathLst>
                <a:path w="705851" h="2167467">
                  <a:moveTo>
                    <a:pt x="72219" y="0"/>
                  </a:moveTo>
                  <a:lnTo>
                    <a:pt x="633632" y="0"/>
                  </a:lnTo>
                  <a:cubicBezTo>
                    <a:pt x="673517" y="0"/>
                    <a:pt x="705851" y="32333"/>
                    <a:pt x="705851" y="72219"/>
                  </a:cubicBezTo>
                  <a:lnTo>
                    <a:pt x="705851" y="2095248"/>
                  </a:lnTo>
                  <a:cubicBezTo>
                    <a:pt x="705851" y="2135133"/>
                    <a:pt x="673517" y="2167467"/>
                    <a:pt x="633632" y="2167467"/>
                  </a:cubicBezTo>
                  <a:lnTo>
                    <a:pt x="72219" y="2167467"/>
                  </a:lnTo>
                  <a:cubicBezTo>
                    <a:pt x="32333" y="2167467"/>
                    <a:pt x="0" y="2135133"/>
                    <a:pt x="0" y="2095248"/>
                  </a:cubicBezTo>
                  <a:lnTo>
                    <a:pt x="0" y="72219"/>
                  </a:lnTo>
                  <a:cubicBezTo>
                    <a:pt x="0" y="32333"/>
                    <a:pt x="32333" y="0"/>
                    <a:pt x="7221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FCF89FC6-5D76-44CB-76F0-F890807CCF3D}"/>
                </a:ext>
              </a:extLst>
            </p:cNvPr>
            <p:cNvSpPr txBox="1"/>
            <p:nvPr/>
          </p:nvSpPr>
          <p:spPr>
            <a:xfrm>
              <a:off x="0" y="-38100"/>
              <a:ext cx="705851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5">
            <a:extLst>
              <a:ext uri="{FF2B5EF4-FFF2-40B4-BE49-F238E27FC236}">
                <a16:creationId xmlns:a16="http://schemas.microsoft.com/office/drawing/2014/main" id="{95557C37-4E48-76E7-2F73-17639D5D1D2D}"/>
              </a:ext>
            </a:extLst>
          </p:cNvPr>
          <p:cNvSpPr/>
          <p:nvPr/>
        </p:nvSpPr>
        <p:spPr>
          <a:xfrm rot="5400000">
            <a:off x="-516590" y="5011404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2" y="0"/>
                </a:lnTo>
                <a:lnTo>
                  <a:pt x="1486862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20098" y="2849503"/>
            <a:ext cx="6967431" cy="61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99"/>
              </a:lnSpc>
            </a:pPr>
            <a:r>
              <a:rPr lang="en-US" sz="2999" spc="299">
                <a:solidFill>
                  <a:srgbClr val="000000"/>
                </a:solidFill>
                <a:latin typeface="Futura Bold"/>
              </a:rPr>
              <a:t>Summary of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59467" y="3809228"/>
            <a:ext cx="6967431" cy="352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520"/>
              </a:lnSpc>
              <a:buFont typeface="Arial"/>
              <a:buChar char="•"/>
            </a:pPr>
            <a:r>
              <a:rPr lang="en-US" sz="2200" spc="220">
                <a:solidFill>
                  <a:srgbClr val="000000"/>
                </a:solidFill>
                <a:latin typeface="Futura"/>
              </a:rPr>
              <a:t>Power Bi dashboards enabled us to know which category of product is the highest sold which are Beverages and the lowest sold is grains and cereals.</a:t>
            </a:r>
          </a:p>
          <a:p>
            <a:pPr algn="l">
              <a:lnSpc>
                <a:spcPts val="3520"/>
              </a:lnSpc>
            </a:pPr>
            <a:endParaRPr lang="en-US" sz="2200" spc="220">
              <a:solidFill>
                <a:srgbClr val="000000"/>
              </a:solidFill>
              <a:latin typeface="Futura"/>
            </a:endParaRPr>
          </a:p>
          <a:p>
            <a:pPr marL="474981" lvl="1" indent="-237491" algn="l">
              <a:lnSpc>
                <a:spcPts val="3520"/>
              </a:lnSpc>
              <a:buFont typeface="Arial"/>
              <a:buChar char="•"/>
            </a:pPr>
            <a:r>
              <a:rPr lang="en-US" sz="2200" spc="220">
                <a:solidFill>
                  <a:srgbClr val="000000"/>
                </a:solidFill>
                <a:latin typeface="Futura"/>
              </a:rPr>
              <a:t>We manage to find top 5 countries which has highest sales which is USA, Germany , Brazil , France and the UK.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6402" y="2849503"/>
            <a:ext cx="6967431" cy="61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99"/>
              </a:lnSpc>
            </a:pPr>
            <a:r>
              <a:rPr lang="en-US" sz="2999" spc="299">
                <a:solidFill>
                  <a:srgbClr val="000000"/>
                </a:solidFill>
                <a:latin typeface="Futura Bold"/>
              </a:rPr>
              <a:t>Recommendation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00471" y="-5808847"/>
            <a:ext cx="15887058" cy="8579689"/>
            <a:chOff x="0" y="0"/>
            <a:chExt cx="4184246" cy="2259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84246" cy="2259671"/>
            </a:xfrm>
            <a:custGeom>
              <a:avLst/>
              <a:gdLst/>
              <a:ahLst/>
              <a:cxnLst/>
              <a:rect l="l" t="t" r="r" b="b"/>
              <a:pathLst>
                <a:path w="4184246" h="2259671">
                  <a:moveTo>
                    <a:pt x="9746" y="0"/>
                  </a:moveTo>
                  <a:lnTo>
                    <a:pt x="4174499" y="0"/>
                  </a:lnTo>
                  <a:cubicBezTo>
                    <a:pt x="4177085" y="0"/>
                    <a:pt x="4179563" y="1027"/>
                    <a:pt x="4181391" y="2855"/>
                  </a:cubicBezTo>
                  <a:cubicBezTo>
                    <a:pt x="4183219" y="4682"/>
                    <a:pt x="4184246" y="7161"/>
                    <a:pt x="4184246" y="9746"/>
                  </a:cubicBezTo>
                  <a:lnTo>
                    <a:pt x="4184246" y="2249925"/>
                  </a:lnTo>
                  <a:cubicBezTo>
                    <a:pt x="4184246" y="2252510"/>
                    <a:pt x="4183219" y="2254989"/>
                    <a:pt x="4181391" y="2256817"/>
                  </a:cubicBezTo>
                  <a:cubicBezTo>
                    <a:pt x="4179563" y="2258644"/>
                    <a:pt x="4177085" y="2259671"/>
                    <a:pt x="4174499" y="2259671"/>
                  </a:cubicBezTo>
                  <a:lnTo>
                    <a:pt x="9746" y="2259671"/>
                  </a:lnTo>
                  <a:cubicBezTo>
                    <a:pt x="7161" y="2259671"/>
                    <a:pt x="4682" y="2258644"/>
                    <a:pt x="2855" y="2256817"/>
                  </a:cubicBezTo>
                  <a:cubicBezTo>
                    <a:pt x="1027" y="2254989"/>
                    <a:pt x="0" y="2252510"/>
                    <a:pt x="0" y="2249925"/>
                  </a:cubicBezTo>
                  <a:lnTo>
                    <a:pt x="0" y="9746"/>
                  </a:lnTo>
                  <a:cubicBezTo>
                    <a:pt x="0" y="7161"/>
                    <a:pt x="1027" y="4682"/>
                    <a:pt x="2855" y="2855"/>
                  </a:cubicBezTo>
                  <a:cubicBezTo>
                    <a:pt x="4682" y="1027"/>
                    <a:pt x="7161" y="0"/>
                    <a:pt x="9746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184246" cy="2297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8039" y="1051803"/>
            <a:ext cx="16371922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</a:pPr>
            <a:r>
              <a:rPr lang="en-US" sz="6999" spc="349">
                <a:solidFill>
                  <a:srgbClr val="FFF9EC"/>
                </a:solidFill>
                <a:latin typeface="Archive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8039" y="3809228"/>
            <a:ext cx="6967431" cy="440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520"/>
              </a:lnSpc>
              <a:buFont typeface="Arial"/>
              <a:buChar char="•"/>
            </a:pPr>
            <a:r>
              <a:rPr lang="en-US" sz="2200" spc="220">
                <a:solidFill>
                  <a:srgbClr val="000000"/>
                </a:solidFill>
                <a:latin typeface="Futura"/>
              </a:rPr>
              <a:t>Data driven decsion making is important for Northwind Traders to stay competitive in the market</a:t>
            </a:r>
          </a:p>
          <a:p>
            <a:pPr marL="474981" lvl="1" indent="-237491" algn="l">
              <a:lnSpc>
                <a:spcPts val="3520"/>
              </a:lnSpc>
              <a:buFont typeface="Arial"/>
              <a:buChar char="•"/>
            </a:pPr>
            <a:r>
              <a:rPr lang="en-US" sz="2200" spc="220">
                <a:solidFill>
                  <a:srgbClr val="000000"/>
                </a:solidFill>
                <a:latin typeface="Futura"/>
              </a:rPr>
              <a:t>Northwind Traders should improve marketing strategeis targeted at customers to improve customer satisfaction and loyalty.</a:t>
            </a:r>
          </a:p>
          <a:p>
            <a:pPr marL="474981" lvl="1" indent="-237491" algn="l">
              <a:lnSpc>
                <a:spcPts val="3520"/>
              </a:lnSpc>
              <a:buFont typeface="Arial"/>
              <a:buChar char="•"/>
            </a:pPr>
            <a:r>
              <a:rPr lang="en-US" sz="2200" spc="220">
                <a:solidFill>
                  <a:srgbClr val="000000"/>
                </a:solidFill>
                <a:latin typeface="Futura"/>
              </a:rPr>
              <a:t>Northwind Traders should also evaluate shipping methods and negotiate better rates to improve supply chain effieciency.</a:t>
            </a:r>
          </a:p>
        </p:txBody>
      </p:sp>
      <p:pic>
        <p:nvPicPr>
          <p:cNvPr id="3074" name="Picture 2" descr="Setting Up A Trading Company In Singapore Registration Guide | acost.co.za">
            <a:extLst>
              <a:ext uri="{FF2B5EF4-FFF2-40B4-BE49-F238E27FC236}">
                <a16:creationId xmlns:a16="http://schemas.microsoft.com/office/drawing/2014/main" id="{6EAD2F54-F260-0076-98C6-93479EB7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0" y="737235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48373" y="1028700"/>
            <a:ext cx="3762888" cy="8229600"/>
            <a:chOff x="0" y="0"/>
            <a:chExt cx="991049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049" cy="2167467"/>
            </a:xfrm>
            <a:custGeom>
              <a:avLst/>
              <a:gdLst/>
              <a:ahLst/>
              <a:cxnLst/>
              <a:rect l="l" t="t" r="r" b="b"/>
              <a:pathLst>
                <a:path w="991049" h="2167467">
                  <a:moveTo>
                    <a:pt x="104929" y="0"/>
                  </a:moveTo>
                  <a:lnTo>
                    <a:pt x="886119" y="0"/>
                  </a:lnTo>
                  <a:cubicBezTo>
                    <a:pt x="944070" y="0"/>
                    <a:pt x="991049" y="46979"/>
                    <a:pt x="991049" y="104929"/>
                  </a:cubicBezTo>
                  <a:lnTo>
                    <a:pt x="991049" y="2062537"/>
                  </a:lnTo>
                  <a:cubicBezTo>
                    <a:pt x="991049" y="2120488"/>
                    <a:pt x="944070" y="2167467"/>
                    <a:pt x="886119" y="2167467"/>
                  </a:cubicBezTo>
                  <a:lnTo>
                    <a:pt x="104929" y="2167467"/>
                  </a:lnTo>
                  <a:cubicBezTo>
                    <a:pt x="46979" y="2167467"/>
                    <a:pt x="0" y="2120488"/>
                    <a:pt x="0" y="2062537"/>
                  </a:cubicBezTo>
                  <a:lnTo>
                    <a:pt x="0" y="104929"/>
                  </a:lnTo>
                  <a:cubicBezTo>
                    <a:pt x="0" y="46979"/>
                    <a:pt x="46979" y="0"/>
                    <a:pt x="10492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04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90641" y="7050392"/>
            <a:ext cx="2931406" cy="4025567"/>
            <a:chOff x="0" y="0"/>
            <a:chExt cx="772057" cy="10602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2057" cy="1060232"/>
            </a:xfrm>
            <a:custGeom>
              <a:avLst/>
              <a:gdLst/>
              <a:ahLst/>
              <a:cxnLst/>
              <a:rect l="l" t="t" r="r" b="b"/>
              <a:pathLst>
                <a:path w="772057" h="1060232">
                  <a:moveTo>
                    <a:pt x="134692" y="0"/>
                  </a:moveTo>
                  <a:lnTo>
                    <a:pt x="637365" y="0"/>
                  </a:lnTo>
                  <a:cubicBezTo>
                    <a:pt x="673088" y="0"/>
                    <a:pt x="707347" y="14191"/>
                    <a:pt x="732607" y="39450"/>
                  </a:cubicBezTo>
                  <a:cubicBezTo>
                    <a:pt x="757867" y="64710"/>
                    <a:pt x="772057" y="98970"/>
                    <a:pt x="772057" y="134692"/>
                  </a:cubicBezTo>
                  <a:lnTo>
                    <a:pt x="772057" y="925539"/>
                  </a:lnTo>
                  <a:cubicBezTo>
                    <a:pt x="772057" y="961262"/>
                    <a:pt x="757867" y="995521"/>
                    <a:pt x="732607" y="1020781"/>
                  </a:cubicBezTo>
                  <a:cubicBezTo>
                    <a:pt x="707347" y="1046041"/>
                    <a:pt x="673088" y="1060232"/>
                    <a:pt x="637365" y="1060232"/>
                  </a:cubicBezTo>
                  <a:lnTo>
                    <a:pt x="134692" y="1060232"/>
                  </a:lnTo>
                  <a:cubicBezTo>
                    <a:pt x="98970" y="1060232"/>
                    <a:pt x="64710" y="1046041"/>
                    <a:pt x="39450" y="1020781"/>
                  </a:cubicBezTo>
                  <a:cubicBezTo>
                    <a:pt x="14191" y="995521"/>
                    <a:pt x="0" y="961262"/>
                    <a:pt x="0" y="925539"/>
                  </a:cubicBezTo>
                  <a:lnTo>
                    <a:pt x="0" y="134692"/>
                  </a:lnTo>
                  <a:cubicBezTo>
                    <a:pt x="0" y="98970"/>
                    <a:pt x="14191" y="64710"/>
                    <a:pt x="39450" y="39450"/>
                  </a:cubicBezTo>
                  <a:cubicBezTo>
                    <a:pt x="64710" y="14191"/>
                    <a:pt x="98970" y="0"/>
                    <a:pt x="134692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72057" cy="109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75062" y="698329"/>
            <a:ext cx="660742" cy="660742"/>
          </a:xfrm>
          <a:custGeom>
            <a:avLst/>
            <a:gdLst/>
            <a:ahLst/>
            <a:cxnLst/>
            <a:rect l="l" t="t" r="r" b="b"/>
            <a:pathLst>
              <a:path w="660742" h="660742">
                <a:moveTo>
                  <a:pt x="0" y="0"/>
                </a:moveTo>
                <a:lnTo>
                  <a:pt x="660741" y="0"/>
                </a:lnTo>
                <a:lnTo>
                  <a:pt x="660741" y="660742"/>
                </a:lnTo>
                <a:lnTo>
                  <a:pt x="0" y="66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4414937" y="8498434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759866" y="0"/>
                </a:moveTo>
                <a:lnTo>
                  <a:pt x="0" y="0"/>
                </a:lnTo>
                <a:lnTo>
                  <a:pt x="0" y="759866"/>
                </a:lnTo>
                <a:lnTo>
                  <a:pt x="759866" y="759866"/>
                </a:lnTo>
                <a:lnTo>
                  <a:pt x="759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323766" y="8498434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4937" y="3329481"/>
            <a:ext cx="10316955" cy="364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098"/>
              </a:lnSpc>
            </a:pPr>
            <a:r>
              <a:rPr lang="en-US" sz="14098" spc="704">
                <a:solidFill>
                  <a:srgbClr val="000000"/>
                </a:solidFill>
                <a:latin typeface="Archive"/>
              </a:rPr>
              <a:t>THANK YOU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16515869" y="4957642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2" y="0"/>
                </a:lnTo>
                <a:lnTo>
                  <a:pt x="1486862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62887" y="702347"/>
            <a:ext cx="12969006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spc="280">
                <a:solidFill>
                  <a:srgbClr val="000000"/>
                </a:solidFill>
                <a:latin typeface="Futura"/>
              </a:rPr>
              <a:t>Northwind Traders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834" y="3184774"/>
            <a:ext cx="1043245" cy="10432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184774"/>
            <a:ext cx="1043245" cy="10432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5834" y="4456618"/>
            <a:ext cx="1043245" cy="10432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4456618"/>
            <a:ext cx="1043245" cy="10432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5834" y="5728463"/>
            <a:ext cx="1043245" cy="104324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44000" y="5728463"/>
            <a:ext cx="1043245" cy="104324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45834" y="7000308"/>
            <a:ext cx="1043245" cy="104324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45834" y="8272152"/>
            <a:ext cx="1043245" cy="104324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1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FF9EC"/>
                  </a:solidFill>
                  <a:latin typeface="Futura Bold"/>
                </a:rPr>
                <a:t>05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29871" y="1143053"/>
            <a:ext cx="16097980" cy="1166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</a:pPr>
            <a:r>
              <a:rPr lang="en-US" sz="8800" spc="880">
                <a:solidFill>
                  <a:srgbClr val="000000"/>
                </a:solidFill>
                <a:latin typeface="Archive"/>
              </a:rPr>
              <a:t>AGENDA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89785" y="5840691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Conclusion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89785" y="4568772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Dashboard Visualization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87320" y="3297002"/>
            <a:ext cx="5940531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Semantic Layer of dashboard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91619" y="8384381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DAX calculations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91619" y="7112536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Project Design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91619" y="5840691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KPI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391619" y="4568846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Data Sourcing Strategy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391619" y="3296821"/>
            <a:ext cx="5938066" cy="63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004" spc="300">
                <a:solidFill>
                  <a:srgbClr val="302D2A"/>
                </a:solidFill>
                <a:latin typeface="Futura"/>
              </a:rPr>
              <a:t>Problem Statement</a:t>
            </a:r>
          </a:p>
        </p:txBody>
      </p:sp>
      <p:sp>
        <p:nvSpPr>
          <p:cNvPr id="35" name="Freeform 35"/>
          <p:cNvSpPr/>
          <p:nvPr/>
        </p:nvSpPr>
        <p:spPr>
          <a:xfrm>
            <a:off x="629871" y="2383342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3" y="0"/>
                </a:lnTo>
                <a:lnTo>
                  <a:pt x="1486863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6" name="Group 36"/>
          <p:cNvGrpSpPr/>
          <p:nvPr/>
        </p:nvGrpSpPr>
        <p:grpSpPr>
          <a:xfrm>
            <a:off x="17327926" y="971603"/>
            <a:ext cx="1983335" cy="8343794"/>
            <a:chOff x="0" y="0"/>
            <a:chExt cx="522360" cy="219754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22360" cy="2197543"/>
            </a:xfrm>
            <a:custGeom>
              <a:avLst/>
              <a:gdLst/>
              <a:ahLst/>
              <a:cxnLst/>
              <a:rect l="l" t="t" r="r" b="b"/>
              <a:pathLst>
                <a:path w="522360" h="2197543">
                  <a:moveTo>
                    <a:pt x="97587" y="0"/>
                  </a:moveTo>
                  <a:lnTo>
                    <a:pt x="424773" y="0"/>
                  </a:lnTo>
                  <a:cubicBezTo>
                    <a:pt x="478668" y="0"/>
                    <a:pt x="522360" y="43691"/>
                    <a:pt x="522360" y="97587"/>
                  </a:cubicBezTo>
                  <a:lnTo>
                    <a:pt x="522360" y="2099956"/>
                  </a:lnTo>
                  <a:cubicBezTo>
                    <a:pt x="522360" y="2153851"/>
                    <a:pt x="478668" y="2197543"/>
                    <a:pt x="424773" y="2197543"/>
                  </a:cubicBezTo>
                  <a:lnTo>
                    <a:pt x="97587" y="2197543"/>
                  </a:lnTo>
                  <a:cubicBezTo>
                    <a:pt x="43691" y="2197543"/>
                    <a:pt x="0" y="2153851"/>
                    <a:pt x="0" y="2099956"/>
                  </a:cubicBezTo>
                  <a:lnTo>
                    <a:pt x="0" y="97587"/>
                  </a:lnTo>
                  <a:cubicBezTo>
                    <a:pt x="0" y="43691"/>
                    <a:pt x="43691" y="0"/>
                    <a:pt x="97587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522360" cy="22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61040" y="834852"/>
            <a:ext cx="7629141" cy="180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6999" spc="349">
                <a:solidFill>
                  <a:srgbClr val="000000"/>
                </a:solidFill>
                <a:latin typeface="Archive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7022" y="2781408"/>
            <a:ext cx="7629141" cy="396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49"/>
              </a:lnSpc>
            </a:pPr>
            <a:r>
              <a:rPr lang="en-US" sz="3699" spc="369">
                <a:solidFill>
                  <a:srgbClr val="000000"/>
                </a:solidFill>
                <a:latin typeface="Futura"/>
              </a:rPr>
              <a:t>To study the products and determine which category of products are the best or worst and which country sold the highest.</a:t>
            </a:r>
          </a:p>
          <a:p>
            <a:pPr marL="0" lvl="0" indent="0" algn="just">
              <a:lnSpc>
                <a:spcPts val="3300"/>
              </a:lnSpc>
            </a:pPr>
            <a:endParaRPr lang="en-US" sz="3699" spc="369">
              <a:solidFill>
                <a:srgbClr val="000000"/>
              </a:solidFill>
              <a:latin typeface="Futura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891451" y="7894457"/>
            <a:ext cx="15055576" cy="1700566"/>
            <a:chOff x="0" y="0"/>
            <a:chExt cx="3965255" cy="4478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65254" cy="447886"/>
            </a:xfrm>
            <a:custGeom>
              <a:avLst/>
              <a:gdLst/>
              <a:ahLst/>
              <a:cxnLst/>
              <a:rect l="l" t="t" r="r" b="b"/>
              <a:pathLst>
                <a:path w="3965254" h="447886">
                  <a:moveTo>
                    <a:pt x="10284" y="0"/>
                  </a:moveTo>
                  <a:lnTo>
                    <a:pt x="3954970" y="0"/>
                  </a:lnTo>
                  <a:cubicBezTo>
                    <a:pt x="3960650" y="0"/>
                    <a:pt x="3965254" y="4605"/>
                    <a:pt x="3965254" y="10284"/>
                  </a:cubicBezTo>
                  <a:lnTo>
                    <a:pt x="3965254" y="437601"/>
                  </a:lnTo>
                  <a:cubicBezTo>
                    <a:pt x="3965254" y="440329"/>
                    <a:pt x="3964171" y="442945"/>
                    <a:pt x="3962242" y="444874"/>
                  </a:cubicBezTo>
                  <a:cubicBezTo>
                    <a:pt x="3960314" y="446802"/>
                    <a:pt x="3957698" y="447886"/>
                    <a:pt x="3954970" y="447886"/>
                  </a:cubicBezTo>
                  <a:lnTo>
                    <a:pt x="10284" y="447886"/>
                  </a:lnTo>
                  <a:cubicBezTo>
                    <a:pt x="4605" y="447886"/>
                    <a:pt x="0" y="443281"/>
                    <a:pt x="0" y="437601"/>
                  </a:cubicBezTo>
                  <a:lnTo>
                    <a:pt x="0" y="10284"/>
                  </a:lnTo>
                  <a:cubicBezTo>
                    <a:pt x="0" y="4605"/>
                    <a:pt x="4605" y="0"/>
                    <a:pt x="10284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965255" cy="485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74216" y="8226097"/>
            <a:ext cx="13739568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00"/>
              </a:lnSpc>
            </a:pPr>
            <a:r>
              <a:rPr lang="en-US" sz="2200" spc="220">
                <a:solidFill>
                  <a:srgbClr val="E7E0CF"/>
                </a:solidFill>
                <a:latin typeface="Futura"/>
              </a:rPr>
              <a:t>Logistics is all about managing the flow of resources between point A and point B in the most efficient way possible.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31585" y="8340397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Benefits of General Trading Company | News | Royal Space General Trading LLC">
            <a:extLst>
              <a:ext uri="{FF2B5EF4-FFF2-40B4-BE49-F238E27FC236}">
                <a16:creationId xmlns:a16="http://schemas.microsoft.com/office/drawing/2014/main" id="{A98D9470-FC66-81D4-CAE4-888E579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81" y="0"/>
            <a:ext cx="9753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 flipH="1">
            <a:off x="608088" y="8365068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759866" y="0"/>
                </a:moveTo>
                <a:lnTo>
                  <a:pt x="0" y="0"/>
                </a:lnTo>
                <a:lnTo>
                  <a:pt x="0" y="759866"/>
                </a:lnTo>
                <a:lnTo>
                  <a:pt x="759866" y="759866"/>
                </a:lnTo>
                <a:lnTo>
                  <a:pt x="759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16917" y="8365068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How To Get General Trading License in Dubai">
            <a:extLst>
              <a:ext uri="{FF2B5EF4-FFF2-40B4-BE49-F238E27FC236}">
                <a16:creationId xmlns:a16="http://schemas.microsoft.com/office/drawing/2014/main" id="{BBE0BD61-40B3-28F4-AF52-7DBD2CAD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10134600" cy="72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259473" y="357606"/>
            <a:ext cx="11613626" cy="4035542"/>
            <a:chOff x="0" y="0"/>
            <a:chExt cx="3058733" cy="10628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3058733" cy="1100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058733" cy="1062859"/>
            </a:xfrm>
            <a:custGeom>
              <a:avLst/>
              <a:gdLst/>
              <a:ahLst/>
              <a:cxnLst/>
              <a:rect l="l" t="t" r="r" b="b"/>
              <a:pathLst>
                <a:path w="3058733" h="1062859">
                  <a:moveTo>
                    <a:pt x="13332" y="0"/>
                  </a:moveTo>
                  <a:lnTo>
                    <a:pt x="3045400" y="0"/>
                  </a:lnTo>
                  <a:cubicBezTo>
                    <a:pt x="3048936" y="0"/>
                    <a:pt x="3052328" y="1405"/>
                    <a:pt x="3054828" y="3905"/>
                  </a:cubicBezTo>
                  <a:cubicBezTo>
                    <a:pt x="3057328" y="6405"/>
                    <a:pt x="3058733" y="9796"/>
                    <a:pt x="3058733" y="13332"/>
                  </a:cubicBezTo>
                  <a:lnTo>
                    <a:pt x="3058733" y="1049526"/>
                  </a:lnTo>
                  <a:cubicBezTo>
                    <a:pt x="3058733" y="1053062"/>
                    <a:pt x="3057328" y="1056454"/>
                    <a:pt x="3054828" y="1058954"/>
                  </a:cubicBezTo>
                  <a:cubicBezTo>
                    <a:pt x="3052328" y="1061454"/>
                    <a:pt x="3048936" y="1062859"/>
                    <a:pt x="3045400" y="1062859"/>
                  </a:cubicBezTo>
                  <a:lnTo>
                    <a:pt x="13332" y="1062859"/>
                  </a:lnTo>
                  <a:cubicBezTo>
                    <a:pt x="9796" y="1062859"/>
                    <a:pt x="6405" y="1061454"/>
                    <a:pt x="3905" y="1058954"/>
                  </a:cubicBezTo>
                  <a:cubicBezTo>
                    <a:pt x="1405" y="1056454"/>
                    <a:pt x="0" y="1053062"/>
                    <a:pt x="0" y="1049526"/>
                  </a:cubicBezTo>
                  <a:lnTo>
                    <a:pt x="0" y="13332"/>
                  </a:lnTo>
                  <a:cubicBezTo>
                    <a:pt x="0" y="9796"/>
                    <a:pt x="1405" y="6405"/>
                    <a:pt x="3905" y="3905"/>
                  </a:cubicBezTo>
                  <a:cubicBezTo>
                    <a:pt x="6405" y="1405"/>
                    <a:pt x="9796" y="0"/>
                    <a:pt x="13332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61998" y="670810"/>
            <a:ext cx="10258945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00"/>
              </a:lnSpc>
            </a:pPr>
            <a:r>
              <a:rPr lang="en-US" sz="5000" spc="250" dirty="0">
                <a:solidFill>
                  <a:srgbClr val="FFF2D8"/>
                </a:solidFill>
                <a:latin typeface="Archive"/>
              </a:rPr>
              <a:t>OPEN SOURCE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1997" y="1578734"/>
            <a:ext cx="10258945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For this project, the dataset was sourced from Maven Analytics, specifically from their website mavenanalytics.io. This platform provides a variety of datasets suitable for data analysis and business intelligence projects, ensuring reliable and diverse data for comprehensive analysis.</a:t>
            </a:r>
          </a:p>
          <a:p>
            <a:pPr marL="0" lvl="0" indent="0" algn="just">
              <a:lnSpc>
                <a:spcPts val="3150"/>
              </a:lnSpc>
            </a:pPr>
            <a:endParaRPr lang="en-US" sz="2100" spc="210" dirty="0">
              <a:solidFill>
                <a:srgbClr val="FFF2D8"/>
              </a:solidFill>
              <a:latin typeface="Futura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166884" y="5762325"/>
            <a:ext cx="11613626" cy="3455439"/>
            <a:chOff x="0" y="0"/>
            <a:chExt cx="3058733" cy="9100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58733" cy="910074"/>
            </a:xfrm>
            <a:custGeom>
              <a:avLst/>
              <a:gdLst/>
              <a:ahLst/>
              <a:cxnLst/>
              <a:rect l="l" t="t" r="r" b="b"/>
              <a:pathLst>
                <a:path w="3058733" h="910074">
                  <a:moveTo>
                    <a:pt x="13332" y="0"/>
                  </a:moveTo>
                  <a:lnTo>
                    <a:pt x="3045400" y="0"/>
                  </a:lnTo>
                  <a:cubicBezTo>
                    <a:pt x="3048936" y="0"/>
                    <a:pt x="3052328" y="1405"/>
                    <a:pt x="3054828" y="3905"/>
                  </a:cubicBezTo>
                  <a:cubicBezTo>
                    <a:pt x="3057328" y="6405"/>
                    <a:pt x="3058733" y="9796"/>
                    <a:pt x="3058733" y="13332"/>
                  </a:cubicBezTo>
                  <a:lnTo>
                    <a:pt x="3058733" y="896742"/>
                  </a:lnTo>
                  <a:cubicBezTo>
                    <a:pt x="3058733" y="900278"/>
                    <a:pt x="3057328" y="903669"/>
                    <a:pt x="3054828" y="906169"/>
                  </a:cubicBezTo>
                  <a:cubicBezTo>
                    <a:pt x="3052328" y="908670"/>
                    <a:pt x="3048936" y="910074"/>
                    <a:pt x="3045400" y="910074"/>
                  </a:cubicBezTo>
                  <a:lnTo>
                    <a:pt x="13332" y="910074"/>
                  </a:lnTo>
                  <a:cubicBezTo>
                    <a:pt x="9796" y="910074"/>
                    <a:pt x="6405" y="908670"/>
                    <a:pt x="3905" y="906169"/>
                  </a:cubicBezTo>
                  <a:cubicBezTo>
                    <a:pt x="1405" y="903669"/>
                    <a:pt x="0" y="900278"/>
                    <a:pt x="0" y="896742"/>
                  </a:cubicBezTo>
                  <a:lnTo>
                    <a:pt x="0" y="13332"/>
                  </a:lnTo>
                  <a:cubicBezTo>
                    <a:pt x="0" y="9796"/>
                    <a:pt x="1405" y="6405"/>
                    <a:pt x="3905" y="3905"/>
                  </a:cubicBezTo>
                  <a:cubicBezTo>
                    <a:pt x="6405" y="1405"/>
                    <a:pt x="9796" y="0"/>
                    <a:pt x="13332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058733" cy="948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865545" y="6023489"/>
            <a:ext cx="10241760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00"/>
              </a:lnSpc>
            </a:pPr>
            <a:r>
              <a:rPr lang="en-US" sz="5000" spc="250" dirty="0">
                <a:solidFill>
                  <a:srgbClr val="FFF2D8"/>
                </a:solidFill>
                <a:latin typeface="Archive"/>
              </a:rPr>
              <a:t>DATA SOURCING STRATEGY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27605" y="6683889"/>
            <a:ext cx="10241760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1. Identifying Data Requirements</a:t>
            </a:r>
          </a:p>
          <a:p>
            <a:pPr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2. Choosing a Reliable Data Source</a:t>
            </a:r>
          </a:p>
          <a:p>
            <a:pPr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3. Data Extraction</a:t>
            </a:r>
          </a:p>
          <a:p>
            <a:pPr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4. Ensuring Data Quality</a:t>
            </a:r>
          </a:p>
          <a:p>
            <a:pPr marL="0" lvl="0" indent="0" algn="just">
              <a:lnSpc>
                <a:spcPts val="3150"/>
              </a:lnSpc>
            </a:pPr>
            <a:r>
              <a:rPr lang="en-US" sz="2100" spc="210" dirty="0">
                <a:solidFill>
                  <a:srgbClr val="FFF2D8"/>
                </a:solidFill>
                <a:latin typeface="Futura"/>
              </a:rPr>
              <a:t>5. Data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8039" y="2251121"/>
            <a:ext cx="6160650" cy="862369"/>
            <a:chOff x="0" y="0"/>
            <a:chExt cx="1622558" cy="2271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2558" cy="227126"/>
            </a:xfrm>
            <a:custGeom>
              <a:avLst/>
              <a:gdLst/>
              <a:ahLst/>
              <a:cxnLst/>
              <a:rect l="l" t="t" r="r" b="b"/>
              <a:pathLst>
                <a:path w="1622558" h="227126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208276"/>
                  </a:lnTo>
                  <a:cubicBezTo>
                    <a:pt x="1622558" y="218686"/>
                    <a:pt x="1614119" y="227126"/>
                    <a:pt x="1603708" y="227126"/>
                  </a:cubicBezTo>
                  <a:lnTo>
                    <a:pt x="18850" y="227126"/>
                  </a:lnTo>
                  <a:cubicBezTo>
                    <a:pt x="8439" y="227126"/>
                    <a:pt x="0" y="218686"/>
                    <a:pt x="0" y="208276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622558" cy="36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spc="329">
                  <a:solidFill>
                    <a:srgbClr val="FFF2D8"/>
                  </a:solidFill>
                  <a:latin typeface="Futura Bold"/>
                </a:rPr>
                <a:t>KPI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8039" y="3256634"/>
            <a:ext cx="6160650" cy="2942225"/>
            <a:chOff x="0" y="0"/>
            <a:chExt cx="1622558" cy="7749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2558" cy="774907"/>
            </a:xfrm>
            <a:custGeom>
              <a:avLst/>
              <a:gdLst/>
              <a:ahLst/>
              <a:cxnLst/>
              <a:rect l="l" t="t" r="r" b="b"/>
              <a:pathLst>
                <a:path w="1622558" h="774907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756057"/>
                  </a:lnTo>
                  <a:cubicBezTo>
                    <a:pt x="1622558" y="766467"/>
                    <a:pt x="1614119" y="774907"/>
                    <a:pt x="1603708" y="774907"/>
                  </a:cubicBezTo>
                  <a:lnTo>
                    <a:pt x="18850" y="774907"/>
                  </a:lnTo>
                  <a:cubicBezTo>
                    <a:pt x="8439" y="774907"/>
                    <a:pt x="0" y="766467"/>
                    <a:pt x="0" y="756057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C7B7A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1622558" cy="889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spc="289">
                  <a:solidFill>
                    <a:srgbClr val="000000"/>
                  </a:solidFill>
                  <a:latin typeface="Futura Bold"/>
                </a:rPr>
                <a:t>Sales Trends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63278" y="3256634"/>
            <a:ext cx="10066683" cy="2942225"/>
            <a:chOff x="0" y="0"/>
            <a:chExt cx="2651307" cy="7749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51307" cy="774907"/>
            </a:xfrm>
            <a:custGeom>
              <a:avLst/>
              <a:gdLst/>
              <a:ahLst/>
              <a:cxnLst/>
              <a:rect l="l" t="t" r="r" b="b"/>
              <a:pathLst>
                <a:path w="2651307" h="774907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763371"/>
                  </a:lnTo>
                  <a:cubicBezTo>
                    <a:pt x="2651307" y="766430"/>
                    <a:pt x="2650092" y="769365"/>
                    <a:pt x="2647928" y="771528"/>
                  </a:cubicBezTo>
                  <a:cubicBezTo>
                    <a:pt x="2645765" y="773692"/>
                    <a:pt x="2642831" y="774907"/>
                    <a:pt x="2639771" y="774907"/>
                  </a:cubicBezTo>
                  <a:lnTo>
                    <a:pt x="11536" y="774907"/>
                  </a:lnTo>
                  <a:cubicBezTo>
                    <a:pt x="8476" y="774907"/>
                    <a:pt x="5542" y="773692"/>
                    <a:pt x="3379" y="771528"/>
                  </a:cubicBezTo>
                  <a:cubicBezTo>
                    <a:pt x="1215" y="769365"/>
                    <a:pt x="0" y="766430"/>
                    <a:pt x="0" y="763371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E7E0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651307" cy="860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080"/>
                </a:lnSpc>
              </a:pPr>
              <a:r>
                <a:rPr lang="en-US" sz="2200" spc="220">
                  <a:solidFill>
                    <a:srgbClr val="000000"/>
                  </a:solidFill>
                  <a:latin typeface="Futura"/>
                </a:rPr>
                <a:t>By analyzing revenue trends and sales growth, Northwind Traders can adapt their strategies, allocate resources effectively, and capitalize on emerging patterns in sales data.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8039" y="6341734"/>
            <a:ext cx="6160650" cy="2916566"/>
            <a:chOff x="0" y="0"/>
            <a:chExt cx="1622558" cy="7681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22558" cy="768149"/>
            </a:xfrm>
            <a:custGeom>
              <a:avLst/>
              <a:gdLst/>
              <a:ahLst/>
              <a:cxnLst/>
              <a:rect l="l" t="t" r="r" b="b"/>
              <a:pathLst>
                <a:path w="1622558" h="768149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749299"/>
                  </a:lnTo>
                  <a:cubicBezTo>
                    <a:pt x="1622558" y="754298"/>
                    <a:pt x="1620572" y="759093"/>
                    <a:pt x="1617037" y="762628"/>
                  </a:cubicBezTo>
                  <a:cubicBezTo>
                    <a:pt x="1613502" y="766163"/>
                    <a:pt x="1608707" y="768149"/>
                    <a:pt x="1603708" y="768149"/>
                  </a:cubicBezTo>
                  <a:lnTo>
                    <a:pt x="18850" y="768149"/>
                  </a:lnTo>
                  <a:cubicBezTo>
                    <a:pt x="8439" y="768149"/>
                    <a:pt x="0" y="759710"/>
                    <a:pt x="0" y="749299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C7B7A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1622558" cy="882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spc="289">
                  <a:solidFill>
                    <a:srgbClr val="000000"/>
                  </a:solidFill>
                  <a:latin typeface="Futura Bold"/>
                </a:rPr>
                <a:t>Product Performance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63278" y="6341734"/>
            <a:ext cx="10066683" cy="2916566"/>
            <a:chOff x="0" y="0"/>
            <a:chExt cx="2651307" cy="7681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51307" cy="768149"/>
            </a:xfrm>
            <a:custGeom>
              <a:avLst/>
              <a:gdLst/>
              <a:ahLst/>
              <a:cxnLst/>
              <a:rect l="l" t="t" r="r" b="b"/>
              <a:pathLst>
                <a:path w="2651307" h="768149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756613"/>
                  </a:lnTo>
                  <a:cubicBezTo>
                    <a:pt x="2651307" y="759673"/>
                    <a:pt x="2650092" y="762607"/>
                    <a:pt x="2647928" y="764770"/>
                  </a:cubicBezTo>
                  <a:cubicBezTo>
                    <a:pt x="2645765" y="766934"/>
                    <a:pt x="2642831" y="768149"/>
                    <a:pt x="2639771" y="768149"/>
                  </a:cubicBezTo>
                  <a:lnTo>
                    <a:pt x="11536" y="768149"/>
                  </a:lnTo>
                  <a:cubicBezTo>
                    <a:pt x="8476" y="768149"/>
                    <a:pt x="5542" y="766934"/>
                    <a:pt x="3379" y="764770"/>
                  </a:cubicBezTo>
                  <a:cubicBezTo>
                    <a:pt x="1215" y="762607"/>
                    <a:pt x="0" y="759673"/>
                    <a:pt x="0" y="756613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E7E0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2651307" cy="853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080"/>
                </a:lnSpc>
              </a:pPr>
              <a:r>
                <a:rPr lang="en-US" sz="2200" spc="220">
                  <a:solidFill>
                    <a:srgbClr val="000000"/>
                  </a:solidFill>
                  <a:latin typeface="Futura"/>
                </a:rPr>
                <a:t>Understanding which category food products are top-sellers helps Northwind Traders optimize their product portfolio, cater to customer needs, and focus on high profit products for maximizing revenue.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63278" y="2251121"/>
            <a:ext cx="10066683" cy="862369"/>
            <a:chOff x="0" y="0"/>
            <a:chExt cx="2651307" cy="2271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51307" cy="227126"/>
            </a:xfrm>
            <a:custGeom>
              <a:avLst/>
              <a:gdLst/>
              <a:ahLst/>
              <a:cxnLst/>
              <a:rect l="l" t="t" r="r" b="b"/>
              <a:pathLst>
                <a:path w="2651307" h="227126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215590"/>
                  </a:lnTo>
                  <a:cubicBezTo>
                    <a:pt x="2651307" y="218649"/>
                    <a:pt x="2650092" y="221584"/>
                    <a:pt x="2647928" y="223747"/>
                  </a:cubicBezTo>
                  <a:cubicBezTo>
                    <a:pt x="2645765" y="225911"/>
                    <a:pt x="2642831" y="227126"/>
                    <a:pt x="2639771" y="227126"/>
                  </a:cubicBezTo>
                  <a:lnTo>
                    <a:pt x="11536" y="227126"/>
                  </a:lnTo>
                  <a:cubicBezTo>
                    <a:pt x="8476" y="227126"/>
                    <a:pt x="5542" y="225911"/>
                    <a:pt x="3379" y="223747"/>
                  </a:cubicBezTo>
                  <a:cubicBezTo>
                    <a:pt x="1215" y="221584"/>
                    <a:pt x="0" y="218649"/>
                    <a:pt x="0" y="215590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2651307" cy="36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spc="329">
                  <a:solidFill>
                    <a:srgbClr val="FFF2D8"/>
                  </a:solidFill>
                  <a:latin typeface="Futura Bold"/>
                </a:rPr>
                <a:t>JUSTIFICATION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58039" y="1004178"/>
            <a:ext cx="16371922" cy="7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00"/>
              </a:lnSpc>
            </a:pPr>
            <a:r>
              <a:rPr lang="en-US" sz="5500" spc="275">
                <a:solidFill>
                  <a:srgbClr val="000000"/>
                </a:solidFill>
                <a:latin typeface="Archive"/>
              </a:rPr>
              <a:t>KEY PERFORMANCE 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8039" y="2251121"/>
            <a:ext cx="6160650" cy="862369"/>
            <a:chOff x="0" y="0"/>
            <a:chExt cx="1622558" cy="2271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2558" cy="227126"/>
            </a:xfrm>
            <a:custGeom>
              <a:avLst/>
              <a:gdLst/>
              <a:ahLst/>
              <a:cxnLst/>
              <a:rect l="l" t="t" r="r" b="b"/>
              <a:pathLst>
                <a:path w="1622558" h="227126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208276"/>
                  </a:lnTo>
                  <a:cubicBezTo>
                    <a:pt x="1622558" y="218686"/>
                    <a:pt x="1614119" y="227126"/>
                    <a:pt x="1603708" y="227126"/>
                  </a:cubicBezTo>
                  <a:lnTo>
                    <a:pt x="18850" y="227126"/>
                  </a:lnTo>
                  <a:cubicBezTo>
                    <a:pt x="8439" y="227126"/>
                    <a:pt x="0" y="218686"/>
                    <a:pt x="0" y="208276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622558" cy="36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spc="329">
                  <a:solidFill>
                    <a:srgbClr val="FFF2D8"/>
                  </a:solidFill>
                  <a:latin typeface="Futura Bold"/>
                </a:rPr>
                <a:t>KPI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8039" y="3256634"/>
            <a:ext cx="6160650" cy="2820591"/>
            <a:chOff x="0" y="0"/>
            <a:chExt cx="1622558" cy="742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2558" cy="742872"/>
            </a:xfrm>
            <a:custGeom>
              <a:avLst/>
              <a:gdLst/>
              <a:ahLst/>
              <a:cxnLst/>
              <a:rect l="l" t="t" r="r" b="b"/>
              <a:pathLst>
                <a:path w="1622558" h="742872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724022"/>
                  </a:lnTo>
                  <a:cubicBezTo>
                    <a:pt x="1622558" y="734432"/>
                    <a:pt x="1614119" y="742872"/>
                    <a:pt x="1603708" y="742872"/>
                  </a:cubicBezTo>
                  <a:lnTo>
                    <a:pt x="18850" y="742872"/>
                  </a:lnTo>
                  <a:cubicBezTo>
                    <a:pt x="8439" y="742872"/>
                    <a:pt x="0" y="734432"/>
                    <a:pt x="0" y="724022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C7B7A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1622558" cy="857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spc="289">
                  <a:solidFill>
                    <a:srgbClr val="000000"/>
                  </a:solidFill>
                  <a:latin typeface="Futura Bold"/>
                </a:rPr>
                <a:t>Key Customers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63278" y="3256634"/>
            <a:ext cx="10066683" cy="2820591"/>
            <a:chOff x="0" y="0"/>
            <a:chExt cx="2651307" cy="7428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51307" cy="742872"/>
            </a:xfrm>
            <a:custGeom>
              <a:avLst/>
              <a:gdLst/>
              <a:ahLst/>
              <a:cxnLst/>
              <a:rect l="l" t="t" r="r" b="b"/>
              <a:pathLst>
                <a:path w="2651307" h="742872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731336"/>
                  </a:lnTo>
                  <a:cubicBezTo>
                    <a:pt x="2651307" y="734395"/>
                    <a:pt x="2650092" y="737329"/>
                    <a:pt x="2647928" y="739493"/>
                  </a:cubicBezTo>
                  <a:cubicBezTo>
                    <a:pt x="2645765" y="741656"/>
                    <a:pt x="2642831" y="742872"/>
                    <a:pt x="2639771" y="742872"/>
                  </a:cubicBezTo>
                  <a:lnTo>
                    <a:pt x="11536" y="742872"/>
                  </a:lnTo>
                  <a:cubicBezTo>
                    <a:pt x="8476" y="742872"/>
                    <a:pt x="5542" y="741656"/>
                    <a:pt x="3379" y="739493"/>
                  </a:cubicBezTo>
                  <a:cubicBezTo>
                    <a:pt x="1215" y="737329"/>
                    <a:pt x="0" y="734395"/>
                    <a:pt x="0" y="731336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E7E0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651307" cy="828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080"/>
                </a:lnSpc>
              </a:pPr>
              <a:r>
                <a:rPr lang="en-US" sz="2200" spc="220">
                  <a:solidFill>
                    <a:srgbClr val="000000"/>
                  </a:solidFill>
                  <a:latin typeface="Futura"/>
                </a:rPr>
                <a:t>Analyzing customer purchasing behavior and revenue contribution allows Northwind Traders to create new marketing strategies and build strong relationships with their most valuable customers.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8039" y="6220100"/>
            <a:ext cx="6160650" cy="3015097"/>
            <a:chOff x="0" y="0"/>
            <a:chExt cx="1622558" cy="794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22558" cy="794100"/>
            </a:xfrm>
            <a:custGeom>
              <a:avLst/>
              <a:gdLst/>
              <a:ahLst/>
              <a:cxnLst/>
              <a:rect l="l" t="t" r="r" b="b"/>
              <a:pathLst>
                <a:path w="1622558" h="794100">
                  <a:moveTo>
                    <a:pt x="18850" y="0"/>
                  </a:moveTo>
                  <a:lnTo>
                    <a:pt x="1603708" y="0"/>
                  </a:lnTo>
                  <a:cubicBezTo>
                    <a:pt x="1614119" y="0"/>
                    <a:pt x="1622558" y="8439"/>
                    <a:pt x="1622558" y="18850"/>
                  </a:cubicBezTo>
                  <a:lnTo>
                    <a:pt x="1622558" y="775249"/>
                  </a:lnTo>
                  <a:cubicBezTo>
                    <a:pt x="1622558" y="785660"/>
                    <a:pt x="1614119" y="794100"/>
                    <a:pt x="1603708" y="794100"/>
                  </a:cubicBezTo>
                  <a:lnTo>
                    <a:pt x="18850" y="794100"/>
                  </a:lnTo>
                  <a:cubicBezTo>
                    <a:pt x="8439" y="794100"/>
                    <a:pt x="0" y="785660"/>
                    <a:pt x="0" y="775249"/>
                  </a:cubicBezTo>
                  <a:lnTo>
                    <a:pt x="0" y="18850"/>
                  </a:lnTo>
                  <a:cubicBezTo>
                    <a:pt x="0" y="8439"/>
                    <a:pt x="8439" y="0"/>
                    <a:pt x="18850" y="0"/>
                  </a:cubicBezTo>
                  <a:close/>
                </a:path>
              </a:pathLst>
            </a:custGeom>
            <a:solidFill>
              <a:srgbClr val="C7B7A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1622558" cy="908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spc="289">
                  <a:solidFill>
                    <a:srgbClr val="000000"/>
                  </a:solidFill>
                  <a:latin typeface="Futura Bold"/>
                </a:rPr>
                <a:t>Shipping Costs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63278" y="6220100"/>
            <a:ext cx="10066683" cy="3015097"/>
            <a:chOff x="0" y="0"/>
            <a:chExt cx="2651307" cy="794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51307" cy="794100"/>
            </a:xfrm>
            <a:custGeom>
              <a:avLst/>
              <a:gdLst/>
              <a:ahLst/>
              <a:cxnLst/>
              <a:rect l="l" t="t" r="r" b="b"/>
              <a:pathLst>
                <a:path w="2651307" h="794100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782564"/>
                  </a:lnTo>
                  <a:cubicBezTo>
                    <a:pt x="2651307" y="785623"/>
                    <a:pt x="2650092" y="788557"/>
                    <a:pt x="2647928" y="790721"/>
                  </a:cubicBezTo>
                  <a:cubicBezTo>
                    <a:pt x="2645765" y="792884"/>
                    <a:pt x="2642831" y="794100"/>
                    <a:pt x="2639771" y="794100"/>
                  </a:cubicBezTo>
                  <a:lnTo>
                    <a:pt x="11536" y="794100"/>
                  </a:lnTo>
                  <a:cubicBezTo>
                    <a:pt x="8476" y="794100"/>
                    <a:pt x="5542" y="792884"/>
                    <a:pt x="3379" y="790721"/>
                  </a:cubicBezTo>
                  <a:cubicBezTo>
                    <a:pt x="1215" y="788557"/>
                    <a:pt x="0" y="785623"/>
                    <a:pt x="0" y="782564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E7E0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2651307" cy="879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080"/>
                </a:lnSpc>
              </a:pPr>
              <a:r>
                <a:rPr lang="en-US" sz="2200" spc="220">
                  <a:solidFill>
                    <a:srgbClr val="000000"/>
                  </a:solidFill>
                  <a:latin typeface="Futura"/>
                </a:rPr>
                <a:t>Monitoring shipping cost trends and identifying regions with high shipping expenses helps Northwind Traders streamline their supply chain, negotiate better deals, and enhance cost efficiency in their operations.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63278" y="2251121"/>
            <a:ext cx="10066683" cy="862369"/>
            <a:chOff x="0" y="0"/>
            <a:chExt cx="2651307" cy="2271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51307" cy="227126"/>
            </a:xfrm>
            <a:custGeom>
              <a:avLst/>
              <a:gdLst/>
              <a:ahLst/>
              <a:cxnLst/>
              <a:rect l="l" t="t" r="r" b="b"/>
              <a:pathLst>
                <a:path w="2651307" h="227126">
                  <a:moveTo>
                    <a:pt x="11536" y="0"/>
                  </a:moveTo>
                  <a:lnTo>
                    <a:pt x="2639771" y="0"/>
                  </a:lnTo>
                  <a:cubicBezTo>
                    <a:pt x="2642831" y="0"/>
                    <a:pt x="2645765" y="1215"/>
                    <a:pt x="2647928" y="3379"/>
                  </a:cubicBezTo>
                  <a:cubicBezTo>
                    <a:pt x="2650092" y="5542"/>
                    <a:pt x="2651307" y="8476"/>
                    <a:pt x="2651307" y="11536"/>
                  </a:cubicBezTo>
                  <a:lnTo>
                    <a:pt x="2651307" y="215590"/>
                  </a:lnTo>
                  <a:cubicBezTo>
                    <a:pt x="2651307" y="218649"/>
                    <a:pt x="2650092" y="221584"/>
                    <a:pt x="2647928" y="223747"/>
                  </a:cubicBezTo>
                  <a:cubicBezTo>
                    <a:pt x="2645765" y="225911"/>
                    <a:pt x="2642831" y="227126"/>
                    <a:pt x="2639771" y="227126"/>
                  </a:cubicBezTo>
                  <a:lnTo>
                    <a:pt x="11536" y="227126"/>
                  </a:lnTo>
                  <a:cubicBezTo>
                    <a:pt x="8476" y="227126"/>
                    <a:pt x="5542" y="225911"/>
                    <a:pt x="3379" y="223747"/>
                  </a:cubicBezTo>
                  <a:cubicBezTo>
                    <a:pt x="1215" y="221584"/>
                    <a:pt x="0" y="218649"/>
                    <a:pt x="0" y="215590"/>
                  </a:cubicBezTo>
                  <a:lnTo>
                    <a:pt x="0" y="11536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6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2651307" cy="36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spc="329">
                  <a:solidFill>
                    <a:srgbClr val="FFF2D8"/>
                  </a:solidFill>
                  <a:latin typeface="Futura Bold"/>
                </a:rPr>
                <a:t>JUSTIFICATION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58039" y="1004178"/>
            <a:ext cx="16371922" cy="7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00"/>
              </a:lnSpc>
            </a:pPr>
            <a:r>
              <a:rPr lang="en-US" sz="5500" spc="275">
                <a:solidFill>
                  <a:srgbClr val="000000"/>
                </a:solidFill>
                <a:latin typeface="Archive"/>
              </a:rPr>
              <a:t>KEY PERFORMANCE INDEX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0471" y="1294935"/>
            <a:ext cx="15887058" cy="8579689"/>
            <a:chOff x="0" y="0"/>
            <a:chExt cx="4184246" cy="2259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4246" cy="2259671"/>
            </a:xfrm>
            <a:custGeom>
              <a:avLst/>
              <a:gdLst/>
              <a:ahLst/>
              <a:cxnLst/>
              <a:rect l="l" t="t" r="r" b="b"/>
              <a:pathLst>
                <a:path w="4184246" h="2259671">
                  <a:moveTo>
                    <a:pt x="9746" y="0"/>
                  </a:moveTo>
                  <a:lnTo>
                    <a:pt x="4174499" y="0"/>
                  </a:lnTo>
                  <a:cubicBezTo>
                    <a:pt x="4177085" y="0"/>
                    <a:pt x="4179563" y="1027"/>
                    <a:pt x="4181391" y="2855"/>
                  </a:cubicBezTo>
                  <a:cubicBezTo>
                    <a:pt x="4183219" y="4682"/>
                    <a:pt x="4184246" y="7161"/>
                    <a:pt x="4184246" y="9746"/>
                  </a:cubicBezTo>
                  <a:lnTo>
                    <a:pt x="4184246" y="2249925"/>
                  </a:lnTo>
                  <a:cubicBezTo>
                    <a:pt x="4184246" y="2252510"/>
                    <a:pt x="4183219" y="2254989"/>
                    <a:pt x="4181391" y="2256817"/>
                  </a:cubicBezTo>
                  <a:cubicBezTo>
                    <a:pt x="4179563" y="2258644"/>
                    <a:pt x="4177085" y="2259671"/>
                    <a:pt x="4174499" y="2259671"/>
                  </a:cubicBezTo>
                  <a:lnTo>
                    <a:pt x="9746" y="2259671"/>
                  </a:lnTo>
                  <a:cubicBezTo>
                    <a:pt x="7161" y="2259671"/>
                    <a:pt x="4682" y="2258644"/>
                    <a:pt x="2855" y="2256817"/>
                  </a:cubicBezTo>
                  <a:cubicBezTo>
                    <a:pt x="1027" y="2254989"/>
                    <a:pt x="0" y="2252510"/>
                    <a:pt x="0" y="2249925"/>
                  </a:cubicBezTo>
                  <a:lnTo>
                    <a:pt x="0" y="9746"/>
                  </a:lnTo>
                  <a:cubicBezTo>
                    <a:pt x="0" y="7161"/>
                    <a:pt x="1027" y="4682"/>
                    <a:pt x="2855" y="2855"/>
                  </a:cubicBezTo>
                  <a:cubicBezTo>
                    <a:pt x="4682" y="1027"/>
                    <a:pt x="7161" y="0"/>
                    <a:pt x="9746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84246" cy="2297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0471" y="374297"/>
            <a:ext cx="1588705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</a:pPr>
            <a:r>
              <a:rPr lang="en-US" sz="6999" spc="349">
                <a:solidFill>
                  <a:srgbClr val="000000"/>
                </a:solidFill>
                <a:latin typeface="Archive"/>
              </a:rPr>
              <a:t>PROJECT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8669" y="2069507"/>
            <a:ext cx="381457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1: 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5611" y="4941624"/>
            <a:ext cx="3814570" cy="2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-Listing out the project goals and objectives</a:t>
            </a:r>
          </a:p>
          <a:p>
            <a:pPr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  <a:p>
            <a:pPr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-Analyzing the product sales</a:t>
            </a:r>
          </a:p>
          <a:p>
            <a:pPr marL="0" lvl="0" indent="0"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36715" y="2069507"/>
            <a:ext cx="381457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2:</a:t>
            </a:r>
          </a:p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Data collection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6715" y="4941624"/>
            <a:ext cx="3814570" cy="2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-Source of data : Maven Analytics</a:t>
            </a:r>
          </a:p>
          <a:p>
            <a:pPr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  <a:p>
            <a:pPr marL="0" lvl="0" indent="0"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-Identifying the fields, data types and data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87819" y="2069507"/>
            <a:ext cx="381457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3:</a:t>
            </a:r>
          </a:p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Data preparation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87819" y="5038308"/>
            <a:ext cx="3814570" cy="296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-Data cleaning : Handling missing values. correcting data types </a:t>
            </a:r>
          </a:p>
          <a:p>
            <a:pPr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  <a:p>
            <a:pPr marL="0" lvl="0" indent="0" algn="l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-Data transformation : creating new calculated fields</a:t>
            </a:r>
          </a:p>
        </p:txBody>
      </p:sp>
      <p:sp>
        <p:nvSpPr>
          <p:cNvPr id="12" name="Freeform 12"/>
          <p:cNvSpPr/>
          <p:nvPr/>
        </p:nvSpPr>
        <p:spPr>
          <a:xfrm flipH="1">
            <a:off x="820538" y="5511002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759866" y="0"/>
                </a:moveTo>
                <a:lnTo>
                  <a:pt x="0" y="0"/>
                </a:lnTo>
                <a:lnTo>
                  <a:pt x="0" y="759866"/>
                </a:lnTo>
                <a:lnTo>
                  <a:pt x="759866" y="759866"/>
                </a:lnTo>
                <a:lnTo>
                  <a:pt x="759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707596" y="5511002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0471" y="1221157"/>
            <a:ext cx="15887058" cy="8579689"/>
            <a:chOff x="0" y="0"/>
            <a:chExt cx="4184246" cy="2259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4246" cy="2259671"/>
            </a:xfrm>
            <a:custGeom>
              <a:avLst/>
              <a:gdLst/>
              <a:ahLst/>
              <a:cxnLst/>
              <a:rect l="l" t="t" r="r" b="b"/>
              <a:pathLst>
                <a:path w="4184246" h="2259671">
                  <a:moveTo>
                    <a:pt x="9746" y="0"/>
                  </a:moveTo>
                  <a:lnTo>
                    <a:pt x="4174499" y="0"/>
                  </a:lnTo>
                  <a:cubicBezTo>
                    <a:pt x="4177085" y="0"/>
                    <a:pt x="4179563" y="1027"/>
                    <a:pt x="4181391" y="2855"/>
                  </a:cubicBezTo>
                  <a:cubicBezTo>
                    <a:pt x="4183219" y="4682"/>
                    <a:pt x="4184246" y="7161"/>
                    <a:pt x="4184246" y="9746"/>
                  </a:cubicBezTo>
                  <a:lnTo>
                    <a:pt x="4184246" y="2249925"/>
                  </a:lnTo>
                  <a:cubicBezTo>
                    <a:pt x="4184246" y="2252510"/>
                    <a:pt x="4183219" y="2254989"/>
                    <a:pt x="4181391" y="2256817"/>
                  </a:cubicBezTo>
                  <a:cubicBezTo>
                    <a:pt x="4179563" y="2258644"/>
                    <a:pt x="4177085" y="2259671"/>
                    <a:pt x="4174499" y="2259671"/>
                  </a:cubicBezTo>
                  <a:lnTo>
                    <a:pt x="9746" y="2259671"/>
                  </a:lnTo>
                  <a:cubicBezTo>
                    <a:pt x="7161" y="2259671"/>
                    <a:pt x="4682" y="2258644"/>
                    <a:pt x="2855" y="2256817"/>
                  </a:cubicBezTo>
                  <a:cubicBezTo>
                    <a:pt x="1027" y="2254989"/>
                    <a:pt x="0" y="2252510"/>
                    <a:pt x="0" y="2249925"/>
                  </a:cubicBezTo>
                  <a:lnTo>
                    <a:pt x="0" y="9746"/>
                  </a:lnTo>
                  <a:cubicBezTo>
                    <a:pt x="0" y="7161"/>
                    <a:pt x="1027" y="4682"/>
                    <a:pt x="2855" y="2855"/>
                  </a:cubicBezTo>
                  <a:cubicBezTo>
                    <a:pt x="4682" y="1027"/>
                    <a:pt x="7161" y="0"/>
                    <a:pt x="9746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84246" cy="2297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0471" y="300519"/>
            <a:ext cx="1588705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</a:pPr>
            <a:r>
              <a:rPr lang="en-US" sz="6999" spc="349">
                <a:solidFill>
                  <a:srgbClr val="000000"/>
                </a:solidFill>
                <a:latin typeface="Archive"/>
              </a:rPr>
              <a:t>PROJECT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5611" y="2028776"/>
            <a:ext cx="381457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4:</a:t>
            </a:r>
          </a:p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8669" y="4313198"/>
            <a:ext cx="3814570" cy="2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-Understanding the data distribution and patterns</a:t>
            </a:r>
          </a:p>
          <a:p>
            <a:pPr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  <a:p>
            <a:pPr marL="0" lvl="0" indent="0" algn="l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-Applying DAX calculations for better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6715" y="2028776"/>
            <a:ext cx="3814570" cy="176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5:</a:t>
            </a:r>
          </a:p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Dashboard 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6715" y="4313198"/>
            <a:ext cx="3814570" cy="422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-Creating a data model and defining the relationships between tables and creating hierrachy</a:t>
            </a:r>
          </a:p>
          <a:p>
            <a:pPr algn="ctr">
              <a:lnSpc>
                <a:spcPts val="3300"/>
              </a:lnSpc>
            </a:pPr>
            <a:endParaRPr lang="en-US" sz="2200" spc="220">
              <a:solidFill>
                <a:srgbClr val="FFF2D8"/>
              </a:solidFill>
              <a:latin typeface="Futura"/>
            </a:endParaRPr>
          </a:p>
          <a:p>
            <a:pPr marL="0" lvl="0" indent="0"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-Designing visualization with functionalities : charts with filters and slicers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87819" y="2028776"/>
            <a:ext cx="381457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Step 6:</a:t>
            </a:r>
          </a:p>
          <a:p>
            <a:pPr marL="0" lvl="0" indent="0" algn="ctr">
              <a:lnSpc>
                <a:spcPts val="4640"/>
              </a:lnSpc>
            </a:pPr>
            <a:r>
              <a:rPr lang="en-US" sz="2900" spc="290">
                <a:solidFill>
                  <a:srgbClr val="FFF2D8"/>
                </a:solidFill>
                <a:latin typeface="Futura Bol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87819" y="4313198"/>
            <a:ext cx="3814570" cy="128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</a:pPr>
            <a:r>
              <a:rPr lang="en-US" sz="2200" spc="220">
                <a:solidFill>
                  <a:srgbClr val="FFF2D8"/>
                </a:solidFill>
                <a:latin typeface="Futura"/>
              </a:rPr>
              <a:t>-Summary of findings and recommendation based on analytics</a:t>
            </a:r>
          </a:p>
        </p:txBody>
      </p:sp>
      <p:sp>
        <p:nvSpPr>
          <p:cNvPr id="12" name="Freeform 12"/>
          <p:cNvSpPr/>
          <p:nvPr/>
        </p:nvSpPr>
        <p:spPr>
          <a:xfrm flipH="1">
            <a:off x="820538" y="5511002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759866" y="0"/>
                </a:moveTo>
                <a:lnTo>
                  <a:pt x="0" y="0"/>
                </a:lnTo>
                <a:lnTo>
                  <a:pt x="0" y="759866"/>
                </a:lnTo>
                <a:lnTo>
                  <a:pt x="759866" y="759866"/>
                </a:lnTo>
                <a:lnTo>
                  <a:pt x="759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707596" y="5511002"/>
            <a:ext cx="759866" cy="759866"/>
          </a:xfrm>
          <a:custGeom>
            <a:avLst/>
            <a:gdLst/>
            <a:ahLst/>
            <a:cxnLst/>
            <a:rect l="l" t="t" r="r" b="b"/>
            <a:pathLst>
              <a:path w="759866" h="759866">
                <a:moveTo>
                  <a:pt x="0" y="0"/>
                </a:moveTo>
                <a:lnTo>
                  <a:pt x="759866" y="0"/>
                </a:lnTo>
                <a:lnTo>
                  <a:pt x="759866" y="759866"/>
                </a:lnTo>
                <a:lnTo>
                  <a:pt x="0" y="75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88620" y="1028700"/>
            <a:ext cx="2680027" cy="8229600"/>
            <a:chOff x="0" y="0"/>
            <a:chExt cx="705851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5851" cy="2167467"/>
            </a:xfrm>
            <a:custGeom>
              <a:avLst/>
              <a:gdLst/>
              <a:ahLst/>
              <a:cxnLst/>
              <a:rect l="l" t="t" r="r" b="b"/>
              <a:pathLst>
                <a:path w="705851" h="2167467">
                  <a:moveTo>
                    <a:pt x="72219" y="0"/>
                  </a:moveTo>
                  <a:lnTo>
                    <a:pt x="633632" y="0"/>
                  </a:lnTo>
                  <a:cubicBezTo>
                    <a:pt x="673517" y="0"/>
                    <a:pt x="705851" y="32333"/>
                    <a:pt x="705851" y="72219"/>
                  </a:cubicBezTo>
                  <a:lnTo>
                    <a:pt x="705851" y="2095248"/>
                  </a:lnTo>
                  <a:cubicBezTo>
                    <a:pt x="705851" y="2135133"/>
                    <a:pt x="673517" y="2167467"/>
                    <a:pt x="633632" y="2167467"/>
                  </a:cubicBezTo>
                  <a:lnTo>
                    <a:pt x="72219" y="2167467"/>
                  </a:lnTo>
                  <a:cubicBezTo>
                    <a:pt x="32333" y="2167467"/>
                    <a:pt x="0" y="2135133"/>
                    <a:pt x="0" y="2095248"/>
                  </a:cubicBezTo>
                  <a:lnTo>
                    <a:pt x="0" y="72219"/>
                  </a:lnTo>
                  <a:cubicBezTo>
                    <a:pt x="0" y="32333"/>
                    <a:pt x="32333" y="0"/>
                    <a:pt x="72219" y="0"/>
                  </a:cubicBezTo>
                  <a:close/>
                </a:path>
              </a:pathLst>
            </a:custGeom>
            <a:solidFill>
              <a:srgbClr val="6D2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05851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6973256" y="4957642"/>
            <a:ext cx="1486863" cy="371716"/>
          </a:xfrm>
          <a:custGeom>
            <a:avLst/>
            <a:gdLst/>
            <a:ahLst/>
            <a:cxnLst/>
            <a:rect l="l" t="t" r="r" b="b"/>
            <a:pathLst>
              <a:path w="1486863" h="371716">
                <a:moveTo>
                  <a:pt x="0" y="0"/>
                </a:moveTo>
                <a:lnTo>
                  <a:pt x="1486863" y="0"/>
                </a:lnTo>
                <a:lnTo>
                  <a:pt x="1486863" y="371716"/>
                </a:lnTo>
                <a:lnTo>
                  <a:pt x="0" y="37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86272" y="5650989"/>
            <a:ext cx="15742758" cy="1161071"/>
          </a:xfrm>
          <a:custGeom>
            <a:avLst/>
            <a:gdLst/>
            <a:ahLst/>
            <a:cxnLst/>
            <a:rect l="l" t="t" r="r" b="b"/>
            <a:pathLst>
              <a:path w="15742758" h="1161071">
                <a:moveTo>
                  <a:pt x="0" y="0"/>
                </a:moveTo>
                <a:lnTo>
                  <a:pt x="15742758" y="0"/>
                </a:lnTo>
                <a:lnTo>
                  <a:pt x="15742758" y="1161071"/>
                </a:lnTo>
                <a:lnTo>
                  <a:pt x="0" y="116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86272" y="1575722"/>
            <a:ext cx="15742758" cy="1226708"/>
          </a:xfrm>
          <a:custGeom>
            <a:avLst/>
            <a:gdLst/>
            <a:ahLst/>
            <a:cxnLst/>
            <a:rect l="l" t="t" r="r" b="b"/>
            <a:pathLst>
              <a:path w="15742758" h="1226708">
                <a:moveTo>
                  <a:pt x="0" y="0"/>
                </a:moveTo>
                <a:lnTo>
                  <a:pt x="15742758" y="0"/>
                </a:lnTo>
                <a:lnTo>
                  <a:pt x="15742758" y="1226709"/>
                </a:lnTo>
                <a:lnTo>
                  <a:pt x="0" y="1226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54124" y="346528"/>
            <a:ext cx="1577103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6999" spc="349">
                <a:solidFill>
                  <a:srgbClr val="000000"/>
                </a:solidFill>
                <a:latin typeface="Archive"/>
              </a:rPr>
              <a:t>DAX CALCULATION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6272" y="2935781"/>
            <a:ext cx="16025161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  <a:spcBef>
                <a:spcPct val="0"/>
              </a:spcBef>
            </a:pPr>
            <a:r>
              <a:rPr lang="en-US" sz="2900" spc="290">
                <a:solidFill>
                  <a:srgbClr val="000000"/>
                </a:solidFill>
                <a:latin typeface="Futura Bold"/>
              </a:rPr>
              <a:t>This DAX calculation was used to calculate the total sales amount by multiplying the unit price by the quantity of each order item with any discounts applied.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945410"/>
            <a:ext cx="15600330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  <a:spcBef>
                <a:spcPct val="0"/>
              </a:spcBef>
            </a:pPr>
            <a:r>
              <a:rPr lang="en-US" sz="2900" spc="290">
                <a:solidFill>
                  <a:srgbClr val="000000"/>
                </a:solidFill>
                <a:latin typeface="Futura Bold"/>
              </a:rPr>
              <a:t>The Average Order Value DAX calculation calculates the average value of each order by dividing the total sales amount by the number of 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965B541F-92F4-40AB-9B34-E42CA69EDB2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ABE6621-DB12-4E43-9F96-F1DE40E59D22&quot;"/>
    <we:property name="embedUrl" value="&quot;/reportEmbed?reportId=ab00e63d-451d-4c76-b9b6-bec7ff476e62&amp;config=eyJjbHVzdGVyVXJsIjoiaHR0cHM6Ly9XQUJJLVdFU1QtVVMtQy1QUklNQVJZLXJlZGlyZWN0LmFuYWx5c2lzLndpbmRvd3MubmV0IiwiZW1iZWRGZWF0dXJlcyI6eyJ1c2FnZU1ldHJpY3NWTmV4dCI6dHJ1ZX19&amp;disableSensitivityBanner=true&quot;"/>
    <we:property name="bookmark" value="&quot;H4sIAAAAAAAAA+VYbW/bNhD+K4G+5IsTSIpe8y1xkm1ougVzlmEYguFInWy2tKhSUlo38H/fkZSdJnbevHVJO8AfpLvz8Z7nXkjq2itEU0uY/QxT9Pa9Q6XeT0G/3wq8gVc5WRCkkER+kUHk55hGeyxNSKvqVqiq8favvRb0GNsL0XQgjSMS/nk58EDKMxibtxJkgwOvRt2oCqT4jM6YVK3ucD7w8FMtlQbjctRCi8btFZnTuwlhd49WBN6KKxwhb50UsQjDAIExjIO4jLIyBTJrnIGNbK2JcW2XH6qqBVHRMkYGgQ9pAHGY5mUcFUHIMDLyUsi2N2Gz40+1JnSEeVYbcoYU61hpwUF6FoXGxgV97Q2V7Kb26fiWfKQ6zfFXLK2qakU7u/E08+ZEx5lWRJaV815uM2R0E/VxqJGkhbfvzy9J0ohqLHtKb9CduwihuIKKYzGSgqPujSh97B3xZFDNjVMOMedBmrMsxyKKIMuz4FHwB73rFeRvEZpO41Oh/6IL1FsFUjKoJO7gP1ctyK0RSGw2gc9BF+tA04tZ9XBmAR0JvSircHAn5q8HhqIndZjzOC4w2fMTlvI0CyNINqf+YDzWOIa2fz3+BxX5IJIPHTg7Iz/pqp49/0VS9PKgXSo5i6DkjEdBEoU8S4O9wP8WumjwNeZZ17Rqinplnqmuavsx98xCmUJ9t0LcnkDu330x9Zej1LD8b0d9aecl7YJxyHmaR6zMWJSHiQ/3Z7rfSU+sMsxjlgCLMMOsQM55UqYEa20CnDvj7WKxGVLxn2g1tX77XZuT5SqCgedoI2IH3u8TNJVk+agKseiUn+4Q0zydMvdiV7+fq4F3AbKzBwLyeyoIjMurFZPt9qGGz0JuW+N7TE606Y8HTX5APYVq9qDNb28eVo8OrP7SNvN/XfuD1zQOHm3EWuBwArp9jVvqy82ELEshY7GfhhFLGCvpDMle/wHy26o8bin5PxXf07LqKjAOOPNDKNPE51EYpyntNZufP34UNCQ1n8xO8QrlasBL/apqEegFaOEudf1u8QzOHdn9Frd05N1iweb8yNwXje0XAXlGuHUjMOoehvcHgt74EPS9kvKW7sKTTTqysffKW83o0bAcW1wFtGBrrXbhCXTX8qo46i/5aKtx7ZZMf8ZWTHE79IN4x6dfcu77+/ZntmqKbKqKx7xsH0IjuLXvT+lrW3R5Tvl+U9zXfX+4gapZfGxxsLWS9mlBBQ0zaf7ptB861DOK11q4OHeXUewuw9y9vf6uXZM8iYbGnoS6MVVlvvmQqECL+w3OnnHsXHJ1qqg9zWrnwCT+FeSp7zMW75QZsJ2Il/EOy+Nwh6dFgbGfRHEY3Z2hC0JMeGeiqhaxmVGwIV7XRvcAvr0IGWmlWgNqQcWiCKtOSjfTTcTrGkt1bVMDxzOocF2DmfwWZqkHe8N+l1t2xnz+N092xmUPFAAA&quot;"/>
    <we:property name="datasetId" value="&quot;1549ae2c-d848-4f8b-aad9-e481b603213e&quot;"/>
    <we:property name="pageName" value="&quot;eed221eabbe515f48f7a&quot;"/>
    <we:property name="reportUrl" value="&quot;/groups/me/reports/ab00e63d-451d-4c76-b9b6-bec7ff476e62/eed221eabbe515f48f7a&quot;"/>
    <we:property name="reportName" value="&quot;Northwind Traders Visualization Yogen&quot;"/>
    <we:property name="reportState" value="&quot;CONNECTED&quot;"/>
    <we:property name="pageDisplayName" value="&quot;Product Performance&quot;"/>
    <we:property name="backgroundColor" value="&quot;#EBEBEB&quot;"/>
    <we:property name="initialStateBookmark" value="&quot;H4sIAAAAAAAAA+VY227bOBD9lUAveXECSdHNect1d5GkCepsimIRFENq5LClRZWS0rqB/32HpOw0tnPzbjdpF/CDNRzNzDlzIakbLxd1JWH8BkbobXu7Sn0agf60Fng9r+xkp6dHJztvjz682Tk5ILGqGqHK2tu+8RrQQ2wuRN2CNBZI+NdlzwMpz2BongqQNfa8CnWtSpDiGzplWmp0i5Oeh18rqTQYk4MGGjRmr0mdnsl3sLlFHoE34hoHyBsnRczDMEBgDOMgLqKsSIHUaqdgI1uqYkxb93uqbECU5MbIIPAhDSAO034RR3kQMoyMvBCy6VTY+OBrpQkdYR5XhpU9inWotOAgPYtCY+2CvvH2lGxH9t/BHflAtZrjWyzsUtmIZnxraexNiI4zrYgsK+ed3KbGrF2pL3saSZp72/7kkiS1KIeyo/QW3bmLEPJrKDnmAyk46k6J0sc+Ek8G1cQY5RBzHqR9lvUxjyLI+lnwKPidzvQC8hOEutX4VOinOke9liMlg0piDv+5akCuDUBivQp8DjpfBpoejNfdsQW0L/S0rMLeXMw/DgxFT8thn8dxjsmWn7CUp1kYQbI69TvDocYhNN3jwT+oyAeRfG7B6Rn5YVt27PkvkqKXB+1SyVkEBWc8CpIo5FkabAX+z9BFvR8xz9q6USPUC/NMtWXTjblnFsoIqvkKcXsCmf/43dSfjVLD8r8d9aWdl9EWi0PO037EioxF/TDx4f5Md1vooV0M+zFLgEWYYZYj5zwpUoK1NAHOnLF2Md0MqfgPtRpZu912zUlzEUHPc7QRsT3v3RWaSrJ8lLmYdsofc8TUT6fMPVjv93PV8y5AtvZAQHaPBYFxebVi0l3f1fBNyHWrfI/KoTb98aDKb6hHUI4f1Pnz6OHlwY5dv7TN/F/Xfu81jYNHG7ESuHcFunmNW+rLzYQsSyFjsZ+GEUsYK+gMyV7/AfLnqjxuKfk/Fd/TsuoqMA4480Mo0sTnURinKe01q58/fhc0JDW/Gh/jNcrFgGfri0vTQC9AC3ep63aLZ3DuyO62uJkh7w4LNuf75r5odL8LyDPCtVuBWe5geO8R9MqHoF+VlBO6C1+t0pG1vVfeaUaPhuXQ4sqhAVtrlQtPoLuWl/l+d8lHW41Lt2R6GRsxwvXQD+INn37Jue9v25/Zqimykcofs7K+C7XgVr87pS9t0dk55ddNcVf33eEGynr6scXB1kraf1MqaJhJ86Zb/dyiHlO8VsPFuTmLYnMW5uZd/5vWJ1kSNY09CVVtqsp88yFRjhb3EY6fceyccXWsqD2Nt3NgEj8E/dT3GYs3igzYRsSLeIP143CDp3mOsZ9EcRjNz9ApISa8M1GW09jMKFgRr2ujewDfdUJKWqnGgJpSMS3CspXSzXQT8bLGUm1TV8DxDEpc1mAmv7lx9WBv2O9yrpOopwXx+MgLJvBZJ00mfwOyrDVeOBQAAA==&quot;"/>
    <we:property name="isFiltersActionButtonVisible" value="true"/>
    <we:property name="isVisualContainerHeaderHidden" value="false"/>
    <we:property name="reportEmbeddedTime" value="&quot;2024-06-22T00:35:51.858Z&quot;"/>
    <we:property name="creatorTenantId" value="&quot;f52f2183-9f67-4ad2-b656-6f754fe196cb&quot;"/>
    <we:property name="creatorUserId" value="&quot;10032002552E5803&quot;"/>
    <we:property name="creatorSessionId" value="&quot;19949366-f2dc-4321-975b-9ee6db472b4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EA79D0-936F-47C9-B33C-9E29A90E181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ABE6621-DB12-4E43-9F96-F1DE40E59D22&quot;"/>
    <we:property name="embedUrl" value="&quot;/reportEmbed?reportId=ab00e63d-451d-4c76-b9b6-bec7ff476e62&amp;config=eyJjbHVzdGVyVXJsIjoiaHR0cHM6Ly9XQUJJLVdFU1QtVVMtQy1QUklNQVJZLXJlZGlyZWN0LmFuYWx5c2lzLndpbmRvd3MubmV0IiwiZW1iZWRGZWF0dXJlcyI6eyJ1c2FnZU1ldHJpY3NWTmV4dCI6dHJ1ZX19&amp;disableSensitivityBanner=true&quot;"/>
    <we:property name="bookmark" value="&quot;H4sIAAAAAAAAA+1YbW/bNhD+KwG/5ItjULIkS/nWOB0GLN2CJQgwDMZwIk8OW1pUKSqrG/i/jy+Smxe3adxlXdMC/mDfnY/PHZ/nKPGacNE2Ela/whLJITlS6s0S9Ju9iIxIHWw5pYxFRYYlpXnGMU2S3HpVY4SqW3J4TQzoBZoL0XYgXSJr/HM+IiDlKSzcrwpkiyPSoG5VDVK8xxBsXUZ3uB4RfNdIpcGlPDNg0KW9suH2t4UQjSd2RWBGXOEZMhOsE4bAKOYJm8RxUUbphBU2rA0BHtnWEJfaLz9TtQFR22WcjTIKYP0xA+S8injGfWwlpOlDytXLd4221dmaV41rzgt+BTVDTnwJGtuA+Jr8LFCDZperE7xC6Swvt/vvu061sp0yqwvQInREdZrh/cBg/x0r76qNMDYb+U1zB3dtu9rv6iaRRTkkt2blAo9ds13sDUDEGfc+GJy7L4P8gaC94VL9PdNoAzk5pOvRpiMza1ooLRjI76YpryyRLj/ZlY/y5BVC2+nH1bHH0fJWhnJuYD9XBuTeGUhst4CZW0sr6oXsxfdBB+cBo7RSmF2CNk7d5WsrI0f69SA8u9DrG9Lq93nl1fBcN3Zg+/OtcKDufO2s0QSqJMIqjqdJlCVQVIzvPgNfLBYaFwHpvWJnSnbLLfYdeP+2gxDn7D91dX9A0F3H1OOgbYRwBxXr7X7TdpAj2NitcvT7fBSEdyz0cB7Goztwv3771/PPGR5P0u7A5wnANE/iArHkKdKMxhV7kM/fADV6xZ1JwVD3QbdY4oufZDlAGdMK6CSL2TTn093F/D86qBhovq3oz5fG0xXjiDciKRZlkfC8wKjMy6qkQKPnNEf/gy36+kWHrSyjKKuKiEYRZ3GZTuy+Zt+Cip7kqOtao5ao780z1dWmH3OPJMoSmsc/bv7bqPvDosiAsqwCRF4lBZQVS3+8AP54AfyCF8AH6d/6E/yWAoil6sLXxcGA51oT4An0fqz5cX9Fgp6N1+REWIaG9BcgO5fZ/hmNWOJ+TKP0gNpPdk7pof/sE0/4peIPZdk/glYwH9/Pw63q9OHt9/AqOA+XVVC3w1VVKFsr6b8NrbBPvtL9M3jfdqhXFq+PCDjHGxTjDczx7fXHfk2bSbR24kloWscqd2NmTRx93b/gqt1hJp4oK0+32jmUEv+KiimlZZkeVDmUBwmr0oOySOMDNuUcU5olaZzcHZ9DQxy8U1HXAzY3CnasN8joIwXfXsQGaaWMK2poxUDCupMyzHSHeJuwVGfaBhieQo3bBOb2lyN/QBv+VnOjjPX6H1j8JWZNFQAA&quot;"/>
    <we:property name="datasetId" value="&quot;1549ae2c-d848-4f8b-aad9-e481b603213e&quot;"/>
    <we:property name="pageName" value="&quot;3ceac0e84c3229b153c9&quot;"/>
    <we:property name="reportUrl" value="&quot;/groups/me/reports/ab00e63d-451d-4c76-b9b6-bec7ff476e62/3ceac0e84c3229b153c9&quot;"/>
    <we:property name="reportName" value="&quot;Northwind Traders Visualization Yogen&quot;"/>
    <we:property name="reportState" value="&quot;CONNECTED&quot;"/>
    <we:property name="pageDisplayName" value="&quot;Sales Trend Analysis&quot;"/>
    <we:property name="backgroundColor" value="&quot;#EBEBEB&quot;"/>
    <we:property name="initialStateBookmark" value="&quot;H4sIAAAAAAAAA+1YbW/bNhD+KwG/5IsdULIkW/mWOBkGJGmCJggwDEZxIk8OW1p0KSqrF/i/jy+Smxd3brxlXdMC/mAfT3fPHZ/naPGOcFHPJSzewAzJPjlU6sMM9IediPRI1drOz0/ODt6evHtzcHZszWpuhKpqsn9HDOgpmmtRNyBdBGv8fdIjIOUFTN2vEmSNPTJHXasKpPgTg7NdMrrBZY/gp7lUGlzISwMGXdhb625/29zR3sBmBGbELV4iM8E6YAiM4ihhgzjOiygdsNy61cHBI1vr4kL79GNVGRCVTeNslFEAux4zQM7LiGfc+5ZCmtalWBx/mmtbna15MXddOeC3UDHkxJegsQ6I78ivAjVodrM4xVuUznK8fv3p0oVWtlNmcQ1ahI6oRjN86hjsb7H0S5URxkYj55o7uEvb1XY7V4Esyi64NSvneOSa7XzvASLOuPPZ4JbbMshvCNobbtQfY43WkZN9uuytOjK2pqnSgoH8YZpyZol087dd+SJPzhDqRj+vjh2OlrcylHMP+5UyIHcuQWK9BszEWmpRTWUrvs86uAoYpZXC+Aa0ceou3lsZOdIvO+HZRO/vSavd54VXw2vd2I7tr7fCjrqTpbNGAyiTCMs4HiZRlkBeMr79DDyYTjVOA9InxY6VbGZr7Fvw/mMDwc/Zf2mq9oCg246p50FbCeERKtba/aZtIUewvmvl6Pf5MAjvSOjuPIx7j+B++/YvJ18zPF6k3YHPA4DhKIlzxIKnSDMal2wjn78DarSKu5SCoW6dHrDEFz/IRgBFTEuggyxmwxEfbi/m/9FBxUDzdUV/vTRerhhHvB5JMS/yhI9yjIpRURYUaPSa5uh/sEXfvuiwlUUUZWUe0SjiLC7Sgd3X7HtQ0YscdU1t1Az1k3mmmsq0Y+6ZRJnB/Pl/N/9t1O1hkWdAWVYCIi+THIqSpT9fAH++AP6DF8CN9K/9Cf5AAcRSderr4mDAc20e4An061jxo/aKBD0b78ipsAwN4a9BNi6yfRiNmOFuTKO0T+0nu6J03392iSf8TPFNUXYPoRbM+7fzcK06vXv9I7wKTsJlFVR1d1UVytZK+m9dK+w/X+meDKsfG9QLi9d7BJx7KxR7K5h7D/Pv+Zw2kqjtxJMwrx2r3I2ZNXH0dZ/got5iJp4qK0+X7QoKie+ifEhpUaT9cgRFP2Fl2i/yNO6zIeeY0ixJ4+Tx+Owa4uBdiKrqsLlRsGW9QUZfKPhhEuuklTKuqK4VHQmrRsow0x3idcJSjannwPACKlwnMLe/HPkGbfhbzaAkq2lh+7jhAQd8paTl8i/TJke8dhUAAA==&quot;"/>
    <we:property name="isFiltersActionButtonVisible" value="true"/>
    <we:property name="isVisualContainerHeaderHidden" value="false"/>
    <we:property name="reportEmbeddedTime" value="&quot;2024-06-22T00:36:06.678Z&quot;"/>
    <we:property name="creatorTenantId" value="&quot;f52f2183-9f67-4ad2-b656-6f754fe196cb&quot;"/>
    <we:property name="creatorUserId" value="&quot;10032002552E5803&quot;"/>
    <we:property name="creatorSessionId" value="&quot;9215a74e-11da-4e61-9fe0-73afc9f0f5f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594</Words>
  <Application>Microsoft Office PowerPoint</Application>
  <PresentationFormat>Custom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Inter Bold</vt:lpstr>
      <vt:lpstr>Archive</vt:lpstr>
      <vt:lpstr>Arial</vt:lpstr>
      <vt:lpstr>Calibri</vt:lpstr>
      <vt:lpstr>Futura Bold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Traders</dc:title>
  <cp:lastModifiedBy>Yogendran Suraskumar</cp:lastModifiedBy>
  <cp:revision>4</cp:revision>
  <dcterms:created xsi:type="dcterms:W3CDTF">2006-08-16T00:00:00Z</dcterms:created>
  <dcterms:modified xsi:type="dcterms:W3CDTF">2024-06-22T00:51:25Z</dcterms:modified>
  <dc:identifier>DAGHyN4rRJg</dc:identifier>
</cp:coreProperties>
</file>