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7625" y="207375"/>
            <a:ext cx="4569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Example prediction made by SUMO-NN</a:t>
            </a:r>
            <a:endParaRPr b="1" sz="1800" u="sng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4150" y="786775"/>
            <a:ext cx="4828500" cy="87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&gt;sp|Q9C091|GRB1L_HUMAN GREB1-like protein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MGNSYAGQLKSARFEEALHNSIEASLRCSSVVPRPIFSQLYLDPDQHPFSSADVKPKVED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……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DLKKFKFLKGATLCVICQDRSSLRQTIVRLELEDEWQFRLRDEFQTANSSDDKPLYFLTG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RHV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25850" y="2855425"/>
            <a:ext cx="254100" cy="5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916725" y="484500"/>
            <a:ext cx="166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Extract 15mers centered on lysines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491300" y="977100"/>
            <a:ext cx="721800" cy="32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6634775" y="424875"/>
            <a:ext cx="2236250" cy="2262725"/>
            <a:chOff x="1323500" y="2548275"/>
            <a:chExt cx="2236250" cy="2262725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1394650" y="2548275"/>
              <a:ext cx="2165100" cy="415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</a:rPr>
                <a:t>NSYAGQL</a:t>
              </a:r>
              <a:r>
                <a:rPr b="1" lang="en" sz="1500" u="sng">
                  <a:solidFill>
                    <a:schemeClr val="dk2"/>
                  </a:solidFill>
                </a:rPr>
                <a:t>K</a:t>
              </a:r>
              <a:r>
                <a:rPr lang="en" sz="1500">
                  <a:solidFill>
                    <a:schemeClr val="dk2"/>
                  </a:solidFill>
                </a:rPr>
                <a:t>SARFEEA</a:t>
              </a:r>
              <a:endParaRPr sz="1500">
                <a:solidFill>
                  <a:schemeClr val="dk2"/>
                </a:solidFill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394650" y="3086950"/>
              <a:ext cx="2165100" cy="415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</a:rPr>
                <a:t>PFSSADV</a:t>
              </a:r>
              <a:r>
                <a:rPr b="1" lang="en" sz="1500" u="sng">
                  <a:solidFill>
                    <a:schemeClr val="dk2"/>
                  </a:solidFill>
                </a:rPr>
                <a:t>K</a:t>
              </a:r>
              <a:r>
                <a:rPr lang="en" sz="1500">
                  <a:solidFill>
                    <a:schemeClr val="dk2"/>
                  </a:solidFill>
                </a:rPr>
                <a:t>PKVEDLD</a:t>
              </a:r>
              <a:endParaRPr sz="15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323500" y="3422500"/>
              <a:ext cx="216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…..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394650" y="3848075"/>
              <a:ext cx="2165100" cy="415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</a:rPr>
                <a:t> LKKFKFL</a:t>
              </a:r>
              <a:r>
                <a:rPr b="1" lang="en" sz="1500" u="sng">
                  <a:solidFill>
                    <a:schemeClr val="dk2"/>
                  </a:solidFill>
                </a:rPr>
                <a:t>K</a:t>
              </a:r>
              <a:r>
                <a:rPr lang="en" sz="1500">
                  <a:solidFill>
                    <a:schemeClr val="dk2"/>
                  </a:solidFill>
                </a:rPr>
                <a:t>GATLCVI</a:t>
              </a:r>
              <a:endParaRPr sz="150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1394650" y="4395500"/>
              <a:ext cx="2165100" cy="415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</a:rPr>
                <a:t>TANSSDD</a:t>
              </a:r>
              <a:r>
                <a:rPr b="1" lang="en" sz="1500" u="sng">
                  <a:solidFill>
                    <a:schemeClr val="dk2"/>
                  </a:solidFill>
                </a:rPr>
                <a:t>K</a:t>
              </a:r>
              <a:r>
                <a:rPr lang="en" sz="1500">
                  <a:solidFill>
                    <a:schemeClr val="dk2"/>
                  </a:solidFill>
                </a:rPr>
                <a:t>PLYFLTG</a:t>
              </a:r>
              <a:endParaRPr sz="1500">
                <a:solidFill>
                  <a:schemeClr val="dk2"/>
                </a:solidFill>
              </a:endParaRPr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6609300" y="3602550"/>
            <a:ext cx="2287200" cy="117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SUMO-NN architecture</a:t>
            </a:r>
            <a:endParaRPr sz="1500" u="sng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Embedding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LSTM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Linear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74825" y="2756413"/>
            <a:ext cx="2073900" cy="92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Positive predictions</a:t>
            </a:r>
            <a:endParaRPr sz="1500" u="sng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TEKLAGV</a:t>
            </a:r>
            <a:r>
              <a:rPr b="1" lang="en" sz="1500" u="sng">
                <a:solidFill>
                  <a:schemeClr val="dk2"/>
                </a:solidFill>
              </a:rPr>
              <a:t>K</a:t>
            </a:r>
            <a:r>
              <a:rPr lang="en" sz="1500">
                <a:solidFill>
                  <a:schemeClr val="dk2"/>
                </a:solidFill>
              </a:rPr>
              <a:t>QEVIKES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QHIEATP</a:t>
            </a:r>
            <a:r>
              <a:rPr b="1" lang="en" sz="1500" u="sng">
                <a:solidFill>
                  <a:schemeClr val="dk2"/>
                </a:solidFill>
              </a:rPr>
              <a:t>K</a:t>
            </a:r>
            <a:r>
              <a:rPr lang="en" sz="1500">
                <a:solidFill>
                  <a:schemeClr val="dk2"/>
                </a:solidFill>
              </a:rPr>
              <a:t>IVHYAIL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857075" y="4181800"/>
            <a:ext cx="594900" cy="27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519450" y="3878475"/>
            <a:ext cx="2236200" cy="11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Negative</a:t>
            </a:r>
            <a:r>
              <a:rPr lang="en" sz="1500" u="sng">
                <a:solidFill>
                  <a:schemeClr val="dk2"/>
                </a:solidFill>
              </a:rPr>
              <a:t> predictions</a:t>
            </a:r>
            <a:endParaRPr sz="15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NSYAGQL</a:t>
            </a:r>
            <a:r>
              <a:rPr b="1" lang="en" sz="1500" u="sng">
                <a:solidFill>
                  <a:schemeClr val="dk2"/>
                </a:solidFill>
              </a:rPr>
              <a:t>K</a:t>
            </a:r>
            <a:r>
              <a:rPr lang="en" sz="1500">
                <a:solidFill>
                  <a:schemeClr val="dk2"/>
                </a:solidFill>
              </a:rPr>
              <a:t>SARFEEA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…..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TANSSDD</a:t>
            </a:r>
            <a:r>
              <a:rPr b="1" lang="en" sz="1500" u="sng">
                <a:solidFill>
                  <a:schemeClr val="dk2"/>
                </a:solidFill>
              </a:rPr>
              <a:t>K</a:t>
            </a:r>
            <a:r>
              <a:rPr lang="en" sz="1500">
                <a:solidFill>
                  <a:schemeClr val="dk2"/>
                </a:solidFill>
              </a:rPr>
              <a:t>PLYFLTG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 rot="-5400000">
            <a:off x="6416050" y="2687875"/>
            <a:ext cx="432000" cy="1062000"/>
          </a:xfrm>
          <a:prstGeom prst="bentUpArrow">
            <a:avLst>
              <a:gd fmla="val 25000" name="adj1"/>
              <a:gd fmla="val 25868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7900"/>
            <a:ext cx="3368040" cy="240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