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</p:sldIdLst>
  <p:sldSz cx="18288000" cy="10287000"/>
  <p:notesSz cx="6858000" cy="9144000"/>
  <p:embeddedFontLst>
    <p:embeddedFont>
      <p:font typeface="Canva Sans" panose="020B0604020202020204" charset="0"/>
      <p:regular r:id="rId22"/>
    </p:embeddedFont>
    <p:embeddedFont>
      <p:font typeface="Canva Sans Bold" panose="020B0604020202020204" charset="0"/>
      <p:regular r:id="rId23"/>
    </p:embeddedFont>
    <p:embeddedFont>
      <p:font typeface="Open Sans" panose="020B0606030504020204" pitchFamily="34" charset="0"/>
      <p:regular r:id="rId24"/>
    </p:embeddedFont>
    <p:embeddedFont>
      <p:font typeface="Open Sans Extra Bold" panose="020B0604020202020204" charset="0"/>
      <p:regular r:id="rId25"/>
    </p:embeddedFont>
    <p:embeddedFont>
      <p:font typeface="Open Sans Extra Bold Italics" panose="020B0604020202020204" charset="0"/>
      <p:regular r:id="rId26"/>
    </p:embeddedFont>
    <p:embeddedFont>
      <p:font typeface="Open Sans Italics" panose="020B0604020202020204" charset="0"/>
      <p:regular r:id="rId27"/>
    </p:embeddedFont>
    <p:embeddedFont>
      <p:font typeface="Trend Sans One" panose="020B0604020202020204" charset="0"/>
      <p:regular r:id="rId28"/>
    </p:embeddedFont>
    <p:embeddedFont>
      <p:font typeface="Trend Slab Four" panose="020B0604020202020204" charset="0"/>
      <p:regular r:id="rId29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54" d="100"/>
          <a:sy n="54" d="100"/>
        </p:scale>
        <p:origin x="754" y="6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svg"/><Relationship Id="rId7" Type="http://schemas.openxmlformats.org/officeDocument/2006/relationships/image" Target="../media/image8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5" Type="http://schemas.openxmlformats.org/officeDocument/2006/relationships/image" Target="../media/image6.svg"/><Relationship Id="rId4" Type="http://schemas.openxmlformats.org/officeDocument/2006/relationships/image" Target="../media/image5.png"/><Relationship Id="rId9" Type="http://schemas.openxmlformats.org/officeDocument/2006/relationships/image" Target="../media/image10.sv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333668">
            <a:off x="12325885" y="10225078"/>
            <a:ext cx="5994986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333668">
            <a:off x="14403955" y="5131888"/>
            <a:ext cx="1713785" cy="1720098"/>
          </a:xfrm>
          <a:prstGeom prst="rect">
            <a:avLst/>
          </a:prstGeom>
          <a:solidFill>
            <a:srgbClr val="FFBEC4"/>
          </a:solidFill>
        </p:spPr>
      </p:sp>
      <p:sp>
        <p:nvSpPr>
          <p:cNvPr id="4" name="AutoShape 4"/>
          <p:cNvSpPr/>
          <p:nvPr/>
        </p:nvSpPr>
        <p:spPr>
          <a:xfrm rot="333668">
            <a:off x="14728611" y="1797502"/>
            <a:ext cx="1713785" cy="1720098"/>
          </a:xfrm>
          <a:prstGeom prst="rect">
            <a:avLst/>
          </a:prstGeom>
          <a:solidFill>
            <a:srgbClr val="82FF87"/>
          </a:solidFill>
        </p:spPr>
      </p:sp>
      <p:sp>
        <p:nvSpPr>
          <p:cNvPr id="5" name="AutoShape 5"/>
          <p:cNvSpPr/>
          <p:nvPr/>
        </p:nvSpPr>
        <p:spPr>
          <a:xfrm rot="-5066331">
            <a:off x="10765138" y="4914239"/>
            <a:ext cx="10865308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066331">
            <a:off x="9135027" y="4734376"/>
            <a:ext cx="1082693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066331">
            <a:off x="7462824" y="4568893"/>
            <a:ext cx="10865308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333668">
            <a:off x="12527380" y="8518049"/>
            <a:ext cx="596209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333668">
            <a:off x="12689391" y="6854107"/>
            <a:ext cx="596209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333668">
            <a:off x="12851403" y="5166352"/>
            <a:ext cx="5962095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333668">
            <a:off x="13013415" y="3526222"/>
            <a:ext cx="596209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 rot="333668">
            <a:off x="13175427" y="1862280"/>
            <a:ext cx="5962095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 rot="333668">
            <a:off x="13315339" y="62881"/>
            <a:ext cx="5994986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grpSp>
        <p:nvGrpSpPr>
          <p:cNvPr id="14" name="Group 14"/>
          <p:cNvGrpSpPr/>
          <p:nvPr/>
        </p:nvGrpSpPr>
        <p:grpSpPr>
          <a:xfrm>
            <a:off x="2317660" y="6124343"/>
            <a:ext cx="4711861" cy="1704763"/>
            <a:chOff x="0" y="0"/>
            <a:chExt cx="5088477" cy="1841023"/>
          </a:xfrm>
        </p:grpSpPr>
        <p:sp>
          <p:nvSpPr>
            <p:cNvPr id="15" name="Freeform 15"/>
            <p:cNvSpPr/>
            <p:nvPr/>
          </p:nvSpPr>
          <p:spPr>
            <a:xfrm>
              <a:off x="0" y="0"/>
              <a:ext cx="5088477" cy="1841023"/>
            </a:xfrm>
            <a:custGeom>
              <a:avLst/>
              <a:gdLst/>
              <a:ahLst/>
              <a:cxnLst/>
              <a:rect l="l" t="t" r="r" b="b"/>
              <a:pathLst>
                <a:path w="5088477" h="1841023">
                  <a:moveTo>
                    <a:pt x="5088477" y="920512"/>
                  </a:moveTo>
                  <a:cubicBezTo>
                    <a:pt x="5088477" y="1412525"/>
                    <a:pt x="4660106" y="1841023"/>
                    <a:pt x="4131532" y="1841023"/>
                  </a:cubicBezTo>
                  <a:lnTo>
                    <a:pt x="956945" y="1841023"/>
                  </a:lnTo>
                  <a:cubicBezTo>
                    <a:pt x="428371" y="1841023"/>
                    <a:pt x="0" y="1412525"/>
                    <a:pt x="0" y="920512"/>
                  </a:cubicBezTo>
                  <a:cubicBezTo>
                    <a:pt x="0" y="428371"/>
                    <a:pt x="428371" y="0"/>
                    <a:pt x="956945" y="0"/>
                  </a:cubicBezTo>
                  <a:lnTo>
                    <a:pt x="4131532" y="0"/>
                  </a:lnTo>
                  <a:cubicBezTo>
                    <a:pt x="4659980" y="0"/>
                    <a:pt x="5088477" y="428371"/>
                    <a:pt x="5088477" y="920512"/>
                  </a:cubicBezTo>
                  <a:close/>
                </a:path>
              </a:pathLst>
            </a:custGeom>
            <a:solidFill>
              <a:srgbClr val="D9176C"/>
            </a:solidFill>
          </p:spPr>
        </p:sp>
      </p:grpSp>
      <p:grpSp>
        <p:nvGrpSpPr>
          <p:cNvPr id="16" name="Group 16"/>
          <p:cNvGrpSpPr/>
          <p:nvPr/>
        </p:nvGrpSpPr>
        <p:grpSpPr>
          <a:xfrm>
            <a:off x="5305939" y="6245789"/>
            <a:ext cx="1370378" cy="1370378"/>
            <a:chOff x="0" y="0"/>
            <a:chExt cx="6350000" cy="6350000"/>
          </a:xfrm>
        </p:grpSpPr>
        <p:sp>
          <p:nvSpPr>
            <p:cNvPr id="17" name="Freeform 17"/>
            <p:cNvSpPr/>
            <p:nvPr/>
          </p:nvSpPr>
          <p:spPr>
            <a:xfrm>
              <a:off x="0" y="0"/>
              <a:ext cx="6350000" cy="6350000"/>
            </a:xfrm>
            <a:custGeom>
              <a:avLst/>
              <a:gdLst/>
              <a:ahLst/>
              <a:cxnLst/>
              <a:rect l="l" t="t" r="r" b="b"/>
              <a:pathLst>
                <a:path w="6350000" h="6350000">
                  <a:moveTo>
                    <a:pt x="3175000" y="0"/>
                  </a:moveTo>
                  <a:cubicBezTo>
                    <a:pt x="1421496" y="0"/>
                    <a:pt x="0" y="1421496"/>
                    <a:pt x="0" y="3175000"/>
                  </a:cubicBezTo>
                  <a:cubicBezTo>
                    <a:pt x="0" y="4928504"/>
                    <a:pt x="1421496" y="6350000"/>
                    <a:pt x="3175000" y="6350000"/>
                  </a:cubicBezTo>
                  <a:cubicBezTo>
                    <a:pt x="4928504" y="6350000"/>
                    <a:pt x="6350000" y="4928504"/>
                    <a:pt x="6350000" y="3175000"/>
                  </a:cubicBezTo>
                  <a:cubicBezTo>
                    <a:pt x="6350000" y="1421496"/>
                    <a:pt x="4928504" y="0"/>
                    <a:pt x="3175000" y="0"/>
                  </a:cubicBezTo>
                  <a:close/>
                </a:path>
              </a:pathLst>
            </a:custGeom>
            <a:solidFill>
              <a:srgbClr val="F1E7DE"/>
            </a:solidFill>
          </p:spPr>
        </p:sp>
      </p:grpSp>
      <p:sp>
        <p:nvSpPr>
          <p:cNvPr id="18" name="AutoShape 18"/>
          <p:cNvSpPr/>
          <p:nvPr/>
        </p:nvSpPr>
        <p:spPr>
          <a:xfrm rot="-5066331">
            <a:off x="12410920" y="5050670"/>
            <a:ext cx="10865308" cy="0"/>
          </a:xfrm>
          <a:prstGeom prst="line">
            <a:avLst/>
          </a:prstGeom>
          <a:ln w="76200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Freeform 19"/>
          <p:cNvSpPr/>
          <p:nvPr/>
        </p:nvSpPr>
        <p:spPr>
          <a:xfrm>
            <a:off x="8066367" y="3711967"/>
            <a:ext cx="1245298" cy="1211335"/>
          </a:xfrm>
          <a:custGeom>
            <a:avLst/>
            <a:gdLst/>
            <a:ahLst/>
            <a:cxnLst/>
            <a:rect l="l" t="t" r="r" b="b"/>
            <a:pathLst>
              <a:path w="1245298" h="1211335">
                <a:moveTo>
                  <a:pt x="0" y="0"/>
                </a:moveTo>
                <a:lnTo>
                  <a:pt x="1245298" y="0"/>
                </a:lnTo>
                <a:lnTo>
                  <a:pt x="1245298" y="1211335"/>
                </a:lnTo>
                <a:lnTo>
                  <a:pt x="0" y="1211335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20" name="TextBox 20"/>
          <p:cNvSpPr txBox="1"/>
          <p:nvPr/>
        </p:nvSpPr>
        <p:spPr>
          <a:xfrm>
            <a:off x="1154893" y="1539923"/>
            <a:ext cx="9785547" cy="351297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13679"/>
              </a:lnSpc>
            </a:pPr>
            <a:r>
              <a:rPr lang="en-US" sz="12435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Let's Play</a:t>
            </a:r>
          </a:p>
          <a:p>
            <a:pPr algn="l">
              <a:lnSpc>
                <a:spcPts val="13679"/>
              </a:lnSpc>
            </a:pPr>
            <a:r>
              <a:rPr lang="en-US" sz="12435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Sudoku!</a:t>
            </a:r>
          </a:p>
        </p:txBody>
      </p:sp>
      <p:sp>
        <p:nvSpPr>
          <p:cNvPr id="21" name="TextBox 21"/>
          <p:cNvSpPr txBox="1"/>
          <p:nvPr/>
        </p:nvSpPr>
        <p:spPr>
          <a:xfrm rot="333668">
            <a:off x="13553843" y="568402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22" name="TextBox 22"/>
          <p:cNvSpPr txBox="1"/>
          <p:nvPr/>
        </p:nvSpPr>
        <p:spPr>
          <a:xfrm rot="333668">
            <a:off x="15195237" y="727290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id="23" name="TextBox 23"/>
          <p:cNvSpPr txBox="1"/>
          <p:nvPr/>
        </p:nvSpPr>
        <p:spPr>
          <a:xfrm rot="333668">
            <a:off x="15031612" y="2407800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8</a:t>
            </a:r>
          </a:p>
        </p:txBody>
      </p:sp>
      <p:sp>
        <p:nvSpPr>
          <p:cNvPr id="24" name="TextBox 24"/>
          <p:cNvSpPr txBox="1"/>
          <p:nvPr/>
        </p:nvSpPr>
        <p:spPr>
          <a:xfrm rot="333668">
            <a:off x="16664939" y="2566831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7</a:t>
            </a:r>
          </a:p>
        </p:txBody>
      </p:sp>
      <p:sp>
        <p:nvSpPr>
          <p:cNvPr id="25" name="TextBox 25"/>
          <p:cNvSpPr txBox="1"/>
          <p:nvPr/>
        </p:nvSpPr>
        <p:spPr>
          <a:xfrm rot="333668">
            <a:off x="13390218" y="2248912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 rot="333668">
            <a:off x="14869940" y="4109833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id="27" name="TextBox 27"/>
          <p:cNvSpPr txBox="1"/>
          <p:nvPr/>
        </p:nvSpPr>
        <p:spPr>
          <a:xfrm rot="333668">
            <a:off x="16502807" y="4248634"/>
            <a:ext cx="1093880" cy="531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id="28" name="TextBox 28"/>
          <p:cNvSpPr txBox="1"/>
          <p:nvPr/>
        </p:nvSpPr>
        <p:spPr>
          <a:xfrm rot="333668">
            <a:off x="13228546" y="3950945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sp>
        <p:nvSpPr>
          <p:cNvPr id="29" name="TextBox 29"/>
          <p:cNvSpPr txBox="1"/>
          <p:nvPr/>
        </p:nvSpPr>
        <p:spPr>
          <a:xfrm rot="333668">
            <a:off x="16828564" y="886321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</a:t>
            </a:r>
          </a:p>
        </p:txBody>
      </p:sp>
      <p:sp>
        <p:nvSpPr>
          <p:cNvPr id="30" name="TextBox 30"/>
          <p:cNvSpPr txBox="1"/>
          <p:nvPr/>
        </p:nvSpPr>
        <p:spPr>
          <a:xfrm rot="333668">
            <a:off x="14674554" y="5781763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8</a:t>
            </a:r>
          </a:p>
        </p:txBody>
      </p:sp>
      <p:sp>
        <p:nvSpPr>
          <p:cNvPr id="31" name="TextBox 31"/>
          <p:cNvSpPr txBox="1"/>
          <p:nvPr/>
        </p:nvSpPr>
        <p:spPr>
          <a:xfrm rot="333668">
            <a:off x="14510930" y="7462272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</a:t>
            </a:r>
          </a:p>
        </p:txBody>
      </p:sp>
      <p:sp>
        <p:nvSpPr>
          <p:cNvPr id="32" name="TextBox 32"/>
          <p:cNvSpPr txBox="1"/>
          <p:nvPr/>
        </p:nvSpPr>
        <p:spPr>
          <a:xfrm rot="333668">
            <a:off x="16144257" y="7621303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id="33" name="TextBox 33"/>
          <p:cNvSpPr txBox="1"/>
          <p:nvPr/>
        </p:nvSpPr>
        <p:spPr>
          <a:xfrm rot="333668">
            <a:off x="12869536" y="7303384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7</a:t>
            </a:r>
          </a:p>
        </p:txBody>
      </p:sp>
      <p:sp>
        <p:nvSpPr>
          <p:cNvPr id="34" name="TextBox 34"/>
          <p:cNvSpPr txBox="1"/>
          <p:nvPr/>
        </p:nvSpPr>
        <p:spPr>
          <a:xfrm rot="333668">
            <a:off x="15982585" y="9323336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id="35" name="TextBox 35"/>
          <p:cNvSpPr txBox="1"/>
          <p:nvPr/>
        </p:nvSpPr>
        <p:spPr>
          <a:xfrm rot="333668">
            <a:off x="16307882" y="5940793"/>
            <a:ext cx="1093880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2803391" y="6727131"/>
            <a:ext cx="2239203" cy="5753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00"/>
              </a:lnSpc>
            </a:pPr>
            <a:r>
              <a:rPr lang="en-US" sz="4300" i="1">
                <a:solidFill>
                  <a:srgbClr val="F1E7DE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Start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576604" y="471119"/>
            <a:ext cx="9167596" cy="1368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Implementation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691049" y="2269786"/>
            <a:ext cx="17394360" cy="801721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52767" lvl="1" indent="-376383" algn="l">
              <a:lnSpc>
                <a:spcPts val="4881"/>
              </a:lnSpc>
              <a:buFont typeface="Arial"/>
              <a:buChar char="•"/>
            </a:pPr>
            <a:r>
              <a:rPr lang="en-US" sz="348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Tools &amp; Architecture: C++ with SFML 3.0; modules for User Management, Sudoku Logic, Menu, and UI.</a:t>
            </a:r>
          </a:p>
          <a:p>
            <a:pPr algn="l">
              <a:lnSpc>
                <a:spcPts val="4881"/>
              </a:lnSpc>
            </a:pPr>
            <a:endParaRPr lang="en-US" sz="348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52767" lvl="1" indent="-376383" algn="l">
              <a:lnSpc>
                <a:spcPts val="4881"/>
              </a:lnSpc>
              <a:buFont typeface="Arial"/>
              <a:buChar char="•"/>
            </a:pPr>
            <a:r>
              <a:rPr lang="en-US" sz="348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Game Logic &amp; Algorithms: Backtracking board generation, puzzle difficulty, real-time input validation, scoring, diamonds, and timer.</a:t>
            </a:r>
          </a:p>
          <a:p>
            <a:pPr algn="l">
              <a:lnSpc>
                <a:spcPts val="4881"/>
              </a:lnSpc>
            </a:pPr>
            <a:endParaRPr lang="en-US" sz="348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52767" lvl="1" indent="-376383" algn="l">
              <a:lnSpc>
                <a:spcPts val="4881"/>
              </a:lnSpc>
              <a:buFont typeface="Arial"/>
              <a:buChar char="•"/>
            </a:pPr>
            <a:r>
              <a:rPr lang="en-US" sz="348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OOP &amp; Class Design:  Classes: User, Menu, </a:t>
            </a:r>
            <a:r>
              <a:rPr lang="en-US" sz="3486" b="1" dirty="0" err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SudokuGame</a:t>
            </a:r>
            <a:r>
              <a:rPr lang="en-US" sz="348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; demonstrates encapsulation, modularity, and function separation.</a:t>
            </a:r>
          </a:p>
          <a:p>
            <a:pPr marL="752767" lvl="1" indent="-376383" algn="l">
              <a:lnSpc>
                <a:spcPts val="4881"/>
              </a:lnSpc>
              <a:buFont typeface="Arial"/>
              <a:buChar char="•"/>
            </a:pPr>
            <a:endParaRPr lang="en-US" sz="348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52767" lvl="1" indent="-376383" algn="l">
              <a:lnSpc>
                <a:spcPts val="4881"/>
              </a:lnSpc>
              <a:buFont typeface="Arial"/>
              <a:buChar char="•"/>
            </a:pPr>
            <a:r>
              <a:rPr lang="en-US" sz="348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File Handling &amp; UI: Users’ progress stored in users.txt; UI shows board, score, diamonds, timer, and interactive feedback.</a:t>
            </a:r>
          </a:p>
          <a:p>
            <a:pPr algn="l">
              <a:lnSpc>
                <a:spcPts val="4881"/>
              </a:lnSpc>
            </a:pPr>
            <a:endParaRPr lang="en-US" sz="348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4881"/>
              </a:lnSpc>
            </a:pPr>
            <a:endParaRPr lang="en-US" sz="348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3417219" y="727075"/>
            <a:ext cx="10864192" cy="8531225"/>
          </a:xfrm>
          <a:custGeom>
            <a:avLst/>
            <a:gdLst/>
            <a:ahLst/>
            <a:cxnLst/>
            <a:rect l="l" t="t" r="r" b="b"/>
            <a:pathLst>
              <a:path w="10864192" h="8531225">
                <a:moveTo>
                  <a:pt x="0" y="0"/>
                </a:moveTo>
                <a:lnTo>
                  <a:pt x="10864192" y="0"/>
                </a:lnTo>
                <a:lnTo>
                  <a:pt x="10864192" y="8531225"/>
                </a:lnTo>
                <a:lnTo>
                  <a:pt x="0" y="8531225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 t="-222" b="-222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11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005421" y="3519613"/>
            <a:ext cx="6383206" cy="4807402"/>
          </a:xfrm>
          <a:custGeom>
            <a:avLst/>
            <a:gdLst/>
            <a:ahLst/>
            <a:cxnLst/>
            <a:rect l="l" t="t" r="r" b="b"/>
            <a:pathLst>
              <a:path w="6383206" h="4807402">
                <a:moveTo>
                  <a:pt x="0" y="0"/>
                </a:moveTo>
                <a:lnTo>
                  <a:pt x="6383205" y="0"/>
                </a:lnTo>
                <a:lnTo>
                  <a:pt x="6383205" y="4807401"/>
                </a:lnTo>
                <a:lnTo>
                  <a:pt x="0" y="4807401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10691221" y="3646134"/>
            <a:ext cx="6241173" cy="4680880"/>
          </a:xfrm>
          <a:custGeom>
            <a:avLst/>
            <a:gdLst/>
            <a:ahLst/>
            <a:cxnLst/>
            <a:rect l="l" t="t" r="r" b="b"/>
            <a:pathLst>
              <a:path w="6241173" h="4680880">
                <a:moveTo>
                  <a:pt x="0" y="0"/>
                </a:moveTo>
                <a:lnTo>
                  <a:pt x="6241174" y="0"/>
                </a:lnTo>
                <a:lnTo>
                  <a:pt x="6241174" y="4680880"/>
                </a:lnTo>
                <a:lnTo>
                  <a:pt x="0" y="4680880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12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7420694" y="269790"/>
            <a:ext cx="4847506" cy="122785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062"/>
              </a:lnSpc>
            </a:pPr>
            <a:r>
              <a:rPr lang="en-US" sz="7187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Results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91049" y="2485315"/>
            <a:ext cx="7481119" cy="4909484"/>
          </a:xfrm>
          <a:custGeom>
            <a:avLst/>
            <a:gdLst/>
            <a:ahLst/>
            <a:cxnLst/>
            <a:rect l="l" t="t" r="r" b="b"/>
            <a:pathLst>
              <a:path w="7481119" h="4909484">
                <a:moveTo>
                  <a:pt x="0" y="0"/>
                </a:moveTo>
                <a:lnTo>
                  <a:pt x="7481119" y="0"/>
                </a:lnTo>
                <a:lnTo>
                  <a:pt x="7481119" y="4909484"/>
                </a:lnTo>
                <a:lnTo>
                  <a:pt x="0" y="4909484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9380189" y="2063160"/>
            <a:ext cx="7271340" cy="5331639"/>
          </a:xfrm>
          <a:custGeom>
            <a:avLst/>
            <a:gdLst/>
            <a:ahLst/>
            <a:cxnLst/>
            <a:rect l="l" t="t" r="r" b="b"/>
            <a:pathLst>
              <a:path w="7271340" h="5331639">
                <a:moveTo>
                  <a:pt x="0" y="0"/>
                </a:moveTo>
                <a:lnTo>
                  <a:pt x="7271340" y="0"/>
                </a:lnTo>
                <a:lnTo>
                  <a:pt x="7271340" y="5331639"/>
                </a:lnTo>
                <a:lnTo>
                  <a:pt x="0" y="5331639"/>
                </a:lnTo>
                <a:lnTo>
                  <a:pt x="0" y="0"/>
                </a:lnTo>
                <a:close/>
              </a:path>
            </a:pathLst>
          </a:custGeom>
          <a:blipFill>
            <a:blip r:embed="rId3"/>
            <a:stretch>
              <a:fillRect/>
            </a:stretch>
          </a:blipFill>
        </p:spPr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13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4288099" y="1493992"/>
            <a:ext cx="9711802" cy="6953946"/>
          </a:xfrm>
          <a:custGeom>
            <a:avLst/>
            <a:gdLst/>
            <a:ahLst/>
            <a:cxnLst/>
            <a:rect l="l" t="t" r="r" b="b"/>
            <a:pathLst>
              <a:path w="9711802" h="6953946">
                <a:moveTo>
                  <a:pt x="0" y="0"/>
                </a:moveTo>
                <a:lnTo>
                  <a:pt x="9711802" y="0"/>
                </a:lnTo>
                <a:lnTo>
                  <a:pt x="9711802" y="6953947"/>
                </a:lnTo>
                <a:lnTo>
                  <a:pt x="0" y="6953947"/>
                </a:lnTo>
                <a:lnTo>
                  <a:pt x="0" y="0"/>
                </a:lnTo>
                <a:close/>
              </a:path>
            </a:pathLst>
          </a:custGeom>
          <a:blipFill>
            <a:blip r:embed="rId2"/>
            <a:stretch>
              <a:fillRect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14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15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5224" y="652317"/>
            <a:ext cx="15943975" cy="1368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2729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Faced and Solutions: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168359" y="2311533"/>
            <a:ext cx="4622841" cy="88709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Challenges: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9515" y="3736266"/>
            <a:ext cx="13727073" cy="35807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Learning SFML 3.0.0 with limited tutorials.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Implementing backtracking algorithm for Sudoku generation.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Handling user data (scores, diamonds, levels) with persistence.</a:t>
            </a:r>
          </a:p>
          <a:p>
            <a:pPr marL="734059" lvl="1" indent="-367030" algn="just">
              <a:lnSpc>
                <a:spcPts val="4759"/>
              </a:lnSpc>
              <a:buFont typeface="Arial"/>
              <a:buChar char="•"/>
            </a:pPr>
            <a:r>
              <a:rPr lang="en-US" sz="3399" dirty="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Integrating timers, input validation, and real-time gameplay.</a:t>
            </a: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  <a:p>
            <a:pPr algn="just">
              <a:lnSpc>
                <a:spcPts val="4759"/>
              </a:lnSpc>
            </a:pPr>
            <a:endParaRPr lang="en-US" sz="3399" dirty="0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16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515224" y="652317"/>
            <a:ext cx="16248775" cy="1368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2729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Problem Faced and Solutions: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410830" y="2311533"/>
            <a:ext cx="3242191" cy="88709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279"/>
              </a:lnSpc>
            </a:pPr>
            <a:r>
              <a:rPr lang="en-US" sz="51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Solutions: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019515" y="3736266"/>
            <a:ext cx="14672310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Studied official SFML docs and experimented with graphics/events.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Implemented and debugged backtracking step by step.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Designed a file-based user management system.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Used modular OOP design for clean and maintainable code.</a:t>
            </a:r>
          </a:p>
          <a:p>
            <a:pPr algn="ctr">
              <a:lnSpc>
                <a:spcPts val="4759"/>
              </a:lnSpc>
            </a:pPr>
            <a:endParaRPr lang="en-US" sz="3399">
              <a:solidFill>
                <a:srgbClr val="000000"/>
              </a:solidFill>
              <a:latin typeface="Canva Sans"/>
              <a:ea typeface="Canva Sans"/>
              <a:cs typeface="Canva Sans"/>
              <a:sym typeface="Canva Sans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76300"/>
            <a:ext cx="7734300" cy="1368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  <a:spcBef>
                <a:spcPct val="0"/>
              </a:spcBef>
            </a:pPr>
            <a:r>
              <a:rPr lang="en-US" sz="8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Limitations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671859"/>
            <a:ext cx="13552766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2729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Limited to 9×9 grid with predefined difficulty levels.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2729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Basic UI in SFML, lacking advanced visuals or animations.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2729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Supports only single-player mode with local file storage.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27292B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Missing features like undo, hints, and flexible scoring system.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27292B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18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895600" y="1638300"/>
            <a:ext cx="11468100" cy="1368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Future Enhancements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2204442" y="4000500"/>
            <a:ext cx="16074033" cy="298069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Support for different grid sizes and adaptive difficulty levels.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Improved UI with animations, effects, and sound.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 multiplayer mode, online leaderboards, and flexible scoring.</a:t>
            </a: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 dirty="0">
                <a:solidFill>
                  <a:srgbClr val="545454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 database storage and include undo/redo &amp; hints for better gameplay.</a:t>
            </a:r>
          </a:p>
          <a:p>
            <a:pPr algn="l">
              <a:lnSpc>
                <a:spcPts val="4759"/>
              </a:lnSpc>
            </a:pPr>
            <a:endParaRPr lang="en-US" sz="3399" b="1" dirty="0">
              <a:solidFill>
                <a:srgbClr val="545454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19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76300"/>
            <a:ext cx="7124700" cy="1368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Conclusion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80265" y="4003151"/>
            <a:ext cx="17107582" cy="22235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492"/>
              </a:lnSpc>
            </a:pPr>
            <a:r>
              <a:rPr lang="en-US" sz="3208">
                <a:solidFill>
                  <a:srgbClr val="27292B"/>
                </a:solidFill>
                <a:latin typeface="Canva Sans"/>
                <a:ea typeface="Canva Sans"/>
                <a:cs typeface="Canva Sans"/>
                <a:sym typeface="Canva Sans"/>
              </a:rPr>
              <a:t>Our project successfully developed a graphical Sudoku game with an interactive interface. It not only provides entertainment but also improves logical thinking and problem-solving skills. This project enhanced our programming knowledge and teamwork experience.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127381">
            <a:off x="-453089" y="-249385"/>
            <a:ext cx="4213811" cy="4213811"/>
          </a:xfrm>
          <a:custGeom>
            <a:avLst/>
            <a:gdLst/>
            <a:ahLst/>
            <a:cxnLst/>
            <a:rect l="l" t="t" r="r" b="b"/>
            <a:pathLst>
              <a:path w="4213811" h="4213811">
                <a:moveTo>
                  <a:pt x="0" y="0"/>
                </a:moveTo>
                <a:lnTo>
                  <a:pt x="4213812" y="0"/>
                </a:lnTo>
                <a:lnTo>
                  <a:pt x="4213812" y="4213811"/>
                </a:lnTo>
                <a:lnTo>
                  <a:pt x="0" y="4213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2416301" y="5017053"/>
            <a:ext cx="10552759" cy="3920911"/>
            <a:chOff x="0" y="0"/>
            <a:chExt cx="4256279" cy="1581434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4256279" cy="1581434"/>
            </a:xfrm>
            <a:custGeom>
              <a:avLst/>
              <a:gdLst/>
              <a:ahLst/>
              <a:cxnLst/>
              <a:rect l="l" t="t" r="r" b="b"/>
              <a:pathLst>
                <a:path w="4256279" h="1581434">
                  <a:moveTo>
                    <a:pt x="4131819" y="1581434"/>
                  </a:moveTo>
                  <a:lnTo>
                    <a:pt x="124460" y="1581434"/>
                  </a:lnTo>
                  <a:cubicBezTo>
                    <a:pt x="55880" y="1581434"/>
                    <a:pt x="0" y="1525554"/>
                    <a:pt x="0" y="1456974"/>
                  </a:cubicBezTo>
                  <a:lnTo>
                    <a:pt x="0" y="124460"/>
                  </a:lnTo>
                  <a:cubicBezTo>
                    <a:pt x="0" y="55880"/>
                    <a:pt x="55880" y="0"/>
                    <a:pt x="124460" y="0"/>
                  </a:cubicBezTo>
                  <a:lnTo>
                    <a:pt x="4131819" y="0"/>
                  </a:lnTo>
                  <a:cubicBezTo>
                    <a:pt x="4200399" y="0"/>
                    <a:pt x="4256279" y="55880"/>
                    <a:pt x="4256279" y="124460"/>
                  </a:cubicBezTo>
                  <a:lnTo>
                    <a:pt x="4256279" y="1456974"/>
                  </a:lnTo>
                  <a:cubicBezTo>
                    <a:pt x="4256279" y="1525554"/>
                    <a:pt x="4200399" y="1581434"/>
                    <a:pt x="4131819" y="1581434"/>
                  </a:cubicBezTo>
                  <a:close/>
                </a:path>
              </a:pathLst>
            </a:custGeom>
            <a:solidFill>
              <a:srgbClr val="FFFFFF"/>
            </a:solidFill>
          </p:spPr>
        </p:sp>
      </p:grpSp>
      <p:sp>
        <p:nvSpPr>
          <p:cNvPr id="5" name="Freeform 5"/>
          <p:cNvSpPr/>
          <p:nvPr/>
        </p:nvSpPr>
        <p:spPr>
          <a:xfrm>
            <a:off x="3171995" y="5332019"/>
            <a:ext cx="944103" cy="944103"/>
          </a:xfrm>
          <a:custGeom>
            <a:avLst/>
            <a:gdLst/>
            <a:ahLst/>
            <a:cxnLst/>
            <a:rect l="l" t="t" r="r" b="b"/>
            <a:pathLst>
              <a:path w="944103" h="944103">
                <a:moveTo>
                  <a:pt x="0" y="0"/>
                </a:moveTo>
                <a:lnTo>
                  <a:pt x="944103" y="0"/>
                </a:lnTo>
                <a:lnTo>
                  <a:pt x="944103" y="944103"/>
                </a:lnTo>
                <a:lnTo>
                  <a:pt x="0" y="94410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 rot="280902">
            <a:off x="14226570" y="5506295"/>
            <a:ext cx="4452418" cy="4452418"/>
          </a:xfrm>
          <a:custGeom>
            <a:avLst/>
            <a:gdLst/>
            <a:ahLst/>
            <a:cxnLst/>
            <a:rect l="l" t="t" r="r" b="b"/>
            <a:pathLst>
              <a:path w="4452418" h="4452418">
                <a:moveTo>
                  <a:pt x="0" y="0"/>
                </a:moveTo>
                <a:lnTo>
                  <a:pt x="4452419" y="0"/>
                </a:lnTo>
                <a:lnTo>
                  <a:pt x="4452419" y="4452418"/>
                </a:lnTo>
                <a:lnTo>
                  <a:pt x="0" y="44524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 rot="-108686">
            <a:off x="13609624" y="-119152"/>
            <a:ext cx="1684066" cy="1813260"/>
          </a:xfrm>
          <a:custGeom>
            <a:avLst/>
            <a:gdLst/>
            <a:ahLst/>
            <a:cxnLst/>
            <a:rect l="l" t="t" r="r" b="b"/>
            <a:pathLst>
              <a:path w="1684066" h="1813260">
                <a:moveTo>
                  <a:pt x="0" y="0"/>
                </a:moveTo>
                <a:lnTo>
                  <a:pt x="1684066" y="0"/>
                </a:lnTo>
                <a:lnTo>
                  <a:pt x="1684066" y="1813260"/>
                </a:lnTo>
                <a:lnTo>
                  <a:pt x="0" y="1813260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AutoShape 8"/>
          <p:cNvSpPr/>
          <p:nvPr/>
        </p:nvSpPr>
        <p:spPr>
          <a:xfrm rot="313063">
            <a:off x="15862841" y="2195770"/>
            <a:ext cx="564581" cy="583403"/>
          </a:xfrm>
          <a:prstGeom prst="rect">
            <a:avLst/>
          </a:prstGeom>
          <a:solidFill>
            <a:srgbClr val="FFBEC4"/>
          </a:solidFill>
        </p:spPr>
      </p:sp>
      <p:sp>
        <p:nvSpPr>
          <p:cNvPr id="9" name="AutoShape 9"/>
          <p:cNvSpPr/>
          <p:nvPr/>
        </p:nvSpPr>
        <p:spPr>
          <a:xfrm rot="313063">
            <a:off x="16363837" y="2828099"/>
            <a:ext cx="564581" cy="583403"/>
          </a:xfrm>
          <a:prstGeom prst="rect">
            <a:avLst/>
          </a:prstGeom>
          <a:solidFill>
            <a:srgbClr val="FFBEC4"/>
          </a:solidFill>
        </p:spPr>
      </p:sp>
      <p:sp>
        <p:nvSpPr>
          <p:cNvPr id="10" name="TextBox 10"/>
          <p:cNvSpPr txBox="1"/>
          <p:nvPr/>
        </p:nvSpPr>
        <p:spPr>
          <a:xfrm>
            <a:off x="4116098" y="2927461"/>
            <a:ext cx="10055804" cy="95746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7100"/>
              </a:lnSpc>
            </a:pPr>
            <a:r>
              <a:rPr lang="en-US" sz="7100" i="1">
                <a:solidFill>
                  <a:srgbClr val="D9176C"/>
                </a:solidFill>
                <a:latin typeface="Open Sans Extra Bold Italics"/>
                <a:ea typeface="Open Sans Extra Bold Italics"/>
                <a:cs typeface="Open Sans Extra Bold Italics"/>
                <a:sym typeface="Open Sans Extra Bold Italics"/>
              </a:rPr>
              <a:t>Let's Play Sudoku!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4943977" y="6408665"/>
            <a:ext cx="7703741" cy="17259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619"/>
              </a:lnSpc>
            </a:pPr>
            <a:r>
              <a:rPr lang="en-US" sz="3299" i="1" spc="-32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Saurav Gaudel(081BCT074)</a:t>
            </a:r>
          </a:p>
          <a:p>
            <a:pPr algn="l">
              <a:lnSpc>
                <a:spcPts val="4619"/>
              </a:lnSpc>
            </a:pPr>
            <a:r>
              <a:rPr lang="en-US" sz="3299" i="1" spc="-32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Sudip Shrestha(081BCT084)</a:t>
            </a:r>
          </a:p>
          <a:p>
            <a:pPr algn="l">
              <a:lnSpc>
                <a:spcPts val="4619"/>
              </a:lnSpc>
            </a:pPr>
            <a:r>
              <a:rPr lang="en-US" sz="3299" i="1" spc="-32">
                <a:solidFill>
                  <a:srgbClr val="000000"/>
                </a:solidFill>
                <a:latin typeface="Open Sans Italics"/>
                <a:ea typeface="Open Sans Italics"/>
                <a:cs typeface="Open Sans Italics"/>
                <a:sym typeface="Open Sans Italics"/>
              </a:rPr>
              <a:t>Yogendra Sharma Upadhaya(081BCT094)</a:t>
            </a:r>
          </a:p>
        </p:txBody>
      </p:sp>
      <p:sp>
        <p:nvSpPr>
          <p:cNvPr id="12" name="TextBox 12"/>
          <p:cNvSpPr txBox="1"/>
          <p:nvPr/>
        </p:nvSpPr>
        <p:spPr>
          <a:xfrm rot="-304754">
            <a:off x="55285" y="6278941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id="13" name="TextBox 13"/>
          <p:cNvSpPr txBox="1"/>
          <p:nvPr/>
        </p:nvSpPr>
        <p:spPr>
          <a:xfrm rot="66183">
            <a:off x="4980986" y="9104205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4943977" y="5517319"/>
            <a:ext cx="2400648" cy="8801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139"/>
              </a:lnSpc>
            </a:pPr>
            <a:r>
              <a:rPr lang="en-US" sz="50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Players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20</a:t>
            </a:r>
          </a:p>
        </p:txBody>
      </p:sp>
      <p:grpSp>
        <p:nvGrpSpPr>
          <p:cNvPr id="3" name="Group 3"/>
          <p:cNvGrpSpPr/>
          <p:nvPr/>
        </p:nvGrpSpPr>
        <p:grpSpPr>
          <a:xfrm>
            <a:off x="667148" y="2558292"/>
            <a:ext cx="16230600" cy="5170415"/>
            <a:chOff x="0" y="0"/>
            <a:chExt cx="21640800" cy="6893887"/>
          </a:xfrm>
        </p:grpSpPr>
        <p:sp>
          <p:nvSpPr>
            <p:cNvPr id="4" name="TextBox 4"/>
            <p:cNvSpPr txBox="1"/>
            <p:nvPr/>
          </p:nvSpPr>
          <p:spPr>
            <a:xfrm>
              <a:off x="7739478" y="247650"/>
              <a:ext cx="6161844" cy="1900201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121"/>
                </a:lnSpc>
              </a:pPr>
              <a:r>
                <a:rPr lang="en-US" sz="8280">
                  <a:solidFill>
                    <a:srgbClr val="FF5055"/>
                  </a:solidFill>
                  <a:latin typeface="Trend Sans One"/>
                  <a:ea typeface="Trend Sans One"/>
                  <a:cs typeface="Trend Sans One"/>
                  <a:sym typeface="Trend Sans One"/>
                </a:rPr>
                <a:t>thank</a:t>
              </a:r>
            </a:p>
          </p:txBody>
        </p:sp>
        <p:sp>
          <p:nvSpPr>
            <p:cNvPr id="5" name="TextBox 5"/>
            <p:cNvSpPr txBox="1"/>
            <p:nvPr/>
          </p:nvSpPr>
          <p:spPr>
            <a:xfrm>
              <a:off x="0" y="2891397"/>
              <a:ext cx="21640800" cy="4002490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20035"/>
                </a:lnSpc>
              </a:pPr>
              <a:r>
                <a:rPr lang="en-US" sz="23296" spc="-535">
                  <a:solidFill>
                    <a:srgbClr val="FF5055"/>
                  </a:solidFill>
                  <a:latin typeface="Trend Slab Four"/>
                  <a:ea typeface="Trend Slab Four"/>
                  <a:cs typeface="Trend Slab Four"/>
                  <a:sym typeface="Trend Slab Four"/>
                </a:rPr>
                <a:t>you</a:t>
              </a:r>
            </a:p>
          </p:txBody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FFBEC4"/>
                </a:solidFill>
                <a:latin typeface="Canva Sans"/>
                <a:ea typeface="Canva Sans"/>
                <a:cs typeface="Canva Sans"/>
                <a:sym typeface="Canva Sans"/>
              </a:rPr>
              <a:t>3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3786781" y="1055567"/>
            <a:ext cx="9588937" cy="15665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12880"/>
              </a:lnSpc>
            </a:pPr>
            <a:r>
              <a:rPr lang="en-US" sz="9200" b="1">
                <a:solidFill>
                  <a:srgbClr val="100F0D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What is SuDoKu?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742831" y="4819967"/>
            <a:ext cx="16663868" cy="178054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0F0D"/>
                </a:solidFill>
                <a:latin typeface="Canva Sans"/>
                <a:ea typeface="Canva Sans"/>
                <a:cs typeface="Canva Sans"/>
                <a:sym typeface="Canva Sans"/>
              </a:rPr>
              <a:t>Sudoku is a very popular number puzzle game that is played on a 9×9 grid.</a:t>
            </a:r>
          </a:p>
          <a:p>
            <a:pPr algn="ctr">
              <a:lnSpc>
                <a:spcPts val="4759"/>
              </a:lnSpc>
            </a:pPr>
            <a:r>
              <a:rPr lang="en-US" sz="3399">
                <a:solidFill>
                  <a:srgbClr val="100F0D"/>
                </a:solidFill>
                <a:latin typeface="Canva Sans"/>
                <a:ea typeface="Canva Sans"/>
                <a:cs typeface="Canva Sans"/>
                <a:sym typeface="Canva Sans"/>
              </a:rPr>
              <a:t> The main objective is to fill the grid so that every row, column, and each of the nine 3×3 sub-grids contain all the digits from 1 to 9 without repetition.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>
            <a:off x="1852981" y="4479312"/>
            <a:ext cx="1425232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>
            <a:off x="1852981" y="5781554"/>
            <a:ext cx="1425232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>
            <a:off x="1852981" y="7083796"/>
            <a:ext cx="1425232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>
            <a:off x="1852981" y="8386038"/>
            <a:ext cx="14252325" cy="0"/>
          </a:xfrm>
          <a:prstGeom prst="line">
            <a:avLst/>
          </a:prstGeom>
          <a:ln w="9525" cap="rnd">
            <a:solidFill>
              <a:srgbClr val="000000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TextBox 6"/>
          <p:cNvSpPr txBox="1"/>
          <p:nvPr/>
        </p:nvSpPr>
        <p:spPr>
          <a:xfrm>
            <a:off x="3646413" y="3617380"/>
            <a:ext cx="1278860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Every square has to contain a single number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3646413" y="4913310"/>
            <a:ext cx="1278860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Only the numbers from 1 through to 9 can be used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3646413" y="6209240"/>
            <a:ext cx="1278860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3×3 box can only contain each number from 1 to 9 once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3646413" y="7505170"/>
            <a:ext cx="1278860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vertical column can only contain each number from 1 to 9 once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3646413" y="8801100"/>
            <a:ext cx="12788606" cy="4572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00"/>
              </a:lnSpc>
            </a:pPr>
            <a:r>
              <a:rPr lang="en-US" sz="3000" spc="-3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Each horizontal row can only contain each number from 1 to 9 once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76946" y="3638335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1876946" y="4888545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852981" y="6230195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52981" y="7526125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52981" y="8766810"/>
            <a:ext cx="1112948" cy="48196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00"/>
              </a:lnSpc>
            </a:pPr>
            <a:r>
              <a:rPr lang="en-US" sz="3600">
                <a:solidFill>
                  <a:srgbClr val="D9176C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grpSp>
        <p:nvGrpSpPr>
          <p:cNvPr id="16" name="Group 16"/>
          <p:cNvGrpSpPr/>
          <p:nvPr/>
        </p:nvGrpSpPr>
        <p:grpSpPr>
          <a:xfrm>
            <a:off x="1852981" y="927216"/>
            <a:ext cx="14582037" cy="1729744"/>
            <a:chOff x="0" y="0"/>
            <a:chExt cx="19442717" cy="2306325"/>
          </a:xfrm>
        </p:grpSpPr>
        <p:sp>
          <p:nvSpPr>
            <p:cNvPr id="17" name="TextBox 17"/>
            <p:cNvSpPr txBox="1"/>
            <p:nvPr/>
          </p:nvSpPr>
          <p:spPr>
            <a:xfrm>
              <a:off x="0" y="123825"/>
              <a:ext cx="19442717" cy="129658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7000"/>
                </a:lnSpc>
              </a:pPr>
              <a:r>
                <a:rPr lang="en-US" sz="7000">
                  <a:solidFill>
                    <a:srgbClr val="D9176C"/>
                  </a:solidFill>
                  <a:latin typeface="Open Sans Extra Bold"/>
                  <a:ea typeface="Open Sans Extra Bold"/>
                  <a:cs typeface="Open Sans Extra Bold"/>
                  <a:sym typeface="Open Sans Extra Bold"/>
                </a:rPr>
                <a:t>How to play Sudoku?</a:t>
              </a:r>
            </a:p>
          </p:txBody>
        </p:sp>
        <p:sp>
          <p:nvSpPr>
            <p:cNvPr id="18" name="TextBox 18"/>
            <p:cNvSpPr txBox="1"/>
            <p:nvPr/>
          </p:nvSpPr>
          <p:spPr>
            <a:xfrm>
              <a:off x="0" y="1688321"/>
              <a:ext cx="19442717" cy="618004"/>
            </a:xfrm>
            <a:prstGeom prst="rect">
              <a:avLst/>
            </a:prstGeom>
          </p:spPr>
          <p:txBody>
            <a:bodyPr lIns="0" tIns="0" rIns="0" bIns="0" rtlCol="0" anchor="t">
              <a:spAutoFit/>
            </a:bodyPr>
            <a:lstStyle/>
            <a:p>
              <a:pPr algn="ctr">
                <a:lnSpc>
                  <a:spcPts val="3719"/>
                </a:lnSpc>
              </a:pPr>
              <a:r>
                <a:rPr lang="en-US" sz="3099" i="1" spc="-30">
                  <a:solidFill>
                    <a:srgbClr val="000000"/>
                  </a:solidFill>
                  <a:latin typeface="Open Sans Italics"/>
                  <a:ea typeface="Open Sans Italics"/>
                  <a:cs typeface="Open Sans Italics"/>
                  <a:sym typeface="Open Sans Italics"/>
                </a:rPr>
                <a:t>Here are very simple rules on how to play Sudoku!</a:t>
              </a:r>
            </a:p>
          </p:txBody>
        </p:sp>
      </p:grpSp>
      <p:sp>
        <p:nvSpPr>
          <p:cNvPr id="19" name="TextBox 19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4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/>
          <p:cNvSpPr/>
          <p:nvPr/>
        </p:nvSpPr>
        <p:spPr>
          <a:xfrm rot="-5400000">
            <a:off x="-46712" y="5045273"/>
            <a:ext cx="9190712" cy="0"/>
          </a:xfrm>
          <a:prstGeom prst="line">
            <a:avLst/>
          </a:prstGeom>
          <a:ln w="8572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3" name="AutoShape 3"/>
          <p:cNvSpPr/>
          <p:nvPr/>
        </p:nvSpPr>
        <p:spPr>
          <a:xfrm rot="-5400000">
            <a:off x="9144000" y="5072988"/>
            <a:ext cx="9190712" cy="0"/>
          </a:xfrm>
          <a:prstGeom prst="line">
            <a:avLst/>
          </a:prstGeom>
          <a:ln w="8572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4" name="AutoShape 4"/>
          <p:cNvSpPr/>
          <p:nvPr/>
        </p:nvSpPr>
        <p:spPr>
          <a:xfrm rot="-5400000">
            <a:off x="8155144" y="5072988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5" name="AutoShape 5"/>
          <p:cNvSpPr/>
          <p:nvPr/>
        </p:nvSpPr>
        <p:spPr>
          <a:xfrm rot="-5400000">
            <a:off x="7124715" y="5072988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6" name="AutoShape 6"/>
          <p:cNvSpPr/>
          <p:nvPr/>
        </p:nvSpPr>
        <p:spPr>
          <a:xfrm rot="-5400000">
            <a:off x="6094287" y="5045273"/>
            <a:ext cx="9190712" cy="0"/>
          </a:xfrm>
          <a:prstGeom prst="line">
            <a:avLst/>
          </a:prstGeom>
          <a:ln w="8572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7" name="AutoShape 7"/>
          <p:cNvSpPr/>
          <p:nvPr/>
        </p:nvSpPr>
        <p:spPr>
          <a:xfrm rot="-5400000">
            <a:off x="5063858" y="5072988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8" name="AutoShape 8"/>
          <p:cNvSpPr/>
          <p:nvPr/>
        </p:nvSpPr>
        <p:spPr>
          <a:xfrm rot="-5400000">
            <a:off x="4033430" y="5072988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9" name="AutoShape 9"/>
          <p:cNvSpPr/>
          <p:nvPr/>
        </p:nvSpPr>
        <p:spPr>
          <a:xfrm rot="-5400000">
            <a:off x="3003001" y="5045273"/>
            <a:ext cx="9190712" cy="0"/>
          </a:xfrm>
          <a:prstGeom prst="line">
            <a:avLst/>
          </a:prstGeom>
          <a:ln w="8572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0" name="AutoShape 10"/>
          <p:cNvSpPr/>
          <p:nvPr/>
        </p:nvSpPr>
        <p:spPr>
          <a:xfrm rot="-5400000">
            <a:off x="1972573" y="5072988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1" name="AutoShape 11"/>
          <p:cNvSpPr/>
          <p:nvPr/>
        </p:nvSpPr>
        <p:spPr>
          <a:xfrm rot="-5400000">
            <a:off x="942144" y="5072988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2" name="AutoShape 12"/>
          <p:cNvSpPr/>
          <p:nvPr/>
        </p:nvSpPr>
        <p:spPr>
          <a:xfrm>
            <a:off x="4507072" y="476629"/>
            <a:ext cx="9273857" cy="0"/>
          </a:xfrm>
          <a:prstGeom prst="line">
            <a:avLst/>
          </a:prstGeom>
          <a:ln w="8572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3" name="AutoShape 13"/>
          <p:cNvSpPr/>
          <p:nvPr/>
        </p:nvSpPr>
        <p:spPr>
          <a:xfrm>
            <a:off x="4507072" y="9626771"/>
            <a:ext cx="9273857" cy="0"/>
          </a:xfrm>
          <a:prstGeom prst="line">
            <a:avLst/>
          </a:prstGeom>
          <a:ln w="8572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4" name="AutoShape 14"/>
          <p:cNvSpPr/>
          <p:nvPr/>
        </p:nvSpPr>
        <p:spPr>
          <a:xfrm>
            <a:off x="4548644" y="8679487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5" name="AutoShape 15"/>
          <p:cNvSpPr/>
          <p:nvPr/>
        </p:nvSpPr>
        <p:spPr>
          <a:xfrm>
            <a:off x="4548644" y="7649059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6" name="AutoShape 16"/>
          <p:cNvSpPr/>
          <p:nvPr/>
        </p:nvSpPr>
        <p:spPr>
          <a:xfrm>
            <a:off x="4548644" y="6590915"/>
            <a:ext cx="9190712" cy="0"/>
          </a:xfrm>
          <a:prstGeom prst="line">
            <a:avLst/>
          </a:prstGeom>
          <a:ln w="8572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7" name="AutoShape 17"/>
          <p:cNvSpPr/>
          <p:nvPr/>
        </p:nvSpPr>
        <p:spPr>
          <a:xfrm>
            <a:off x="4548644" y="5588202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8" name="AutoShape 18"/>
          <p:cNvSpPr/>
          <p:nvPr/>
        </p:nvSpPr>
        <p:spPr>
          <a:xfrm>
            <a:off x="4548644" y="4557773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19" name="AutoShape 19"/>
          <p:cNvSpPr/>
          <p:nvPr/>
        </p:nvSpPr>
        <p:spPr>
          <a:xfrm>
            <a:off x="4548644" y="3499630"/>
            <a:ext cx="9190712" cy="0"/>
          </a:xfrm>
          <a:prstGeom prst="line">
            <a:avLst/>
          </a:prstGeom>
          <a:ln w="8572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0" name="AutoShape 20"/>
          <p:cNvSpPr/>
          <p:nvPr/>
        </p:nvSpPr>
        <p:spPr>
          <a:xfrm>
            <a:off x="4548644" y="2496916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1" name="AutoShape 21"/>
          <p:cNvSpPr/>
          <p:nvPr/>
        </p:nvSpPr>
        <p:spPr>
          <a:xfrm>
            <a:off x="4548644" y="1466488"/>
            <a:ext cx="9190712" cy="0"/>
          </a:xfrm>
          <a:prstGeom prst="line">
            <a:avLst/>
          </a:prstGeom>
          <a:ln w="28575" cap="rnd">
            <a:solidFill>
              <a:srgbClr val="D9176C"/>
            </a:solidFill>
            <a:prstDash val="solid"/>
            <a:headEnd type="none" w="sm" len="sm"/>
            <a:tailEnd type="none" w="sm" len="sm"/>
          </a:ln>
        </p:spPr>
      </p:sp>
      <p:sp>
        <p:nvSpPr>
          <p:cNvPr id="22" name="TextBox 22"/>
          <p:cNvSpPr txBox="1"/>
          <p:nvPr/>
        </p:nvSpPr>
        <p:spPr>
          <a:xfrm>
            <a:off x="4742266" y="874843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8</a:t>
            </a:r>
          </a:p>
        </p:txBody>
      </p:sp>
      <p:sp>
        <p:nvSpPr>
          <p:cNvPr id="23" name="TextBox 23"/>
          <p:cNvSpPr txBox="1"/>
          <p:nvPr/>
        </p:nvSpPr>
        <p:spPr>
          <a:xfrm>
            <a:off x="5749194" y="874843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24" name="TextBox 24"/>
          <p:cNvSpPr txBox="1"/>
          <p:nvPr/>
        </p:nvSpPr>
        <p:spPr>
          <a:xfrm>
            <a:off x="7811380" y="874843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id="25" name="TextBox 25"/>
          <p:cNvSpPr txBox="1"/>
          <p:nvPr/>
        </p:nvSpPr>
        <p:spPr>
          <a:xfrm>
            <a:off x="8836422" y="874843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26" name="TextBox 26"/>
          <p:cNvSpPr txBox="1"/>
          <p:nvPr/>
        </p:nvSpPr>
        <p:spPr>
          <a:xfrm>
            <a:off x="9854047" y="874843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id="27" name="TextBox 27"/>
          <p:cNvSpPr txBox="1"/>
          <p:nvPr/>
        </p:nvSpPr>
        <p:spPr>
          <a:xfrm>
            <a:off x="10912190" y="874843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sp>
        <p:nvSpPr>
          <p:cNvPr id="28" name="TextBox 28"/>
          <p:cNvSpPr txBox="1"/>
          <p:nvPr/>
        </p:nvSpPr>
        <p:spPr>
          <a:xfrm>
            <a:off x="11936808" y="874843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7</a:t>
            </a:r>
          </a:p>
        </p:txBody>
      </p:sp>
      <p:sp>
        <p:nvSpPr>
          <p:cNvPr id="29" name="TextBox 29"/>
          <p:cNvSpPr txBox="1"/>
          <p:nvPr/>
        </p:nvSpPr>
        <p:spPr>
          <a:xfrm>
            <a:off x="12935807" y="874843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</a:t>
            </a:r>
          </a:p>
        </p:txBody>
      </p:sp>
      <p:sp>
        <p:nvSpPr>
          <p:cNvPr id="30" name="TextBox 30"/>
          <p:cNvSpPr txBox="1"/>
          <p:nvPr/>
        </p:nvSpPr>
        <p:spPr>
          <a:xfrm>
            <a:off x="4742266" y="183720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</a:t>
            </a:r>
          </a:p>
        </p:txBody>
      </p:sp>
      <p:sp>
        <p:nvSpPr>
          <p:cNvPr id="31" name="TextBox 31"/>
          <p:cNvSpPr txBox="1"/>
          <p:nvPr/>
        </p:nvSpPr>
        <p:spPr>
          <a:xfrm>
            <a:off x="5749194" y="183720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32" name="TextBox 32"/>
          <p:cNvSpPr txBox="1"/>
          <p:nvPr/>
        </p:nvSpPr>
        <p:spPr>
          <a:xfrm>
            <a:off x="6765648" y="183720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id="33" name="TextBox 33"/>
          <p:cNvSpPr txBox="1"/>
          <p:nvPr/>
        </p:nvSpPr>
        <p:spPr>
          <a:xfrm>
            <a:off x="7811380" y="183720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sp>
        <p:nvSpPr>
          <p:cNvPr id="34" name="TextBox 34"/>
          <p:cNvSpPr txBox="1"/>
          <p:nvPr/>
        </p:nvSpPr>
        <p:spPr>
          <a:xfrm>
            <a:off x="9854047" y="183720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35" name="TextBox 35"/>
          <p:cNvSpPr txBox="1"/>
          <p:nvPr/>
        </p:nvSpPr>
        <p:spPr>
          <a:xfrm>
            <a:off x="12935807" y="183720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8</a:t>
            </a:r>
          </a:p>
        </p:txBody>
      </p:sp>
      <p:sp>
        <p:nvSpPr>
          <p:cNvPr id="36" name="TextBox 36"/>
          <p:cNvSpPr txBox="1"/>
          <p:nvPr/>
        </p:nvSpPr>
        <p:spPr>
          <a:xfrm>
            <a:off x="9854047" y="290580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</a:t>
            </a:r>
          </a:p>
        </p:txBody>
      </p:sp>
      <p:sp>
        <p:nvSpPr>
          <p:cNvPr id="37" name="TextBox 37"/>
          <p:cNvSpPr txBox="1"/>
          <p:nvPr/>
        </p:nvSpPr>
        <p:spPr>
          <a:xfrm>
            <a:off x="10914042" y="290580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id="38" name="TextBox 38"/>
          <p:cNvSpPr txBox="1"/>
          <p:nvPr/>
        </p:nvSpPr>
        <p:spPr>
          <a:xfrm>
            <a:off x="11938659" y="290580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39" name="TextBox 39"/>
          <p:cNvSpPr txBox="1"/>
          <p:nvPr/>
        </p:nvSpPr>
        <p:spPr>
          <a:xfrm>
            <a:off x="4737503" y="290580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id="40" name="TextBox 40"/>
          <p:cNvSpPr txBox="1"/>
          <p:nvPr/>
        </p:nvSpPr>
        <p:spPr>
          <a:xfrm>
            <a:off x="5744432" y="290580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sp>
        <p:nvSpPr>
          <p:cNvPr id="41" name="TextBox 41"/>
          <p:cNvSpPr txBox="1"/>
          <p:nvPr/>
        </p:nvSpPr>
        <p:spPr>
          <a:xfrm>
            <a:off x="4742266" y="3948599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7</a:t>
            </a:r>
          </a:p>
        </p:txBody>
      </p:sp>
      <p:sp>
        <p:nvSpPr>
          <p:cNvPr id="42" name="TextBox 42"/>
          <p:cNvSpPr txBox="1"/>
          <p:nvPr/>
        </p:nvSpPr>
        <p:spPr>
          <a:xfrm>
            <a:off x="5749194" y="3948599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id="43" name="TextBox 43"/>
          <p:cNvSpPr txBox="1"/>
          <p:nvPr/>
        </p:nvSpPr>
        <p:spPr>
          <a:xfrm>
            <a:off x="7811380" y="3948599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44" name="TextBox 44"/>
          <p:cNvSpPr txBox="1"/>
          <p:nvPr/>
        </p:nvSpPr>
        <p:spPr>
          <a:xfrm>
            <a:off x="8836422" y="3948599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id="45" name="TextBox 45"/>
          <p:cNvSpPr txBox="1"/>
          <p:nvPr/>
        </p:nvSpPr>
        <p:spPr>
          <a:xfrm>
            <a:off x="9854047" y="3948599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46" name="TextBox 46"/>
          <p:cNvSpPr txBox="1"/>
          <p:nvPr/>
        </p:nvSpPr>
        <p:spPr>
          <a:xfrm>
            <a:off x="12935807" y="3948599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sp>
        <p:nvSpPr>
          <p:cNvPr id="47" name="TextBox 47"/>
          <p:cNvSpPr txBox="1"/>
          <p:nvPr/>
        </p:nvSpPr>
        <p:spPr>
          <a:xfrm>
            <a:off x="8836422" y="495159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id="48" name="TextBox 48"/>
          <p:cNvSpPr txBox="1"/>
          <p:nvPr/>
        </p:nvSpPr>
        <p:spPr>
          <a:xfrm>
            <a:off x="8836422" y="599061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</a:t>
            </a:r>
          </a:p>
        </p:txBody>
      </p:sp>
      <p:sp>
        <p:nvSpPr>
          <p:cNvPr id="49" name="TextBox 49"/>
          <p:cNvSpPr txBox="1"/>
          <p:nvPr/>
        </p:nvSpPr>
        <p:spPr>
          <a:xfrm>
            <a:off x="6765648" y="495159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sp>
        <p:nvSpPr>
          <p:cNvPr id="50" name="TextBox 50"/>
          <p:cNvSpPr txBox="1"/>
          <p:nvPr/>
        </p:nvSpPr>
        <p:spPr>
          <a:xfrm>
            <a:off x="5744432" y="599061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8</a:t>
            </a:r>
          </a:p>
        </p:txBody>
      </p:sp>
      <p:sp>
        <p:nvSpPr>
          <p:cNvPr id="51" name="TextBox 51"/>
          <p:cNvSpPr txBox="1"/>
          <p:nvPr/>
        </p:nvSpPr>
        <p:spPr>
          <a:xfrm>
            <a:off x="11936808" y="495159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52" name="TextBox 52"/>
          <p:cNvSpPr txBox="1"/>
          <p:nvPr/>
        </p:nvSpPr>
        <p:spPr>
          <a:xfrm>
            <a:off x="12935807" y="495159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53" name="TextBox 53"/>
          <p:cNvSpPr txBox="1"/>
          <p:nvPr/>
        </p:nvSpPr>
        <p:spPr>
          <a:xfrm>
            <a:off x="10914042" y="599061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3</a:t>
            </a:r>
          </a:p>
        </p:txBody>
      </p:sp>
      <p:sp>
        <p:nvSpPr>
          <p:cNvPr id="54" name="TextBox 54"/>
          <p:cNvSpPr txBox="1"/>
          <p:nvPr/>
        </p:nvSpPr>
        <p:spPr>
          <a:xfrm>
            <a:off x="11929564" y="599061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id="55" name="TextBox 55"/>
          <p:cNvSpPr txBox="1"/>
          <p:nvPr/>
        </p:nvSpPr>
        <p:spPr>
          <a:xfrm>
            <a:off x="12928564" y="599061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id="56" name="TextBox 56"/>
          <p:cNvSpPr txBox="1"/>
          <p:nvPr/>
        </p:nvSpPr>
        <p:spPr>
          <a:xfrm>
            <a:off x="6765648" y="599061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57" name="TextBox 57"/>
          <p:cNvSpPr txBox="1"/>
          <p:nvPr/>
        </p:nvSpPr>
        <p:spPr>
          <a:xfrm>
            <a:off x="10931398" y="7004897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58" name="TextBox 58"/>
          <p:cNvSpPr txBox="1"/>
          <p:nvPr/>
        </p:nvSpPr>
        <p:spPr>
          <a:xfrm>
            <a:off x="11946921" y="7004897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9</a:t>
            </a:r>
          </a:p>
        </p:txBody>
      </p:sp>
      <p:sp>
        <p:nvSpPr>
          <p:cNvPr id="59" name="TextBox 59"/>
          <p:cNvSpPr txBox="1"/>
          <p:nvPr/>
        </p:nvSpPr>
        <p:spPr>
          <a:xfrm>
            <a:off x="12945921" y="7004897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7</a:t>
            </a:r>
          </a:p>
        </p:txBody>
      </p:sp>
      <p:sp>
        <p:nvSpPr>
          <p:cNvPr id="60" name="TextBox 60"/>
          <p:cNvSpPr txBox="1"/>
          <p:nvPr/>
        </p:nvSpPr>
        <p:spPr>
          <a:xfrm>
            <a:off x="10914042" y="801918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8</a:t>
            </a:r>
          </a:p>
        </p:txBody>
      </p:sp>
      <p:sp>
        <p:nvSpPr>
          <p:cNvPr id="61" name="TextBox 61"/>
          <p:cNvSpPr txBox="1"/>
          <p:nvPr/>
        </p:nvSpPr>
        <p:spPr>
          <a:xfrm>
            <a:off x="11929564" y="801918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5</a:t>
            </a:r>
          </a:p>
        </p:txBody>
      </p:sp>
      <p:sp>
        <p:nvSpPr>
          <p:cNvPr id="62" name="TextBox 62"/>
          <p:cNvSpPr txBox="1"/>
          <p:nvPr/>
        </p:nvSpPr>
        <p:spPr>
          <a:xfrm>
            <a:off x="7811380" y="801918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63" name="TextBox 63"/>
          <p:cNvSpPr txBox="1"/>
          <p:nvPr/>
        </p:nvSpPr>
        <p:spPr>
          <a:xfrm>
            <a:off x="8836422" y="801918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64" name="TextBox 64"/>
          <p:cNvSpPr txBox="1"/>
          <p:nvPr/>
        </p:nvSpPr>
        <p:spPr>
          <a:xfrm>
            <a:off x="9854047" y="801918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7</a:t>
            </a:r>
          </a:p>
        </p:txBody>
      </p:sp>
      <p:sp>
        <p:nvSpPr>
          <p:cNvPr id="65" name="TextBox 65"/>
          <p:cNvSpPr txBox="1"/>
          <p:nvPr/>
        </p:nvSpPr>
        <p:spPr>
          <a:xfrm>
            <a:off x="5763600" y="7004897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2</a:t>
            </a:r>
          </a:p>
        </p:txBody>
      </p:sp>
      <p:sp>
        <p:nvSpPr>
          <p:cNvPr id="66" name="TextBox 66"/>
          <p:cNvSpPr txBox="1"/>
          <p:nvPr/>
        </p:nvSpPr>
        <p:spPr>
          <a:xfrm>
            <a:off x="6784816" y="7004897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8</a:t>
            </a:r>
          </a:p>
        </p:txBody>
      </p:sp>
      <p:sp>
        <p:nvSpPr>
          <p:cNvPr id="67" name="TextBox 67"/>
          <p:cNvSpPr txBox="1"/>
          <p:nvPr/>
        </p:nvSpPr>
        <p:spPr>
          <a:xfrm>
            <a:off x="6765648" y="8019185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</a:t>
            </a:r>
          </a:p>
        </p:txBody>
      </p:sp>
      <p:sp>
        <p:nvSpPr>
          <p:cNvPr id="68" name="TextBox 68"/>
          <p:cNvSpPr txBox="1"/>
          <p:nvPr/>
        </p:nvSpPr>
        <p:spPr>
          <a:xfrm>
            <a:off x="11929564" y="901827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6</a:t>
            </a:r>
          </a:p>
        </p:txBody>
      </p:sp>
      <p:sp>
        <p:nvSpPr>
          <p:cNvPr id="69" name="TextBox 69"/>
          <p:cNvSpPr txBox="1"/>
          <p:nvPr/>
        </p:nvSpPr>
        <p:spPr>
          <a:xfrm>
            <a:off x="10912190" y="901827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4</a:t>
            </a:r>
          </a:p>
        </p:txBody>
      </p:sp>
      <p:sp>
        <p:nvSpPr>
          <p:cNvPr id="70" name="TextBox 70"/>
          <p:cNvSpPr txBox="1"/>
          <p:nvPr/>
        </p:nvSpPr>
        <p:spPr>
          <a:xfrm>
            <a:off x="4737503" y="5990610"/>
            <a:ext cx="615157" cy="318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400"/>
              </a:lnSpc>
            </a:pPr>
            <a:r>
              <a:rPr lang="en-US" sz="240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1</a:t>
            </a:r>
          </a:p>
        </p:txBody>
      </p:sp>
      <p:sp>
        <p:nvSpPr>
          <p:cNvPr id="71" name="TextBox 71"/>
          <p:cNvSpPr txBox="1"/>
          <p:nvPr/>
        </p:nvSpPr>
        <p:spPr>
          <a:xfrm>
            <a:off x="1028700" y="856094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S</a:t>
            </a:r>
          </a:p>
        </p:txBody>
      </p:sp>
      <p:sp>
        <p:nvSpPr>
          <p:cNvPr id="72" name="TextBox 72"/>
          <p:cNvSpPr txBox="1"/>
          <p:nvPr/>
        </p:nvSpPr>
        <p:spPr>
          <a:xfrm>
            <a:off x="1478975" y="3920667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U</a:t>
            </a:r>
          </a:p>
        </p:txBody>
      </p:sp>
      <p:sp>
        <p:nvSpPr>
          <p:cNvPr id="73" name="TextBox 73"/>
          <p:cNvSpPr txBox="1"/>
          <p:nvPr/>
        </p:nvSpPr>
        <p:spPr>
          <a:xfrm>
            <a:off x="760264" y="7295165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D</a:t>
            </a:r>
          </a:p>
        </p:txBody>
      </p:sp>
      <p:sp>
        <p:nvSpPr>
          <p:cNvPr id="74" name="TextBox 74"/>
          <p:cNvSpPr txBox="1"/>
          <p:nvPr/>
        </p:nvSpPr>
        <p:spPr>
          <a:xfrm>
            <a:off x="14560529" y="2127467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</a:t>
            </a:r>
          </a:p>
        </p:txBody>
      </p:sp>
      <p:sp>
        <p:nvSpPr>
          <p:cNvPr id="75" name="TextBox 75"/>
          <p:cNvSpPr txBox="1"/>
          <p:nvPr/>
        </p:nvSpPr>
        <p:spPr>
          <a:xfrm>
            <a:off x="14560529" y="5132496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K</a:t>
            </a:r>
          </a:p>
        </p:txBody>
      </p:sp>
      <p:sp>
        <p:nvSpPr>
          <p:cNvPr id="76" name="TextBox 76"/>
          <p:cNvSpPr txBox="1"/>
          <p:nvPr/>
        </p:nvSpPr>
        <p:spPr>
          <a:xfrm>
            <a:off x="15183987" y="8014666"/>
            <a:ext cx="2698771" cy="10638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8000"/>
              </a:lnSpc>
            </a:pPr>
            <a:r>
              <a:rPr lang="en-US" sz="8000">
                <a:solidFill>
                  <a:srgbClr val="FFBEC4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U</a:t>
            </a:r>
          </a:p>
        </p:txBody>
      </p:sp>
      <p:sp>
        <p:nvSpPr>
          <p:cNvPr id="77" name="TextBox 77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5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410592" y="1181100"/>
            <a:ext cx="7047607" cy="104721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8099"/>
              </a:lnSpc>
              <a:spcBef>
                <a:spcPct val="0"/>
              </a:spcBef>
            </a:pPr>
            <a:r>
              <a:rPr lang="en-US" sz="8099" dirty="0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Objectives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429643" y="3496383"/>
            <a:ext cx="15137844" cy="478091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design and implement an interactive Sudoku game in C++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apply Object-Oriented Programming (OOP) principles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use SFML library for graphical user interface (GUI)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34059" lvl="1" indent="-367030" algn="l">
              <a:lnSpc>
                <a:spcPts val="4759"/>
              </a:lnSpc>
              <a:buFont typeface="Arial"/>
              <a:buChar char="•"/>
            </a:pPr>
            <a:r>
              <a:rPr lang="en-US" sz="339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To make a fun, engaging, and educational puzzle game</a:t>
            </a:r>
          </a:p>
          <a:p>
            <a:pPr algn="l">
              <a:lnSpc>
                <a:spcPts val="4759"/>
              </a:lnSpc>
            </a:pPr>
            <a:endParaRPr lang="en-US" sz="339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6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0923744" y="4326026"/>
            <a:ext cx="147399" cy="311150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839"/>
              </a:lnSpc>
              <a:spcBef>
                <a:spcPct val="0"/>
              </a:spcBef>
            </a:pPr>
            <a:r>
              <a:rPr lang="en-US" sz="600" b="1">
                <a:solidFill>
                  <a:srgbClr val="000000"/>
                </a:solidFill>
                <a:latin typeface="Open Sans Extra Bold"/>
                <a:ea typeface="Open Sans Extra Bold"/>
                <a:cs typeface="Open Sans Extra Bold"/>
                <a:sym typeface="Open Sans Extra Bold"/>
              </a:rPr>
              <a:t>7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-152400" y="360971"/>
            <a:ext cx="7965688" cy="4276205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365"/>
              </a:lnSpc>
            </a:pPr>
            <a:r>
              <a:rPr lang="en-US" sz="8118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Features</a:t>
            </a:r>
          </a:p>
          <a:p>
            <a:pPr algn="ctr">
              <a:lnSpc>
                <a:spcPts val="11365"/>
              </a:lnSpc>
            </a:pPr>
            <a:endParaRPr lang="en-US" sz="8118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11365"/>
              </a:lnSpc>
            </a:pPr>
            <a:endParaRPr lang="en-US" sz="8118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  <p:sp>
        <p:nvSpPr>
          <p:cNvPr id="4" name="TextBox 4"/>
          <p:cNvSpPr txBox="1"/>
          <p:nvPr/>
        </p:nvSpPr>
        <p:spPr>
          <a:xfrm>
            <a:off x="1061799" y="1866900"/>
            <a:ext cx="10009344" cy="977325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marL="698659" lvl="1" indent="-349330" algn="l">
              <a:lnSpc>
                <a:spcPts val="4530"/>
              </a:lnSpc>
              <a:buFont typeface="Arial"/>
              <a:buChar char="•"/>
            </a:pPr>
            <a:r>
              <a:rPr lang="en-US" sz="32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User login &amp; new user creation</a:t>
            </a:r>
          </a:p>
          <a:p>
            <a:pPr algn="l">
              <a:lnSpc>
                <a:spcPts val="4530"/>
              </a:lnSpc>
            </a:pPr>
            <a:endParaRPr lang="en-US" sz="323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98659" lvl="1" indent="-349330" algn="l">
              <a:lnSpc>
                <a:spcPts val="4530"/>
              </a:lnSpc>
              <a:buFont typeface="Arial"/>
              <a:buChar char="•"/>
            </a:pPr>
            <a:r>
              <a:rPr lang="en-US" sz="32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Level selection system (locked/unlocked)</a:t>
            </a:r>
          </a:p>
          <a:p>
            <a:pPr algn="l">
              <a:lnSpc>
                <a:spcPts val="4530"/>
              </a:lnSpc>
            </a:pPr>
            <a:endParaRPr lang="en-US" sz="323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98659" lvl="1" indent="-349330" algn="l">
              <a:lnSpc>
                <a:spcPts val="4530"/>
              </a:lnSpc>
              <a:buFont typeface="Arial"/>
              <a:buChar char="•"/>
            </a:pPr>
            <a:r>
              <a:rPr lang="en-US" sz="32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Score and diamond reward system</a:t>
            </a:r>
          </a:p>
          <a:p>
            <a:pPr algn="l">
              <a:lnSpc>
                <a:spcPts val="4530"/>
              </a:lnSpc>
            </a:pPr>
            <a:endParaRPr lang="en-US" sz="323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98659" lvl="1" indent="-349330" algn="l">
              <a:lnSpc>
                <a:spcPts val="4530"/>
              </a:lnSpc>
              <a:buFont typeface="Arial"/>
              <a:buChar char="•"/>
            </a:pPr>
            <a:r>
              <a:rPr lang="en-US" sz="32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Timer &amp; difficulty setting</a:t>
            </a:r>
          </a:p>
          <a:p>
            <a:pPr algn="l">
              <a:lnSpc>
                <a:spcPts val="4530"/>
              </a:lnSpc>
            </a:pPr>
            <a:endParaRPr lang="en-US" sz="323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98659" lvl="1" indent="-349330" algn="l">
              <a:lnSpc>
                <a:spcPts val="4530"/>
              </a:lnSpc>
              <a:buFont typeface="Arial"/>
              <a:buChar char="•"/>
            </a:pPr>
            <a:r>
              <a:rPr lang="en-US" sz="32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SFML-based graphics &amp; UI</a:t>
            </a:r>
          </a:p>
          <a:p>
            <a:pPr algn="l">
              <a:lnSpc>
                <a:spcPts val="4530"/>
              </a:lnSpc>
            </a:pPr>
            <a:endParaRPr lang="en-US" sz="323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98659" lvl="1" indent="-349330" algn="l">
              <a:lnSpc>
                <a:spcPts val="4530"/>
              </a:lnSpc>
              <a:buFont typeface="Arial"/>
              <a:buChar char="•"/>
            </a:pPr>
            <a:r>
              <a:rPr lang="en-US" sz="32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An automated solving algorithm (e.g., backtracking),</a:t>
            </a:r>
          </a:p>
          <a:p>
            <a:pPr algn="l">
              <a:lnSpc>
                <a:spcPts val="4530"/>
              </a:lnSpc>
            </a:pPr>
            <a:endParaRPr lang="en-US" sz="323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698659" lvl="1" indent="-349330" algn="l">
              <a:lnSpc>
                <a:spcPts val="4530"/>
              </a:lnSpc>
              <a:buFont typeface="Arial"/>
              <a:buChar char="•"/>
            </a:pPr>
            <a:r>
              <a:rPr lang="en-US" sz="3236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A modular class-based structure.  </a:t>
            </a:r>
          </a:p>
          <a:p>
            <a:pPr algn="l">
              <a:lnSpc>
                <a:spcPts val="4530"/>
              </a:lnSpc>
            </a:pPr>
            <a:endParaRPr lang="en-US" sz="323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530"/>
              </a:lnSpc>
            </a:pPr>
            <a:endParaRPr lang="en-US" sz="323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ctr">
              <a:lnSpc>
                <a:spcPts val="4530"/>
              </a:lnSpc>
            </a:pPr>
            <a:endParaRPr lang="en-US" sz="3236" b="1" dirty="0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8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1028700" y="876300"/>
            <a:ext cx="11087100" cy="136841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1200"/>
              </a:lnSpc>
            </a:pPr>
            <a:r>
              <a:rPr lang="en-US" sz="8000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Literature Survey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028700" y="3057747"/>
            <a:ext cx="17259300" cy="65817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28"/>
              </a:lnSpc>
            </a:pPr>
            <a:r>
              <a:rPr lang="en-US" sz="337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Many Sudoku games exist (mobile apps, online websites)</a:t>
            </a:r>
          </a:p>
          <a:p>
            <a:pPr algn="l">
              <a:lnSpc>
                <a:spcPts val="4728"/>
              </a:lnSpc>
            </a:pPr>
            <a:endParaRPr lang="en-US" sz="3377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728"/>
              </a:lnSpc>
            </a:pPr>
            <a:r>
              <a:rPr lang="en-US" sz="337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</a:t>
            </a:r>
            <a:r>
              <a:rPr lang="en-US" sz="3377" b="1">
                <a:solidFill>
                  <a:srgbClr val="D917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Most use:</a:t>
            </a:r>
          </a:p>
          <a:p>
            <a:pPr marL="729250" lvl="1" indent="-364625" algn="l">
              <a:lnSpc>
                <a:spcPts val="4728"/>
              </a:lnSpc>
              <a:buFont typeface="Arial"/>
              <a:buChar char="•"/>
            </a:pPr>
            <a:r>
              <a:rPr lang="en-US" sz="337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Simple console versions (text-based Sudoku)</a:t>
            </a:r>
          </a:p>
          <a:p>
            <a:pPr marL="729250" lvl="1" indent="-364625" algn="l">
              <a:lnSpc>
                <a:spcPts val="4728"/>
              </a:lnSpc>
              <a:buFont typeface="Arial"/>
              <a:buChar char="•"/>
            </a:pPr>
            <a:r>
              <a:rPr lang="en-US" sz="337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Graphical versions with libraries like Java Swing, Python Tkinter, Unity...</a:t>
            </a:r>
          </a:p>
          <a:p>
            <a:pPr algn="l">
              <a:lnSpc>
                <a:spcPts val="4728"/>
              </a:lnSpc>
            </a:pPr>
            <a:endParaRPr lang="en-US" sz="3377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algn="l">
              <a:lnSpc>
                <a:spcPts val="4728"/>
              </a:lnSpc>
            </a:pPr>
            <a:r>
              <a:rPr lang="en-US" sz="3377" b="1">
                <a:solidFill>
                  <a:srgbClr val="D9176C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     Our work:</a:t>
            </a:r>
          </a:p>
          <a:p>
            <a:pPr marL="729250" lvl="1" indent="-364625" algn="l">
              <a:lnSpc>
                <a:spcPts val="4728"/>
              </a:lnSpc>
              <a:buFont typeface="Arial"/>
              <a:buChar char="•"/>
            </a:pPr>
            <a:r>
              <a:rPr lang="en-US" sz="337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Uses C++ with SFML, a relatively lightweight multimedia library</a:t>
            </a:r>
          </a:p>
          <a:p>
            <a:pPr marL="729250" lvl="1" indent="-364625" algn="l">
              <a:lnSpc>
                <a:spcPts val="4728"/>
              </a:lnSpc>
              <a:buFont typeface="Arial"/>
              <a:buChar char="•"/>
            </a:pPr>
            <a:r>
              <a:rPr lang="en-US" sz="3377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Adds user login, progress saving, rewards system, diamond penalties for incorrect moves,  timed gameplay.</a:t>
            </a:r>
          </a:p>
          <a:p>
            <a:pPr algn="ctr">
              <a:lnSpc>
                <a:spcPts val="4728"/>
              </a:lnSpc>
            </a:pPr>
            <a:endParaRPr lang="en-US" sz="3377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1E7D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2"/>
          <p:cNvSpPr txBox="1"/>
          <p:nvPr/>
        </p:nvSpPr>
        <p:spPr>
          <a:xfrm>
            <a:off x="17259300" y="9210675"/>
            <a:ext cx="152400" cy="200025"/>
          </a:xfrm>
          <a:prstGeom prst="rect">
            <a:avLst/>
          </a:prstGeom>
        </p:spPr>
        <p:txBody>
          <a:bodyPr wrap="none" lIns="0" tIns="0" rIns="0" bIns="0" rtlCol="0" anchor="t">
            <a:spAutoFit/>
          </a:bodyPr>
          <a:lstStyle/>
          <a:p>
            <a:pPr algn="ctr">
              <a:lnSpc>
                <a:spcPts val="2800"/>
              </a:lnSpc>
              <a:spcBef>
                <a:spcPct val="0"/>
              </a:spcBef>
            </a:pPr>
            <a:r>
              <a:rPr lang="en-US" sz="2000">
                <a:solidFill>
                  <a:srgbClr val="000000"/>
                </a:solidFill>
                <a:latin typeface="Canva Sans"/>
                <a:ea typeface="Canva Sans"/>
                <a:cs typeface="Canva Sans"/>
                <a:sym typeface="Canva Sans"/>
              </a:rPr>
              <a:t>9</a:t>
            </a:r>
          </a:p>
        </p:txBody>
      </p:sp>
      <p:sp>
        <p:nvSpPr>
          <p:cNvPr id="3" name="TextBox 3"/>
          <p:cNvSpPr txBox="1"/>
          <p:nvPr/>
        </p:nvSpPr>
        <p:spPr>
          <a:xfrm>
            <a:off x="2429252" y="489356"/>
            <a:ext cx="9076948" cy="1279839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10408"/>
              </a:lnSpc>
            </a:pPr>
            <a:r>
              <a:rPr lang="en-US" sz="7434" b="1" dirty="0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Methodology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570896" y="1702520"/>
            <a:ext cx="14035927" cy="839381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5123"/>
              </a:lnSpc>
            </a:pPr>
            <a:endParaRPr/>
          </a:p>
          <a:p>
            <a:pPr marL="790131" lvl="1" indent="-395065" algn="l">
              <a:lnSpc>
                <a:spcPts val="5123"/>
              </a:lnSpc>
              <a:buFont typeface="Arial"/>
              <a:buChar char="•"/>
            </a:pPr>
            <a:r>
              <a:rPr lang="en-US" sz="365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Requirement Analysis – Define features: input, validation, solver, GUI.</a:t>
            </a:r>
          </a:p>
          <a:p>
            <a:pPr algn="l">
              <a:lnSpc>
                <a:spcPts val="5123"/>
              </a:lnSpc>
            </a:pPr>
            <a:endParaRPr lang="en-US" sz="365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90131" lvl="1" indent="-395065" algn="l">
              <a:lnSpc>
                <a:spcPts val="5123"/>
              </a:lnSpc>
              <a:buFont typeface="Arial"/>
              <a:buChar char="•"/>
            </a:pPr>
            <a:r>
              <a:rPr lang="en-US" sz="365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System Design – Use OOP with modular classes (User, Level, Menu, SudokuGame).</a:t>
            </a:r>
          </a:p>
          <a:p>
            <a:pPr algn="l">
              <a:lnSpc>
                <a:spcPts val="5123"/>
              </a:lnSpc>
            </a:pPr>
            <a:endParaRPr lang="en-US" sz="365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90131" lvl="1" indent="-395065" algn="l">
              <a:lnSpc>
                <a:spcPts val="5123"/>
              </a:lnSpc>
              <a:buFont typeface="Arial"/>
              <a:buChar char="•"/>
            </a:pPr>
            <a:r>
              <a:rPr lang="en-US" sz="365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Interface &amp; Algorithm – Build GUI in SFML and implement backtracking solver.</a:t>
            </a:r>
          </a:p>
          <a:p>
            <a:pPr algn="l">
              <a:lnSpc>
                <a:spcPts val="5123"/>
              </a:lnSpc>
            </a:pPr>
            <a:endParaRPr lang="en-US" sz="365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  <a:p>
            <a:pPr marL="790131" lvl="1" indent="-395065" algn="l">
              <a:lnSpc>
                <a:spcPts val="5123"/>
              </a:lnSpc>
              <a:buFont typeface="Arial"/>
              <a:buChar char="•"/>
            </a:pPr>
            <a:r>
              <a:rPr lang="en-US" sz="3659" b="1">
                <a:solidFill>
                  <a:srgbClr val="000000"/>
                </a:solidFill>
                <a:latin typeface="Canva Sans Bold"/>
                <a:ea typeface="Canva Sans Bold"/>
                <a:cs typeface="Canva Sans Bold"/>
                <a:sym typeface="Canva Sans Bold"/>
              </a:rPr>
              <a:t>Integration &amp; Testing – Combine modules, test usability, handle errors.</a:t>
            </a:r>
          </a:p>
          <a:p>
            <a:pPr algn="ctr">
              <a:lnSpc>
                <a:spcPts val="5123"/>
              </a:lnSpc>
            </a:pPr>
            <a:endParaRPr lang="en-US" sz="3659" b="1">
              <a:solidFill>
                <a:srgbClr val="000000"/>
              </a:solidFill>
              <a:latin typeface="Canva Sans Bold"/>
              <a:ea typeface="Canva Sans Bold"/>
              <a:cs typeface="Canva Sans Bold"/>
              <a:sym typeface="Canva Sans Bold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782</Words>
  <Application>Microsoft Office PowerPoint</Application>
  <PresentationFormat>Custom</PresentationFormat>
  <Paragraphs>192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31" baseType="lpstr">
      <vt:lpstr>Canva Sans Bold</vt:lpstr>
      <vt:lpstr>Open Sans</vt:lpstr>
      <vt:lpstr>Open Sans Extra Bold</vt:lpstr>
      <vt:lpstr>Trend Sans One</vt:lpstr>
      <vt:lpstr>Canva Sans</vt:lpstr>
      <vt:lpstr>Open Sans Extra Bold Italics</vt:lpstr>
      <vt:lpstr>Open Sans Italics</vt:lpstr>
      <vt:lpstr>Trend Slab Four</vt:lpstr>
      <vt:lpstr>Calibri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Team member Yogendra Sharma Upadhaya Saurav Gaudel Sudip Shrestha</dc:title>
  <dc:creator>User</dc:creator>
  <cp:lastModifiedBy>Yogendra  Sharma Upadhyaya</cp:lastModifiedBy>
  <cp:revision>2</cp:revision>
  <dcterms:created xsi:type="dcterms:W3CDTF">2006-08-16T00:00:00Z</dcterms:created>
  <dcterms:modified xsi:type="dcterms:W3CDTF">2025-08-17T03:42:43Z</dcterms:modified>
  <dc:identifier>DAGwIbmB6sA</dc:identifier>
</cp:coreProperties>
</file>