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2" r:id="rId3"/>
  </p:sldMasterIdLst>
  <p:notesMasterIdLst>
    <p:notesMasterId r:id="rId6"/>
  </p:notesMasterIdLst>
  <p:sldIdLst>
    <p:sldId id="965" r:id="rId4"/>
    <p:sldId id="966" r:id="rId5"/>
    <p:sldId id="1030" r:id="rId7"/>
    <p:sldId id="1031" r:id="rId8"/>
    <p:sldId id="1040" r:id="rId9"/>
    <p:sldId id="1058" r:id="rId10"/>
    <p:sldId id="1041" r:id="rId11"/>
    <p:sldId id="1042" r:id="rId12"/>
    <p:sldId id="1043" r:id="rId13"/>
    <p:sldId id="1056" r:id="rId14"/>
    <p:sldId id="1046" r:id="rId15"/>
    <p:sldId id="1048" r:id="rId16"/>
    <p:sldId id="1045" r:id="rId17"/>
    <p:sldId id="1049" r:id="rId18"/>
    <p:sldId id="1053" r:id="rId19"/>
    <p:sldId id="1052" r:id="rId20"/>
    <p:sldId id="1057" r:id="rId21"/>
    <p:sldId id="1054" r:id="rId22"/>
    <p:sldId id="1055" r:id="rId23"/>
    <p:sldId id="1051" r:id="rId24"/>
    <p:sldId id="1044" r:id="rId25"/>
    <p:sldId id="1008"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521415D9-36F7-43E2-AB2F-B90AF26B5E84}">
      <p14:sectionLst xmlns:p14="http://schemas.microsoft.com/office/powerpoint/2010/main">
        <p14:section name="Default Section" id="{89BAFDCD-C403-463C-A8D6-83F47C0948A1}">
          <p14:sldIdLst>
            <p14:sldId id="965"/>
            <p14:sldId id="966"/>
            <p14:sldId id="1030"/>
            <p14:sldId id="1031"/>
            <p14:sldId id="1040"/>
            <p14:sldId id="1058"/>
            <p14:sldId id="1041"/>
            <p14:sldId id="1042"/>
            <p14:sldId id="1043"/>
            <p14:sldId id="1056"/>
            <p14:sldId id="1046"/>
            <p14:sldId id="1048"/>
            <p14:sldId id="1045"/>
            <p14:sldId id="1049"/>
            <p14:sldId id="1053"/>
            <p14:sldId id="1052"/>
            <p14:sldId id="1057"/>
            <p14:sldId id="1054"/>
            <p14:sldId id="1055"/>
            <p14:sldId id="1051"/>
            <p14:sldId id="1044"/>
            <p14:sldId id="1008"/>
          </p14:sldIdLst>
        </p14:section>
      </p14:sectionLst>
    </p:ext>
    <p:ext uri="{EFAFB233-063F-42B5-8137-9DF3F51BA10A}">
      <p15:sldGuideLst xmlns:p15="http://schemas.microsoft.com/office/powerpoint/2012/main">
        <p15:guide id="1" orient="horz" pos="2159" userDrawn="1">
          <p15:clr>
            <a:srgbClr val="A4A3A4"/>
          </p15:clr>
        </p15:guide>
        <p15:guide id="2" pos="3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EE7283C-3CF3-47DC-8721-378D4A62B228}" styleName="">
    <a:wholeTbl>
      <a:tcTxStyle>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Style>
        <a:tcBdr/>
        <a:fill>
          <a:solidFill>
            <a:srgbClr val="FDEEE8"/>
          </a:solidFill>
        </a:fill>
      </a:tcStyle>
    </a:band2H>
    <a:firstCol>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showGuides="1">
      <p:cViewPr>
        <p:scale>
          <a:sx n="75" d="100"/>
          <a:sy n="75" d="100"/>
        </p:scale>
        <p:origin x="749" y="312"/>
      </p:cViewPr>
      <p:guideLst>
        <p:guide orient="horz" pos="2159"/>
        <p:guide pos="38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p:txBody>
      </p:sp>
      <p:sp>
        <p:nvSpPr>
          <p:cNvPr id="127" name="Shape 1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panose="020B0604020202020204"/>
      </a:defRPr>
    </a:lvl1pPr>
    <a:lvl2pPr indent="228600" latinLnBrk="0">
      <a:spcBef>
        <a:spcPts val="400"/>
      </a:spcBef>
      <a:defRPr sz="1200">
        <a:latin typeface="+mn-lt"/>
        <a:ea typeface="+mn-ea"/>
        <a:cs typeface="+mn-cs"/>
        <a:sym typeface="Arial" panose="020B0604020202020204"/>
      </a:defRPr>
    </a:lvl2pPr>
    <a:lvl3pPr indent="457200" latinLnBrk="0">
      <a:spcBef>
        <a:spcPts val="400"/>
      </a:spcBef>
      <a:defRPr sz="1200">
        <a:latin typeface="+mn-lt"/>
        <a:ea typeface="+mn-ea"/>
        <a:cs typeface="+mn-cs"/>
        <a:sym typeface="Arial" panose="020B0604020202020204"/>
      </a:defRPr>
    </a:lvl3pPr>
    <a:lvl4pPr indent="685800" latinLnBrk="0">
      <a:spcBef>
        <a:spcPts val="400"/>
      </a:spcBef>
      <a:defRPr sz="1200">
        <a:latin typeface="+mn-lt"/>
        <a:ea typeface="+mn-ea"/>
        <a:cs typeface="+mn-cs"/>
        <a:sym typeface="Arial" panose="020B0604020202020204"/>
      </a:defRPr>
    </a:lvl4pPr>
    <a:lvl5pPr indent="914400" latinLnBrk="0">
      <a:spcBef>
        <a:spcPts val="400"/>
      </a:spcBef>
      <a:defRPr sz="1200">
        <a:latin typeface="+mn-lt"/>
        <a:ea typeface="+mn-ea"/>
        <a:cs typeface="+mn-cs"/>
        <a:sym typeface="Arial" panose="020B0604020202020204"/>
      </a:defRPr>
    </a:lvl5pPr>
    <a:lvl6pPr indent="1143000" latinLnBrk="0">
      <a:spcBef>
        <a:spcPts val="400"/>
      </a:spcBef>
      <a:defRPr sz="1200">
        <a:latin typeface="+mn-lt"/>
        <a:ea typeface="+mn-ea"/>
        <a:cs typeface="+mn-cs"/>
        <a:sym typeface="Arial" panose="020B0604020202020204"/>
      </a:defRPr>
    </a:lvl6pPr>
    <a:lvl7pPr indent="1371600" latinLnBrk="0">
      <a:spcBef>
        <a:spcPts val="400"/>
      </a:spcBef>
      <a:defRPr sz="1200">
        <a:latin typeface="+mn-lt"/>
        <a:ea typeface="+mn-ea"/>
        <a:cs typeface="+mn-cs"/>
        <a:sym typeface="Arial" panose="020B0604020202020204"/>
      </a:defRPr>
    </a:lvl7pPr>
    <a:lvl8pPr indent="1600200" latinLnBrk="0">
      <a:spcBef>
        <a:spcPts val="400"/>
      </a:spcBef>
      <a:defRPr sz="1200">
        <a:latin typeface="+mn-lt"/>
        <a:ea typeface="+mn-ea"/>
        <a:cs typeface="+mn-cs"/>
        <a:sym typeface="Arial" panose="020B0604020202020204"/>
      </a:defRPr>
    </a:lvl8pPr>
    <a:lvl9pPr indent="1828800" latinLnBrk="0">
      <a:spcBef>
        <a:spcPts val="400"/>
      </a:spcBef>
      <a:defRPr sz="12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1"/>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120" name="Title Text"/>
          <p:cNvSpPr txBox="1">
            <a:spLocks noGrp="1"/>
          </p:cNvSpPr>
          <p:nvPr>
            <p:ph type="title" hasCustomPrompt="1"/>
          </p:nvPr>
        </p:nvSpPr>
        <p:spPr>
          <a:prstGeom prst="rect">
            <a:avLst/>
          </a:prstGeom>
        </p:spPr>
        <p:txBody>
          <a:bodyPr/>
          <a:lstStyle/>
          <a:p>
            <a:r>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66878-3199-4EAB-94E7-2D6D11070E1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Title 1"/>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120" name="Title Text"/>
          <p:cNvSpPr txBox="1">
            <a:spLocks noGrp="1"/>
          </p:cNvSpPr>
          <p:nvPr>
            <p:ph type="title" hasCustomPrompt="1"/>
          </p:nvPr>
        </p:nvSpPr>
        <p:spPr>
          <a:prstGeom prst="rect">
            <a:avLst/>
          </a:prstGeom>
        </p:spPr>
        <p:txBody>
          <a:bodyPr/>
          <a:lstStyle/>
          <a:p>
            <a:r>
              <a:t>Title Text</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2378" y="67904"/>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p:cNvPicPr>
            <a:picLocks noChangeAspect="1"/>
          </p:cNvPicPr>
          <p:nvPr/>
        </p:nvPicPr>
        <p:blipFill>
          <a:blip r:embed="rId1"/>
          <a:stretch>
            <a:fillRect/>
          </a:stretch>
        </p:blipFill>
        <p:spPr>
          <a:xfrm>
            <a:off x="7601101" y="5349875"/>
            <a:ext cx="4590899" cy="1473199"/>
          </a:xfrm>
          <a:prstGeom prst="rect">
            <a:avLst/>
          </a:prstGeom>
        </p:spPr>
      </p:pic>
      <p:sp>
        <p:nvSpPr>
          <p:cNvPr id="9" name="Slide Number Placeholder 1"/>
          <p:cNvSpPr>
            <a:spLocks noGrp="1"/>
          </p:cNvSpPr>
          <p:nvPr>
            <p:ph type="sldNum" sz="quarter" idx="12"/>
          </p:nvPr>
        </p:nvSpPr>
        <p:spPr>
          <a:xfrm>
            <a:off x="8610600" y="6356350"/>
            <a:ext cx="2743200" cy="365125"/>
          </a:xfrm>
        </p:spPr>
        <p:txBody>
          <a:bodyPr/>
          <a:lstStyle/>
          <a:p>
            <a:fld id="{71766878-3199-4EAB-94E7-2D6D11070E14}" type="slidenum">
              <a:rPr lang="en-US" smtClean="0"/>
            </a:fld>
            <a:endParaRPr lang="en-US" dirty="0"/>
          </a:p>
        </p:txBody>
      </p:sp>
      <p:sp>
        <p:nvSpPr>
          <p:cNvPr id="10" name="Rectangle 9"/>
          <p:cNvSpPr/>
          <p:nvPr/>
        </p:nvSpPr>
        <p:spPr>
          <a:xfrm>
            <a:off x="451821" y="1059599"/>
            <a:ext cx="11288358" cy="1153160"/>
          </a:xfrm>
          <a:prstGeom prst="rect">
            <a:avLst/>
          </a:prstGeom>
          <a:noFill/>
        </p:spPr>
        <p:txBody>
          <a:bodyPr wrap="square" lIns="91440" tIns="45720" rIns="91440" bIns="45720" anchor="t">
            <a:spAutoFit/>
          </a:bodyPr>
          <a:lstStyle/>
          <a:p>
            <a:pPr algn="ctr">
              <a:spcAft>
                <a:spcPts val="600"/>
              </a:spcAft>
            </a:pPr>
            <a:r>
              <a:rPr lang="en-US" altLang="en-US" sz="3200" b="1" dirty="0">
                <a:solidFill>
                  <a:schemeClr val="bg1"/>
                </a:solidFill>
                <a:ea typeface="MS Mincho"/>
              </a:rPr>
              <a:t>Intelligent Database Query Assistant: A</a:t>
            </a:r>
            <a:endParaRPr lang="en-US" altLang="en-US" sz="3200" b="1" dirty="0">
              <a:solidFill>
                <a:schemeClr val="bg1"/>
              </a:solidFill>
              <a:ea typeface="MS Mincho"/>
            </a:endParaRPr>
          </a:p>
          <a:p>
            <a:pPr algn="ctr">
              <a:spcAft>
                <a:spcPts val="600"/>
              </a:spcAft>
            </a:pPr>
            <a:r>
              <a:rPr lang="en-US" altLang="en-US" sz="3200" b="1" dirty="0">
                <a:solidFill>
                  <a:schemeClr val="bg1"/>
                </a:solidFill>
                <a:ea typeface="MS Mincho"/>
              </a:rPr>
              <a:t>Conversational AI for SQL Queries</a:t>
            </a:r>
            <a:endParaRPr lang="en-US" altLang="en-US" sz="3200" b="1" dirty="0">
              <a:solidFill>
                <a:schemeClr val="bg1"/>
              </a:solidFill>
              <a:ea typeface="MS Mincho"/>
            </a:endParaRPr>
          </a:p>
        </p:txBody>
      </p:sp>
      <p:sp>
        <p:nvSpPr>
          <p:cNvPr id="14" name="Team Members     Group No: 13…"/>
          <p:cNvSpPr txBox="1"/>
          <p:nvPr/>
        </p:nvSpPr>
        <p:spPr>
          <a:xfrm>
            <a:off x="1784417" y="2401956"/>
            <a:ext cx="8883583" cy="2545488"/>
          </a:xfrm>
          <a:prstGeom prst="rect">
            <a:avLst/>
          </a:prstGeom>
          <a:noFill/>
          <a:ln w="12700" cap="flat">
            <a:noFill/>
            <a:miter lim="400000"/>
          </a:ln>
          <a:effec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panose="020B0604020202020204"/>
              </a:defRPr>
            </a:pPr>
            <a:r>
              <a:rPr lang="en-US" sz="2000" dirty="0">
                <a:solidFill>
                  <a:schemeClr val="bg1">
                    <a:lumMod val="95000"/>
                  </a:schemeClr>
                </a:solidFill>
              </a:rPr>
              <a:t> </a:t>
            </a:r>
            <a:r>
              <a:rPr sz="2000" dirty="0">
                <a:solidFill>
                  <a:schemeClr val="bg1">
                    <a:lumMod val="95000"/>
                  </a:schemeClr>
                </a:solidFill>
              </a:rPr>
              <a:t>Team</a:t>
            </a:r>
            <a:r>
              <a:rPr lang="en-IN" sz="2000" dirty="0">
                <a:solidFill>
                  <a:schemeClr val="bg1">
                    <a:lumMod val="95000"/>
                  </a:schemeClr>
                </a:solidFill>
              </a:rPr>
              <a:t>_No</a:t>
            </a:r>
            <a:r>
              <a:rPr lang="en-US" sz="2000" dirty="0">
                <a:solidFill>
                  <a:schemeClr val="bg1">
                    <a:lumMod val="95000"/>
                  </a:schemeClr>
                </a:solidFill>
              </a:rPr>
              <a:t>: </a:t>
            </a:r>
            <a:r>
              <a:rPr lang="en-IN" altLang="en-US" sz="2000" dirty="0">
                <a:solidFill>
                  <a:schemeClr val="bg1">
                    <a:lumMod val="95000"/>
                  </a:schemeClr>
                </a:solidFill>
              </a:rPr>
              <a:t>13</a:t>
            </a:r>
            <a:r>
              <a:rPr lang="en-US" sz="2000" dirty="0">
                <a:solidFill>
                  <a:schemeClr val="bg1">
                    <a:lumMod val="95000"/>
                  </a:schemeClr>
                </a:solidFill>
              </a:rPr>
              <a:t>                    </a:t>
            </a:r>
            <a:r>
              <a:rPr sz="2000" dirty="0">
                <a:solidFill>
                  <a:schemeClr val="bg1">
                    <a:lumMod val="95000"/>
                  </a:schemeClr>
                </a:solidFill>
              </a:rPr>
              <a:t>		</a:t>
            </a:r>
            <a:r>
              <a:rPr lang="en-IN" sz="2000" dirty="0">
                <a:solidFill>
                  <a:schemeClr val="bg1">
                    <a:lumMod val="95000"/>
                  </a:schemeClr>
                </a:solidFill>
              </a:rPr>
              <a:t>   </a:t>
            </a:r>
            <a:r>
              <a:rPr lang="en-US" sz="2000" dirty="0">
                <a:solidFill>
                  <a:schemeClr val="bg1">
                    <a:lumMod val="95000"/>
                  </a:schemeClr>
                </a:solidFill>
              </a:rPr>
              <a:t>   </a:t>
            </a:r>
            <a:endParaRPr sz="2000" dirty="0">
              <a:solidFill>
                <a:schemeClr val="bg1">
                  <a:lumMod val="95000"/>
                </a:schemeClr>
              </a:solidFill>
            </a:endParaRPr>
          </a:p>
          <a:p>
            <a:pPr>
              <a:lnSpc>
                <a:spcPct val="80000"/>
              </a:lnSpc>
              <a:spcBef>
                <a:spcPts val="400"/>
              </a:spcBef>
              <a:defRPr sz="2000"/>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panose="020B0604020202020204"/>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panose="020B0604020202020204"/>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panose="020B0604020202020204"/>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panose="020B0604020202020204"/>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panose="020B0604020202020204"/>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16" name="Table 16"/>
          <p:cNvGraphicFramePr>
            <a:graphicFrameLocks noGrp="1"/>
          </p:cNvGraphicFramePr>
          <p:nvPr/>
        </p:nvGraphicFramePr>
        <p:xfrm>
          <a:off x="1854201" y="2978598"/>
          <a:ext cx="8127999" cy="1854200"/>
        </p:xfrm>
        <a:graphic>
          <a:graphicData uri="http://schemas.openxmlformats.org/drawingml/2006/table">
            <a:tbl>
              <a:tblPr firstRow="1" bandRow="1">
                <a:tableStyleId>{5940675A-B579-460E-94D1-54222C63F5DA}</a:tableStyleId>
              </a:tblPr>
              <a:tblGrid>
                <a:gridCol w="1625846"/>
                <a:gridCol w="3027285"/>
                <a:gridCol w="3474868"/>
              </a:tblGrid>
              <a:tr h="370840">
                <a:tc>
                  <a:txBody>
                    <a:bodyPr/>
                    <a:lstStyle/>
                    <a:p>
                      <a:pPr algn="ctr"/>
                      <a:r>
                        <a:rPr lang="en-IN" sz="1800" b="1" dirty="0">
                          <a:solidFill>
                            <a:schemeClr val="bg1">
                              <a:lumMod val="95000"/>
                            </a:schemeClr>
                          </a:solidFill>
                          <a:latin typeface="Times New Roman (bold)"/>
                          <a:cs typeface="Times New Roman" panose="02020603050405020304"/>
                        </a:rPr>
                        <a:t>Sl. No.</a:t>
                      </a:r>
                      <a:endParaRPr lang="en-US" sz="1800" b="1" dirty="0">
                        <a:solidFill>
                          <a:schemeClr val="bg1">
                            <a:lumMod val="95000"/>
                          </a:schemeClr>
                        </a:solidFill>
                        <a:latin typeface="Times New Roman (bold)"/>
                        <a:cs typeface="Times New Roman" panose="02020603050405020304"/>
                      </a:endParaRPr>
                    </a:p>
                  </a:txBody>
                  <a:tcPr/>
                </a:tc>
                <a:tc>
                  <a:txBody>
                    <a:bodyPr/>
                    <a:lstStyle/>
                    <a:p>
                      <a:pPr algn="ctr"/>
                      <a:r>
                        <a:rPr lang="en-IN" sz="1800" b="1" dirty="0">
                          <a:solidFill>
                            <a:schemeClr val="bg1">
                              <a:lumMod val="95000"/>
                            </a:schemeClr>
                          </a:solidFill>
                          <a:latin typeface="Times New Roman (bold)"/>
                          <a:cs typeface="Times New Roman" panose="02020603050405020304"/>
                        </a:rPr>
                        <a:t>Reg. No.</a:t>
                      </a:r>
                      <a:endParaRPr lang="en-US" sz="1800" b="1">
                        <a:solidFill>
                          <a:schemeClr val="bg1">
                            <a:lumMod val="95000"/>
                          </a:schemeClr>
                        </a:solidFill>
                        <a:latin typeface="Times New Roman (bold)"/>
                        <a:cs typeface="Times New Roman" panose="02020603050405020304"/>
                      </a:endParaRPr>
                    </a:p>
                  </a:txBody>
                  <a:tcPr/>
                </a:tc>
                <a:tc>
                  <a:txBody>
                    <a:bodyPr/>
                    <a:lstStyle/>
                    <a:p>
                      <a:pPr algn="ctr"/>
                      <a:r>
                        <a:rPr lang="en-IN" sz="1800" b="1" dirty="0">
                          <a:solidFill>
                            <a:schemeClr val="bg1">
                              <a:lumMod val="95000"/>
                            </a:schemeClr>
                          </a:solidFill>
                          <a:latin typeface="Times New Roman (bold)"/>
                          <a:cs typeface="Times New Roman" panose="02020603050405020304"/>
                        </a:rPr>
                        <a:t>Name of the student</a:t>
                      </a:r>
                      <a:endParaRPr lang="en-US" sz="1800" b="1">
                        <a:solidFill>
                          <a:schemeClr val="bg1">
                            <a:lumMod val="95000"/>
                          </a:schemeClr>
                        </a:solidFill>
                        <a:latin typeface="Times New Roman (bold)"/>
                        <a:cs typeface="Times New Roman" panose="02020603050405020304"/>
                      </a:endParaRPr>
                    </a:p>
                  </a:txBody>
                  <a:tcPr/>
                </a:tc>
              </a:tr>
              <a:tr h="370840">
                <a:tc>
                  <a:txBody>
                    <a:bodyPr/>
                    <a:lstStyle/>
                    <a:p>
                      <a:pPr algn="ctr"/>
                      <a:r>
                        <a:rPr lang="en-US" sz="1800" b="1" dirty="0">
                          <a:solidFill>
                            <a:schemeClr val="bg1">
                              <a:lumMod val="95000"/>
                            </a:schemeClr>
                          </a:solidFill>
                          <a:latin typeface="Times New Roman (bold)"/>
                          <a:cs typeface="Times New Roman" panose="02020603050405020304"/>
                        </a:rPr>
                        <a:t>1</a:t>
                      </a:r>
                      <a:endParaRPr lang="en-US" sz="1800" b="1" dirty="0">
                        <a:solidFill>
                          <a:schemeClr val="bg1">
                            <a:lumMod val="95000"/>
                          </a:schemeClr>
                        </a:solidFill>
                        <a:latin typeface="Times New Roman (bold)"/>
                        <a:cs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rPr>
                        <a:t>BL.EN.</a:t>
                      </a:r>
                      <a:r>
                        <a:rPr lang="en-US" sz="1800" b="1" dirty="0">
                          <a:solidFill>
                            <a:schemeClr val="bg1">
                              <a:lumMod val="95000"/>
                            </a:schemeClr>
                          </a:solidFill>
                          <a:latin typeface="Times New Roman (bold)"/>
                          <a:ea typeface="Times New Roman" panose="02020603050405020304"/>
                          <a:cs typeface="Times New Roman" panose="02020603050405020304"/>
                        </a:rPr>
                        <a:t>U4CSE222</a:t>
                      </a:r>
                      <a:r>
                        <a:rPr lang="en-IN" altLang="en-US" sz="1800" b="1" dirty="0">
                          <a:solidFill>
                            <a:schemeClr val="bg1">
                              <a:lumMod val="95000"/>
                            </a:schemeClr>
                          </a:solidFill>
                          <a:latin typeface="Times New Roman (bold)"/>
                          <a:ea typeface="Times New Roman" panose="02020603050405020304"/>
                          <a:cs typeface="Times New Roman" panose="02020603050405020304"/>
                        </a:rPr>
                        <a:t>10</a:t>
                      </a:r>
                      <a:endParaRPr lang="en-IN" alt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IN" altLang="en-US" sz="1800" b="1" i="0" u="none" strike="noStrike" noProof="0" dirty="0">
                          <a:solidFill>
                            <a:schemeClr val="bg1">
                              <a:lumMod val="95000"/>
                            </a:schemeClr>
                          </a:solidFill>
                          <a:latin typeface="Times New Roman (bold)"/>
                        </a:rPr>
                        <a:t>B.V.Dinesh Krishna</a:t>
                      </a:r>
                      <a:endParaRPr lang="en-IN" altLang="en-US" sz="1800" b="1" i="0" u="none" strike="noStrike" noProof="0" dirty="0">
                        <a:solidFill>
                          <a:schemeClr val="bg1">
                            <a:lumMod val="95000"/>
                          </a:schemeClr>
                        </a:solidFill>
                        <a:latin typeface="Times New Roman (bold)"/>
                      </a:endParaRPr>
                    </a:p>
                  </a:txBody>
                  <a:tcPr/>
                </a:tc>
              </a:tr>
              <a:tr h="370840">
                <a:tc>
                  <a:txBody>
                    <a:bodyPr/>
                    <a:lstStyle/>
                    <a:p>
                      <a:pPr algn="ctr"/>
                      <a:r>
                        <a:rPr lang="en-US" sz="1800" b="1" dirty="0">
                          <a:solidFill>
                            <a:schemeClr val="bg1">
                              <a:lumMod val="95000"/>
                            </a:schemeClr>
                          </a:solidFill>
                          <a:latin typeface="Times New Roman (bold)"/>
                          <a:cs typeface="Times New Roman" panose="02020603050405020304"/>
                        </a:rPr>
                        <a:t>2</a:t>
                      </a:r>
                      <a:endParaRPr lang="en-US" sz="1800" b="1" dirty="0">
                        <a:solidFill>
                          <a:schemeClr val="bg1">
                            <a:lumMod val="95000"/>
                          </a:schemeClr>
                        </a:solidFill>
                        <a:latin typeface="Times New Roman (bold)"/>
                        <a:cs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rPr>
                        <a:t>BL.EN.</a:t>
                      </a:r>
                      <a:r>
                        <a:rPr lang="en-US" sz="1800" b="1" dirty="0">
                          <a:solidFill>
                            <a:schemeClr val="bg1">
                              <a:lumMod val="95000"/>
                            </a:schemeClr>
                          </a:solidFill>
                          <a:latin typeface="Times New Roman (bold)"/>
                          <a:ea typeface="Times New Roman" panose="02020603050405020304"/>
                          <a:cs typeface="Times New Roman" panose="02020603050405020304"/>
                        </a:rPr>
                        <a:t>U4CSE222</a:t>
                      </a:r>
                      <a:r>
                        <a:rPr lang="en-IN" altLang="en-US" sz="1800" b="1" dirty="0">
                          <a:solidFill>
                            <a:schemeClr val="bg1">
                              <a:lumMod val="95000"/>
                            </a:schemeClr>
                          </a:solidFill>
                          <a:latin typeface="Times New Roman (bold)"/>
                          <a:ea typeface="Times New Roman" panose="02020603050405020304"/>
                          <a:cs typeface="Times New Roman" panose="02020603050405020304"/>
                        </a:rPr>
                        <a:t>46</a:t>
                      </a:r>
                      <a:endParaRPr lang="en-IN" alt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IN" altLang="en-US" sz="1800" b="1" i="0" u="none" strike="noStrike" noProof="0" dirty="0" err="1">
                          <a:solidFill>
                            <a:schemeClr val="bg1">
                              <a:lumMod val="95000"/>
                            </a:schemeClr>
                          </a:solidFill>
                          <a:latin typeface="Times New Roman (bold)"/>
                        </a:rPr>
                        <a:t>P.Yogendrasai</a:t>
                      </a:r>
                      <a:endParaRPr lang="en-IN" altLang="en-US" sz="1800" b="1" i="0" u="none" strike="noStrike" noProof="0" dirty="0">
                        <a:solidFill>
                          <a:schemeClr val="bg1">
                            <a:lumMod val="95000"/>
                          </a:schemeClr>
                        </a:solidFill>
                        <a:latin typeface="Times New Roman (bold)"/>
                      </a:endParaRPr>
                    </a:p>
                  </a:txBody>
                  <a:tcPr/>
                </a:tc>
              </a:tr>
              <a:tr h="370840">
                <a:tc>
                  <a:txBody>
                    <a:bodyPr/>
                    <a:lstStyle/>
                    <a:p>
                      <a:pPr algn="ctr"/>
                      <a:r>
                        <a:rPr lang="en-US" sz="1800" b="1" dirty="0">
                          <a:solidFill>
                            <a:schemeClr val="bg1">
                              <a:lumMod val="95000"/>
                            </a:schemeClr>
                          </a:solidFill>
                          <a:latin typeface="Times New Roman (bold)"/>
                          <a:cs typeface="Times New Roman" panose="02020603050405020304"/>
                        </a:rPr>
                        <a:t>3</a:t>
                      </a:r>
                      <a:endParaRPr lang="en-US" sz="1800" b="1" dirty="0">
                        <a:solidFill>
                          <a:schemeClr val="bg1">
                            <a:lumMod val="95000"/>
                          </a:schemeClr>
                        </a:solidFill>
                        <a:latin typeface="Times New Roman (bold)"/>
                        <a:cs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rPr>
                        <a:t>BL.EN.</a:t>
                      </a:r>
                      <a:r>
                        <a:rPr lang="en-US" sz="1800" b="1" dirty="0">
                          <a:solidFill>
                            <a:schemeClr val="bg1">
                              <a:lumMod val="95000"/>
                            </a:schemeClr>
                          </a:solidFill>
                          <a:latin typeface="Times New Roman (bold)"/>
                          <a:ea typeface="Times New Roman" panose="02020603050405020304"/>
                          <a:cs typeface="Times New Roman" panose="02020603050405020304"/>
                        </a:rPr>
                        <a:t>U4CSE222</a:t>
                      </a:r>
                      <a:r>
                        <a:rPr lang="en-IN" altLang="en-US" sz="1800" b="1" dirty="0">
                          <a:solidFill>
                            <a:schemeClr val="bg1">
                              <a:lumMod val="95000"/>
                            </a:schemeClr>
                          </a:solidFill>
                          <a:latin typeface="Times New Roman (bold)"/>
                          <a:ea typeface="Times New Roman" panose="02020603050405020304"/>
                          <a:cs typeface="Times New Roman" panose="02020603050405020304"/>
                        </a:rPr>
                        <a:t>51</a:t>
                      </a:r>
                      <a:endParaRPr lang="en-IN" altLang="en-US" sz="1800" b="1" dirty="0">
                        <a:solidFill>
                          <a:schemeClr val="bg1">
                            <a:lumMod val="95000"/>
                          </a:schemeClr>
                        </a:solidFill>
                        <a:latin typeface="Times New Roman (bold)"/>
                        <a:ea typeface="Times New Roman" panose="02020603050405020304"/>
                        <a:cs typeface="Times New Roman" panose="02020603050405020304"/>
                        <a:sym typeface="Times New Roman" panose="02020603050405020304"/>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en-IN" altLang="en-US" sz="1800" b="1" i="0" u="none" strike="noStrike" noProof="0" dirty="0" err="1">
                          <a:solidFill>
                            <a:schemeClr val="bg1">
                              <a:lumMod val="95000"/>
                            </a:schemeClr>
                          </a:solidFill>
                          <a:latin typeface="Times New Roman (bold)"/>
                        </a:rPr>
                        <a:t>S.Rajeev</a:t>
                      </a:r>
                      <a:endParaRPr lang="en-IN" altLang="en-US" sz="1800" b="1" i="0" u="none" strike="noStrike" noProof="0" dirty="0" err="1">
                        <a:solidFill>
                          <a:schemeClr val="bg1">
                            <a:lumMod val="95000"/>
                          </a:schemeClr>
                        </a:solidFill>
                        <a:latin typeface="Times New Roman (bold)"/>
                        <a:sym typeface="Times New Roman" panose="02020603050405020304"/>
                      </a:endParaRPr>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71361" y="805866"/>
            <a:ext cx="10419429" cy="5015865"/>
          </a:xfrm>
          <a:prstGeom prst="rect">
            <a:avLst/>
          </a:prstGeom>
          <a:noFill/>
        </p:spPr>
        <p:txBody>
          <a:bodyPr wrap="square" lIns="91440" tIns="45720" rIns="91440" bIns="45720" rtlCol="0" anchor="t">
            <a:spAutoFit/>
          </a:bodyPr>
          <a:lstStyle/>
          <a:p>
            <a:pPr algn="just"/>
            <a:r>
              <a:rPr lang="en-US" sz="2000" b="1" dirty="0" smtClean="0"/>
              <a:t>System Requirements:</a:t>
            </a:r>
            <a:endParaRPr lang="en-US" sz="2000" b="1" dirty="0" smtClean="0"/>
          </a:p>
          <a:p>
            <a:pPr algn="just"/>
            <a:endParaRPr lang="en-IN" sz="2000" b="1" dirty="0" smtClean="0"/>
          </a:p>
          <a:p>
            <a:pPr algn="just"/>
            <a:r>
              <a:rPr lang="en-IN" sz="2000" b="1" dirty="0" smtClean="0"/>
              <a:t>Non-Functional Requirements:</a:t>
            </a:r>
            <a:endParaRPr lang="en-IN" sz="2000" b="1" dirty="0" smtClean="0"/>
          </a:p>
          <a:p>
            <a:pPr algn="just"/>
            <a:r>
              <a:rPr lang="en-US" altLang="en-US" sz="2000" dirty="0" smtClean="0"/>
              <a:t>Define how the system should perform.</a:t>
            </a:r>
            <a:endParaRPr lang="en-US" altLang="en-US" sz="2000" dirty="0" smtClean="0"/>
          </a:p>
          <a:p>
            <a:pPr algn="just"/>
            <a:endParaRPr lang="en-US" altLang="en-US" sz="2000" dirty="0" smtClean="0"/>
          </a:p>
          <a:p>
            <a:pPr marL="342900" indent="-342900" algn="just">
              <a:buFont typeface="Arial" panose="020B0604020202020204" pitchFamily="34" charset="0"/>
              <a:buChar char="•"/>
            </a:pPr>
            <a:r>
              <a:rPr lang="en-US" altLang="en-US" sz="2000" dirty="0" smtClean="0"/>
              <a:t>Usability: Simple and intuitive UI for non-technical users</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Performance: Respond within 3 seconds under normal load</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Reliability: Stable database connections and robust error handling</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Security: Protection against SQL injection</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Scalability: Handle multiple concurrent users</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Portability: Web-based, platform-independent</a:t>
            </a:r>
            <a:endParaRPr lang="en-US" alt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71361" y="805866"/>
            <a:ext cx="10419429" cy="4399915"/>
          </a:xfrm>
          <a:prstGeom prst="rect">
            <a:avLst/>
          </a:prstGeom>
          <a:noFill/>
        </p:spPr>
        <p:txBody>
          <a:bodyPr wrap="square" lIns="91440" tIns="45720" rIns="91440" bIns="45720" rtlCol="0" anchor="t">
            <a:spAutoFit/>
          </a:bodyPr>
          <a:lstStyle/>
          <a:p>
            <a:pPr algn="just"/>
            <a:r>
              <a:rPr lang="en-US" sz="2000" b="1" dirty="0" smtClean="0"/>
              <a:t>System Architecture:</a:t>
            </a:r>
            <a:endParaRPr lang="en-US" sz="2000" b="1" dirty="0" smtClean="0"/>
          </a:p>
          <a:p>
            <a:pPr algn="just"/>
            <a:endParaRPr lang="en-IN" sz="2000" b="1" dirty="0" smtClean="0"/>
          </a:p>
          <a:p>
            <a:pPr algn="just">
              <a:buFont typeface="Arial" panose="020B0604020202020204" pitchFamily="34" charset="0"/>
            </a:pPr>
            <a:r>
              <a:rPr lang="en-US" altLang="en-US" sz="2000" dirty="0" smtClean="0"/>
              <a:t>The architecture includes four main components integrated into a seamless conversational workflow.</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User Input → Natural language query</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SQL Chain → Uses LLM and schema to generate SQL</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Execution Engine → Runs SQL against MySQL DB</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Result Processor → Converts result to natural language</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Optional SQL transparency and chat history layers enhance usability.</a:t>
            </a:r>
            <a:endParaRPr lang="en-US" altLang="en-US" sz="2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71361" y="805866"/>
            <a:ext cx="10419429" cy="1015663"/>
          </a:xfrm>
          <a:prstGeom prst="rect">
            <a:avLst/>
          </a:prstGeom>
          <a:noFill/>
        </p:spPr>
        <p:txBody>
          <a:bodyPr wrap="square" lIns="91440" tIns="45720" rIns="91440" bIns="45720" rtlCol="0" anchor="t">
            <a:spAutoFit/>
          </a:bodyPr>
          <a:lstStyle/>
          <a:p>
            <a:pPr algn="just"/>
            <a:r>
              <a:rPr lang="en-US" sz="2000" b="1" dirty="0" smtClean="0"/>
              <a:t>System Architecture Diagram:</a:t>
            </a:r>
            <a:endParaRPr lang="en-US" sz="2000" b="1" dirty="0" smtClean="0"/>
          </a:p>
          <a:p>
            <a:pPr algn="just"/>
            <a:endParaRPr lang="en-IN" sz="2000" b="1" dirty="0" smtClean="0"/>
          </a:p>
          <a:p>
            <a:pPr marL="342900" indent="-342900" algn="just">
              <a:buFont typeface="Arial" panose="020B0604020202020204" pitchFamily="34" charset="0"/>
              <a:buChar char="•"/>
            </a:pPr>
            <a:endParaRPr lang="en-IN" sz="2000" dirty="0" smtClean="0"/>
          </a:p>
        </p:txBody>
      </p:sp>
      <p:pic>
        <p:nvPicPr>
          <p:cNvPr id="6" name="Picture 5" descr="Blank diagram (9)"/>
          <p:cNvPicPr>
            <a:picLocks noChangeAspect="1"/>
          </p:cNvPicPr>
          <p:nvPr/>
        </p:nvPicPr>
        <p:blipFill>
          <a:blip r:embed="rId1"/>
          <a:stretch>
            <a:fillRect/>
          </a:stretch>
        </p:blipFill>
        <p:spPr>
          <a:xfrm>
            <a:off x="1019175" y="1960880"/>
            <a:ext cx="10153015" cy="28479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1279091" y="1790604"/>
            <a:ext cx="10419429" cy="3169285"/>
          </a:xfrm>
          <a:prstGeom prst="rect">
            <a:avLst/>
          </a:prstGeom>
          <a:noFill/>
        </p:spPr>
        <p:txBody>
          <a:bodyPr wrap="square" lIns="91440" tIns="45720" rIns="91440" bIns="45720" rtlCol="0" anchor="t">
            <a:spAutoFit/>
          </a:bodyPr>
          <a:lstStyle/>
          <a:p>
            <a:pPr algn="just"/>
            <a:r>
              <a:rPr lang="en-US" altLang="en-US" sz="2000" b="1" dirty="0" smtClean="0"/>
              <a:t>Testing ensured the assistant’s reliability and correctness through systematic validation.</a:t>
            </a:r>
            <a:endParaRPr lang="en-US" altLang="en-US" sz="2000" b="1" dirty="0" smtClean="0"/>
          </a:p>
          <a:p>
            <a:pPr algn="just"/>
            <a:endParaRPr lang="en-US" altLang="en-US" sz="2000" b="1" dirty="0" smtClean="0"/>
          </a:p>
          <a:p>
            <a:pPr marL="342900" indent="-342900" algn="just">
              <a:buFont typeface="Arial" panose="020B0604020202020204" pitchFamily="34" charset="0"/>
              <a:buChar char="•"/>
            </a:pPr>
            <a:r>
              <a:rPr lang="en-US" altLang="en-US" sz="2000" dirty="0" smtClean="0"/>
              <a:t>Unit tests for each module (query conversion, execution, formatting)</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Manual testing via MySQL Workbench for backend SQL verification</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Cross-verification between AI response and actual DB output</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Clarification handling tested with ambiguous or incomplete inputs</a:t>
            </a:r>
            <a:endParaRPr lang="en-US" altLang="en-US" sz="2000" dirty="0" smtClean="0"/>
          </a:p>
          <a:p>
            <a:pPr algn="just"/>
            <a:endParaRPr lang="en-IN"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75361" y="1373849"/>
            <a:ext cx="10788614" cy="3169285"/>
          </a:xfrm>
          <a:prstGeom prst="rect">
            <a:avLst/>
          </a:prstGeom>
          <a:noFill/>
        </p:spPr>
        <p:txBody>
          <a:bodyPr wrap="square" lIns="91440" tIns="45720" rIns="91440" bIns="45720" rtlCol="0" anchor="t">
            <a:spAutoFit/>
          </a:bodyPr>
          <a:lstStyle/>
          <a:p>
            <a:pPr algn="just"/>
            <a:r>
              <a:rPr lang="en-US" altLang="en-US" sz="2000" dirty="0" smtClean="0"/>
              <a:t>The system was tested end-to-end through a live web interface with MySQL connectivity and AI integration.</a:t>
            </a:r>
            <a:endParaRPr lang="en-US" altLang="en-US" sz="2000" dirty="0" smtClean="0"/>
          </a:p>
          <a:p>
            <a:pPr algn="just"/>
            <a:endParaRPr lang="en-US" altLang="en-US" sz="2000" dirty="0" smtClean="0"/>
          </a:p>
          <a:p>
            <a:pPr marL="342900" indent="-342900" algn="just">
              <a:buFont typeface="Arial" panose="020B0604020202020204" pitchFamily="34" charset="0"/>
              <a:buChar char="•"/>
            </a:pPr>
            <a:r>
              <a:rPr lang="en-US" altLang="en-US" sz="2000" dirty="0" smtClean="0"/>
              <a:t>Accurate SQL generation from natural queries</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Clear response display and optional query preview</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UI supported real-time query validation and feedback</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Assistant matched SQL results verified via MySQL Workbench</a:t>
            </a:r>
            <a:endParaRPr lang="en-US" altLang="en-US" sz="20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470150" y="553429"/>
            <a:ext cx="10419429" cy="3784600"/>
          </a:xfrm>
          <a:prstGeom prst="rect">
            <a:avLst/>
          </a:prstGeom>
          <a:noFill/>
        </p:spPr>
        <p:txBody>
          <a:bodyPr wrap="square" lIns="91440" tIns="45720" rIns="91440" bIns="45720" rtlCol="0" anchor="t">
            <a:spAutoFit/>
          </a:bodyPr>
          <a:lstStyle/>
          <a:p>
            <a:pPr algn="just"/>
            <a:r>
              <a:rPr lang="en-US" sz="2000" b="1" dirty="0" smtClean="0"/>
              <a:t>Demo:</a:t>
            </a:r>
            <a:endParaRPr lang="en-US" sz="2000" b="1" dirty="0" smtClean="0"/>
          </a:p>
          <a:p>
            <a:pPr algn="just"/>
            <a:endParaRPr lang="en-US" sz="2000" b="1" dirty="0" smtClean="0"/>
          </a:p>
          <a:p>
            <a:pPr algn="just"/>
            <a:endParaRPr lang="en-US" sz="2000" b="1" dirty="0" smtClean="0"/>
          </a:p>
          <a:p>
            <a:pPr algn="just"/>
            <a:endParaRPr lang="en-IN" sz="2000" b="1" dirty="0" smtClean="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US" sz="2000" dirty="0"/>
          </a:p>
          <a:p>
            <a:pPr algn="just"/>
            <a:endParaRPr lang="en-US" sz="2000" dirty="0" smtClean="0"/>
          </a:p>
          <a:p>
            <a:pPr algn="just"/>
            <a:endParaRPr lang="en-IN" sz="2000" dirty="0" smtClean="0"/>
          </a:p>
        </p:txBody>
      </p:sp>
      <p:pic>
        <p:nvPicPr>
          <p:cNvPr id="2" name="Picture 1" descr="UI"/>
          <p:cNvPicPr>
            <a:picLocks noChangeAspect="1"/>
          </p:cNvPicPr>
          <p:nvPr/>
        </p:nvPicPr>
        <p:blipFill>
          <a:blip r:embed="rId1"/>
          <a:stretch>
            <a:fillRect/>
          </a:stretch>
        </p:blipFill>
        <p:spPr>
          <a:xfrm>
            <a:off x="297180" y="1184910"/>
            <a:ext cx="6144895" cy="2919095"/>
          </a:xfrm>
          <a:prstGeom prst="rect">
            <a:avLst/>
          </a:prstGeom>
        </p:spPr>
      </p:pic>
      <p:pic>
        <p:nvPicPr>
          <p:cNvPr id="6" name="Picture 5" descr="searchbox"/>
          <p:cNvPicPr>
            <a:picLocks noChangeAspect="1"/>
          </p:cNvPicPr>
          <p:nvPr/>
        </p:nvPicPr>
        <p:blipFill>
          <a:blip r:embed="rId2"/>
          <a:stretch>
            <a:fillRect/>
          </a:stretch>
        </p:blipFill>
        <p:spPr>
          <a:xfrm>
            <a:off x="255270" y="4853940"/>
            <a:ext cx="8170545" cy="631825"/>
          </a:xfrm>
          <a:prstGeom prst="rect">
            <a:avLst/>
          </a:prstGeom>
        </p:spPr>
      </p:pic>
      <p:pic>
        <p:nvPicPr>
          <p:cNvPr id="9" name="Picture 8" descr="response"/>
          <p:cNvPicPr>
            <a:picLocks noChangeAspect="1"/>
          </p:cNvPicPr>
          <p:nvPr/>
        </p:nvPicPr>
        <p:blipFill>
          <a:blip r:embed="rId3"/>
          <a:stretch>
            <a:fillRect/>
          </a:stretch>
        </p:blipFill>
        <p:spPr>
          <a:xfrm>
            <a:off x="6917055" y="1425575"/>
            <a:ext cx="4970780" cy="1800225"/>
          </a:xfrm>
          <a:prstGeom prst="rect">
            <a:avLst/>
          </a:prstGeom>
        </p:spPr>
      </p:pic>
      <p:sp>
        <p:nvSpPr>
          <p:cNvPr id="10" name="Text Box 9"/>
          <p:cNvSpPr txBox="1"/>
          <p:nvPr/>
        </p:nvSpPr>
        <p:spPr>
          <a:xfrm>
            <a:off x="829310" y="4104322"/>
            <a:ext cx="5080000" cy="306705"/>
          </a:xfrm>
          <a:prstGeom prst="rect">
            <a:avLst/>
          </a:prstGeom>
        </p:spPr>
        <p:txBody>
          <a:bodyPr>
            <a:spAutoFit/>
          </a:bodyPr>
          <a:p>
            <a:r>
              <a:rPr lang="en-US" altLang="zh-CN">
                <a:solidFill>
                  <a:srgbClr val="000000"/>
                </a:solidFill>
                <a:latin typeface="Times New Roman" panose="02020603050405020304" pitchFamily="18" charset="0"/>
                <a:ea typeface="NimbusRomNo9L"/>
                <a:cs typeface="Times New Roman" panose="02020603050405020304" pitchFamily="18" charset="0"/>
              </a:rPr>
              <a:t>Main interface for database connection and AI assistant access.</a:t>
            </a:r>
            <a:endParaRPr lang="en-US" altLang="zh-CN">
              <a:solidFill>
                <a:srgbClr val="000000"/>
              </a:solidFill>
              <a:latin typeface="Times New Roman" panose="02020603050405020304" pitchFamily="18" charset="0"/>
              <a:ea typeface="NimbusRomNo9L"/>
              <a:cs typeface="Times New Roman" panose="02020603050405020304" pitchFamily="18" charset="0"/>
            </a:endParaRPr>
          </a:p>
        </p:txBody>
      </p:sp>
      <p:sp>
        <p:nvSpPr>
          <p:cNvPr id="11" name="Text Box 10"/>
          <p:cNvSpPr txBox="1"/>
          <p:nvPr/>
        </p:nvSpPr>
        <p:spPr>
          <a:xfrm>
            <a:off x="1689100" y="5530532"/>
            <a:ext cx="5080000" cy="337185"/>
          </a:xfrm>
          <a:prstGeom prst="rect">
            <a:avLst/>
          </a:prstGeom>
        </p:spPr>
        <p:txBody>
          <a:bodyPr>
            <a:spAutoFit/>
          </a:bodyPr>
          <a:p>
            <a:r>
              <a:rPr lang="en-US" altLang="zh-CN" sz="1600">
                <a:solidFill>
                  <a:srgbClr val="000000"/>
                </a:solidFill>
                <a:latin typeface="Times New Roman" panose="02020603050405020304" pitchFamily="18" charset="0"/>
                <a:ea typeface="NimbusRomNo9L"/>
                <a:cs typeface="Times New Roman" panose="02020603050405020304" pitchFamily="18" charset="0"/>
              </a:rPr>
              <a:t>Text input box for entering natural language queries.</a:t>
            </a:r>
            <a:endParaRPr lang="en-US" altLang="zh-CN" sz="1600">
              <a:solidFill>
                <a:srgbClr val="000000"/>
              </a:solidFill>
              <a:latin typeface="Times New Roman" panose="02020603050405020304" pitchFamily="18" charset="0"/>
              <a:ea typeface="NimbusRomNo9L"/>
              <a:cs typeface="Times New Roman" panose="02020603050405020304" pitchFamily="18" charset="0"/>
            </a:endParaRPr>
          </a:p>
        </p:txBody>
      </p:sp>
      <p:sp>
        <p:nvSpPr>
          <p:cNvPr id="13" name="Text Box 12"/>
          <p:cNvSpPr txBox="1"/>
          <p:nvPr/>
        </p:nvSpPr>
        <p:spPr>
          <a:xfrm>
            <a:off x="6917055" y="3276282"/>
            <a:ext cx="5080000" cy="306705"/>
          </a:xfrm>
          <a:prstGeom prst="rect">
            <a:avLst/>
          </a:prstGeom>
        </p:spPr>
        <p:txBody>
          <a:bodyPr>
            <a:spAutoFit/>
          </a:bodyPr>
          <a:p>
            <a:r>
              <a:rPr lang="en-US" altLang="zh-CN">
                <a:solidFill>
                  <a:srgbClr val="000000"/>
                </a:solidFill>
                <a:latin typeface="Times New Roman" panose="02020603050405020304" pitchFamily="18" charset="0"/>
                <a:ea typeface="NimbusRomNo9L"/>
                <a:cs typeface="Times New Roman" panose="02020603050405020304" pitchFamily="18" charset="0"/>
              </a:rPr>
              <a:t>Results show matching smartphone brands based on user input.</a:t>
            </a:r>
            <a:endParaRPr lang="en-US" altLang="zh-CN">
              <a:solidFill>
                <a:srgbClr val="000000"/>
              </a:solidFill>
              <a:latin typeface="Times New Roman" panose="02020603050405020304" pitchFamily="18" charset="0"/>
              <a:ea typeface="NimbusRomNo9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381250" y="343244"/>
            <a:ext cx="10419429" cy="3784600"/>
          </a:xfrm>
          <a:prstGeom prst="rect">
            <a:avLst/>
          </a:prstGeom>
          <a:noFill/>
        </p:spPr>
        <p:txBody>
          <a:bodyPr wrap="square" lIns="91440" tIns="45720" rIns="91440" bIns="45720" rtlCol="0" anchor="t">
            <a:spAutoFit/>
          </a:bodyPr>
          <a:lstStyle/>
          <a:p>
            <a:pPr algn="just"/>
            <a:r>
              <a:rPr lang="en-US" sz="2000" b="1" dirty="0" smtClean="0"/>
              <a:t>Demo:</a:t>
            </a:r>
            <a:endParaRPr lang="en-US" sz="2000" b="1" dirty="0" smtClean="0"/>
          </a:p>
          <a:p>
            <a:pPr algn="just"/>
            <a:endParaRPr lang="en-US" sz="2000" b="1" dirty="0" smtClean="0"/>
          </a:p>
          <a:p>
            <a:pPr algn="just"/>
            <a:endParaRPr lang="en-US" sz="2000" b="1" dirty="0" smtClean="0"/>
          </a:p>
          <a:p>
            <a:pPr algn="just"/>
            <a:endParaRPr lang="en-IN" sz="2000" b="1"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IN" sz="2000" dirty="0" smtClean="0"/>
          </a:p>
        </p:txBody>
      </p:sp>
      <p:pic>
        <p:nvPicPr>
          <p:cNvPr id="2" name="Picture 1" descr="sql query"/>
          <p:cNvPicPr>
            <a:picLocks noChangeAspect="1"/>
          </p:cNvPicPr>
          <p:nvPr/>
        </p:nvPicPr>
        <p:blipFill>
          <a:blip r:embed="rId1"/>
          <a:stretch>
            <a:fillRect/>
          </a:stretch>
        </p:blipFill>
        <p:spPr>
          <a:xfrm>
            <a:off x="529590" y="3716020"/>
            <a:ext cx="4171950" cy="1628775"/>
          </a:xfrm>
          <a:prstGeom prst="rect">
            <a:avLst/>
          </a:prstGeom>
        </p:spPr>
      </p:pic>
      <p:pic>
        <p:nvPicPr>
          <p:cNvPr id="7" name="Picture 6" descr="IMG-20250510-WA0004"/>
          <p:cNvPicPr>
            <a:picLocks noChangeAspect="1"/>
          </p:cNvPicPr>
          <p:nvPr/>
        </p:nvPicPr>
        <p:blipFill>
          <a:blip r:embed="rId2"/>
          <a:stretch>
            <a:fillRect/>
          </a:stretch>
        </p:blipFill>
        <p:spPr>
          <a:xfrm>
            <a:off x="381000" y="982980"/>
            <a:ext cx="7839075" cy="1739265"/>
          </a:xfrm>
          <a:prstGeom prst="rect">
            <a:avLst/>
          </a:prstGeom>
        </p:spPr>
      </p:pic>
      <p:pic>
        <p:nvPicPr>
          <p:cNvPr id="8" name="Picture 7" descr="sql be"/>
          <p:cNvPicPr>
            <a:picLocks noChangeAspect="1"/>
          </p:cNvPicPr>
          <p:nvPr/>
        </p:nvPicPr>
        <p:blipFill>
          <a:blip r:embed="rId3"/>
          <a:stretch>
            <a:fillRect/>
          </a:stretch>
        </p:blipFill>
        <p:spPr>
          <a:xfrm>
            <a:off x="5876290" y="3308350"/>
            <a:ext cx="4348480" cy="2343150"/>
          </a:xfrm>
          <a:prstGeom prst="rect">
            <a:avLst/>
          </a:prstGeom>
        </p:spPr>
      </p:pic>
      <p:sp>
        <p:nvSpPr>
          <p:cNvPr id="9" name="Text Box 8"/>
          <p:cNvSpPr txBox="1"/>
          <p:nvPr/>
        </p:nvSpPr>
        <p:spPr>
          <a:xfrm>
            <a:off x="874395" y="5344478"/>
            <a:ext cx="5080000" cy="306705"/>
          </a:xfrm>
          <a:prstGeom prst="rect">
            <a:avLst/>
          </a:prstGeom>
        </p:spPr>
        <p:txBody>
          <a:bodyPr>
            <a:spAutoFit/>
          </a:bodyPr>
          <a:p>
            <a:r>
              <a:rPr lang="en-US" altLang="zh-CN">
                <a:solidFill>
                  <a:srgbClr val="000000"/>
                </a:solidFill>
                <a:latin typeface="Times New Roman" panose="02020603050405020304" pitchFamily="18" charset="0"/>
                <a:ea typeface="NimbusRomNo9L"/>
                <a:cs typeface="Times New Roman" panose="02020603050405020304" pitchFamily="18" charset="0"/>
              </a:rPr>
              <a:t>SQL query shown for clarity and learning.</a:t>
            </a:r>
            <a:endParaRPr lang="en-US" altLang="zh-CN">
              <a:solidFill>
                <a:srgbClr val="000000"/>
              </a:solidFill>
              <a:latin typeface="Times New Roman" panose="02020603050405020304" pitchFamily="18" charset="0"/>
              <a:ea typeface="NimbusRomNo9L"/>
              <a:cs typeface="Times New Roman" panose="02020603050405020304" pitchFamily="18" charset="0"/>
            </a:endParaRPr>
          </a:p>
        </p:txBody>
      </p:sp>
      <p:sp>
        <p:nvSpPr>
          <p:cNvPr id="10" name="Text Box 9"/>
          <p:cNvSpPr txBox="1"/>
          <p:nvPr/>
        </p:nvSpPr>
        <p:spPr>
          <a:xfrm>
            <a:off x="6220460" y="5651500"/>
            <a:ext cx="3660140" cy="306705"/>
          </a:xfrm>
          <a:prstGeom prst="rect">
            <a:avLst/>
          </a:prstGeom>
        </p:spPr>
        <p:txBody>
          <a:bodyPr wrap="square">
            <a:spAutoFit/>
          </a:bodyPr>
          <a:p>
            <a:r>
              <a:rPr lang="en-US" altLang="zh-CN">
                <a:solidFill>
                  <a:srgbClr val="000000"/>
                </a:solidFill>
                <a:latin typeface="Times New Roman" panose="02020603050405020304" pitchFamily="18" charset="0"/>
                <a:ea typeface="NimbusRomNo9L"/>
                <a:cs typeface="Times New Roman" panose="02020603050405020304" pitchFamily="18" charset="0"/>
              </a:rPr>
              <a:t>Query verification in MySQL Workbench.</a:t>
            </a:r>
            <a:endParaRPr lang="en-US" altLang="zh-CN">
              <a:solidFill>
                <a:srgbClr val="000000"/>
              </a:solidFill>
              <a:latin typeface="Times New Roman" panose="02020603050405020304" pitchFamily="18" charset="0"/>
              <a:ea typeface="NimbusRomNo9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381250" y="343244"/>
            <a:ext cx="10419429" cy="3784600"/>
          </a:xfrm>
          <a:prstGeom prst="rect">
            <a:avLst/>
          </a:prstGeom>
          <a:noFill/>
        </p:spPr>
        <p:txBody>
          <a:bodyPr wrap="square" lIns="91440" tIns="45720" rIns="91440" bIns="45720" rtlCol="0" anchor="t">
            <a:spAutoFit/>
          </a:bodyPr>
          <a:lstStyle/>
          <a:p>
            <a:pPr algn="just"/>
            <a:r>
              <a:rPr lang="en-US" sz="2000" b="1" dirty="0" smtClean="0"/>
              <a:t>Demo:</a:t>
            </a:r>
            <a:endParaRPr lang="en-US" sz="2000" b="1" dirty="0" smtClean="0"/>
          </a:p>
          <a:p>
            <a:pPr algn="just"/>
            <a:endParaRPr lang="en-US" sz="2000" b="1" dirty="0" smtClean="0"/>
          </a:p>
          <a:p>
            <a:pPr algn="just"/>
            <a:endParaRPr lang="en-US" sz="2000" b="1" dirty="0" smtClean="0"/>
          </a:p>
          <a:p>
            <a:pPr algn="just"/>
            <a:endParaRPr lang="en-IN" sz="2000" b="1"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IN" sz="2000" dirty="0" smtClean="0"/>
          </a:p>
        </p:txBody>
      </p:sp>
      <p:pic>
        <p:nvPicPr>
          <p:cNvPr id="6" name="Picture 5" descr="chat history"/>
          <p:cNvPicPr>
            <a:picLocks noChangeAspect="1"/>
          </p:cNvPicPr>
          <p:nvPr/>
        </p:nvPicPr>
        <p:blipFill>
          <a:blip r:embed="rId1"/>
          <a:stretch>
            <a:fillRect/>
          </a:stretch>
        </p:blipFill>
        <p:spPr>
          <a:xfrm>
            <a:off x="1795780" y="1599565"/>
            <a:ext cx="2705100" cy="3152775"/>
          </a:xfrm>
          <a:prstGeom prst="rect">
            <a:avLst/>
          </a:prstGeom>
        </p:spPr>
      </p:pic>
      <p:sp>
        <p:nvSpPr>
          <p:cNvPr id="11" name="Text Box 10"/>
          <p:cNvSpPr txBox="1"/>
          <p:nvPr/>
        </p:nvSpPr>
        <p:spPr>
          <a:xfrm>
            <a:off x="951865" y="4853622"/>
            <a:ext cx="5080000" cy="306705"/>
          </a:xfrm>
          <a:prstGeom prst="rect">
            <a:avLst/>
          </a:prstGeom>
        </p:spPr>
        <p:txBody>
          <a:bodyPr>
            <a:spAutoFit/>
          </a:bodyPr>
          <a:p>
            <a:r>
              <a:rPr lang="en-US" altLang="zh-CN">
                <a:solidFill>
                  <a:srgbClr val="000000"/>
                </a:solidFill>
                <a:latin typeface="Times New Roman" panose="02020603050405020304" pitchFamily="18" charset="0"/>
                <a:ea typeface="NimbusRomNo9L"/>
                <a:cs typeface="Times New Roman" panose="02020603050405020304" pitchFamily="18" charset="0"/>
              </a:rPr>
              <a:t>Chat history panel for quick access and reuse of past queries.</a:t>
            </a:r>
            <a:endParaRPr lang="en-US" altLang="zh-CN">
              <a:solidFill>
                <a:srgbClr val="000000"/>
              </a:solidFill>
              <a:latin typeface="Times New Roman" panose="02020603050405020304" pitchFamily="18" charset="0"/>
              <a:ea typeface="NimbusRomNo9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1446145" y="1008089"/>
            <a:ext cx="10419429" cy="3785652"/>
          </a:xfrm>
          <a:prstGeom prst="rect">
            <a:avLst/>
          </a:prstGeom>
          <a:noFill/>
        </p:spPr>
        <p:txBody>
          <a:bodyPr wrap="square" lIns="91440" tIns="45720" rIns="91440" bIns="45720" rtlCol="0" anchor="t">
            <a:spAutoFit/>
          </a:bodyPr>
          <a:lstStyle/>
          <a:p>
            <a:pPr algn="just"/>
            <a:r>
              <a:rPr lang="en-US" sz="2000" b="1" dirty="0" smtClean="0"/>
              <a:t>Sprints:</a:t>
            </a:r>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IN" sz="2000" b="1"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sp>
        <p:nvSpPr>
          <p:cNvPr id="2" name="Text Box 1"/>
          <p:cNvSpPr txBox="1"/>
          <p:nvPr/>
        </p:nvSpPr>
        <p:spPr>
          <a:xfrm>
            <a:off x="1682115" y="1583055"/>
            <a:ext cx="8524240" cy="3312160"/>
          </a:xfrm>
          <a:prstGeom prst="rect">
            <a:avLst/>
          </a:prstGeom>
        </p:spPr>
        <p:txBody>
          <a:bodyPr wrap="square">
            <a:noAutofit/>
          </a:bodyPr>
          <a:p>
            <a:r>
              <a:rPr lang="en-US" altLang="zh-CN" sz="2000"/>
              <a:t>The development was broken into focused sprints with clear deliverables and sprint reviews.</a:t>
            </a:r>
            <a:endParaRPr lang="en-US" altLang="zh-CN" sz="2000"/>
          </a:p>
          <a:p>
            <a:endParaRPr lang="en-US" altLang="zh-CN" sz="2000"/>
          </a:p>
          <a:p>
            <a:pPr>
              <a:buFont typeface="Arial" panose="020B0604020202020204"/>
              <a:buChar char="•"/>
            </a:pPr>
            <a:r>
              <a:rPr lang="en-US" altLang="zh-CN" sz="2000"/>
              <a:t>Sprint 1: Database connection + query interface</a:t>
            </a:r>
            <a:endParaRPr lang="en-US" altLang="zh-CN" sz="2000"/>
          </a:p>
          <a:p>
            <a:pPr>
              <a:buFont typeface="Arial" panose="020B0604020202020204"/>
              <a:buChar char="•"/>
            </a:pPr>
            <a:endParaRPr lang="en-US" altLang="zh-CN" sz="2000"/>
          </a:p>
          <a:p>
            <a:pPr>
              <a:buFont typeface="Arial" panose="020B0604020202020204"/>
              <a:buChar char="•"/>
            </a:pPr>
            <a:r>
              <a:rPr lang="en-US" altLang="zh-CN" sz="2000"/>
              <a:t>Sprint 2: LangChain integration + schema awareness</a:t>
            </a:r>
            <a:endParaRPr lang="en-US" altLang="zh-CN" sz="2000"/>
          </a:p>
          <a:p>
            <a:pPr>
              <a:buFont typeface="Arial" panose="020B0604020202020204"/>
              <a:buChar char="•"/>
            </a:pPr>
            <a:endParaRPr lang="en-US" altLang="zh-CN" sz="2000"/>
          </a:p>
          <a:p>
            <a:pPr>
              <a:buFont typeface="Arial" panose="020B0604020202020204"/>
              <a:buChar char="•"/>
            </a:pPr>
            <a:r>
              <a:rPr lang="en-US" altLang="zh-CN" sz="2000"/>
              <a:t>Sprint 3: Output formatting + error handling</a:t>
            </a:r>
            <a:endParaRPr lang="en-US" altLang="zh-CN" sz="2000"/>
          </a:p>
          <a:p>
            <a:pPr>
              <a:buFont typeface="Arial" panose="020B0604020202020204"/>
              <a:buChar char="•"/>
            </a:pPr>
            <a:endParaRPr lang="en-US" altLang="zh-CN" sz="2000"/>
          </a:p>
          <a:p>
            <a:pPr>
              <a:buFont typeface="Arial" panose="020B0604020202020204"/>
              <a:buChar char="•"/>
            </a:pPr>
            <a:r>
              <a:rPr lang="en-US" altLang="zh-CN" sz="2000"/>
              <a:t>Sprint 4: SQL transparency + testing + final polishing</a:t>
            </a:r>
            <a:endParaRPr lang="en-US" altLang="zh-CN" sz="2000"/>
          </a:p>
          <a:p>
            <a:pPr>
              <a:buFont typeface="Arial" panose="020B0604020202020204"/>
              <a:buChar char="•"/>
            </a:pPr>
            <a:endParaRPr lang="en-US" altLang="zh-CN" sz="2000"/>
          </a:p>
          <a:p>
            <a:r>
              <a:rPr lang="en-US" altLang="zh-CN" sz="2000"/>
              <a:t>Each sprint ended with demos, retrospectives, and backlog updates.</a:t>
            </a:r>
            <a:endParaRPr lang="en-US" altLang="zh-CN" sz="2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1209042" y="1008089"/>
            <a:ext cx="10419429" cy="4093428"/>
          </a:xfrm>
          <a:prstGeom prst="rect">
            <a:avLst/>
          </a:prstGeom>
          <a:noFill/>
        </p:spPr>
        <p:txBody>
          <a:bodyPr wrap="square" lIns="91440" tIns="45720" rIns="91440" bIns="45720" rtlCol="0" anchor="t">
            <a:spAutoFit/>
          </a:bodyPr>
          <a:lstStyle/>
          <a:p>
            <a:pPr algn="just"/>
            <a:r>
              <a:rPr lang="en-US" sz="2000" b="1" dirty="0" smtClean="0"/>
              <a:t>Bug Report:</a:t>
            </a:r>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US" sz="2000" b="1" dirty="0" smtClean="0"/>
          </a:p>
          <a:p>
            <a:pPr algn="just"/>
            <a:endParaRPr lang="en-IN" sz="2000" b="1"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graphicFrame>
        <p:nvGraphicFramePr>
          <p:cNvPr id="2" name="Table 1"/>
          <p:cNvGraphicFramePr>
            <a:graphicFrameLocks noGrp="1"/>
          </p:cNvGraphicFramePr>
          <p:nvPr/>
        </p:nvGraphicFramePr>
        <p:xfrm>
          <a:off x="1209042" y="1910081"/>
          <a:ext cx="9743436" cy="3462813"/>
        </p:xfrm>
        <a:graphic>
          <a:graphicData uri="http://schemas.openxmlformats.org/drawingml/2006/table">
            <a:tbl>
              <a:tblPr/>
              <a:tblGrid>
                <a:gridCol w="1623906"/>
                <a:gridCol w="1623906"/>
                <a:gridCol w="1623906"/>
                <a:gridCol w="1623906"/>
                <a:gridCol w="1623906"/>
                <a:gridCol w="1623906"/>
              </a:tblGrid>
              <a:tr h="375138">
                <a:tc>
                  <a:txBody>
                    <a:bodyPr/>
                    <a:lstStyle/>
                    <a:p>
                      <a:r>
                        <a:rPr lang="en-IN" b="1" dirty="0"/>
                        <a:t>Bug ID</a:t>
                      </a:r>
                      <a:endParaRPr lang="en-IN" dirty="0"/>
                    </a:p>
                  </a:txBody>
                  <a:tcPr anchor="ctr">
                    <a:lnL>
                      <a:noFill/>
                    </a:lnL>
                    <a:lnR>
                      <a:noFill/>
                    </a:lnR>
                    <a:lnT>
                      <a:noFill/>
                    </a:lnT>
                    <a:lnB>
                      <a:noFill/>
                    </a:lnB>
                  </a:tcPr>
                </a:tc>
                <a:tc>
                  <a:txBody>
                    <a:bodyPr/>
                    <a:lstStyle/>
                    <a:p>
                      <a:r>
                        <a:rPr lang="en-IN" b="1"/>
                        <a:t>Description</a:t>
                      </a:r>
                      <a:endParaRPr lang="en-IN"/>
                    </a:p>
                  </a:txBody>
                  <a:tcPr anchor="ctr">
                    <a:lnL>
                      <a:noFill/>
                    </a:lnL>
                    <a:lnR>
                      <a:noFill/>
                    </a:lnR>
                    <a:lnT>
                      <a:noFill/>
                    </a:lnT>
                    <a:lnB>
                      <a:noFill/>
                    </a:lnB>
                  </a:tcPr>
                </a:tc>
                <a:tc>
                  <a:txBody>
                    <a:bodyPr/>
                    <a:lstStyle/>
                    <a:p>
                      <a:r>
                        <a:rPr lang="en-IN" b="1"/>
                        <a:t>Steps to Reproduce</a:t>
                      </a:r>
                      <a:endParaRPr lang="en-IN"/>
                    </a:p>
                  </a:txBody>
                  <a:tcPr anchor="ctr">
                    <a:lnL>
                      <a:noFill/>
                    </a:lnL>
                    <a:lnR>
                      <a:noFill/>
                    </a:lnR>
                    <a:lnT>
                      <a:noFill/>
                    </a:lnT>
                    <a:lnB>
                      <a:noFill/>
                    </a:lnB>
                  </a:tcPr>
                </a:tc>
                <a:tc>
                  <a:txBody>
                    <a:bodyPr/>
                    <a:lstStyle/>
                    <a:p>
                      <a:r>
                        <a:rPr lang="en-IN" b="1"/>
                        <a:t>Expected Behavior</a:t>
                      </a:r>
                      <a:endParaRPr lang="en-IN"/>
                    </a:p>
                  </a:txBody>
                  <a:tcPr anchor="ctr">
                    <a:lnL>
                      <a:noFill/>
                    </a:lnL>
                    <a:lnR>
                      <a:noFill/>
                    </a:lnR>
                    <a:lnT>
                      <a:noFill/>
                    </a:lnT>
                    <a:lnB>
                      <a:noFill/>
                    </a:lnB>
                  </a:tcPr>
                </a:tc>
                <a:tc>
                  <a:txBody>
                    <a:bodyPr/>
                    <a:lstStyle/>
                    <a:p>
                      <a:r>
                        <a:rPr lang="en-IN" b="1"/>
                        <a:t>Actual Behavior</a:t>
                      </a:r>
                      <a:endParaRPr lang="en-IN"/>
                    </a:p>
                  </a:txBody>
                  <a:tcPr anchor="ctr">
                    <a:lnL>
                      <a:noFill/>
                    </a:lnL>
                    <a:lnR>
                      <a:noFill/>
                    </a:lnR>
                    <a:lnT>
                      <a:noFill/>
                    </a:lnT>
                    <a:lnB>
                      <a:noFill/>
                    </a:lnB>
                  </a:tcPr>
                </a:tc>
                <a:tc>
                  <a:txBody>
                    <a:bodyPr/>
                    <a:lstStyle/>
                    <a:p>
                      <a:r>
                        <a:rPr lang="en-IN" b="1"/>
                        <a:t>Severity</a:t>
                      </a:r>
                      <a:endParaRPr lang="en-IN"/>
                    </a:p>
                  </a:txBody>
                  <a:tcPr anchor="ctr">
                    <a:lnL>
                      <a:noFill/>
                    </a:lnL>
                    <a:lnR>
                      <a:noFill/>
                    </a:lnR>
                    <a:lnT>
                      <a:noFill/>
                    </a:lnT>
                    <a:lnB>
                      <a:noFill/>
                    </a:lnB>
                  </a:tcPr>
                </a:tc>
              </a:tr>
              <a:tr h="1673693">
                <a:tc>
                  <a:txBody>
                    <a:bodyPr/>
                    <a:lstStyle/>
                    <a:p>
                      <a:r>
                        <a:rPr lang="en-US" altLang="en-US" dirty="0"/>
                        <a:t>BUG-001</a:t>
                      </a:r>
                      <a:endParaRPr lang="en-US" altLang="en-US" dirty="0"/>
                    </a:p>
                  </a:txBody>
                  <a:tcPr anchor="ctr">
                    <a:lnL>
                      <a:noFill/>
                    </a:lnL>
                    <a:lnR>
                      <a:noFill/>
                    </a:lnR>
                    <a:lnT>
                      <a:noFill/>
                    </a:lnT>
                    <a:lnB>
                      <a:noFill/>
                    </a:lnB>
                  </a:tcPr>
                </a:tc>
                <a:tc>
                  <a:txBody>
                    <a:bodyPr/>
                    <a:lstStyle/>
                    <a:p>
                      <a:r>
                        <a:rPr lang="en-US" altLang="en-US" dirty="0"/>
                        <a:t>No error message shown when incorrect DB credentials are entered</a:t>
                      </a:r>
                      <a:endParaRPr lang="en-US" altLang="en-US" dirty="0"/>
                    </a:p>
                  </a:txBody>
                  <a:tcPr anchor="ctr">
                    <a:lnL>
                      <a:noFill/>
                    </a:lnL>
                    <a:lnR>
                      <a:noFill/>
                    </a:lnR>
                    <a:lnT>
                      <a:noFill/>
                    </a:lnT>
                    <a:lnB>
                      <a:noFill/>
                    </a:lnB>
                  </a:tcPr>
                </a:tc>
                <a:tc>
                  <a:txBody>
                    <a:bodyPr/>
                    <a:lstStyle/>
                    <a:p>
                      <a:r>
                        <a:rPr lang="en-US" altLang="en-US"/>
                        <a:t>1. Launch the application</a:t>
                      </a:r>
                      <a:endParaRPr lang="en-US" altLang="en-US"/>
                    </a:p>
                    <a:p>
                      <a:r>
                        <a:rPr lang="en-US" altLang="en-US"/>
                        <a:t>2. Enter incorrect database host, username, or password</a:t>
                      </a:r>
                      <a:endParaRPr lang="en-US" altLang="en-US"/>
                    </a:p>
                    <a:p>
                      <a:r>
                        <a:rPr lang="en-US" altLang="en-US"/>
                        <a:t>3. Click on "Connect"</a:t>
                      </a:r>
                      <a:endParaRPr lang="en-US" altLang="en-US"/>
                    </a:p>
                  </a:txBody>
                  <a:tcPr anchor="ctr">
                    <a:lnL>
                      <a:noFill/>
                    </a:lnL>
                    <a:lnR>
                      <a:noFill/>
                    </a:lnR>
                    <a:lnT>
                      <a:noFill/>
                    </a:lnT>
                    <a:lnB>
                      <a:noFill/>
                    </a:lnB>
                  </a:tcPr>
                </a:tc>
                <a:tc>
                  <a:txBody>
                    <a:bodyPr/>
                    <a:lstStyle/>
                    <a:p>
                      <a:r>
                        <a:rPr lang="en-US" altLang="en-US"/>
                        <a:t>A clear error message should be displayed (e.g., "Incorrect credentials" or "Connection failed")</a:t>
                      </a:r>
                      <a:endParaRPr lang="en-US" altLang="en-US"/>
                    </a:p>
                  </a:txBody>
                  <a:tcPr anchor="ctr">
                    <a:lnL>
                      <a:noFill/>
                    </a:lnL>
                    <a:lnR>
                      <a:noFill/>
                    </a:lnR>
                    <a:lnT>
                      <a:noFill/>
                    </a:lnT>
                    <a:lnB>
                      <a:noFill/>
                    </a:lnB>
                  </a:tcPr>
                </a:tc>
                <a:tc>
                  <a:txBody>
                    <a:bodyPr/>
                    <a:lstStyle/>
                    <a:p>
                      <a:r>
                        <a:rPr lang="en-US" altLang="en-US"/>
                        <a:t>No feedback or error message is shown; the connection silently fails</a:t>
                      </a:r>
                      <a:endParaRPr lang="en-US" altLang="en-US"/>
                    </a:p>
                  </a:txBody>
                  <a:tcPr anchor="ctr">
                    <a:lnL>
                      <a:noFill/>
                    </a:lnL>
                    <a:lnR>
                      <a:noFill/>
                    </a:lnR>
                    <a:lnT>
                      <a:noFill/>
                    </a:lnT>
                    <a:lnB>
                      <a:noFill/>
                    </a:lnB>
                  </a:tcPr>
                </a:tc>
                <a:tc>
                  <a:txBody>
                    <a:bodyPr/>
                    <a:lstStyle/>
                    <a:p>
                      <a:r>
                        <a:rPr lang="en-IN"/>
                        <a:t>High</a:t>
                      </a:r>
                      <a:endParaRPr lang="en-IN"/>
                    </a:p>
                  </a:txBody>
                  <a:tcPr anchor="ctr">
                    <a:lnL>
                      <a:noFill/>
                    </a:lnL>
                    <a:lnR>
                      <a:noFill/>
                    </a:lnR>
                    <a:lnT>
                      <a:noFill/>
                    </a:lnT>
                    <a:lnB>
                      <a:noFill/>
                    </a:lnB>
                  </a:tcPr>
                </a:tc>
              </a:tr>
              <a:tr h="1413982">
                <a:tc>
                  <a:txBody>
                    <a:bodyPr/>
                    <a:lstStyle/>
                    <a:p>
                      <a:r>
                        <a:rPr lang="en-IN"/>
                        <a:t>BUG-002</a:t>
                      </a:r>
                      <a:endParaRPr lang="en-IN"/>
                    </a:p>
                  </a:txBody>
                  <a:tcPr anchor="ctr">
                    <a:lnL>
                      <a:noFill/>
                    </a:lnL>
                    <a:lnR>
                      <a:noFill/>
                    </a:lnR>
                    <a:lnT>
                      <a:noFill/>
                    </a:lnT>
                    <a:lnB>
                      <a:noFill/>
                    </a:lnB>
                  </a:tcPr>
                </a:tc>
                <a:tc>
                  <a:txBody>
                    <a:bodyPr/>
                    <a:lstStyle/>
                    <a:p>
                      <a:r>
                        <a:rPr lang="en-US" altLang="en-US" dirty="0"/>
                        <a:t>Inconsistent loading of chat history</a:t>
                      </a:r>
                      <a:endParaRPr lang="en-US" altLang="en-US" dirty="0"/>
                    </a:p>
                  </a:txBody>
                  <a:tcPr anchor="ctr">
                    <a:lnL>
                      <a:noFill/>
                    </a:lnL>
                    <a:lnR>
                      <a:noFill/>
                    </a:lnR>
                    <a:lnT>
                      <a:noFill/>
                    </a:lnT>
                    <a:lnB>
                      <a:noFill/>
                    </a:lnB>
                  </a:tcPr>
                </a:tc>
                <a:tc>
                  <a:txBody>
                    <a:bodyPr/>
                    <a:lstStyle/>
                    <a:p>
                      <a:r>
                        <a:rPr lang="en-US" altLang="en-US" dirty="0"/>
                        <a:t>1. Open the application</a:t>
                      </a:r>
                      <a:endParaRPr lang="en-US" altLang="en-US" dirty="0"/>
                    </a:p>
                    <a:p>
                      <a:r>
                        <a:rPr lang="en-US" altLang="en-US" dirty="0"/>
                        <a:t>2. Submit multiple queries</a:t>
                      </a:r>
                      <a:endParaRPr lang="en-US" altLang="en-US" dirty="0"/>
                    </a:p>
                    <a:p>
                      <a:r>
                        <a:rPr lang="en-US" altLang="en-US" dirty="0"/>
                        <a:t>3. Reopen the session or navigate to chat history</a:t>
                      </a:r>
                      <a:endParaRPr lang="en-US" altLang="en-US" dirty="0"/>
                    </a:p>
                    <a:p>
                      <a:r>
                        <a:rPr lang="en-US" altLang="en-US" dirty="0"/>
                        <a:t>4. Try to view previous chats</a:t>
                      </a:r>
                      <a:endParaRPr lang="en-US" altLang="en-US" dirty="0"/>
                    </a:p>
                  </a:txBody>
                  <a:tcPr anchor="ctr">
                    <a:lnL>
                      <a:noFill/>
                    </a:lnL>
                    <a:lnR>
                      <a:noFill/>
                    </a:lnR>
                    <a:lnT>
                      <a:noFill/>
                    </a:lnT>
                    <a:lnB>
                      <a:noFill/>
                    </a:lnB>
                  </a:tcPr>
                </a:tc>
                <a:tc>
                  <a:txBody>
                    <a:bodyPr/>
                    <a:lstStyle/>
                    <a:p>
                      <a:r>
                        <a:rPr lang="en-US" altLang="en-US" dirty="0"/>
                        <a:t>All previous chats should load completely and display the full conversation history</a:t>
                      </a:r>
                      <a:endParaRPr lang="en-US" altLang="en-US" dirty="0"/>
                    </a:p>
                  </a:txBody>
                  <a:tcPr anchor="ctr">
                    <a:lnL>
                      <a:noFill/>
                    </a:lnL>
                    <a:lnR>
                      <a:noFill/>
                    </a:lnR>
                    <a:lnT>
                      <a:noFill/>
                    </a:lnT>
                    <a:lnB>
                      <a:noFill/>
                    </a:lnB>
                  </a:tcPr>
                </a:tc>
                <a:tc>
                  <a:txBody>
                    <a:bodyPr/>
                    <a:lstStyle/>
                    <a:p>
                      <a:r>
                        <a:rPr lang="en-US" altLang="en-US" dirty="0"/>
                        <a:t>Some chats fail to load or display incomplete data; history appears blank or partially loaded</a:t>
                      </a:r>
                      <a:endParaRPr lang="en-US" altLang="en-US" dirty="0"/>
                    </a:p>
                  </a:txBody>
                  <a:tcPr anchor="ctr">
                    <a:lnL>
                      <a:noFill/>
                    </a:lnL>
                    <a:lnR>
                      <a:noFill/>
                    </a:lnR>
                    <a:lnT>
                      <a:noFill/>
                    </a:lnT>
                    <a:lnB>
                      <a:noFill/>
                    </a:lnB>
                  </a:tcPr>
                </a:tc>
                <a:tc>
                  <a:txBody>
                    <a:bodyPr/>
                    <a:lstStyle/>
                    <a:p>
                      <a:r>
                        <a:rPr lang="en-IN" dirty="0"/>
                        <a:t>Medium</a:t>
                      </a:r>
                      <a:endParaRPr lang="en-IN" dirty="0"/>
                    </a:p>
                  </a:txBody>
                  <a:tcPr anchor="ctr">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7190" y="134185"/>
            <a:ext cx="8577617" cy="316081"/>
          </a:xfrm>
        </p:spPr>
        <p:txBody>
          <a:bodyPr/>
          <a:lstStyle/>
          <a:p>
            <a:pPr algn="ctr"/>
            <a:r>
              <a:rPr lang="en-US" dirty="0">
                <a:solidFill>
                  <a:srgbClr val="FF0000"/>
                </a:solidFill>
                <a:cs typeface="Times New Roman" panose="02020603050405020304" pitchFamily="18" charset="0"/>
              </a:rPr>
              <a:t>Introduction</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285750" y="1163414"/>
            <a:ext cx="11243103" cy="4707890"/>
          </a:xfrm>
          <a:prstGeom prst="rect">
            <a:avLst/>
          </a:prstGeom>
          <a:noFill/>
        </p:spPr>
        <p:txBody>
          <a:bodyPr wrap="square" lIns="91440" tIns="45720" rIns="91440" bIns="45720" anchor="t">
            <a:spAutoFit/>
          </a:bodyPr>
          <a:lstStyle/>
          <a:p>
            <a:pPr algn="just"/>
            <a:r>
              <a:rPr lang="en-US" altLang="en-US" sz="2000" dirty="0">
                <a:latin typeface="Times New Roman" panose="02020603050405020304" pitchFamily="18" charset="0"/>
                <a:cs typeface="Times New Roman" panose="02020603050405020304" pitchFamily="18" charset="0"/>
              </a:rPr>
              <a:t>The Intelligent Database Query Assistant is an innovative conversational AI system designed to bridge the gap between non-technical users and relational databases by enabling natural language interactions. Leveraging advanced technologies like LangChain and OpenAI's language models, the system translates user queries into precise SQL commands, eliminating the need for specialized database knowledge. This solution empowers professionals across industries—such as business analysts, healthcare workers, and government officials—to access critical data effortlessly, enhancing decision-making and operational efficiency.</a:t>
            </a:r>
            <a:endParaRPr lang="en-US" altLang="en-US" sz="2000" dirty="0">
              <a:latin typeface="Times New Roman" panose="02020603050405020304" pitchFamily="18" charset="0"/>
              <a:cs typeface="Times New Roman" panose="02020603050405020304" pitchFamily="18" charset="0"/>
            </a:endParaRPr>
          </a:p>
          <a:p>
            <a:pPr algn="just"/>
            <a:endParaRPr lang="en-US" altLang="en-US" sz="2000" dirty="0">
              <a:latin typeface="Times New Roman" panose="02020603050405020304" pitchFamily="18" charset="0"/>
              <a:cs typeface="Times New Roman" panose="02020603050405020304" pitchFamily="18" charset="0"/>
            </a:endParaRPr>
          </a:p>
          <a:p>
            <a:pPr algn="just"/>
            <a:r>
              <a:rPr lang="en-US" altLang="en-US" sz="2000" dirty="0">
                <a:latin typeface="Times New Roman" panose="02020603050405020304" pitchFamily="18" charset="0"/>
                <a:cs typeface="Times New Roman" panose="02020603050405020304" pitchFamily="18" charset="0"/>
              </a:rPr>
              <a:t>Traditional database interfaces often pose significant barriers for users unfamiliar with SQL, creating reliance on IT departments and delaying time-sensitive insights. The proposed system addresses these challenges by offering an intuitive, secure, and scalable platform that not only generates accurate SQL queries but also provides results in natural language. With features like real-time feedback, query transparency, and session management, the assistant ensures accessibility while fostering user confidence and learning. This project represents a significant step toward democratizing data access through AI-driven conversational interfaces.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Results</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874157" y="982689"/>
            <a:ext cx="10419429" cy="1323439"/>
          </a:xfrm>
          <a:prstGeom prst="rect">
            <a:avLst/>
          </a:prstGeom>
          <a:noFill/>
        </p:spPr>
        <p:txBody>
          <a:bodyPr wrap="square" lIns="91440" tIns="45720" rIns="91440" bIns="45720" rtlCol="0" anchor="t">
            <a:spAutoFit/>
          </a:bodyPr>
          <a:lstStyle/>
          <a:p>
            <a:pPr algn="just"/>
            <a:r>
              <a:rPr lang="en-US" sz="2000" b="1" dirty="0" smtClean="0"/>
              <a:t>Definition of Done:</a:t>
            </a:r>
            <a:endParaRPr lang="en-US" sz="2000" b="1" dirty="0" smtClean="0"/>
          </a:p>
          <a:p>
            <a:pPr algn="just"/>
            <a:endParaRPr lang="en-US" sz="2000" b="1" dirty="0" smtClean="0"/>
          </a:p>
          <a:p>
            <a:pPr algn="just"/>
            <a:endParaRPr lang="en-IN" sz="2000" b="1" dirty="0" smtClean="0"/>
          </a:p>
          <a:p>
            <a:pPr algn="just"/>
            <a:endParaRPr lang="en-IN" sz="2000" dirty="0" smtClean="0"/>
          </a:p>
        </p:txBody>
      </p:sp>
      <p:sp>
        <p:nvSpPr>
          <p:cNvPr id="2" name="Text Box 1"/>
          <p:cNvSpPr txBox="1"/>
          <p:nvPr/>
        </p:nvSpPr>
        <p:spPr>
          <a:xfrm>
            <a:off x="1795780" y="1534795"/>
            <a:ext cx="6362065" cy="4707890"/>
          </a:xfrm>
          <a:prstGeom prst="rect">
            <a:avLst/>
          </a:prstGeom>
        </p:spPr>
        <p:txBody>
          <a:bodyPr wrap="square">
            <a:spAutoFit/>
          </a:bodyPr>
          <a:p>
            <a:r>
              <a:rPr lang="en-US" altLang="zh-CN" sz="2000"/>
              <a:t>The following criteria were used to validate task completion before release.</a:t>
            </a:r>
            <a:endParaRPr lang="en-US" altLang="zh-CN" sz="2000"/>
          </a:p>
          <a:p>
            <a:r>
              <a:rPr lang="en-US" altLang="zh-CN" sz="2000">
                <a:sym typeface="+mn-ea"/>
              </a:rPr>
              <a:t>[✔] </a:t>
            </a:r>
            <a:r>
              <a:rPr lang="en-IN" altLang="en-US" sz="2000">
                <a:sym typeface="+mn-ea"/>
              </a:rPr>
              <a:t>User Frindly UI</a:t>
            </a:r>
            <a:endParaRPr lang="en-IN" altLang="en-US" sz="2000">
              <a:sym typeface="+mn-ea"/>
            </a:endParaRPr>
          </a:p>
          <a:p>
            <a:endParaRPr lang="en-US" altLang="zh-CN" sz="2000"/>
          </a:p>
          <a:p>
            <a:pPr>
              <a:buFont typeface="Arial" panose="020B0604020202020204"/>
            </a:pPr>
            <a:r>
              <a:rPr lang="en-US" altLang="zh-CN" sz="2000"/>
              <a:t>[✔] Query accepted and translated correctly</a:t>
            </a:r>
            <a:endParaRPr lang="en-US" altLang="zh-CN" sz="2000"/>
          </a:p>
          <a:p>
            <a:pPr>
              <a:buFont typeface="Arial" panose="020B0604020202020204"/>
              <a:buChar char="•"/>
            </a:pPr>
            <a:endParaRPr lang="en-US" altLang="zh-CN" sz="2000"/>
          </a:p>
          <a:p>
            <a:pPr>
              <a:buFont typeface="Arial" panose="020B0604020202020204"/>
            </a:pPr>
            <a:r>
              <a:rPr lang="en-US" altLang="zh-CN" sz="2000"/>
              <a:t>[✔] SQL executed and response displayed</a:t>
            </a:r>
            <a:endParaRPr lang="en-US" altLang="zh-CN" sz="2000"/>
          </a:p>
          <a:p>
            <a:pPr>
              <a:buFont typeface="Arial" panose="020B0604020202020204"/>
              <a:buChar char="•"/>
            </a:pPr>
            <a:endParaRPr lang="en-US" altLang="zh-CN" sz="2000"/>
          </a:p>
          <a:p>
            <a:pPr>
              <a:buFont typeface="Arial" panose="020B0604020202020204"/>
            </a:pPr>
            <a:r>
              <a:rPr lang="en-US" altLang="zh-CN" sz="2000"/>
              <a:t>[✔] Option to view SQL query works</a:t>
            </a:r>
            <a:endParaRPr lang="en-US" altLang="zh-CN" sz="2000"/>
          </a:p>
          <a:p>
            <a:pPr>
              <a:buFont typeface="Arial" panose="020B0604020202020204"/>
              <a:buChar char="•"/>
            </a:pPr>
            <a:endParaRPr lang="en-US" altLang="zh-CN" sz="2000"/>
          </a:p>
          <a:p>
            <a:pPr>
              <a:buFont typeface="Arial" panose="020B0604020202020204"/>
            </a:pPr>
            <a:r>
              <a:rPr lang="en-US" altLang="zh-CN" sz="2000"/>
              <a:t>[✔] Errors handled with proper user prompts</a:t>
            </a:r>
            <a:endParaRPr lang="en-US" altLang="zh-CN" sz="2000"/>
          </a:p>
          <a:p>
            <a:pPr>
              <a:buFont typeface="Arial" panose="020B0604020202020204"/>
              <a:buChar char="•"/>
            </a:pPr>
            <a:endParaRPr lang="en-US" altLang="zh-CN" sz="2000"/>
          </a:p>
          <a:p>
            <a:pPr>
              <a:buFont typeface="Arial" panose="020B0604020202020204"/>
            </a:pPr>
            <a:r>
              <a:rPr lang="en-US" altLang="zh-CN" sz="2000"/>
              <a:t>[✔] Backend validation confirmed result accuracy</a:t>
            </a:r>
            <a:endParaRPr lang="en-US" altLang="zh-CN" sz="2000"/>
          </a:p>
          <a:p>
            <a:pPr>
              <a:buFont typeface="Arial" panose="020B0604020202020204"/>
              <a:buChar char="•"/>
            </a:pPr>
            <a:endParaRPr lang="en-US" altLang="zh-CN" sz="2000"/>
          </a:p>
          <a:p>
            <a:pPr>
              <a:buFont typeface="Arial" panose="020B0604020202020204"/>
            </a:pPr>
            <a:r>
              <a:rPr lang="en-US" altLang="zh-CN" sz="2000"/>
              <a:t>[✔] Chat history stored and reusable</a:t>
            </a:r>
            <a:endParaRPr lang="en-US" altLang="zh-CN"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0000" lnSpcReduction="20000"/>
          </a:bodyPr>
          <a:lstStyle/>
          <a:p>
            <a:pPr marL="0" indent="0">
              <a:buNone/>
            </a:pPr>
            <a:r>
              <a:rPr lang="en-US" altLang="en-US" sz="2000" dirty="0" smtClean="0">
                <a:latin typeface="Times New Roman" panose="02020603050405020304" pitchFamily="18" charset="0"/>
                <a:cs typeface="Times New Roman" panose="02020603050405020304" pitchFamily="18" charset="0"/>
              </a:rPr>
              <a:t>The Intelligent Database Query Assistant successfully enables non-technical users to interact with relational databases through natural language. By combining LangChain, OpenAI models, and SQL execution logic, it offers an intuitive and transparent querying system. The application addresses accessibility, correctness, and usability in real-world data environments.</a:t>
            </a:r>
            <a:endParaRPr lang="en-US" altLang="en-US" sz="2000" dirty="0" smtClean="0">
              <a:latin typeface="Times New Roman" panose="02020603050405020304" pitchFamily="18" charset="0"/>
              <a:cs typeface="Times New Roman" panose="02020603050405020304" pitchFamily="18" charset="0"/>
            </a:endParaRPr>
          </a:p>
          <a:p>
            <a:pPr marL="0" indent="0">
              <a:buNone/>
            </a:pPr>
            <a:endParaRPr lang="en-US" altLang="en-US" sz="2000" dirty="0" smtClean="0">
              <a:latin typeface="Times New Roman" panose="02020603050405020304" pitchFamily="18" charset="0"/>
              <a:cs typeface="Times New Roman" panose="02020603050405020304" pitchFamily="18" charset="0"/>
            </a:endParaRPr>
          </a:p>
          <a:p>
            <a:pPr marL="0" indent="0">
              <a:buNone/>
            </a:pPr>
            <a:r>
              <a:rPr lang="en-IN" sz="2400" dirty="0">
                <a:solidFill>
                  <a:srgbClr val="FF0000"/>
                </a:solidFill>
                <a:latin typeface="Times New Roman" panose="02020603050405020304" pitchFamily="18" charset="0"/>
                <a:cs typeface="Times New Roman" panose="02020603050405020304" pitchFamily="18" charset="0"/>
              </a:rPr>
              <a:t>Future Scope</a:t>
            </a:r>
            <a:r>
              <a:rPr lang="en-IN" sz="2400" dirty="0" smtClean="0">
                <a:solidFill>
                  <a:srgbClr val="FF0000"/>
                </a:solidFill>
                <a:latin typeface="Times New Roman" panose="02020603050405020304" pitchFamily="18" charset="0"/>
                <a:cs typeface="Times New Roman" panose="02020603050405020304" pitchFamily="18" charset="0"/>
              </a:rPr>
              <a:t>:</a:t>
            </a:r>
            <a:endParaRPr lang="en-IN" sz="240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Add multi-turn conversation memory for follow-up queries</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Support voice-based interaction and speech-to-text</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Extend compatibility to PostgreSQL, SQL Server, and NoSQL</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Integrate data visualization like charts and graphs</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Build role-based access control for enterprise-grade security</a:t>
            </a:r>
            <a:endParaRPr lang="en-US" altLang="en-US" sz="2000" dirty="0">
              <a:latin typeface="Times New Roman" panose="02020603050405020304" pitchFamily="18" charset="0"/>
              <a:cs typeface="Times New Roman" panose="02020603050405020304" pitchFamily="18" charset="0"/>
            </a:endParaRPr>
          </a:p>
          <a:p>
            <a:pPr marL="0" indent="0">
              <a:buNone/>
            </a:pPr>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sz="2000" dirty="0">
                <a:latin typeface="Times New Roman" panose="02020603050405020304" pitchFamily="18" charset="0"/>
                <a:cs typeface="Times New Roman" panose="02020603050405020304" pitchFamily="18" charset="0"/>
              </a:rPr>
              <a:t>Add auto-learning from past queries for personalization</a:t>
            </a:r>
            <a:endParaRPr lang="en-US" altLang="en-US"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341197" y="594849"/>
            <a:ext cx="11436823" cy="421441"/>
          </a:xfrm>
        </p:spPr>
        <p:txBody>
          <a:bodyPr/>
          <a:lstStyle/>
          <a:p>
            <a:r>
              <a:rPr lang="en-IN" dirty="0">
                <a:solidFill>
                  <a:srgbClr val="FF0000"/>
                </a:solidFill>
              </a:rPr>
              <a:t>Conclusion:</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71766878-3199-4EAB-94E7-2D6D11070E14}"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IN" smtClean="0"/>
            </a:fld>
            <a:endParaRPr lang="en-IN"/>
          </a:p>
        </p:txBody>
      </p:sp>
      <p:sp>
        <p:nvSpPr>
          <p:cNvPr id="3" name="Title 2"/>
          <p:cNvSpPr>
            <a:spLocks noGrp="1"/>
          </p:cNvSpPr>
          <p:nvPr>
            <p:ph type="title"/>
          </p:nvPr>
        </p:nvSpPr>
        <p:spPr>
          <a:xfrm>
            <a:off x="1121979" y="2398881"/>
            <a:ext cx="10515600" cy="1325563"/>
          </a:xfrm>
        </p:spPr>
        <p:txBody>
          <a:bodyPr>
            <a:normAutofit/>
          </a:bodyPr>
          <a:lstStyle/>
          <a:p>
            <a:r>
              <a:rPr lang="en-US" sz="6600" dirty="0"/>
              <a:t>          THANK YOU</a:t>
            </a:r>
            <a:endParaRPr lang="en-IN" sz="6600" dirty="0"/>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graphicFrame>
        <p:nvGraphicFramePr>
          <p:cNvPr id="8" name="Table 2"/>
          <p:cNvGraphicFramePr>
            <a:graphicFrameLocks noGrp="1"/>
          </p:cNvGraphicFramePr>
          <p:nvPr/>
        </p:nvGraphicFramePr>
        <p:xfrm>
          <a:off x="124821" y="682612"/>
          <a:ext cx="11967927" cy="5659542"/>
        </p:xfrm>
        <a:graphic>
          <a:graphicData uri="http://schemas.openxmlformats.org/drawingml/2006/table">
            <a:tbl>
              <a:tblPr firstRow="1" bandRow="1">
                <a:tableStyleId>{EEE7283C-3CF3-47DC-8721-378D4A62B228}</a:tableStyleId>
              </a:tblPr>
              <a:tblGrid>
                <a:gridCol w="580160"/>
                <a:gridCol w="1245117"/>
                <a:gridCol w="2602852"/>
                <a:gridCol w="7539798"/>
              </a:tblGrid>
              <a:tr h="670475">
                <a:tc>
                  <a:txBody>
                    <a:bodyPr/>
                    <a:lstStyle/>
                    <a:p>
                      <a:pPr algn="l"/>
                      <a:r>
                        <a:rPr lang="en-US" sz="1200" dirty="0" err="1">
                          <a:latin typeface="Times New Roman" panose="02020603050405020304" pitchFamily="18" charset="0"/>
                          <a:cs typeface="Times New Roman" panose="02020603050405020304" pitchFamily="18" charset="0"/>
                        </a:rPr>
                        <a:t>Sl.No</a:t>
                      </a:r>
                      <a:r>
                        <a:rPr lang="en-US"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solidFill>
                      <a:srgbClr val="AA022A"/>
                    </a:solidFill>
                  </a:tcPr>
                </a:tc>
                <a:tc>
                  <a:txBody>
                    <a:bodyPr/>
                    <a:lstStyle/>
                    <a:p>
                      <a:pPr algn="l"/>
                      <a:r>
                        <a:rPr lang="en-US" sz="1200" dirty="0">
                          <a:latin typeface="Times New Roman" panose="02020603050405020304"/>
                          <a:cs typeface="Times New Roman" panose="02020603050405020304"/>
                        </a:rPr>
                        <a:t>AUTHORS</a:t>
                      </a:r>
                      <a:endParaRPr lang="en-US" sz="1200" dirty="0">
                        <a:latin typeface="Times New Roman" panose="02020603050405020304"/>
                        <a:cs typeface="Times New Roman" panose="02020603050405020304"/>
                      </a:endParaRPr>
                    </a:p>
                  </a:txBody>
                  <a:tcPr>
                    <a:solidFill>
                      <a:srgbClr val="AA022A"/>
                    </a:solidFill>
                  </a:tcPr>
                </a:tc>
                <a:tc>
                  <a:txBody>
                    <a:bodyPr/>
                    <a:lstStyle/>
                    <a:p>
                      <a:pPr algn="l"/>
                      <a:r>
                        <a:rPr lang="en-US" sz="1200" dirty="0">
                          <a:latin typeface="Times New Roman" panose="02020603050405020304"/>
                          <a:cs typeface="Times New Roman" panose="02020603050405020304"/>
                        </a:rPr>
                        <a:t>PAPER</a:t>
                      </a:r>
                      <a:endParaRPr lang="en-US" sz="1200" dirty="0">
                        <a:latin typeface="Times New Roman" panose="02020603050405020304"/>
                        <a:cs typeface="Times New Roman" panose="02020603050405020304"/>
                      </a:endParaRPr>
                    </a:p>
                  </a:txBody>
                  <a:tcPr>
                    <a:solidFill>
                      <a:srgbClr val="AA022A"/>
                    </a:solidFill>
                  </a:tcPr>
                </a:tc>
                <a:tc>
                  <a:txBody>
                    <a:bodyPr/>
                    <a:lstStyle/>
                    <a:p>
                      <a:pPr algn="l"/>
                      <a:r>
                        <a:rPr lang="en-US" sz="1200" dirty="0">
                          <a:latin typeface="Times New Roman" panose="02020603050405020304"/>
                          <a:cs typeface="Times New Roman" panose="02020603050405020304"/>
                        </a:rPr>
                        <a:t>INFERENCE</a:t>
                      </a:r>
                      <a:endParaRPr lang="en-US" sz="1200" dirty="0">
                        <a:latin typeface="Times New Roman" panose="02020603050405020304"/>
                        <a:cs typeface="Times New Roman" panose="02020603050405020304"/>
                      </a:endParaRPr>
                    </a:p>
                  </a:txBody>
                  <a:tcPr>
                    <a:solidFill>
                      <a:srgbClr val="AA022A"/>
                    </a:solidFill>
                  </a:tcPr>
                </a:tc>
              </a:tr>
              <a:tr h="1389067">
                <a:tc>
                  <a:txBody>
                    <a:bodyPr/>
                    <a:lstStyle/>
                    <a:p>
                      <a:pPr algn="l"/>
                      <a:r>
                        <a:rPr lang="en-US" sz="1600" b="0" dirty="0">
                          <a:latin typeface="Times New Roman" panose="02020603050405020304"/>
                          <a:cs typeface="Times New Roman" panose="02020603050405020304"/>
                        </a:rPr>
                        <a:t>1</a:t>
                      </a:r>
                      <a:endParaRPr lang="en-US" sz="1600" b="0" dirty="0">
                        <a:latin typeface="Times New Roman" panose="02020603050405020304"/>
                        <a:cs typeface="Times New Roman" panose="02020603050405020304"/>
                      </a:endParaRPr>
                    </a:p>
                  </a:txBody>
                  <a:tcPr/>
                </a:tc>
                <a:tc>
                  <a:txBody>
                    <a:bodyPr/>
                    <a:lstStyle/>
                    <a:p>
                      <a:pPr lvl="0" algn="l">
                        <a:lnSpc>
                          <a:spcPct val="100000"/>
                        </a:lnSpc>
                        <a:spcBef>
                          <a:spcPts val="0"/>
                        </a:spcBef>
                        <a:spcAft>
                          <a:spcPts val="0"/>
                        </a:spcAft>
                        <a:buNone/>
                      </a:pPr>
                      <a:r>
                        <a:rPr lang="en-IN" sz="1350" dirty="0">
                          <a:latin typeface="Times New Roman" panose="02020603050405020304" pitchFamily="18" charset="0"/>
                          <a:cs typeface="Times New Roman" panose="02020603050405020304" pitchFamily="18" charset="0"/>
                          <a:sym typeface="+mn-ea"/>
                        </a:rPr>
                        <a:t>V. Murali, R. J. Sarma, P. A. Sukanya and P. </a:t>
                      </a:r>
                      <a:r>
                        <a:rPr lang="en-IN" sz="1350" dirty="0" err="1">
                          <a:latin typeface="Times New Roman" panose="02020603050405020304" pitchFamily="18" charset="0"/>
                          <a:cs typeface="Times New Roman" panose="02020603050405020304" pitchFamily="18" charset="0"/>
                          <a:sym typeface="+mn-ea"/>
                        </a:rPr>
                        <a:t>Athri</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defRPr/>
                      </a:pPr>
                      <a:r>
                        <a:rPr lang="en-US" sz="1400" dirty="0" err="1">
                          <a:latin typeface="Times New Roman" panose="02020603050405020304" pitchFamily="18" charset="0"/>
                          <a:cs typeface="Times New Roman" panose="02020603050405020304" pitchFamily="18" charset="0"/>
                          <a:sym typeface="+mn-ea"/>
                        </a:rPr>
                        <a:t>ChEMBL</a:t>
                      </a:r>
                      <a:r>
                        <a:rPr lang="en-US" sz="1400" dirty="0">
                          <a:latin typeface="Times New Roman" panose="02020603050405020304" pitchFamily="18" charset="0"/>
                          <a:cs typeface="Times New Roman" panose="02020603050405020304" pitchFamily="18" charset="0"/>
                          <a:sym typeface="+mn-ea"/>
                        </a:rPr>
                        <a:t> Bot - A Chat Bot for </a:t>
                      </a:r>
                      <a:r>
                        <a:rPr lang="en-US" sz="1400" dirty="0" err="1">
                          <a:latin typeface="Times New Roman" panose="02020603050405020304" pitchFamily="18" charset="0"/>
                          <a:cs typeface="Times New Roman" panose="02020603050405020304" pitchFamily="18" charset="0"/>
                          <a:sym typeface="+mn-ea"/>
                        </a:rPr>
                        <a:t>ChEMBL</a:t>
                      </a:r>
                      <a:r>
                        <a:rPr lang="en-US" sz="1400" dirty="0">
                          <a:latin typeface="Times New Roman" panose="02020603050405020304" pitchFamily="18" charset="0"/>
                          <a:cs typeface="Times New Roman" panose="02020603050405020304" pitchFamily="18" charset="0"/>
                          <a:sym typeface="+mn-ea"/>
                        </a:rPr>
                        <a:t> database</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This study presents </a:t>
                      </a:r>
                      <a:r>
                        <a:rPr lang="en-US" sz="1350" b="1" dirty="0" err="1">
                          <a:sym typeface="+mn-ea"/>
                        </a:rPr>
                        <a:t>ChEMBL</a:t>
                      </a:r>
                      <a:r>
                        <a:rPr lang="en-US" sz="1350" b="1" dirty="0">
                          <a:sym typeface="+mn-ea"/>
                        </a:rPr>
                        <a:t> Bot</a:t>
                      </a:r>
                      <a:r>
                        <a:rPr lang="en-US" sz="1350" dirty="0">
                          <a:sym typeface="+mn-ea"/>
                        </a:rPr>
                        <a:t>, a chatbot designed for querying the </a:t>
                      </a:r>
                      <a:r>
                        <a:rPr lang="en-US" sz="1350" b="1" dirty="0" err="1">
                          <a:sym typeface="+mn-ea"/>
                        </a:rPr>
                        <a:t>ChEMBL</a:t>
                      </a:r>
                      <a:r>
                        <a:rPr lang="en-US" sz="1350" b="1" dirty="0">
                          <a:sym typeface="+mn-ea"/>
                        </a:rPr>
                        <a:t> database</a:t>
                      </a:r>
                      <a:r>
                        <a:rPr lang="en-US" sz="1350" dirty="0">
                          <a:sym typeface="+mn-ea"/>
                        </a:rPr>
                        <a:t> using natural language. It explores the integration of </a:t>
                      </a:r>
                      <a:r>
                        <a:rPr lang="en-US" sz="1350" b="1" dirty="0">
                          <a:sym typeface="+mn-ea"/>
                        </a:rPr>
                        <a:t>NLU (Natural Language Understanding)</a:t>
                      </a:r>
                      <a:r>
                        <a:rPr lang="en-US" sz="1350" dirty="0">
                          <a:sym typeface="+mn-ea"/>
                        </a:rPr>
                        <a:t> techniques with structured database querying, highlighting challenges in mapping unstructured inputs to SQL queries. The research emphasizes the importance of domain-specific knowledge for improving chatbot accuracy in database interactions.</a:t>
                      </a:r>
                      <a:endParaRPr lang="en-US" dirty="0">
                        <a:latin typeface="Times New Roman" panose="02020603050405020304" pitchFamily="18" charset="0"/>
                        <a:cs typeface="Times New Roman" panose="02020603050405020304" pitchFamily="18" charset="0"/>
                      </a:endParaRPr>
                    </a:p>
                  </a:txBody>
                  <a:tcPr/>
                </a:tc>
              </a:tr>
              <a:tr h="1800000">
                <a:tc>
                  <a:txBody>
                    <a:bodyPr/>
                    <a:lstStyle/>
                    <a:p>
                      <a:pPr algn="l"/>
                      <a:r>
                        <a:rPr lang="en-US" sz="1600" b="0" dirty="0">
                          <a:latin typeface="Times New Roman" panose="02020603050405020304"/>
                          <a:cs typeface="Times New Roman" panose="02020603050405020304"/>
                        </a:rPr>
                        <a:t>2</a:t>
                      </a:r>
                      <a:endParaRPr lang="en-US" sz="1600" b="0" dirty="0">
                        <a:latin typeface="Times New Roman" panose="02020603050405020304"/>
                        <a:cs typeface="Times New Roman" panose="02020603050405020304"/>
                      </a:endParaRPr>
                    </a:p>
                  </a:txBody>
                  <a:tcPr/>
                </a:tc>
                <a:tc>
                  <a:txBody>
                    <a:bodyPr/>
                    <a:lstStyle/>
                    <a:p>
                      <a:pPr lvl="0" algn="l">
                        <a:lnSpc>
                          <a:spcPct val="100000"/>
                        </a:lnSpc>
                        <a:spcBef>
                          <a:spcPts val="0"/>
                        </a:spcBef>
                        <a:spcAft>
                          <a:spcPts val="0"/>
                        </a:spcAft>
                        <a:buNone/>
                      </a:pPr>
                      <a:r>
                        <a:rPr lang="en-US" sz="1350" dirty="0">
                          <a:latin typeface="Times New Roman" panose="02020603050405020304" pitchFamily="18" charset="0"/>
                          <a:cs typeface="Times New Roman" panose="02020603050405020304" pitchFamily="18" charset="0"/>
                          <a:sym typeface="+mn-ea"/>
                        </a:rPr>
                        <a:t>T. </a:t>
                      </a:r>
                      <a:r>
                        <a:rPr lang="en-US" sz="1350" dirty="0" err="1">
                          <a:latin typeface="Times New Roman" panose="02020603050405020304" pitchFamily="18" charset="0"/>
                          <a:cs typeface="Times New Roman" panose="02020603050405020304" pitchFamily="18" charset="0"/>
                          <a:sym typeface="+mn-ea"/>
                        </a:rPr>
                        <a:t>Simud</a:t>
                      </a:r>
                      <a:r>
                        <a:rPr lang="en-US" sz="1350" dirty="0">
                          <a:latin typeface="Times New Roman" panose="02020603050405020304" pitchFamily="18" charset="0"/>
                          <a:cs typeface="Times New Roman" panose="02020603050405020304" pitchFamily="18" charset="0"/>
                          <a:sym typeface="+mn-ea"/>
                        </a:rPr>
                        <a:t>, S. </a:t>
                      </a:r>
                      <a:r>
                        <a:rPr lang="en-US" sz="1350" dirty="0" err="1">
                          <a:latin typeface="Times New Roman" panose="02020603050405020304" pitchFamily="18" charset="0"/>
                          <a:cs typeface="Times New Roman" panose="02020603050405020304" pitchFamily="18" charset="0"/>
                          <a:sym typeface="+mn-ea"/>
                        </a:rPr>
                        <a:t>Ruengittinun</a:t>
                      </a:r>
                      <a:r>
                        <a:rPr lang="en-US" sz="1350" dirty="0">
                          <a:latin typeface="Times New Roman" panose="02020603050405020304" pitchFamily="18" charset="0"/>
                          <a:cs typeface="Times New Roman" panose="02020603050405020304" pitchFamily="18" charset="0"/>
                          <a:sym typeface="+mn-ea"/>
                        </a:rPr>
                        <a:t>, N. </a:t>
                      </a:r>
                      <a:r>
                        <a:rPr lang="en-US" sz="1350" dirty="0" err="1">
                          <a:latin typeface="Times New Roman" panose="02020603050405020304" pitchFamily="18" charset="0"/>
                          <a:cs typeface="Times New Roman" panose="02020603050405020304" pitchFamily="18" charset="0"/>
                          <a:sym typeface="+mn-ea"/>
                        </a:rPr>
                        <a:t>Surasvadi</a:t>
                      </a:r>
                      <a:r>
                        <a:rPr lang="en-US" sz="1350" dirty="0">
                          <a:latin typeface="Times New Roman" panose="02020603050405020304" pitchFamily="18" charset="0"/>
                          <a:cs typeface="Times New Roman" panose="02020603050405020304" pitchFamily="18" charset="0"/>
                          <a:sym typeface="+mn-ea"/>
                        </a:rPr>
                        <a:t>, N. </a:t>
                      </a:r>
                      <a:r>
                        <a:rPr lang="en-US" sz="1350" dirty="0" err="1">
                          <a:latin typeface="Times New Roman" panose="02020603050405020304" pitchFamily="18" charset="0"/>
                          <a:cs typeface="Times New Roman" panose="02020603050405020304" pitchFamily="18" charset="0"/>
                          <a:sym typeface="+mn-ea"/>
                        </a:rPr>
                        <a:t>Sanglerdsinlapachai</a:t>
                      </a:r>
                      <a:r>
                        <a:rPr lang="en-US" sz="1350" dirty="0">
                          <a:latin typeface="Times New Roman" panose="02020603050405020304" pitchFamily="18" charset="0"/>
                          <a:cs typeface="Times New Roman" panose="02020603050405020304" pitchFamily="18" charset="0"/>
                          <a:sym typeface="+mn-ea"/>
                        </a:rPr>
                        <a:t> and A. </a:t>
                      </a:r>
                      <a:r>
                        <a:rPr lang="en-US" sz="1350" dirty="0" err="1">
                          <a:latin typeface="Times New Roman" panose="02020603050405020304" pitchFamily="18" charset="0"/>
                          <a:cs typeface="Times New Roman" panose="02020603050405020304" pitchFamily="18" charset="0"/>
                          <a:sym typeface="+mn-ea"/>
                        </a:rPr>
                        <a:t>Plangprasopchok</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A Conversational Agent for Database Query: A Use Case for Thai People Map and Analytics Platform</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This paper introduces a </a:t>
                      </a:r>
                      <a:r>
                        <a:rPr lang="en-US" sz="1350" b="1" dirty="0">
                          <a:sym typeface="+mn-ea"/>
                        </a:rPr>
                        <a:t>conversational agent</a:t>
                      </a:r>
                      <a:r>
                        <a:rPr lang="en-US" sz="1350" dirty="0">
                          <a:sym typeface="+mn-ea"/>
                        </a:rPr>
                        <a:t> tailored for querying the </a:t>
                      </a:r>
                      <a:r>
                        <a:rPr lang="en-US" sz="1350" b="1" dirty="0">
                          <a:sym typeface="+mn-ea"/>
                        </a:rPr>
                        <a:t>Thai People Map and Analytics Platform</a:t>
                      </a:r>
                      <a:r>
                        <a:rPr lang="en-US" sz="1350" dirty="0">
                          <a:sym typeface="+mn-ea"/>
                        </a:rPr>
                        <a:t>. The study discusses challenges in handling </a:t>
                      </a:r>
                      <a:r>
                        <a:rPr lang="en-US" sz="1350" b="1" dirty="0">
                          <a:sym typeface="+mn-ea"/>
                        </a:rPr>
                        <a:t>complex Thai language structures</a:t>
                      </a:r>
                      <a:r>
                        <a:rPr lang="en-US" sz="1350" dirty="0">
                          <a:sym typeface="+mn-ea"/>
                        </a:rPr>
                        <a:t> and converting user intent into structured SQL queries. The authors propose a framework for enhancing query generation through </a:t>
                      </a:r>
                      <a:r>
                        <a:rPr lang="en-US" sz="1350" b="1" dirty="0">
                          <a:sym typeface="+mn-ea"/>
                        </a:rPr>
                        <a:t>entity recognition and intent detection</a:t>
                      </a:r>
                      <a:r>
                        <a:rPr lang="en-US" sz="1350" dirty="0">
                          <a:sym typeface="+mn-ea"/>
                        </a:rPr>
                        <a:t>, making database interaction more user-friendly.</a:t>
                      </a:r>
                      <a:endParaRPr lang="en-US" dirty="0">
                        <a:latin typeface="Times New Roman" panose="02020603050405020304" pitchFamily="18" charset="0"/>
                        <a:cs typeface="Times New Roman" panose="02020603050405020304" pitchFamily="18" charset="0"/>
                      </a:endParaRPr>
                    </a:p>
                  </a:txBody>
                  <a:tcPr/>
                </a:tc>
              </a:tr>
              <a:tr h="1800000">
                <a:tc>
                  <a:txBody>
                    <a:bodyPr/>
                    <a:lstStyle/>
                    <a:p>
                      <a:pPr algn="l"/>
                      <a:r>
                        <a:rPr lang="en-US" sz="1600" b="0" dirty="0">
                          <a:latin typeface="Times New Roman" panose="02020603050405020304"/>
                          <a:cs typeface="Times New Roman" panose="02020603050405020304"/>
                        </a:rPr>
                        <a:t>3</a:t>
                      </a:r>
                      <a:endParaRPr lang="en-US" sz="1600" b="0" dirty="0">
                        <a:latin typeface="Times New Roman" panose="02020603050405020304"/>
                        <a:cs typeface="Times New Roman" panose="02020603050405020304"/>
                      </a:endParaRPr>
                    </a:p>
                  </a:txBody>
                  <a:tcPr/>
                </a:tc>
                <a:tc>
                  <a:txBody>
                    <a:bodyPr/>
                    <a:lstStyle/>
                    <a:p>
                      <a:pPr lvl="0" algn="l">
                        <a:lnSpc>
                          <a:spcPct val="100000"/>
                        </a:lnSpc>
                        <a:spcBef>
                          <a:spcPts val="0"/>
                        </a:spcBef>
                        <a:spcAft>
                          <a:spcPts val="0"/>
                        </a:spcAft>
                        <a:buNone/>
                      </a:pPr>
                      <a:r>
                        <a:rPr lang="en-IN" sz="1350" dirty="0">
                          <a:latin typeface="Times New Roman" panose="02020603050405020304" pitchFamily="18" charset="0"/>
                          <a:cs typeface="Times New Roman" panose="02020603050405020304" pitchFamily="18" charset="0"/>
                          <a:sym typeface="+mn-ea"/>
                        </a:rPr>
                        <a:t>S. Hari Krishnan Parthasarathi, L. Zeng and D. </a:t>
                      </a:r>
                      <a:r>
                        <a:rPr lang="en-IN" sz="1350" dirty="0" err="1">
                          <a:latin typeface="Times New Roman" panose="02020603050405020304" pitchFamily="18" charset="0"/>
                          <a:cs typeface="Times New Roman" panose="02020603050405020304" pitchFamily="18" charset="0"/>
                          <a:sym typeface="+mn-ea"/>
                        </a:rPr>
                        <a:t>Hakkani-Tür</a:t>
                      </a:r>
                      <a:endParaRPr lang="en-US"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sym typeface="+mn-ea"/>
                        </a:rPr>
                        <a:t>Conversational Text-to-SQL: An Odyssey into State-of-the-Art and Challenges Ahead</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This research provides an extensive survey of </a:t>
                      </a:r>
                      <a:r>
                        <a:rPr lang="en-US" sz="1350" b="1" dirty="0">
                          <a:sym typeface="+mn-ea"/>
                        </a:rPr>
                        <a:t>state-of-the-art Text-to-SQL models</a:t>
                      </a:r>
                      <a:r>
                        <a:rPr lang="en-US" sz="1350" dirty="0">
                          <a:sym typeface="+mn-ea"/>
                        </a:rPr>
                        <a:t>, highlighting advancements in deep learning and NLP for automatic SQL generation. The study identifies key challenges such as </a:t>
                      </a:r>
                      <a:r>
                        <a:rPr lang="en-US" sz="1350" b="1" dirty="0">
                          <a:sym typeface="+mn-ea"/>
                        </a:rPr>
                        <a:t>handling ambiguous queries, multi-turn conversations, and contextual dependencies</a:t>
                      </a:r>
                      <a:r>
                        <a:rPr lang="en-US" sz="1350" dirty="0">
                          <a:sym typeface="+mn-ea"/>
                        </a:rPr>
                        <a:t>. The authors propose future directions for improving </a:t>
                      </a:r>
                      <a:r>
                        <a:rPr lang="en-US" sz="1350" b="1" dirty="0">
                          <a:sym typeface="+mn-ea"/>
                        </a:rPr>
                        <a:t>SQL parsing efficiency</a:t>
                      </a:r>
                      <a:r>
                        <a:rPr lang="en-US" sz="1350" dirty="0">
                          <a:sym typeface="+mn-ea"/>
                        </a:rPr>
                        <a:t> and enhancing model interpretability.</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17545" y="63163"/>
            <a:ext cx="8577617" cy="316081"/>
          </a:xfrm>
        </p:spPr>
        <p:txBody>
          <a:bodyPr/>
          <a:lstStyle/>
          <a:p>
            <a:pPr algn="ctr"/>
            <a:r>
              <a:rPr lang="en-US" dirty="0">
                <a:solidFill>
                  <a:srgbClr val="FF0000"/>
                </a:solidFill>
                <a:cs typeface="Times New Roman" panose="02020603050405020304" pitchFamily="18" charset="0"/>
              </a:rPr>
              <a:t>Literature Survey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graphicFrame>
        <p:nvGraphicFramePr>
          <p:cNvPr id="8" name="Table 2"/>
          <p:cNvGraphicFramePr>
            <a:graphicFrameLocks noGrp="1"/>
          </p:cNvGraphicFramePr>
          <p:nvPr/>
        </p:nvGraphicFramePr>
        <p:xfrm>
          <a:off x="167950" y="457325"/>
          <a:ext cx="11997685" cy="5673375"/>
        </p:xfrm>
        <a:graphic>
          <a:graphicData uri="http://schemas.openxmlformats.org/drawingml/2006/table">
            <a:tbl>
              <a:tblPr firstRow="1" bandRow="1">
                <a:tableStyleId>{EEE7283C-3CF3-47DC-8721-378D4A62B228}</a:tableStyleId>
              </a:tblPr>
              <a:tblGrid>
                <a:gridCol w="609918"/>
                <a:gridCol w="1252366"/>
                <a:gridCol w="2476452"/>
                <a:gridCol w="7658949"/>
              </a:tblGrid>
              <a:tr h="670475">
                <a:tc>
                  <a:txBody>
                    <a:bodyPr/>
                    <a:lstStyle/>
                    <a:p>
                      <a:pPr algn="l"/>
                      <a:r>
                        <a:rPr lang="en-US" sz="1200" dirty="0" err="1">
                          <a:latin typeface="Times New Roman" panose="02020603050405020304"/>
                          <a:cs typeface="Times New Roman" panose="02020603050405020304"/>
                        </a:rPr>
                        <a:t>Sl.No</a:t>
                      </a:r>
                      <a:r>
                        <a:rPr lang="en-US" sz="1200" dirty="0">
                          <a:latin typeface="Times New Roman" panose="02020603050405020304"/>
                          <a:cs typeface="Times New Roman" panose="02020603050405020304"/>
                        </a:rPr>
                        <a:t>.</a:t>
                      </a:r>
                      <a:endParaRPr lang="en-US" sz="1200" dirty="0">
                        <a:latin typeface="Times New Roman" panose="02020603050405020304"/>
                        <a:cs typeface="Times New Roman" panose="02020603050405020304"/>
                      </a:endParaRPr>
                    </a:p>
                  </a:txBody>
                  <a:tcPr>
                    <a:solidFill>
                      <a:srgbClr val="AA022A"/>
                    </a:solidFill>
                  </a:tcPr>
                </a:tc>
                <a:tc>
                  <a:txBody>
                    <a:bodyPr/>
                    <a:lstStyle/>
                    <a:p>
                      <a:pPr algn="l"/>
                      <a:r>
                        <a:rPr lang="en-US" sz="1200" dirty="0">
                          <a:latin typeface="Times New Roman" panose="02020603050405020304"/>
                          <a:cs typeface="Times New Roman" panose="02020603050405020304"/>
                        </a:rPr>
                        <a:t>AUTHORS</a:t>
                      </a:r>
                      <a:endParaRPr lang="en-US" sz="1200" dirty="0">
                        <a:latin typeface="Times New Roman" panose="02020603050405020304"/>
                        <a:cs typeface="Times New Roman" panose="02020603050405020304"/>
                      </a:endParaRPr>
                    </a:p>
                  </a:txBody>
                  <a:tcPr>
                    <a:solidFill>
                      <a:srgbClr val="AA022A"/>
                    </a:solidFill>
                  </a:tcPr>
                </a:tc>
                <a:tc>
                  <a:txBody>
                    <a:bodyPr/>
                    <a:lstStyle/>
                    <a:p>
                      <a:pPr algn="l"/>
                      <a:r>
                        <a:rPr lang="en-US" sz="1200" dirty="0">
                          <a:latin typeface="Times New Roman" panose="02020603050405020304"/>
                          <a:cs typeface="Times New Roman" panose="02020603050405020304"/>
                        </a:rPr>
                        <a:t>PAPER</a:t>
                      </a:r>
                      <a:endParaRPr lang="en-US" sz="1200" dirty="0">
                        <a:latin typeface="Times New Roman" panose="02020603050405020304"/>
                        <a:cs typeface="Times New Roman" panose="02020603050405020304"/>
                      </a:endParaRPr>
                    </a:p>
                  </a:txBody>
                  <a:tcPr>
                    <a:solidFill>
                      <a:srgbClr val="AA022A"/>
                    </a:solidFill>
                  </a:tcPr>
                </a:tc>
                <a:tc>
                  <a:txBody>
                    <a:bodyPr/>
                    <a:lstStyle/>
                    <a:p>
                      <a:pPr algn="l"/>
                      <a:r>
                        <a:rPr lang="en-US" sz="1200" dirty="0">
                          <a:latin typeface="Times New Roman" panose="02020603050405020304"/>
                          <a:cs typeface="Times New Roman" panose="02020603050405020304"/>
                        </a:rPr>
                        <a:t>INFERENCE</a:t>
                      </a:r>
                      <a:endParaRPr lang="en-US" sz="1200" dirty="0">
                        <a:latin typeface="Times New Roman" panose="02020603050405020304"/>
                        <a:cs typeface="Times New Roman" panose="02020603050405020304"/>
                      </a:endParaRPr>
                    </a:p>
                  </a:txBody>
                  <a:tcPr>
                    <a:solidFill>
                      <a:srgbClr val="AA022A"/>
                    </a:solidFill>
                  </a:tcPr>
                </a:tc>
              </a:tr>
              <a:tr h="1389067">
                <a:tc>
                  <a:txBody>
                    <a:bodyPr/>
                    <a:lstStyle/>
                    <a:p>
                      <a:pPr algn="l"/>
                      <a:r>
                        <a:rPr lang="en-US" sz="1600" b="0" dirty="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350" dirty="0">
                          <a:latin typeface="Times New Roman" panose="02020603050405020304" pitchFamily="18" charset="0"/>
                          <a:cs typeface="Times New Roman" panose="02020603050405020304" pitchFamily="18" charset="0"/>
                          <a:sym typeface="+mn-ea"/>
                        </a:rPr>
                        <a:t>R. Alonso, D. </a:t>
                      </a:r>
                      <a:r>
                        <a:rPr lang="en-US" sz="1350" dirty="0" err="1">
                          <a:latin typeface="Times New Roman" panose="02020603050405020304" pitchFamily="18" charset="0"/>
                          <a:cs typeface="Times New Roman" panose="02020603050405020304" pitchFamily="18" charset="0"/>
                          <a:sym typeface="+mn-ea"/>
                        </a:rPr>
                        <a:t>Dessí</a:t>
                      </a:r>
                      <a:r>
                        <a:rPr lang="en-US" sz="1350" dirty="0">
                          <a:latin typeface="Times New Roman" panose="02020603050405020304" pitchFamily="18" charset="0"/>
                          <a:cs typeface="Times New Roman" panose="02020603050405020304" pitchFamily="18" charset="0"/>
                          <a:sym typeface="+mn-ea"/>
                        </a:rPr>
                        <a:t>, A. Meloni and D. </a:t>
                      </a:r>
                      <a:r>
                        <a:rPr lang="en-US" sz="1350" dirty="0" err="1">
                          <a:latin typeface="Times New Roman" panose="02020603050405020304" pitchFamily="18" charset="0"/>
                          <a:cs typeface="Times New Roman" panose="02020603050405020304" pitchFamily="18" charset="0"/>
                          <a:sym typeface="+mn-ea"/>
                        </a:rPr>
                        <a:t>Reforgiato</a:t>
                      </a:r>
                      <a:r>
                        <a:rPr lang="en-US" sz="1350" dirty="0">
                          <a:latin typeface="Times New Roman" panose="02020603050405020304" pitchFamily="18" charset="0"/>
                          <a:cs typeface="Times New Roman" panose="02020603050405020304" pitchFamily="18" charset="0"/>
                          <a:sym typeface="+mn-ea"/>
                        </a:rPr>
                        <a:t> </a:t>
                      </a:r>
                      <a:r>
                        <a:rPr lang="en-US" sz="1350" dirty="0" err="1">
                          <a:latin typeface="Times New Roman" panose="02020603050405020304" pitchFamily="18" charset="0"/>
                          <a:cs typeface="Times New Roman" panose="02020603050405020304" pitchFamily="18" charset="0"/>
                          <a:sym typeface="+mn-ea"/>
                        </a:rPr>
                        <a:t>Recupero</a:t>
                      </a:r>
                      <a:endParaRPr lang="en-US" sz="1350" b="0" dirty="0">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endParaRPr lang="en-IN" altLang="en-US"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A Novel Knowledge Plug-In for Incorporating Information About Employability From the O*NET Database Into Conversational Agents</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The paper introduces a </a:t>
                      </a:r>
                      <a:r>
                        <a:rPr lang="en-US" sz="1350" b="1" dirty="0">
                          <a:sym typeface="+mn-ea"/>
                        </a:rPr>
                        <a:t>novel knowledge plug-in</a:t>
                      </a:r>
                      <a:r>
                        <a:rPr lang="en-US" sz="1350" dirty="0">
                          <a:sym typeface="+mn-ea"/>
                        </a:rPr>
                        <a:t> that integrates </a:t>
                      </a:r>
                      <a:r>
                        <a:rPr lang="en-US" sz="1350" b="1" dirty="0">
                          <a:sym typeface="+mn-ea"/>
                        </a:rPr>
                        <a:t>employment-related information</a:t>
                      </a:r>
                      <a:r>
                        <a:rPr lang="en-US" sz="1350" dirty="0">
                          <a:sym typeface="+mn-ea"/>
                        </a:rPr>
                        <a:t> from the </a:t>
                      </a:r>
                      <a:r>
                        <a:rPr lang="en-US" sz="1350" b="1" dirty="0">
                          <a:sym typeface="+mn-ea"/>
                        </a:rPr>
                        <a:t>O*NET database</a:t>
                      </a:r>
                      <a:r>
                        <a:rPr lang="en-US" sz="1350" dirty="0">
                          <a:sym typeface="+mn-ea"/>
                        </a:rPr>
                        <a:t> into conversational agents. It discusses how </a:t>
                      </a:r>
                      <a:r>
                        <a:rPr lang="en-US" sz="1350" b="1" dirty="0">
                          <a:sym typeface="+mn-ea"/>
                        </a:rPr>
                        <a:t>knowledge graphs</a:t>
                      </a:r>
                      <a:r>
                        <a:rPr lang="en-US" sz="1350" dirty="0">
                          <a:sym typeface="+mn-ea"/>
                        </a:rPr>
                        <a:t> can enhance chatbot-based data retrieval, making queries more </a:t>
                      </a:r>
                      <a:r>
                        <a:rPr lang="en-US" sz="1350" b="1" dirty="0">
                          <a:sym typeface="+mn-ea"/>
                        </a:rPr>
                        <a:t>context-aware and relevant</a:t>
                      </a:r>
                      <a:r>
                        <a:rPr lang="en-US" sz="1350" dirty="0">
                          <a:sym typeface="+mn-ea"/>
                        </a:rPr>
                        <a:t>. The findings suggest that </a:t>
                      </a:r>
                      <a:r>
                        <a:rPr lang="en-US" sz="1350" b="1" dirty="0">
                          <a:sym typeface="+mn-ea"/>
                        </a:rPr>
                        <a:t>enriching conversational agents with external knowledge</a:t>
                      </a:r>
                      <a:r>
                        <a:rPr lang="en-US" sz="1350" dirty="0">
                          <a:sym typeface="+mn-ea"/>
                        </a:rPr>
                        <a:t> significantly improves database query responses.</a:t>
                      </a:r>
                      <a:endParaRPr lang="en-US" sz="1350" dirty="0"/>
                    </a:p>
                    <a:p>
                      <a:pPr indent="0" algn="just">
                        <a:buFont typeface="Arial" panose="020B0604020202020204" pitchFamily="34" charset="0"/>
                        <a:buNone/>
                      </a:pPr>
                      <a:endParaRPr lang="en-IN" altLang="en-US" dirty="0">
                        <a:latin typeface="Times New Roman" panose="02020603050405020304" pitchFamily="18" charset="0"/>
                        <a:cs typeface="Times New Roman" panose="02020603050405020304" pitchFamily="18" charset="0"/>
                      </a:endParaRPr>
                    </a:p>
                  </a:txBody>
                  <a:tcPr/>
                </a:tc>
              </a:tr>
              <a:tr h="1813833">
                <a:tc>
                  <a:txBody>
                    <a:bodyPr/>
                    <a:lstStyle/>
                    <a:p>
                      <a:pPr algn="l"/>
                      <a:r>
                        <a:rPr lang="en-US" sz="1600" b="0" dirty="0">
                          <a:latin typeface="Times New Roman" panose="02020603050405020304" pitchFamily="18" charset="0"/>
                          <a:cs typeface="Times New Roman" panose="02020603050405020304" pitchFamily="18" charset="0"/>
                        </a:rPr>
                        <a:t>5</a:t>
                      </a:r>
                      <a:endParaRPr lang="en-US" sz="1600" b="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US" sz="1350" dirty="0">
                          <a:latin typeface="Times New Roman" panose="02020603050405020304" pitchFamily="18" charset="0"/>
                          <a:cs typeface="Times New Roman" panose="02020603050405020304" pitchFamily="18" charset="0"/>
                          <a:sym typeface="+mn-ea"/>
                        </a:rPr>
                        <a:t>M. </a:t>
                      </a:r>
                      <a:r>
                        <a:rPr lang="en-US" sz="1350" dirty="0" err="1">
                          <a:latin typeface="Times New Roman" panose="02020603050405020304" pitchFamily="18" charset="0"/>
                          <a:cs typeface="Times New Roman" panose="02020603050405020304" pitchFamily="18" charset="0"/>
                          <a:sym typeface="+mn-ea"/>
                        </a:rPr>
                        <a:t>Owda</a:t>
                      </a:r>
                      <a:r>
                        <a:rPr lang="en-US" sz="1350" dirty="0">
                          <a:latin typeface="Times New Roman" panose="02020603050405020304" pitchFamily="18" charset="0"/>
                          <a:cs typeface="Times New Roman" panose="02020603050405020304" pitchFamily="18" charset="0"/>
                          <a:sym typeface="+mn-ea"/>
                        </a:rPr>
                        <a:t>, Z. Bandar and K. Crockett</a:t>
                      </a:r>
                      <a:endParaRPr lang="en-US" dirty="0"/>
                    </a:p>
                  </a:txBody>
                  <a:tcPr/>
                </a:tc>
                <a:tc>
                  <a:txBody>
                    <a:bodyPr/>
                    <a:lstStyle/>
                    <a:p>
                      <a:pPr lvl="0" algn="l">
                        <a:lnSpc>
                          <a:spcPct val="100000"/>
                        </a:lnSpc>
                        <a:spcBef>
                          <a:spcPts val="0"/>
                        </a:spcBef>
                        <a:spcAft>
                          <a:spcPts val="0"/>
                        </a:spcAft>
                        <a:buNone/>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Conversation-Based Natural Language Interface to Relational Databases</a:t>
                      </a:r>
                      <a:endParaRPr lang="en-US" sz="1400" b="0" dirty="0">
                        <a:solidFill>
                          <a:schemeClr val="tx1">
                            <a:lumMod val="95000"/>
                            <a:lumOff val="5000"/>
                          </a:schemeClr>
                        </a:solidFill>
                        <a:latin typeface="Times New Roman" panose="02020603050405020304" pitchFamily="18" charset="0"/>
                        <a:cs typeface="Times New Roman" panose="02020603050405020304" pitchFamily="18" charset="0"/>
                      </a:endParaRPr>
                    </a:p>
                    <a:p>
                      <a:pPr lvl="0" algn="l">
                        <a:lnSpc>
                          <a:spcPct val="100000"/>
                        </a:lnSpc>
                        <a:spcBef>
                          <a:spcPts val="0"/>
                        </a:spcBef>
                        <a:spcAft>
                          <a:spcPts val="0"/>
                        </a:spcAft>
                        <a:buNone/>
                      </a:pP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This early work explores the </a:t>
                      </a:r>
                      <a:r>
                        <a:rPr lang="en-US" sz="1350" b="1" dirty="0">
                          <a:sym typeface="+mn-ea"/>
                        </a:rPr>
                        <a:t>architecture of a conversation-driven natural language interface</a:t>
                      </a:r>
                      <a:r>
                        <a:rPr lang="en-US" sz="1350" dirty="0">
                          <a:sym typeface="+mn-ea"/>
                        </a:rPr>
                        <a:t> for relational databases. The authors present a </a:t>
                      </a:r>
                      <a:r>
                        <a:rPr lang="en-US" sz="1350" b="1" dirty="0">
                          <a:sym typeface="+mn-ea"/>
                        </a:rPr>
                        <a:t>rule-based approach</a:t>
                      </a:r>
                      <a:r>
                        <a:rPr lang="en-US" sz="1350" dirty="0">
                          <a:sym typeface="+mn-ea"/>
                        </a:rPr>
                        <a:t> to </a:t>
                      </a:r>
                      <a:r>
                        <a:rPr lang="en-US" sz="1350" b="1" dirty="0">
                          <a:sym typeface="+mn-ea"/>
                        </a:rPr>
                        <a:t>mapping user inputs to SQL queries</a:t>
                      </a:r>
                      <a:r>
                        <a:rPr lang="en-US" sz="1350" dirty="0">
                          <a:sym typeface="+mn-ea"/>
                        </a:rPr>
                        <a:t>, identifying key challenges such as </a:t>
                      </a:r>
                      <a:r>
                        <a:rPr lang="en-US" sz="1350" b="1" dirty="0">
                          <a:sym typeface="+mn-ea"/>
                        </a:rPr>
                        <a:t>synonym handling, query reformulation, and ambiguity resolution</a:t>
                      </a:r>
                      <a:r>
                        <a:rPr lang="en-US" sz="1350" dirty="0">
                          <a:sym typeface="+mn-ea"/>
                        </a:rPr>
                        <a:t>. The study emphasizes the importance of iterative dialogue refinement in improving query accuracy.</a:t>
                      </a:r>
                      <a:endParaRPr lang="en-US" dirty="0">
                        <a:latin typeface="Times New Roman" panose="02020603050405020304" pitchFamily="18" charset="0"/>
                        <a:cs typeface="Times New Roman" panose="02020603050405020304" pitchFamily="18" charset="0"/>
                      </a:endParaRPr>
                    </a:p>
                  </a:txBody>
                  <a:tcPr/>
                </a:tc>
              </a:tr>
              <a:tr h="1800000">
                <a:tc>
                  <a:txBody>
                    <a:bodyPr/>
                    <a:lstStyle/>
                    <a:p>
                      <a:pPr algn="l"/>
                      <a:r>
                        <a:rPr lang="en-US" sz="1600" b="0" dirty="0">
                          <a:latin typeface="Times New Roman" panose="02020603050405020304" pitchFamily="18" charset="0"/>
                          <a:cs typeface="Times New Roman" panose="02020603050405020304" pitchFamily="18" charset="0"/>
                        </a:rPr>
                        <a:t>6</a:t>
                      </a:r>
                      <a:endParaRPr lang="en-US" sz="1600" b="0" dirty="0">
                        <a:latin typeface="Times New Roman" panose="02020603050405020304" pitchFamily="18" charset="0"/>
                        <a:cs typeface="Times New Roman" panose="02020603050405020304" pitchFamily="18" charset="0"/>
                      </a:endParaRPr>
                    </a:p>
                  </a:txBody>
                  <a:tcPr/>
                </a:tc>
                <a:tc>
                  <a:txBody>
                    <a:bodyPr/>
                    <a:lstStyle/>
                    <a:p>
                      <a:pPr lvl="0" algn="l">
                        <a:lnSpc>
                          <a:spcPct val="100000"/>
                        </a:lnSpc>
                        <a:spcBef>
                          <a:spcPts val="0"/>
                        </a:spcBef>
                        <a:spcAft>
                          <a:spcPts val="0"/>
                        </a:spcAft>
                        <a:buNone/>
                      </a:pPr>
                      <a:r>
                        <a:rPr lang="en-IN" sz="1350" dirty="0" err="1">
                          <a:latin typeface="Times New Roman" panose="02020603050405020304" pitchFamily="18" charset="0"/>
                          <a:cs typeface="Times New Roman" panose="02020603050405020304" pitchFamily="18" charset="0"/>
                          <a:sym typeface="+mn-ea"/>
                        </a:rPr>
                        <a:t>Galitsky</a:t>
                      </a:r>
                      <a:r>
                        <a:rPr lang="en-IN" sz="1350" dirty="0">
                          <a:latin typeface="Times New Roman" panose="02020603050405020304" pitchFamily="18" charset="0"/>
                          <a:cs typeface="Times New Roman" panose="02020603050405020304" pitchFamily="18" charset="0"/>
                          <a:sym typeface="+mn-ea"/>
                        </a:rPr>
                        <a:t>, B., &amp; </a:t>
                      </a:r>
                      <a:r>
                        <a:rPr lang="en-IN" sz="1350" dirty="0" err="1">
                          <a:latin typeface="Times New Roman" panose="02020603050405020304" pitchFamily="18" charset="0"/>
                          <a:cs typeface="Times New Roman" panose="02020603050405020304" pitchFamily="18" charset="0"/>
                          <a:sym typeface="+mn-ea"/>
                        </a:rPr>
                        <a:t>Galitsky</a:t>
                      </a:r>
                      <a:r>
                        <a:rPr lang="en-IN" sz="1350" dirty="0">
                          <a:latin typeface="Times New Roman" panose="02020603050405020304" pitchFamily="18" charset="0"/>
                          <a:cs typeface="Times New Roman" panose="02020603050405020304" pitchFamily="18" charset="0"/>
                          <a:sym typeface="+mn-ea"/>
                        </a:rPr>
                        <a:t>, B</a:t>
                      </a:r>
                      <a:endParaRPr lang="en-US" sz="1350" b="0" i="0" u="none" strike="noStrike" noProof="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defRPr/>
                      </a:pPr>
                      <a:r>
                        <a:rPr lang="en-US" sz="1400" dirty="0">
                          <a:latin typeface="Times New Roman" panose="02020603050405020304" pitchFamily="18" charset="0"/>
                          <a:cs typeface="Times New Roman" panose="02020603050405020304" pitchFamily="18" charset="0"/>
                          <a:sym typeface="+mn-ea"/>
                        </a:rPr>
                        <a:t>Developing Conversational Natural Language Interface to a Database</a:t>
                      </a:r>
                      <a:endParaRPr lang="en-US" sz="1400" b="0" i="0" u="none" strike="noStrike"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350" dirty="0">
                          <a:sym typeface="+mn-ea"/>
                        </a:rPr>
                        <a:t>This book chapter discusses </a:t>
                      </a:r>
                      <a:r>
                        <a:rPr lang="en-US" sz="1350" b="1" dirty="0">
                          <a:sym typeface="+mn-ea"/>
                        </a:rPr>
                        <a:t>linguistic structures and dialogue management</a:t>
                      </a:r>
                      <a:r>
                        <a:rPr lang="en-US" sz="1350" dirty="0">
                          <a:sym typeface="+mn-ea"/>
                        </a:rPr>
                        <a:t> in conversational interfaces for databases. The authors highlight </a:t>
                      </a:r>
                      <a:r>
                        <a:rPr lang="en-US" sz="1350" b="1" dirty="0">
                          <a:sym typeface="+mn-ea"/>
                        </a:rPr>
                        <a:t>pattern-based matching and machine learning</a:t>
                      </a:r>
                      <a:r>
                        <a:rPr lang="en-US" sz="1350" dirty="0">
                          <a:sym typeface="+mn-ea"/>
                        </a:rPr>
                        <a:t> techniques to improve SQL query generation. They argue that incorporating </a:t>
                      </a:r>
                      <a:r>
                        <a:rPr lang="en-US" sz="1350" b="1" dirty="0">
                          <a:sym typeface="+mn-ea"/>
                        </a:rPr>
                        <a:t>contextual learning</a:t>
                      </a:r>
                      <a:r>
                        <a:rPr lang="en-US" sz="1350" dirty="0">
                          <a:sym typeface="+mn-ea"/>
                        </a:rPr>
                        <a:t> allows chatbots to </a:t>
                      </a:r>
                      <a:r>
                        <a:rPr lang="en-US" sz="1350" b="1" dirty="0">
                          <a:sym typeface="+mn-ea"/>
                        </a:rPr>
                        <a:t>understand complex user queries more accurately</a:t>
                      </a:r>
                      <a:r>
                        <a:rPr lang="en-US" sz="1350" dirty="0">
                          <a:sym typeface="+mn-ea"/>
                        </a:rPr>
                        <a:t>.</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IN" altLang="en-US" dirty="0">
                <a:solidFill>
                  <a:srgbClr val="FF0000"/>
                </a:solidFill>
                <a:cs typeface="Times New Roman" panose="02020603050405020304" pitchFamily="18" charset="0"/>
              </a:rPr>
              <a:t>Research Gaps</a:t>
            </a:r>
            <a:endParaRPr lang="en-IN" altLang="en-US"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664845" y="993775"/>
            <a:ext cx="11194415" cy="5015865"/>
          </a:xfrm>
          <a:prstGeom prst="rect">
            <a:avLst/>
          </a:prstGeom>
          <a:noFill/>
        </p:spPr>
        <p:txBody>
          <a:bodyPr wrap="square" lIns="91440" tIns="45720" rIns="91440" bIns="45720" rtlCol="0" anchor="t">
            <a:spAutoFit/>
          </a:bodyPr>
          <a:lstStyle/>
          <a:p>
            <a:pPr algn="just"/>
            <a:r>
              <a:rPr lang="en-US" altLang="en-US" sz="2000" dirty="0"/>
              <a:t>This project addresses key research gaps identified in existing conversational database interfaces. First, prior systems like ChEMBL Bot [1] and Thai People Map [2] were limited to single-domain queries and struggled with complex multi-table joins, while our solution leverages schema-aware LLMs to handle sophisticated cross-table queries. Second, earlier approaches by Owda et al. [5] and Galitsky [6] lacked query transparency and user feedback mechanisms, which we resolve through explainable AI features that display generated SQL and enable interactive refinement. Additionally, while works like Kumar et al. [11] and Reshmi et al. [12] focused on accuracy, they overlooked enterprise scalability and security - gaps our system closes through LangChain integration and robust error handling for production environments.</a:t>
            </a:r>
            <a:endParaRPr lang="en-US" altLang="en-US" sz="2000" dirty="0"/>
          </a:p>
          <a:p>
            <a:pPr algn="just"/>
            <a:endParaRPr lang="en-US" altLang="en-US" sz="2000" dirty="0"/>
          </a:p>
          <a:p>
            <a:pPr algn="just"/>
            <a:r>
              <a:rPr lang="en-US" altLang="en-US" sz="2000" dirty="0"/>
              <a:t>The project also advances beyond domain-specific solutions like ChatbotSQL [8] by offering cross-industry applicability, and improves upon static educational tools by incorporating real-time learning through conversational feedback. Unlike ontology-based systems [15] or benchmarks like CoSQL [16], our approach combines the flexibility of OpenAI models with structured database context to balance generalization with precision. Finally, we address deployment challenges noted by Colas et al. [13] through a portable web architecture that maintains performance under concurrent enterprise workloads, filling a critical gap between research prototypes and practical implementation.</a:t>
            </a:r>
            <a:endParaRPr lang="en-US" alt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a:solidFill>
                  <a:srgbClr val="FF0000"/>
                </a:solidFill>
                <a:cs typeface="Times New Roman" panose="02020603050405020304" pitchFamily="18" charset="0"/>
              </a:rPr>
              <a:t>Problem Statement</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874646" y="2269387"/>
            <a:ext cx="10419429" cy="2553335"/>
          </a:xfrm>
          <a:prstGeom prst="rect">
            <a:avLst/>
          </a:prstGeom>
          <a:noFill/>
        </p:spPr>
        <p:txBody>
          <a:bodyPr wrap="square" lIns="91440" tIns="45720" rIns="91440" bIns="45720" rtlCol="0" anchor="t">
            <a:spAutoFit/>
          </a:bodyPr>
          <a:lstStyle/>
          <a:p>
            <a:pPr algn="just"/>
            <a:r>
              <a:rPr lang="en-US" altLang="en-US" sz="2000" dirty="0"/>
              <a:t>Non-technical users face significant barriers in accessing relational databases due to the complexity of SQL, creating reliance on IT teams and delaying data-driven decisions. Existing natural language interfaces often fail to handle complex queries, lack transparency in query translation, and struggle with scalability and security. This project develops an intelligent conversational AI system using LangChain and OpenAI to enable accurate, user-friendly natural language to SQL conversion while ensuring explainability, security, and enterprise-ready performance for diverse domains.</a:t>
            </a:r>
            <a:endParaRPr lang="en-US" altLang="en-US" sz="2000" dirty="0"/>
          </a:p>
          <a:p>
            <a:pPr algn="just"/>
            <a:endParaRPr lang="en-US" altLang="en-US" sz="2000" dirty="0"/>
          </a:p>
          <a:p>
            <a:pPr algn="just"/>
            <a:endParaRPr lang="en-US"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874646" y="1421027"/>
            <a:ext cx="10419429" cy="3784600"/>
          </a:xfrm>
          <a:prstGeom prst="rect">
            <a:avLst/>
          </a:prstGeom>
          <a:noFill/>
        </p:spPr>
        <p:txBody>
          <a:bodyPr wrap="square" lIns="91440" tIns="45720" rIns="91440" bIns="45720" rtlCol="0" anchor="t">
            <a:spAutoFit/>
          </a:bodyPr>
          <a:lstStyle/>
          <a:p>
            <a:pPr algn="just"/>
            <a:r>
              <a:rPr lang="en-IN" sz="2000" b="1" dirty="0">
                <a:sym typeface="+mn-ea"/>
              </a:rPr>
              <a:t>Agile </a:t>
            </a:r>
            <a:r>
              <a:rPr lang="en-IN" sz="2000" b="1" dirty="0" smtClean="0">
                <a:sym typeface="+mn-ea"/>
              </a:rPr>
              <a:t>Methodology:</a:t>
            </a:r>
            <a:endParaRPr lang="en-IN" sz="2000" b="1" dirty="0" smtClean="0"/>
          </a:p>
          <a:p>
            <a:pPr algn="just"/>
            <a:r>
              <a:rPr lang="en-US" altLang="en-US" sz="2000" dirty="0">
                <a:sym typeface="+mn-ea"/>
              </a:rPr>
              <a:t>The development followed the Agile software development lifecycle, using iterative sprints and continuous feedback loops. This allowed the team to adapt to evolving user needs, fix issues quickly, and ensure the product remained aligned with its goals.</a:t>
            </a:r>
            <a:endParaRPr lang="en-US" altLang="en-US" sz="2000" dirty="0"/>
          </a:p>
          <a:p>
            <a:pPr algn="just"/>
            <a:endParaRPr lang="en-US" altLang="en-US" sz="2000" dirty="0"/>
          </a:p>
          <a:p>
            <a:pPr marL="342900" indent="-342900" algn="just">
              <a:buFont typeface="Arial" panose="020B0604020202020204" pitchFamily="34" charset="0"/>
              <a:buChar char="•"/>
            </a:pPr>
            <a:r>
              <a:rPr lang="en-US" altLang="en-US" sz="2000" dirty="0">
                <a:sym typeface="+mn-ea"/>
              </a:rPr>
              <a:t>Followed </a:t>
            </a:r>
            <a:r>
              <a:rPr lang="en-IN" altLang="en-US" sz="2000" dirty="0">
                <a:sym typeface="+mn-ea"/>
              </a:rPr>
              <a:t>4</a:t>
            </a:r>
            <a:r>
              <a:rPr lang="en-US" altLang="en-US" sz="2000" dirty="0">
                <a:sym typeface="+mn-ea"/>
              </a:rPr>
              <a:t>-week sprint cycles</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sym typeface="+mn-ea"/>
              </a:rPr>
              <a:t>Emphasized incremental development</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sym typeface="+mn-ea"/>
              </a:rPr>
              <a:t>Regular team stand-ups and reviews</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sym typeface="+mn-ea"/>
              </a:rPr>
              <a:t>Integrated feedback from test runs and demos into each sprint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80153" y="1473781"/>
            <a:ext cx="10419429" cy="4092575"/>
          </a:xfrm>
          <a:prstGeom prst="rect">
            <a:avLst/>
          </a:prstGeom>
          <a:noFill/>
        </p:spPr>
        <p:txBody>
          <a:bodyPr wrap="square" lIns="91440" tIns="45720" rIns="91440" bIns="45720" rtlCol="0" anchor="t">
            <a:spAutoFit/>
          </a:bodyPr>
          <a:lstStyle/>
          <a:p>
            <a:pPr algn="just"/>
            <a:r>
              <a:rPr lang="en-IN" sz="2000" b="1" dirty="0"/>
              <a:t>User Stories</a:t>
            </a:r>
            <a:r>
              <a:rPr lang="en-IN" sz="2000" b="1" dirty="0" smtClean="0"/>
              <a:t>:</a:t>
            </a:r>
            <a:endParaRPr lang="en-IN" sz="2000" b="1" dirty="0" smtClean="0"/>
          </a:p>
          <a:p>
            <a:pPr algn="just"/>
            <a:endParaRPr lang="en-IN" sz="2000" dirty="0" smtClean="0"/>
          </a:p>
          <a:p>
            <a:pPr algn="just">
              <a:buFont typeface="Arial" panose="020B0604020202020204" pitchFamily="34" charset="0"/>
            </a:pPr>
            <a:r>
              <a:rPr lang="en-US" altLang="en-US" sz="2000" dirty="0" smtClean="0"/>
              <a:t>User stories were designed to represent real-world scenarios that the application should support. These stories helped the team prioritize features and design a system centered around user needs.</a:t>
            </a:r>
            <a:endParaRPr lang="en-US" altLang="en-US" sz="2000" dirty="0" smtClean="0"/>
          </a:p>
          <a:p>
            <a:pPr algn="just">
              <a:buFont typeface="Arial" panose="020B0604020202020204" pitchFamily="34" charset="0"/>
            </a:pPr>
            <a:endParaRPr lang="en-US" altLang="en-US" sz="2000" dirty="0" smtClean="0"/>
          </a:p>
          <a:p>
            <a:pPr marL="342900" indent="-342900" algn="just">
              <a:buFont typeface="Arial" panose="020B0604020202020204" pitchFamily="34" charset="0"/>
              <a:buChar char="•"/>
            </a:pPr>
            <a:r>
              <a:rPr lang="en-US" altLang="en-US" sz="2000" dirty="0" smtClean="0"/>
              <a:t>As a business analyst, I want to ask questions in English to fetch sales data.</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As an HR manager, I want to retrieve employee records using simple queries.</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As a healthcare worker, I want to fetch patient reports using natural language.</a:t>
            </a:r>
            <a:endParaRPr lang="en-US" altLang="en-US" sz="2000" dirty="0" smtClean="0"/>
          </a:p>
          <a:p>
            <a:pPr marL="342900" indent="-342900" algn="just">
              <a:buFont typeface="Arial" panose="020B0604020202020204" pitchFamily="34" charset="0"/>
              <a:buChar char="•"/>
            </a:pPr>
            <a:endParaRPr lang="en-US" altLang="en-US" sz="2000" dirty="0" smtClean="0"/>
          </a:p>
          <a:p>
            <a:pPr marL="342900" indent="-342900" algn="just">
              <a:buFont typeface="Arial" panose="020B0604020202020204" pitchFamily="34" charset="0"/>
              <a:buChar char="•"/>
            </a:pPr>
            <a:r>
              <a:rPr lang="en-US" altLang="en-US" sz="2000" dirty="0" smtClean="0"/>
              <a:t>As a public official, I want to analyze city data without using SQL.</a:t>
            </a:r>
            <a:endParaRPr lang="en-US" altLang="en-US" sz="2000" dirty="0" smtClean="0"/>
          </a:p>
          <a:p>
            <a:pPr marL="342900" indent="-342900" algn="just">
              <a:buFont typeface="Arial" panose="020B0604020202020204" pitchFamily="34" charset="0"/>
              <a:buChar char="•"/>
            </a:pPr>
            <a:endParaRPr lang="en-IN"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5551" y="489785"/>
            <a:ext cx="8577617" cy="316081"/>
          </a:xfrm>
        </p:spPr>
        <p:txBody>
          <a:bodyPr/>
          <a:lstStyle/>
          <a:p>
            <a:pPr algn="ctr"/>
            <a:r>
              <a:rPr lang="en-US" dirty="0" smtClean="0">
                <a:solidFill>
                  <a:srgbClr val="FF0000"/>
                </a:solidFill>
                <a:cs typeface="Times New Roman" panose="02020603050405020304" pitchFamily="18" charset="0"/>
              </a:rPr>
              <a:t>Methodology</a:t>
            </a:r>
            <a:endParaRPr lang="en-IN" dirty="0">
              <a:solidFill>
                <a:srgbClr val="FF0000"/>
              </a:solidFill>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panose="020F0502020204030204"/>
                <a:ea typeface="+mn-ea"/>
                <a:cs typeface="+mn-cs"/>
              </a:rPr>
            </a:fld>
            <a:endParaRPr lang="en-US" kern="1200">
              <a:solidFill>
                <a:prstClr val="white"/>
              </a:solidFill>
              <a:latin typeface="Calibri" panose="020F0502020204030204"/>
              <a:ea typeface="+mn-ea"/>
              <a:cs typeface="+mn-cs"/>
            </a:endParaRPr>
          </a:p>
        </p:txBody>
      </p:sp>
      <p:sp>
        <p:nvSpPr>
          <p:cNvPr id="5" name="TextBox 4"/>
          <p:cNvSpPr txBox="1"/>
          <p:nvPr/>
        </p:nvSpPr>
        <p:spPr>
          <a:xfrm>
            <a:off x="971361" y="805866"/>
            <a:ext cx="10419429" cy="5015865"/>
          </a:xfrm>
          <a:prstGeom prst="rect">
            <a:avLst/>
          </a:prstGeom>
          <a:noFill/>
        </p:spPr>
        <p:txBody>
          <a:bodyPr wrap="square" lIns="91440" tIns="45720" rIns="91440" bIns="45720" rtlCol="0" anchor="t">
            <a:spAutoFit/>
          </a:bodyPr>
          <a:lstStyle/>
          <a:p>
            <a:pPr algn="just"/>
            <a:r>
              <a:rPr lang="en-US" sz="2000" b="1" dirty="0" smtClean="0"/>
              <a:t>System Requirements:</a:t>
            </a:r>
            <a:endParaRPr lang="en-US" sz="2000" b="1" dirty="0" smtClean="0"/>
          </a:p>
          <a:p>
            <a:pPr algn="just"/>
            <a:endParaRPr lang="en-IN" sz="2000" b="1" dirty="0" smtClean="0"/>
          </a:p>
          <a:p>
            <a:pPr algn="just"/>
            <a:r>
              <a:rPr lang="en-IN" sz="2000" b="1" dirty="0" smtClean="0"/>
              <a:t>Functional Requirements:</a:t>
            </a:r>
            <a:endParaRPr lang="en-IN" sz="2000" b="1" dirty="0" smtClean="0"/>
          </a:p>
          <a:p>
            <a:pPr algn="just"/>
            <a:r>
              <a:rPr lang="en-US" altLang="en-US" sz="2000" dirty="0"/>
              <a:t>Define what the system should do, covering its features and capabilities.</a:t>
            </a:r>
            <a:endParaRPr lang="en-US" altLang="en-US" sz="2000" dirty="0"/>
          </a:p>
          <a:p>
            <a:pPr algn="just"/>
            <a:endParaRPr lang="en-US" altLang="en-US" sz="2000" dirty="0"/>
          </a:p>
          <a:p>
            <a:pPr marL="342900" indent="-342900" algn="just">
              <a:buFont typeface="Arial" panose="020B0604020202020204" pitchFamily="34" charset="0"/>
              <a:buChar char="•"/>
            </a:pPr>
            <a:r>
              <a:rPr lang="en-US" altLang="en-US" sz="2000" dirty="0"/>
              <a:t>Accept natural language queries through a web interface</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t>Convert queries to SQL using LangChain + OpenAI</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t>Execute SQL queries and fetch results from MySQL</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t>Display results and optional SQL syntax</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t>Store user query history for reusability</a:t>
            </a:r>
            <a:endParaRPr lang="en-US" altLang="en-US" sz="2000" dirty="0"/>
          </a:p>
          <a:p>
            <a:pPr marL="342900" indent="-342900" algn="just">
              <a:buFont typeface="Arial" panose="020B0604020202020204" pitchFamily="34" charset="0"/>
              <a:buChar char="•"/>
            </a:pPr>
            <a:endParaRPr lang="en-US" altLang="en-US" sz="2000" dirty="0"/>
          </a:p>
          <a:p>
            <a:pPr marL="342900" indent="-342900" algn="just">
              <a:buFont typeface="Arial" panose="020B0604020202020204" pitchFamily="34" charset="0"/>
              <a:buChar char="•"/>
            </a:pPr>
            <a:r>
              <a:rPr lang="en-US" altLang="en-US" sz="2000" dirty="0"/>
              <a:t>Prompt user for clarification in case of errors</a:t>
            </a:r>
            <a:endParaRPr lang="en-IN"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12377</Words>
  <Application>WPS Slides</Application>
  <PresentationFormat>Widescreen</PresentationFormat>
  <Paragraphs>465</Paragraphs>
  <Slides>22</Slides>
  <Notes>18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22</vt:i4>
      </vt:variant>
    </vt:vector>
  </HeadingPairs>
  <TitlesOfParts>
    <vt:vector size="39" baseType="lpstr">
      <vt:lpstr>Arial</vt:lpstr>
      <vt:lpstr>SimSun</vt:lpstr>
      <vt:lpstr>Wingdings</vt:lpstr>
      <vt:lpstr>Times New Roman</vt:lpstr>
      <vt:lpstr>Georgia</vt:lpstr>
      <vt:lpstr>Arial</vt:lpstr>
      <vt:lpstr>MS Mincho</vt:lpstr>
      <vt:lpstr>Segoe Print</vt:lpstr>
      <vt:lpstr>Times New Roman</vt:lpstr>
      <vt:lpstr>Times New Roman (bold)</vt:lpstr>
      <vt:lpstr>Calibri</vt:lpstr>
      <vt:lpstr>Microsoft YaHei</vt:lpstr>
      <vt:lpstr>Arial Unicode MS</vt:lpstr>
      <vt:lpstr>Calibri</vt:lpstr>
      <vt:lpstr>NimbusRomNo9L</vt:lpstr>
      <vt:lpstr>NAAC PRT Template</vt:lpstr>
      <vt:lpstr>1_NAAC PRT Template</vt:lpstr>
      <vt:lpstr>PowerPoint 演示文稿</vt:lpstr>
      <vt:lpstr>Introduction</vt:lpstr>
      <vt:lpstr>Literature Survey</vt:lpstr>
      <vt:lpstr>Literature Survey</vt:lpstr>
      <vt:lpstr>Problem Statement</vt:lpstr>
      <vt:lpstr>Problem Statement</vt:lpstr>
      <vt:lpstr>Methodology</vt:lpstr>
      <vt:lpstr>Methodology</vt:lpstr>
      <vt:lpstr>Methodology</vt:lpstr>
      <vt:lpstr>Methodology</vt:lpstr>
      <vt:lpstr>Methodology</vt:lpstr>
      <vt:lpstr>Methodology</vt:lpstr>
      <vt:lpstr>Methodology</vt:lpstr>
      <vt:lpstr>Results</vt:lpstr>
      <vt:lpstr>Results</vt:lpstr>
      <vt:lpstr>Results</vt:lpstr>
      <vt:lpstr>Results</vt:lpstr>
      <vt:lpstr>Results</vt:lpstr>
      <vt:lpstr>Results</vt:lpstr>
      <vt:lpstr>Results</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Yogendrasai Pabboju</cp:lastModifiedBy>
  <cp:revision>811</cp:revision>
  <dcterms:created xsi:type="dcterms:W3CDTF">2025-05-13T16:01:56Z</dcterms:created>
  <dcterms:modified xsi:type="dcterms:W3CDTF">2025-05-13T16:46:57Z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D99D799AB8AD4085A8640AC275D5C931_13</vt:lpwstr>
  </property>
  <property fmtid="{D5CDD505-2E9C-101B-9397-08002B2CF9AE}" pid="3" name="KSOProductBuildVer">
    <vt:lpwstr>1033-12.2.0.20795</vt:lpwstr>
  </property>
</Properties>
</file>