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6" r:id="rId8"/>
    <p:sldId id="262"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0D15-B03D-4CBF-B920-1BE521B60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01FDC3-1766-4282-962F-8023380B5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97DD5E-7B0A-448A-BA1E-3E7B55A74BCB}"/>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6905190F-E8C9-461E-B56C-944528C735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AE2D4E2-E952-47CE-BFD8-D67373411075}"/>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58338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0B2D-410A-44FA-92B9-9FE24936CC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04DEF9-9DF7-4D9C-9F36-2F68F281A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10CAA-2FA6-400F-9DDB-3A235B0FC840}"/>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8F8C1EF3-29D7-4A33-94B2-7689B29041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0366329-52A9-4818-B08A-075BBC4D8664}"/>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224640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A467F-B5F0-466E-BFD6-FD72FD4F51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4438DD-678D-4340-AA12-28AB1981D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75507-6502-4B8A-B766-BB8D45E0EED8}"/>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5DF69AD4-17E9-4B5B-9F82-40EC944231F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031ECB0-24E9-4512-9B19-D4CE6D275AA1}"/>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398396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669-DA4D-4B38-AE25-7E30EA6983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144851-FD6F-4B40-B044-78C9A7B2F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E3088-82AC-4DF8-9346-48F7A1602144}"/>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11A5DCEC-17BB-4A66-8E41-F49C99FF31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667832-E011-4C47-9404-77F5FB2727BE}"/>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222889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083D-A6F4-4E4B-A280-8100D7E65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D96CF2-276A-487E-B318-E78DADF288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3E3DEB-F263-40B0-8CF0-DAA1A8742C87}"/>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5A98B6C8-7F14-4853-BDFA-AAB52FFA71E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EB17D67-DA67-40A0-91FD-E05A5D990D2F}"/>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34280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56F0-7AA0-45C9-9C1B-C050FFB4C9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5B6459-0DBD-4F09-A89A-12EFE6F6A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D896E3-9396-4617-B89E-4AFF8B3A76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3DB059-DF5C-4049-8482-140FDD937923}"/>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6" name="Footer Placeholder 5">
            <a:extLst>
              <a:ext uri="{FF2B5EF4-FFF2-40B4-BE49-F238E27FC236}">
                <a16:creationId xmlns:a16="http://schemas.microsoft.com/office/drawing/2014/main" id="{158879A9-1B82-4687-94BA-1392338EC7A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4CFB147-C6D3-42E1-80F1-767FD15CD2EC}"/>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36926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664-78B0-4F93-A939-F8C68944F7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32DD9C-1B50-40F2-9040-0190B6E9E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57C3D-8ED1-432B-B688-668E7AC5C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E92573-EC9C-4EF3-A9A9-4B5C31519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355991-0AE9-4ED8-A98D-A5DC4F3C0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EDBC87-99A2-4E9F-A564-0FA00C94F467}"/>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8" name="Footer Placeholder 7">
            <a:extLst>
              <a:ext uri="{FF2B5EF4-FFF2-40B4-BE49-F238E27FC236}">
                <a16:creationId xmlns:a16="http://schemas.microsoft.com/office/drawing/2014/main" id="{14E161B8-6A0F-4E00-9CE9-B277F5EEA61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4D20E2F-66B2-4512-83E6-0D1FC90493D1}"/>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505505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EA0D-B2A6-4E25-AA00-BB41FF99E5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84FAA5-06B5-4202-8057-D65F27FBE219}"/>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4" name="Footer Placeholder 3">
            <a:extLst>
              <a:ext uri="{FF2B5EF4-FFF2-40B4-BE49-F238E27FC236}">
                <a16:creationId xmlns:a16="http://schemas.microsoft.com/office/drawing/2014/main" id="{7720C6D7-3BEE-4B14-A41D-9E7F6DEF50B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B57F2F7-A940-45A0-84C4-3DFBCA0C8B75}"/>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46013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3FC0E9-2618-40CE-853B-D2B091D97B0E}"/>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3" name="Footer Placeholder 2">
            <a:extLst>
              <a:ext uri="{FF2B5EF4-FFF2-40B4-BE49-F238E27FC236}">
                <a16:creationId xmlns:a16="http://schemas.microsoft.com/office/drawing/2014/main" id="{16278FF1-63A2-422D-9D8B-E02AEC0BBDA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CB392D3-879A-4639-90CF-CC1EB2D88564}"/>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95077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D928-63CD-47A1-A797-479AFBC56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D49035-C390-4756-AA27-DF1968815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99DA7F-1C60-47DB-8168-092F9AFCB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2C57F-C71E-4BA5-B62D-B1CE4A09DE6F}"/>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6" name="Footer Placeholder 5">
            <a:extLst>
              <a:ext uri="{FF2B5EF4-FFF2-40B4-BE49-F238E27FC236}">
                <a16:creationId xmlns:a16="http://schemas.microsoft.com/office/drawing/2014/main" id="{BB8715D1-DC03-4A02-B8E5-F7D557355EC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C0A8777-937A-4C30-BFDE-6D2C7C6B45CC}"/>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1909193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5FF0-B8EB-4B8D-9BC9-B3553950C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17E83F-6B5A-4205-B987-2D1B63255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8CE76F7-5621-48CE-94CF-FE75704CB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B4538-A3F7-4952-8AFE-60BE31F46B42}"/>
              </a:ext>
            </a:extLst>
          </p:cNvPr>
          <p:cNvSpPr>
            <a:spLocks noGrp="1"/>
          </p:cNvSpPr>
          <p:nvPr>
            <p:ph type="dt" sz="half" idx="10"/>
          </p:nvPr>
        </p:nvSpPr>
        <p:spPr/>
        <p:txBody>
          <a:bodyPr/>
          <a:lstStyle/>
          <a:p>
            <a:fld id="{0AD11470-CA16-4338-93C9-4B202A20BB49}" type="datetimeFigureOut">
              <a:rPr lang="en-IN" smtClean="0"/>
              <a:t>24-02-2025</a:t>
            </a:fld>
            <a:endParaRPr lang="en-IN" dirty="0"/>
          </a:p>
        </p:txBody>
      </p:sp>
      <p:sp>
        <p:nvSpPr>
          <p:cNvPr id="6" name="Footer Placeholder 5">
            <a:extLst>
              <a:ext uri="{FF2B5EF4-FFF2-40B4-BE49-F238E27FC236}">
                <a16:creationId xmlns:a16="http://schemas.microsoft.com/office/drawing/2014/main" id="{3EAF8633-7084-47DC-95A4-4F676E15D3D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4348941-C1A2-49B1-9571-3F62DC3AFE1B}"/>
              </a:ext>
            </a:extLst>
          </p:cNvPr>
          <p:cNvSpPr>
            <a:spLocks noGrp="1"/>
          </p:cNvSpPr>
          <p:nvPr>
            <p:ph type="sldNum" sz="quarter" idx="12"/>
          </p:nvPr>
        </p:nvSpPr>
        <p:spPr/>
        <p:txBody>
          <a:bodyPr/>
          <a:lstStyle/>
          <a:p>
            <a:fld id="{545DB58E-458E-45D8-9676-E552ABCD3A16}" type="slidenum">
              <a:rPr lang="en-IN" smtClean="0"/>
              <a:t>‹#›</a:t>
            </a:fld>
            <a:endParaRPr lang="en-IN" dirty="0"/>
          </a:p>
        </p:txBody>
      </p:sp>
    </p:spTree>
    <p:extLst>
      <p:ext uri="{BB962C8B-B14F-4D97-AF65-F5344CB8AC3E}">
        <p14:creationId xmlns:p14="http://schemas.microsoft.com/office/powerpoint/2010/main" val="283284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D52E0-63D3-443F-BC4B-59978C0EC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6A077-5405-4FEA-82B0-71640BD6D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889E4-46E3-4688-A417-61A7C5704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11470-CA16-4338-93C9-4B202A20BB49}" type="datetimeFigureOut">
              <a:rPr lang="en-IN" smtClean="0"/>
              <a:t>24-02-2025</a:t>
            </a:fld>
            <a:endParaRPr lang="en-IN" dirty="0"/>
          </a:p>
        </p:txBody>
      </p:sp>
      <p:sp>
        <p:nvSpPr>
          <p:cNvPr id="5" name="Footer Placeholder 4">
            <a:extLst>
              <a:ext uri="{FF2B5EF4-FFF2-40B4-BE49-F238E27FC236}">
                <a16:creationId xmlns:a16="http://schemas.microsoft.com/office/drawing/2014/main" id="{5315A9A3-3316-4119-B6C0-2BFDA03A80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120A399-6326-4AC5-BF27-9574DA83D6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DB58E-458E-45D8-9676-E552ABCD3A16}" type="slidenum">
              <a:rPr lang="en-IN" smtClean="0"/>
              <a:t>‹#›</a:t>
            </a:fld>
            <a:endParaRPr lang="en-IN" dirty="0"/>
          </a:p>
        </p:txBody>
      </p:sp>
    </p:spTree>
    <p:extLst>
      <p:ext uri="{BB962C8B-B14F-4D97-AF65-F5344CB8AC3E}">
        <p14:creationId xmlns:p14="http://schemas.microsoft.com/office/powerpoint/2010/main" val="2977648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FE5342-CC37-4D5D-B637-6F9EFC62A92B}"/>
              </a:ext>
            </a:extLst>
          </p:cNvPr>
          <p:cNvPicPr>
            <a:picLocks noChangeAspect="1"/>
          </p:cNvPicPr>
          <p:nvPr/>
        </p:nvPicPr>
        <p:blipFill>
          <a:blip r:embed="rId2"/>
          <a:stretch>
            <a:fillRect/>
          </a:stretch>
        </p:blipFill>
        <p:spPr>
          <a:xfrm>
            <a:off x="774619" y="55827"/>
            <a:ext cx="11007745" cy="1646063"/>
          </a:xfrm>
          <a:prstGeom prst="rect">
            <a:avLst/>
          </a:prstGeom>
        </p:spPr>
      </p:pic>
      <p:sp>
        <p:nvSpPr>
          <p:cNvPr id="2" name="Title 1">
            <a:extLst>
              <a:ext uri="{FF2B5EF4-FFF2-40B4-BE49-F238E27FC236}">
                <a16:creationId xmlns:a16="http://schemas.microsoft.com/office/drawing/2014/main" id="{97FFB826-286E-48A8-A033-89D74A6F3CEA}"/>
              </a:ext>
            </a:extLst>
          </p:cNvPr>
          <p:cNvSpPr>
            <a:spLocks noGrp="1"/>
          </p:cNvSpPr>
          <p:nvPr>
            <p:ph type="ctrTitle"/>
          </p:nvPr>
        </p:nvSpPr>
        <p:spPr>
          <a:xfrm>
            <a:off x="1231819" y="701089"/>
            <a:ext cx="9728361" cy="1277441"/>
          </a:xfrm>
        </p:spPr>
        <p:txBody>
          <a:bodyPr>
            <a:normAutofit fontScale="90000"/>
          </a:bodyPr>
          <a:lstStyle/>
          <a:p>
            <a:r>
              <a:rPr lang="en-US" sz="2400" b="1" dirty="0">
                <a:latin typeface="Times New Roman" panose="02020603050405020304" pitchFamily="18" charset="0"/>
                <a:cs typeface="Times New Roman" panose="02020603050405020304" pitchFamily="18" charset="0"/>
              </a:rPr>
              <a:t>DHANALAKSHMI SRINIVASAN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COLLEGE OF ENGINEERING</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(AUTONOMOUS)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COIMBATORE -  641 105</a:t>
            </a:r>
            <a:br>
              <a:rPr lang="en-IN" sz="2400" b="1" dirty="0">
                <a:latin typeface="Times New Roman" panose="02020603050405020304" pitchFamily="18" charset="0"/>
                <a:cs typeface="Times New Roman" panose="02020603050405020304" pitchFamily="18" charset="0"/>
              </a:rPr>
            </a:br>
            <a:br>
              <a:rPr lang="en-IN" sz="800" dirty="0"/>
            </a:b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DF9F3D-824B-40C6-9116-CCED95574E74}"/>
              </a:ext>
            </a:extLst>
          </p:cNvPr>
          <p:cNvSpPr>
            <a:spLocks noGrp="1"/>
          </p:cNvSpPr>
          <p:nvPr>
            <p:ph type="subTitle" idx="1"/>
          </p:nvPr>
        </p:nvSpPr>
        <p:spPr>
          <a:xfrm>
            <a:off x="1390044" y="2347152"/>
            <a:ext cx="9144000" cy="1655762"/>
          </a:xfrm>
        </p:spPr>
        <p:txBody>
          <a:bodyPr/>
          <a:lstStyle/>
          <a:p>
            <a:r>
              <a:rPr lang="en-IN" dirty="0"/>
              <a:t>Department of Electrical and Electronics Engineering</a:t>
            </a:r>
          </a:p>
          <a:p>
            <a:endParaRPr lang="en-IN" dirty="0"/>
          </a:p>
          <a:p>
            <a:r>
              <a:rPr lang="en-IN" b="1" dirty="0"/>
              <a:t>WIRELESS VEHICLE CHARGING USING INDUCTIVE POWER TRANSFER</a:t>
            </a:r>
          </a:p>
          <a:p>
            <a:endParaRPr lang="en-IN" dirty="0"/>
          </a:p>
          <a:p>
            <a:endParaRPr lang="en-IN" dirty="0"/>
          </a:p>
        </p:txBody>
      </p:sp>
      <p:sp>
        <p:nvSpPr>
          <p:cNvPr id="6" name="TextBox 5">
            <a:extLst>
              <a:ext uri="{FF2B5EF4-FFF2-40B4-BE49-F238E27FC236}">
                <a16:creationId xmlns:a16="http://schemas.microsoft.com/office/drawing/2014/main" id="{3EDDDD81-2D95-43FC-A172-A0A22E8B2603}"/>
              </a:ext>
            </a:extLst>
          </p:cNvPr>
          <p:cNvSpPr txBox="1"/>
          <p:nvPr/>
        </p:nvSpPr>
        <p:spPr>
          <a:xfrm>
            <a:off x="658135" y="4612770"/>
            <a:ext cx="10384555" cy="1477328"/>
          </a:xfrm>
          <a:prstGeom prst="rect">
            <a:avLst/>
          </a:prstGeom>
          <a:noFill/>
        </p:spPr>
        <p:txBody>
          <a:bodyPr wrap="square" rtlCol="0">
            <a:spAutoFit/>
          </a:bodyPr>
          <a:lstStyle/>
          <a:p>
            <a:r>
              <a:rPr lang="en-IN" dirty="0"/>
              <a:t>Guide                                                                                                            Team Members </a:t>
            </a:r>
          </a:p>
          <a:p>
            <a:r>
              <a:rPr lang="en-IN" dirty="0"/>
              <a:t>         Ms </a:t>
            </a:r>
            <a:r>
              <a:rPr lang="en-IN" dirty="0" err="1"/>
              <a:t>Jerrin</a:t>
            </a:r>
            <a:r>
              <a:rPr lang="en-IN" dirty="0"/>
              <a:t>                                                                                                             Aman Ali Khan(7219211005)                                                  </a:t>
            </a:r>
          </a:p>
          <a:p>
            <a:r>
              <a:rPr lang="en-IN" dirty="0"/>
              <a:t>         </a:t>
            </a:r>
            <a:r>
              <a:rPr lang="en-IN" dirty="0" err="1"/>
              <a:t>Dhanalakshmi</a:t>
            </a:r>
            <a:r>
              <a:rPr lang="en-IN" dirty="0"/>
              <a:t> Srinivasan college                                                                    </a:t>
            </a:r>
            <a:r>
              <a:rPr lang="en-IN" dirty="0" err="1"/>
              <a:t>Kamalavasan</a:t>
            </a:r>
            <a:r>
              <a:rPr lang="en-IN" dirty="0"/>
              <a:t>(721921105024)</a:t>
            </a:r>
          </a:p>
          <a:p>
            <a:r>
              <a:rPr lang="en-IN" dirty="0"/>
              <a:t>          of Engineering                                                                                                   Rakesh Kumar(721921105036)</a:t>
            </a:r>
          </a:p>
          <a:p>
            <a:r>
              <a:rPr lang="en-IN" dirty="0"/>
              <a:t>          Coimbatore                                                                                                        </a:t>
            </a:r>
            <a:r>
              <a:rPr lang="en-IN" dirty="0" err="1"/>
              <a:t>Veeralinga</a:t>
            </a:r>
            <a:r>
              <a:rPr lang="en-IN" dirty="0"/>
              <a:t>(721921105055)</a:t>
            </a:r>
          </a:p>
        </p:txBody>
      </p:sp>
    </p:spTree>
    <p:extLst>
      <p:ext uri="{BB962C8B-B14F-4D97-AF65-F5344CB8AC3E}">
        <p14:creationId xmlns:p14="http://schemas.microsoft.com/office/powerpoint/2010/main" val="269479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451A-1D96-49D3-AD4D-B91E64005750}"/>
              </a:ext>
            </a:extLst>
          </p:cNvPr>
          <p:cNvSpPr>
            <a:spLocks noGrp="1"/>
          </p:cNvSpPr>
          <p:nvPr>
            <p:ph type="title"/>
          </p:nvPr>
        </p:nvSpPr>
        <p:spPr/>
        <p:txBody>
          <a:bodyPr/>
          <a:lstStyle/>
          <a:p>
            <a:pPr algn="ctr"/>
            <a:r>
              <a:rPr lang="en-IN" b="1" dirty="0"/>
              <a:t>ADVANTAGES</a:t>
            </a:r>
          </a:p>
        </p:txBody>
      </p:sp>
      <p:sp>
        <p:nvSpPr>
          <p:cNvPr id="3" name="Content Placeholder 2">
            <a:extLst>
              <a:ext uri="{FF2B5EF4-FFF2-40B4-BE49-F238E27FC236}">
                <a16:creationId xmlns:a16="http://schemas.microsoft.com/office/drawing/2014/main" id="{2E7E302F-4FF8-466C-8567-C671D75C74E0}"/>
              </a:ext>
            </a:extLst>
          </p:cNvPr>
          <p:cNvSpPr>
            <a:spLocks noGrp="1"/>
          </p:cNvSpPr>
          <p:nvPr>
            <p:ph idx="1"/>
          </p:nvPr>
        </p:nvSpPr>
        <p:spPr/>
        <p:txBody>
          <a:bodyPr/>
          <a:lstStyle/>
          <a:p>
            <a:pPr marL="0" indent="0">
              <a:buNone/>
            </a:pPr>
            <a:r>
              <a:rPr lang="en-US" dirty="0"/>
              <a:t>● Reduced energy loss</a:t>
            </a:r>
          </a:p>
          <a:p>
            <a:pPr marL="0" indent="0">
              <a:buNone/>
            </a:pPr>
            <a:r>
              <a:rPr lang="en-US" dirty="0"/>
              <a:t> ● Sustainable energy source</a:t>
            </a:r>
          </a:p>
          <a:p>
            <a:pPr marL="0" indent="0">
              <a:buNone/>
            </a:pPr>
            <a:r>
              <a:rPr lang="en-US" dirty="0"/>
              <a:t> ● Optimizing charging </a:t>
            </a:r>
          </a:p>
          <a:p>
            <a:pPr marL="0" indent="0">
              <a:buNone/>
            </a:pPr>
            <a:r>
              <a:rPr lang="en-US" dirty="0"/>
              <a:t>● Improve public heat</a:t>
            </a:r>
            <a:endParaRPr lang="en-IN" dirty="0"/>
          </a:p>
        </p:txBody>
      </p:sp>
    </p:spTree>
    <p:extLst>
      <p:ext uri="{BB962C8B-B14F-4D97-AF65-F5344CB8AC3E}">
        <p14:creationId xmlns:p14="http://schemas.microsoft.com/office/powerpoint/2010/main" val="2013119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D75C-640A-4A39-B64C-4AC884D5FADF}"/>
              </a:ext>
            </a:extLst>
          </p:cNvPr>
          <p:cNvSpPr>
            <a:spLocks noGrp="1"/>
          </p:cNvSpPr>
          <p:nvPr>
            <p:ph type="title"/>
          </p:nvPr>
        </p:nvSpPr>
        <p:spPr/>
        <p:txBody>
          <a:bodyPr/>
          <a:lstStyle/>
          <a:p>
            <a:pPr algn="ctr"/>
            <a:r>
              <a:rPr lang="en-IN" b="1" dirty="0"/>
              <a:t>DISADVANTAGES</a:t>
            </a:r>
          </a:p>
        </p:txBody>
      </p:sp>
      <p:sp>
        <p:nvSpPr>
          <p:cNvPr id="3" name="Content Placeholder 2">
            <a:extLst>
              <a:ext uri="{FF2B5EF4-FFF2-40B4-BE49-F238E27FC236}">
                <a16:creationId xmlns:a16="http://schemas.microsoft.com/office/drawing/2014/main" id="{EDAB5DDF-45B3-402C-95FE-AB62076E42A0}"/>
              </a:ext>
            </a:extLst>
          </p:cNvPr>
          <p:cNvSpPr>
            <a:spLocks noGrp="1"/>
          </p:cNvSpPr>
          <p:nvPr>
            <p:ph idx="1"/>
          </p:nvPr>
        </p:nvSpPr>
        <p:spPr/>
        <p:txBody>
          <a:bodyPr/>
          <a:lstStyle/>
          <a:p>
            <a:pPr marL="0" indent="0">
              <a:buNone/>
            </a:pPr>
            <a:r>
              <a:rPr lang="en-US" dirty="0"/>
              <a:t>● Electromagnetic interference </a:t>
            </a:r>
          </a:p>
          <a:p>
            <a:pPr marL="0" indent="0">
              <a:buNone/>
            </a:pPr>
            <a:r>
              <a:rPr lang="en-US" dirty="0"/>
              <a:t>● Heat generation</a:t>
            </a:r>
          </a:p>
          <a:p>
            <a:pPr marL="0" indent="0">
              <a:buNone/>
            </a:pPr>
            <a:r>
              <a:rPr lang="en-US" dirty="0"/>
              <a:t> ● High losses </a:t>
            </a:r>
          </a:p>
          <a:p>
            <a:pPr marL="0" indent="0">
              <a:buNone/>
            </a:pPr>
            <a:r>
              <a:rPr lang="en-US" dirty="0"/>
              <a:t>● Limited charging speed</a:t>
            </a:r>
            <a:endParaRPr lang="en-IN" dirty="0"/>
          </a:p>
        </p:txBody>
      </p:sp>
    </p:spTree>
    <p:extLst>
      <p:ext uri="{BB962C8B-B14F-4D97-AF65-F5344CB8AC3E}">
        <p14:creationId xmlns:p14="http://schemas.microsoft.com/office/powerpoint/2010/main" val="271498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53FB-A668-4849-8BC0-59C548E21C95}"/>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84FC75C6-014E-4038-A16A-5E3A82FCE02A}"/>
              </a:ext>
            </a:extLst>
          </p:cNvPr>
          <p:cNvSpPr>
            <a:spLocks noGrp="1"/>
          </p:cNvSpPr>
          <p:nvPr>
            <p:ph idx="1"/>
          </p:nvPr>
        </p:nvSpPr>
        <p:spPr>
          <a:xfrm>
            <a:off x="838200" y="1825625"/>
            <a:ext cx="11157284" cy="4667250"/>
          </a:xfrm>
        </p:spPr>
        <p:txBody>
          <a:bodyPr>
            <a:normAutofit lnSpcReduction="10000"/>
          </a:bodyPr>
          <a:lstStyle/>
          <a:p>
            <a:r>
              <a:rPr lang="en-US" dirty="0"/>
              <a:t>Wireless power transfer (WPT). Wireless power transmission wireless energy transmission or electromagnetic power transfer is the transmission of electrical energy without wires. Wireless power transmission technologies use time varying electric. Magnetic Or electromagnetic fields. Wireless transmission is useful to power electrical devices where interconnecting wires are inconvenient. Hazardous or are not possible.</a:t>
            </a:r>
          </a:p>
          <a:p>
            <a:r>
              <a:rPr lang="en-US" dirty="0"/>
              <a:t> Wireless power techniques mainly fall into two categories. Non radiative and radiative. In near field or non-radiative techniques power is transferred by magnetic fields using inductive coupling between coils of wire or by electric fields using capacitive coupling between metal electrodes. Inductive coupling is the most widely used wireless technology.</a:t>
            </a:r>
            <a:endParaRPr lang="en-IN" dirty="0"/>
          </a:p>
        </p:txBody>
      </p:sp>
    </p:spTree>
    <p:extLst>
      <p:ext uri="{BB962C8B-B14F-4D97-AF65-F5344CB8AC3E}">
        <p14:creationId xmlns:p14="http://schemas.microsoft.com/office/powerpoint/2010/main" val="184276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8EA6-1DE8-4AB9-8615-318E3843D37A}"/>
              </a:ext>
            </a:extLst>
          </p:cNvPr>
          <p:cNvSpPr>
            <a:spLocks noGrp="1"/>
          </p:cNvSpPr>
          <p:nvPr>
            <p:ph type="title"/>
          </p:nvPr>
        </p:nvSpPr>
        <p:spPr/>
        <p:txBody>
          <a:bodyPr/>
          <a:lstStyle/>
          <a:p>
            <a:pPr algn="ctr"/>
            <a:r>
              <a:rPr lang="en-IN" b="1" dirty="0"/>
              <a:t>OBJECTIVE</a:t>
            </a:r>
          </a:p>
        </p:txBody>
      </p:sp>
      <p:sp>
        <p:nvSpPr>
          <p:cNvPr id="3" name="Content Placeholder 2">
            <a:extLst>
              <a:ext uri="{FF2B5EF4-FFF2-40B4-BE49-F238E27FC236}">
                <a16:creationId xmlns:a16="http://schemas.microsoft.com/office/drawing/2014/main" id="{3998B2BD-B33F-44EE-BD7F-732C3F3F48FC}"/>
              </a:ext>
            </a:extLst>
          </p:cNvPr>
          <p:cNvSpPr>
            <a:spLocks noGrp="1"/>
          </p:cNvSpPr>
          <p:nvPr>
            <p:ph idx="1"/>
          </p:nvPr>
        </p:nvSpPr>
        <p:spPr/>
        <p:txBody>
          <a:bodyPr/>
          <a:lstStyle/>
          <a:p>
            <a:r>
              <a:rPr lang="en-US" dirty="0"/>
              <a:t>To design and </a:t>
            </a:r>
            <a:r>
              <a:rPr lang="en-US" dirty="0" err="1"/>
              <a:t>implemente</a:t>
            </a:r>
            <a:r>
              <a:rPr lang="en-US" dirty="0"/>
              <a:t> converter for EV with inductive power transfer</a:t>
            </a:r>
          </a:p>
          <a:p>
            <a:r>
              <a:rPr lang="en-US" dirty="0"/>
              <a:t> Wireless power transfer </a:t>
            </a:r>
          </a:p>
          <a:p>
            <a:r>
              <a:rPr lang="en-US" dirty="0"/>
              <a:t> Double-sided compensation </a:t>
            </a:r>
          </a:p>
          <a:p>
            <a:r>
              <a:rPr lang="en-US" dirty="0"/>
              <a:t>Reduce receiver coil size</a:t>
            </a:r>
            <a:endParaRPr lang="en-IN" dirty="0"/>
          </a:p>
        </p:txBody>
      </p:sp>
    </p:spTree>
    <p:extLst>
      <p:ext uri="{BB962C8B-B14F-4D97-AF65-F5344CB8AC3E}">
        <p14:creationId xmlns:p14="http://schemas.microsoft.com/office/powerpoint/2010/main" val="20973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BC7B-6F1A-4889-A7F8-B873A249517B}"/>
              </a:ext>
            </a:extLst>
          </p:cNvPr>
          <p:cNvSpPr>
            <a:spLocks noGrp="1"/>
          </p:cNvSpPr>
          <p:nvPr>
            <p:ph type="title"/>
          </p:nvPr>
        </p:nvSpPr>
        <p:spPr/>
        <p:txBody>
          <a:bodyPr/>
          <a:lstStyle/>
          <a:p>
            <a:r>
              <a:rPr lang="en-IN" dirty="0"/>
              <a:t>CONVENTIONAL CIRCUIT</a:t>
            </a:r>
          </a:p>
        </p:txBody>
      </p:sp>
      <p:sp>
        <p:nvSpPr>
          <p:cNvPr id="3" name="Content Placeholder 2">
            <a:extLst>
              <a:ext uri="{FF2B5EF4-FFF2-40B4-BE49-F238E27FC236}">
                <a16:creationId xmlns:a16="http://schemas.microsoft.com/office/drawing/2014/main" id="{0AD8B52E-9913-47B6-8B52-72CEFDC8C5BC}"/>
              </a:ext>
            </a:extLst>
          </p:cNvPr>
          <p:cNvSpPr>
            <a:spLocks noGrp="1"/>
          </p:cNvSpPr>
          <p:nvPr>
            <p:ph idx="1"/>
          </p:nvPr>
        </p:nvSpPr>
        <p:spPr/>
        <p:txBody>
          <a:bodyPr/>
          <a:lstStyle/>
          <a:p>
            <a:r>
              <a:rPr lang="en-US" dirty="0"/>
              <a:t>The conventional circuit consists of input DC supply full bridge rectifier then the transmitting coil and receiving coil.</a:t>
            </a:r>
            <a:endParaRPr lang="en-IN" dirty="0"/>
          </a:p>
        </p:txBody>
      </p:sp>
    </p:spTree>
    <p:extLst>
      <p:ext uri="{BB962C8B-B14F-4D97-AF65-F5344CB8AC3E}">
        <p14:creationId xmlns:p14="http://schemas.microsoft.com/office/powerpoint/2010/main" val="9986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2721-4B5E-4E68-94F2-7D4913F86DC8}"/>
              </a:ext>
            </a:extLst>
          </p:cNvPr>
          <p:cNvSpPr>
            <a:spLocks noGrp="1"/>
          </p:cNvSpPr>
          <p:nvPr>
            <p:ph type="title"/>
          </p:nvPr>
        </p:nvSpPr>
        <p:spPr/>
        <p:txBody>
          <a:bodyPr/>
          <a:lstStyle/>
          <a:p>
            <a:pPr algn="ctr"/>
            <a:r>
              <a:rPr lang="en-IN" b="1" dirty="0"/>
              <a:t>PROPOSED METHOD</a:t>
            </a:r>
          </a:p>
        </p:txBody>
      </p:sp>
      <p:sp>
        <p:nvSpPr>
          <p:cNvPr id="3" name="Content Placeholder 2">
            <a:extLst>
              <a:ext uri="{FF2B5EF4-FFF2-40B4-BE49-F238E27FC236}">
                <a16:creationId xmlns:a16="http://schemas.microsoft.com/office/drawing/2014/main" id="{28590E0E-0824-4FF8-B912-665946FEAAEA}"/>
              </a:ext>
            </a:extLst>
          </p:cNvPr>
          <p:cNvSpPr>
            <a:spLocks noGrp="1"/>
          </p:cNvSpPr>
          <p:nvPr>
            <p:ph idx="1"/>
          </p:nvPr>
        </p:nvSpPr>
        <p:spPr/>
        <p:txBody>
          <a:bodyPr>
            <a:normAutofit lnSpcReduction="10000"/>
          </a:bodyPr>
          <a:lstStyle/>
          <a:p>
            <a:r>
              <a:rPr lang="en-US" dirty="0"/>
              <a:t>The transmitter side is comprised of a high frequency inverter an EC compensation network and a transmitter coil. </a:t>
            </a:r>
          </a:p>
          <a:p>
            <a:r>
              <a:rPr lang="en-US" dirty="0"/>
              <a:t>The compensation network cf .f and the coil Li-constitutes a compensation resonant circuit.</a:t>
            </a:r>
          </a:p>
          <a:p>
            <a:r>
              <a:rPr lang="en-US" dirty="0"/>
              <a:t> The inverter with full bridge structure is composed of four power MOSFETS (SIS4).</a:t>
            </a:r>
          </a:p>
          <a:p>
            <a:r>
              <a:rPr lang="en-US" dirty="0"/>
              <a:t> The receiver side consists of a symmetrical LC compensation resonant circuit and a rectifier. </a:t>
            </a:r>
          </a:p>
          <a:p>
            <a:r>
              <a:rPr lang="en-US" dirty="0"/>
              <a:t>For the purpose of battery pack charging an IC filter network  is placed on the receiver side.</a:t>
            </a:r>
            <a:endParaRPr lang="en-IN" dirty="0"/>
          </a:p>
        </p:txBody>
      </p:sp>
    </p:spTree>
    <p:extLst>
      <p:ext uri="{BB962C8B-B14F-4D97-AF65-F5344CB8AC3E}">
        <p14:creationId xmlns:p14="http://schemas.microsoft.com/office/powerpoint/2010/main" val="179360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128862-BA7C-48FE-98DC-1D492178B64C}"/>
              </a:ext>
            </a:extLst>
          </p:cNvPr>
          <p:cNvPicPr>
            <a:picLocks noChangeAspect="1"/>
          </p:cNvPicPr>
          <p:nvPr/>
        </p:nvPicPr>
        <p:blipFill>
          <a:blip r:embed="rId2"/>
          <a:stretch>
            <a:fillRect/>
          </a:stretch>
        </p:blipFill>
        <p:spPr>
          <a:xfrm>
            <a:off x="1395412" y="795337"/>
            <a:ext cx="9401175" cy="5267325"/>
          </a:xfrm>
          <a:prstGeom prst="rect">
            <a:avLst/>
          </a:prstGeom>
        </p:spPr>
      </p:pic>
    </p:spTree>
    <p:extLst>
      <p:ext uri="{BB962C8B-B14F-4D97-AF65-F5344CB8AC3E}">
        <p14:creationId xmlns:p14="http://schemas.microsoft.com/office/powerpoint/2010/main" val="332207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2CFE7-4BDF-4520-B1B1-3354E07855D9}"/>
              </a:ext>
            </a:extLst>
          </p:cNvPr>
          <p:cNvPicPr>
            <a:picLocks noChangeAspect="1"/>
          </p:cNvPicPr>
          <p:nvPr/>
        </p:nvPicPr>
        <p:blipFill>
          <a:blip r:embed="rId2"/>
          <a:stretch>
            <a:fillRect/>
          </a:stretch>
        </p:blipFill>
        <p:spPr>
          <a:xfrm>
            <a:off x="1143001" y="1033712"/>
            <a:ext cx="10142620" cy="5114425"/>
          </a:xfrm>
          <a:prstGeom prst="rect">
            <a:avLst/>
          </a:prstGeom>
        </p:spPr>
      </p:pic>
    </p:spTree>
    <p:extLst>
      <p:ext uri="{BB962C8B-B14F-4D97-AF65-F5344CB8AC3E}">
        <p14:creationId xmlns:p14="http://schemas.microsoft.com/office/powerpoint/2010/main" val="351858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6D09-2F49-48F8-A1B0-7D0330BB8EF0}"/>
              </a:ext>
            </a:extLst>
          </p:cNvPr>
          <p:cNvSpPr>
            <a:spLocks noGrp="1"/>
          </p:cNvSpPr>
          <p:nvPr>
            <p:ph type="title"/>
          </p:nvPr>
        </p:nvSpPr>
        <p:spPr/>
        <p:txBody>
          <a:bodyPr/>
          <a:lstStyle/>
          <a:p>
            <a:pPr algn="ctr"/>
            <a:r>
              <a:rPr lang="en-IN" b="1" dirty="0"/>
              <a:t>APPLICATION</a:t>
            </a:r>
          </a:p>
        </p:txBody>
      </p:sp>
      <p:sp>
        <p:nvSpPr>
          <p:cNvPr id="3" name="Content Placeholder 2">
            <a:extLst>
              <a:ext uri="{FF2B5EF4-FFF2-40B4-BE49-F238E27FC236}">
                <a16:creationId xmlns:a16="http://schemas.microsoft.com/office/drawing/2014/main" id="{439F2433-7B31-4EEC-BDF3-AD0A1F014FCC}"/>
              </a:ext>
            </a:extLst>
          </p:cNvPr>
          <p:cNvSpPr>
            <a:spLocks noGrp="1"/>
          </p:cNvSpPr>
          <p:nvPr>
            <p:ph idx="1"/>
          </p:nvPr>
        </p:nvSpPr>
        <p:spPr/>
        <p:txBody>
          <a:bodyPr/>
          <a:lstStyle/>
          <a:p>
            <a:pPr>
              <a:buFont typeface="Wingdings" panose="05000000000000000000" pitchFamily="2" charset="2"/>
              <a:buChar char="§"/>
            </a:pPr>
            <a:r>
              <a:rPr lang="en-IN" dirty="0"/>
              <a:t>Cell phones.</a:t>
            </a:r>
          </a:p>
          <a:p>
            <a:pPr>
              <a:buFont typeface="Wingdings" panose="05000000000000000000" pitchFamily="2" charset="2"/>
              <a:buChar char="§"/>
            </a:pPr>
            <a:r>
              <a:rPr lang="en-IN" dirty="0"/>
              <a:t>  Laptops. </a:t>
            </a:r>
          </a:p>
          <a:p>
            <a:pPr>
              <a:buFont typeface="Wingdings" panose="05000000000000000000" pitchFamily="2" charset="2"/>
              <a:buChar char="§"/>
            </a:pPr>
            <a:r>
              <a:rPr lang="en-IN" dirty="0"/>
              <a:t>Tablets. </a:t>
            </a:r>
          </a:p>
          <a:p>
            <a:pPr>
              <a:buFont typeface="Wingdings" panose="05000000000000000000" pitchFamily="2" charset="2"/>
              <a:buChar char="§"/>
            </a:pPr>
            <a:r>
              <a:rPr lang="en-IN" dirty="0"/>
              <a:t>Smart watches</a:t>
            </a:r>
          </a:p>
          <a:p>
            <a:pPr>
              <a:buFont typeface="Wingdings" panose="05000000000000000000" pitchFamily="2" charset="2"/>
              <a:buChar char="§"/>
            </a:pPr>
            <a:r>
              <a:rPr lang="en-IN" dirty="0"/>
              <a:t> Aerial Vehicles and Solar Power Satellite</a:t>
            </a:r>
          </a:p>
        </p:txBody>
      </p:sp>
    </p:spTree>
    <p:extLst>
      <p:ext uri="{BB962C8B-B14F-4D97-AF65-F5344CB8AC3E}">
        <p14:creationId xmlns:p14="http://schemas.microsoft.com/office/powerpoint/2010/main" val="398837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29090-53AB-46F9-9910-C1012FD2B051}"/>
              </a:ext>
            </a:extLst>
          </p:cNvPr>
          <p:cNvPicPr>
            <a:picLocks noChangeAspect="1"/>
          </p:cNvPicPr>
          <p:nvPr/>
        </p:nvPicPr>
        <p:blipFill>
          <a:blip r:embed="rId2"/>
          <a:stretch>
            <a:fillRect/>
          </a:stretch>
        </p:blipFill>
        <p:spPr>
          <a:xfrm>
            <a:off x="609600" y="376237"/>
            <a:ext cx="10972800" cy="6105525"/>
          </a:xfrm>
          <a:prstGeom prst="rect">
            <a:avLst/>
          </a:prstGeom>
        </p:spPr>
      </p:pic>
    </p:spTree>
    <p:extLst>
      <p:ext uri="{BB962C8B-B14F-4D97-AF65-F5344CB8AC3E}">
        <p14:creationId xmlns:p14="http://schemas.microsoft.com/office/powerpoint/2010/main" val="427162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360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DHANALAKSHMI SRINIVASAN  COLLEGE OF ENGINEERING (AUTONOMOUS) COIMBATORE -  641 105  </vt:lpstr>
      <vt:lpstr>INTRODUCTION</vt:lpstr>
      <vt:lpstr>OBJECTIVE</vt:lpstr>
      <vt:lpstr>CONVENTIONAL CIRCUIT</vt:lpstr>
      <vt:lpstr>PROPOSED METHOD</vt:lpstr>
      <vt:lpstr>PowerPoint Presentation</vt:lpstr>
      <vt:lpstr>PowerPoint Presentation</vt:lpstr>
      <vt:lpstr>APPLICATION</vt:lpstr>
      <vt:lpstr>PowerPoint Presentation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Yogesh S</dc:creator>
  <cp:lastModifiedBy>Yogesh S</cp:lastModifiedBy>
  <cp:revision>6</cp:revision>
  <dcterms:created xsi:type="dcterms:W3CDTF">2025-02-24T08:39:01Z</dcterms:created>
  <dcterms:modified xsi:type="dcterms:W3CDTF">2025-02-24T09:28:51Z</dcterms:modified>
</cp:coreProperties>
</file>