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Fjalla One"/>
      <p:regular r:id="rId51"/>
    </p:embeddedFont>
    <p:embeddedFont>
      <p:font typeface="Barlow Semi Condensed Medium"/>
      <p:regular r:id="rId52"/>
      <p:bold r:id="rId53"/>
      <p:italic r:id="rId54"/>
      <p:boldItalic r:id="rId55"/>
    </p:embeddedFont>
    <p:embeddedFont>
      <p:font typeface="Barlow Semi Condense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C61518-4711-47E5-843B-AD1ECFF9D596}">
  <a:tblStyle styleId="{12C61518-4711-47E5-843B-AD1ECFF9D5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jallaOne-regular.fntdata"/><Relationship Id="rId50" Type="http://schemas.openxmlformats.org/officeDocument/2006/relationships/slide" Target="slides/slide45.xml"/><Relationship Id="rId53" Type="http://schemas.openxmlformats.org/officeDocument/2006/relationships/font" Target="fonts/BarlowSemiCondensedMedium-bold.fntdata"/><Relationship Id="rId52" Type="http://schemas.openxmlformats.org/officeDocument/2006/relationships/font" Target="fonts/BarlowSemiCondensedMedium-regular.fntdata"/><Relationship Id="rId11" Type="http://schemas.openxmlformats.org/officeDocument/2006/relationships/slide" Target="slides/slide6.xml"/><Relationship Id="rId55" Type="http://schemas.openxmlformats.org/officeDocument/2006/relationships/font" Target="fonts/BarlowSemiCondensedMedium-boldItalic.fntdata"/><Relationship Id="rId10" Type="http://schemas.openxmlformats.org/officeDocument/2006/relationships/slide" Target="slides/slide5.xml"/><Relationship Id="rId54" Type="http://schemas.openxmlformats.org/officeDocument/2006/relationships/font" Target="fonts/BarlowSemiCondensedMedium-italic.fntdata"/><Relationship Id="rId13" Type="http://schemas.openxmlformats.org/officeDocument/2006/relationships/slide" Target="slides/slide8.xml"/><Relationship Id="rId57" Type="http://schemas.openxmlformats.org/officeDocument/2006/relationships/font" Target="fonts/BarlowSemiCondensed-bold.fntdata"/><Relationship Id="rId12" Type="http://schemas.openxmlformats.org/officeDocument/2006/relationships/slide" Target="slides/slide7.xml"/><Relationship Id="rId56" Type="http://schemas.openxmlformats.org/officeDocument/2006/relationships/font" Target="fonts/BarlowSemiCondensed-regular.fntdata"/><Relationship Id="rId15" Type="http://schemas.openxmlformats.org/officeDocument/2006/relationships/slide" Target="slides/slide10.xml"/><Relationship Id="rId59" Type="http://schemas.openxmlformats.org/officeDocument/2006/relationships/font" Target="fonts/BarlowSemiCondensed-boldItalic.fntdata"/><Relationship Id="rId14" Type="http://schemas.openxmlformats.org/officeDocument/2006/relationships/slide" Target="slides/slide9.xml"/><Relationship Id="rId58" Type="http://schemas.openxmlformats.org/officeDocument/2006/relationships/font" Target="fonts/BarlowSemiCondense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34d37a5cd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34d37a5cd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34d37a5cd8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34d37a5cd8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34d37a5cd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34d37a5cd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34d37a5cd8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34d37a5cd8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34d37a5cd8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34d37a5cd8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34d37a5cd8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34d37a5cd8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3" name="Shape 1983"/>
        <p:cNvGrpSpPr/>
        <p:nvPr/>
      </p:nvGrpSpPr>
      <p:grpSpPr>
        <a:xfrm>
          <a:off x="0" y="0"/>
          <a:ext cx="0" cy="0"/>
          <a:chOff x="0" y="0"/>
          <a:chExt cx="0" cy="0"/>
        </a:xfrm>
      </p:grpSpPr>
      <p:sp>
        <p:nvSpPr>
          <p:cNvPr id="1984" name="Google Shape;1984;g34d37a5cd8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5" name="Google Shape;1985;g34d37a5cd8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34d37a5cd8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34d37a5cd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34d37a5cd8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34d37a5cd8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34d37a5cd8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34d37a5cd8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4" name="Shape 2004"/>
        <p:cNvGrpSpPr/>
        <p:nvPr/>
      </p:nvGrpSpPr>
      <p:grpSpPr>
        <a:xfrm>
          <a:off x="0" y="0"/>
          <a:ext cx="0" cy="0"/>
          <a:chOff x="0" y="0"/>
          <a:chExt cx="0" cy="0"/>
        </a:xfrm>
      </p:grpSpPr>
      <p:sp>
        <p:nvSpPr>
          <p:cNvPr id="2005" name="Google Shape;2005;g34d37a5cd8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6" name="Google Shape;2006;g34d37a5cd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34d37a5cd8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34d37a5cd8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5" name="Shape 2015"/>
        <p:cNvGrpSpPr/>
        <p:nvPr/>
      </p:nvGrpSpPr>
      <p:grpSpPr>
        <a:xfrm>
          <a:off x="0" y="0"/>
          <a:ext cx="0" cy="0"/>
          <a:chOff x="0" y="0"/>
          <a:chExt cx="0" cy="0"/>
        </a:xfrm>
      </p:grpSpPr>
      <p:sp>
        <p:nvSpPr>
          <p:cNvPr id="2016" name="Google Shape;2016;g34d37a5cd8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7" name="Google Shape;2017;g34d37a5cd8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g34d37a5cd8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3" name="Google Shape;2023;g34d37a5cd8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34d37a5cd8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34d37a5cd8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3" name="Shape 2033"/>
        <p:cNvGrpSpPr/>
        <p:nvPr/>
      </p:nvGrpSpPr>
      <p:grpSpPr>
        <a:xfrm>
          <a:off x="0" y="0"/>
          <a:ext cx="0" cy="0"/>
          <a:chOff x="0" y="0"/>
          <a:chExt cx="0" cy="0"/>
        </a:xfrm>
      </p:grpSpPr>
      <p:sp>
        <p:nvSpPr>
          <p:cNvPr id="2034" name="Google Shape;2034;g34d37a5cd8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5" name="Google Shape;2035;g34d37a5cd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g34d37a5cd8b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0" name="Google Shape;2040;g34d37a5cd8b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34d37a5cd8b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34d37a5cd8b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34d37a5cd8b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34d37a5cd8b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34d37a5c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34d37a5c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34d37a5cd8b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34d37a5cd8b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34d37a5cd8b_4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34d37a5cd8b_4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34d37a5cd8b_4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34d37a5cd8b_4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g34d37a5cd8b_4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5" name="Google Shape;2165;g34d37a5cd8b_4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34d37a5cd8b_4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34d37a5cd8b_4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g34f1b3b5d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5" name="Google Shape;2255;g34f1b3b5d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34f1b3b5d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1" name="Google Shape;2261;g34f1b3b5d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34f1b7e6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7" name="Google Shape;2267;g34f1b7e6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1" name="Shape 2271"/>
        <p:cNvGrpSpPr/>
        <p:nvPr/>
      </p:nvGrpSpPr>
      <p:grpSpPr>
        <a:xfrm>
          <a:off x="0" y="0"/>
          <a:ext cx="0" cy="0"/>
          <a:chOff x="0" y="0"/>
          <a:chExt cx="0" cy="0"/>
        </a:xfrm>
      </p:grpSpPr>
      <p:sp>
        <p:nvSpPr>
          <p:cNvPr id="2272" name="Google Shape;2272;g34f1b7e603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3" name="Google Shape;2273;g34f1b7e603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Polar codes provide an explicit and efficient method to achieve the Shannon capacity, meaning they are not just a theoretical construct but a practical coding scheme with a defined structure.. Their encoding uses a recursive structure based on a Kronecker product of a simple matrix, and their decoding—using Successive Cancellation (SC)—has relatively low complexity, approximately O(NlogN), where N is the block length. Most importantly, as the block length N→∞, the probability of error under SC decoding tends toward zero, meaning polar codes can transmit information reliably at any rate less than the channel capacity. This makes them both theoretically optimal and practically implementable.</a:t>
            </a:r>
            <a:endParaRPr sz="1000">
              <a:solidFill>
                <a:schemeClr val="dk1"/>
              </a:solidFill>
            </a:endParaRPr>
          </a:p>
          <a:p>
            <a:pPr indent="0" lvl="0" marL="0" rtl="0" algn="l">
              <a:lnSpc>
                <a:spcPct val="115000"/>
              </a:lnSpc>
              <a:spcBef>
                <a:spcPts val="1200"/>
              </a:spcBef>
              <a:spcAft>
                <a:spcPts val="1200"/>
              </a:spcAft>
              <a:buNone/>
            </a:pPr>
            <a:r>
              <a:rPr lang="en" sz="1000">
                <a:solidFill>
                  <a:schemeClr val="dk1"/>
                </a:solidFill>
              </a:rPr>
              <a:t>The Shannon capacity (or Shannon limit) refers to the maximum rate at which information can be transmitted over a communication channel with arbitrarily low error, given the presence of noise.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g3525996fa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0" name="Google Shape;2280;g3525996fa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g3525996fa4a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6" name="Google Shape;2286;g3525996fa4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g3525996fa4a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3" name="Google Shape;2293;g3525996fa4a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g34f1b7e60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1" name="Google Shape;2301;g34f1b7e60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3525996fa4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3525996fa4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3525996fa4a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3525996fa4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34d7e02bc0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34d7e02bc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3525996fa4a_1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3525996fa4a_1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34d37a5cd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34d37a5cd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g34d37a5cd8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3" name="Google Shape;1923;g34d37a5cd8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34d37a5cd8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34d37a5cd8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g34d37a5cd8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g34d37a5cd8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9.png"/><Relationship Id="rId4" Type="http://schemas.openxmlformats.org/officeDocument/2006/relationships/image" Target="../media/image22.png"/><Relationship Id="rId5" Type="http://schemas.openxmlformats.org/officeDocument/2006/relationships/image" Target="../media/image30.png"/><Relationship Id="rId6" Type="http://schemas.openxmlformats.org/officeDocument/2006/relationships/image" Target="../media/image17.png"/><Relationship Id="rId7"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46.jpg"/><Relationship Id="rId5" Type="http://schemas.openxmlformats.org/officeDocument/2006/relationships/image" Target="../media/image1.jpg"/><Relationship Id="rId6" Type="http://schemas.openxmlformats.org/officeDocument/2006/relationships/image" Target="../media/image9.jpg"/><Relationship Id="rId7" Type="http://schemas.openxmlformats.org/officeDocument/2006/relationships/image" Target="../media/image5.jpg"/><Relationship Id="rId8" Type="http://schemas.openxmlformats.org/officeDocument/2006/relationships/image" Target="../media/image10.jpg"/><Relationship Id="rId11" Type="http://schemas.openxmlformats.org/officeDocument/2006/relationships/image" Target="../media/image18.png"/><Relationship Id="rId10"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31.png"/><Relationship Id="rId9" Type="http://schemas.openxmlformats.org/officeDocument/2006/relationships/image" Target="../media/image34.png"/><Relationship Id="rId5" Type="http://schemas.openxmlformats.org/officeDocument/2006/relationships/image" Target="../media/image40.png"/><Relationship Id="rId6" Type="http://schemas.openxmlformats.org/officeDocument/2006/relationships/image" Target="../media/image44.png"/><Relationship Id="rId7" Type="http://schemas.openxmlformats.org/officeDocument/2006/relationships/image" Target="../media/image39.png"/><Relationship Id="rId8" Type="http://schemas.openxmlformats.org/officeDocument/2006/relationships/image" Target="../media/image28.png"/><Relationship Id="rId10"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3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4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45.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5591656" y="1762511"/>
            <a:ext cx="3264300" cy="179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t>Polar </a:t>
            </a:r>
            <a:endParaRPr sz="5000"/>
          </a:p>
          <a:p>
            <a:pPr indent="0" lvl="0" marL="0" rtl="0" algn="ctr">
              <a:spcBef>
                <a:spcPts val="0"/>
              </a:spcBef>
              <a:spcAft>
                <a:spcPts val="0"/>
              </a:spcAft>
              <a:buNone/>
            </a:pPr>
            <a:r>
              <a:rPr lang="en" sz="5000"/>
              <a:t>Codes</a:t>
            </a:r>
            <a:endParaRPr sz="5000">
              <a:solidFill>
                <a:schemeClr val="dk2"/>
              </a:solidFill>
            </a:endParaRPr>
          </a:p>
        </p:txBody>
      </p:sp>
      <p:sp>
        <p:nvSpPr>
          <p:cNvPr id="1881" name="Google Shape;1881;p33"/>
          <p:cNvSpPr txBox="1"/>
          <p:nvPr>
            <p:ph idx="1" type="subTitle"/>
          </p:nvPr>
        </p:nvSpPr>
        <p:spPr>
          <a:xfrm>
            <a:off x="5591656" y="3735033"/>
            <a:ext cx="3264300" cy="89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Lab Group: 2</a:t>
            </a:r>
            <a:endParaRPr sz="2300"/>
          </a:p>
          <a:p>
            <a:pPr indent="0" lvl="0" marL="0" rtl="0" algn="ctr">
              <a:spcBef>
                <a:spcPts val="0"/>
              </a:spcBef>
              <a:spcAft>
                <a:spcPts val="0"/>
              </a:spcAft>
              <a:buNone/>
            </a:pPr>
            <a:r>
              <a:rPr lang="en" sz="2300"/>
              <a:t>Project Group: 11</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4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Example of BEC</a:t>
            </a:r>
            <a:endParaRPr/>
          </a:p>
        </p:txBody>
      </p:sp>
      <p:sp>
        <p:nvSpPr>
          <p:cNvPr id="1944" name="Google Shape;1944;p42"/>
          <p:cNvSpPr txBox="1"/>
          <p:nvPr>
            <p:ph idx="1" type="body"/>
          </p:nvPr>
        </p:nvSpPr>
        <p:spPr>
          <a:xfrm>
            <a:off x="1021600" y="1485450"/>
            <a:ext cx="38085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Let W be BEC(p) i.e.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a:t>
            </a:r>
            <a:endParaRPr/>
          </a:p>
        </p:txBody>
      </p:sp>
      <p:pic>
        <p:nvPicPr>
          <p:cNvPr id="1945" name="Google Shape;1945;p42"/>
          <p:cNvPicPr preferRelativeResize="0"/>
          <p:nvPr/>
        </p:nvPicPr>
        <p:blipFill>
          <a:blip r:embed="rId3">
            <a:alphaModFix/>
          </a:blip>
          <a:stretch>
            <a:fillRect/>
          </a:stretch>
        </p:blipFill>
        <p:spPr>
          <a:xfrm>
            <a:off x="5358475" y="1342450"/>
            <a:ext cx="3187175" cy="2609600"/>
          </a:xfrm>
          <a:prstGeom prst="rect">
            <a:avLst/>
          </a:prstGeom>
          <a:noFill/>
          <a:ln>
            <a:noFill/>
          </a:ln>
        </p:spPr>
      </p:pic>
      <p:sp>
        <p:nvSpPr>
          <p:cNvPr id="1946" name="Google Shape;1946;p42"/>
          <p:cNvSpPr txBox="1"/>
          <p:nvPr/>
        </p:nvSpPr>
        <p:spPr>
          <a:xfrm>
            <a:off x="2074625" y="2134300"/>
            <a:ext cx="2899200" cy="7092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X ; with probability (1-p)</a:t>
            </a:r>
            <a:endParaRPr sz="1700">
              <a:solidFill>
                <a:schemeClr val="dk2"/>
              </a:solidFill>
              <a:latin typeface="Barlow Semi Condensed"/>
              <a:ea typeface="Barlow Semi Condensed"/>
              <a:cs typeface="Barlow Semi Condensed"/>
              <a:sym typeface="Barlow Semi Condensed"/>
            </a:endParaRPr>
          </a:p>
          <a:p>
            <a:pPr indent="0" lvl="0" marL="0" rtl="0" algn="l">
              <a:lnSpc>
                <a:spcPct val="200000"/>
              </a:lnSpc>
              <a:spcBef>
                <a:spcPts val="0"/>
              </a:spcBef>
              <a:spcAft>
                <a:spcPts val="0"/>
              </a:spcAft>
              <a:buNone/>
            </a:pPr>
            <a:r>
              <a:rPr lang="en" sz="1700">
                <a:solidFill>
                  <a:schemeClr val="dk2"/>
                </a:solidFill>
                <a:latin typeface="Barlow Semi Condensed"/>
                <a:ea typeface="Barlow Semi Condensed"/>
                <a:cs typeface="Barlow Semi Condensed"/>
                <a:sym typeface="Barlow Semi Condensed"/>
              </a:rPr>
              <a:t>? ; with probability p</a:t>
            </a:r>
            <a:endParaRPr sz="1700">
              <a:solidFill>
                <a:schemeClr val="dk2"/>
              </a:solidFill>
              <a:latin typeface="Barlow Semi Condensed"/>
              <a:ea typeface="Barlow Semi Condensed"/>
              <a:cs typeface="Barlow Semi Condensed"/>
              <a:sym typeface="Barlow Semi Condensed"/>
            </a:endParaRPr>
          </a:p>
          <a:p>
            <a:pPr indent="0" lvl="0" marL="0" rtl="0" algn="l">
              <a:lnSpc>
                <a:spcPct val="200000"/>
              </a:lnSpc>
              <a:spcBef>
                <a:spcPts val="0"/>
              </a:spcBef>
              <a:spcAft>
                <a:spcPts val="0"/>
              </a:spcAft>
              <a:buNone/>
            </a:pPr>
            <a:r>
              <a:t/>
            </a:r>
            <a:endParaRPr sz="1200">
              <a:solidFill>
                <a:schemeClr val="dk2"/>
              </a:solidFill>
              <a:latin typeface="Barlow Semi Condensed"/>
              <a:ea typeface="Barlow Semi Condensed"/>
              <a:cs typeface="Barlow Semi Condensed"/>
              <a:sym typeface="Barlow Semi Condensed"/>
            </a:endParaRPr>
          </a:p>
          <a:p>
            <a:pPr indent="0" lvl="0" marL="0" rtl="0" algn="l">
              <a:lnSpc>
                <a:spcPct val="200000"/>
              </a:lnSpc>
              <a:spcBef>
                <a:spcPts val="0"/>
              </a:spcBef>
              <a:spcAft>
                <a:spcPts val="0"/>
              </a:spcAft>
              <a:buNone/>
            </a:pPr>
            <a:r>
              <a:t/>
            </a:r>
            <a:endParaRPr/>
          </a:p>
        </p:txBody>
      </p:sp>
      <p:pic>
        <p:nvPicPr>
          <p:cNvPr id="1947" name="Google Shape;1947;p42"/>
          <p:cNvPicPr preferRelativeResize="0"/>
          <p:nvPr/>
        </p:nvPicPr>
        <p:blipFill>
          <a:blip r:embed="rId4">
            <a:alphaModFix/>
          </a:blip>
          <a:stretch>
            <a:fillRect/>
          </a:stretch>
        </p:blipFill>
        <p:spPr>
          <a:xfrm>
            <a:off x="1648075" y="2134300"/>
            <a:ext cx="275575" cy="940425"/>
          </a:xfrm>
          <a:prstGeom prst="rect">
            <a:avLst/>
          </a:prstGeom>
          <a:noFill/>
          <a:ln>
            <a:noFill/>
          </a:ln>
        </p:spPr>
      </p:pic>
      <p:sp>
        <p:nvSpPr>
          <p:cNvPr id="1948" name="Google Shape;1948;p42"/>
          <p:cNvSpPr txBox="1"/>
          <p:nvPr/>
        </p:nvSpPr>
        <p:spPr>
          <a:xfrm>
            <a:off x="1080075" y="2359250"/>
            <a:ext cx="6099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4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W</a:t>
            </a:r>
            <a:r>
              <a:rPr baseline="30000" lang="en" sz="2400">
                <a:solidFill>
                  <a:srgbClr val="000000"/>
                </a:solidFill>
              </a:rPr>
              <a:t>-</a:t>
            </a:r>
            <a:r>
              <a:rPr lang="en" sz="2400">
                <a:solidFill>
                  <a:srgbClr val="000000"/>
                </a:solidFill>
              </a:rPr>
              <a:t> Channel</a:t>
            </a:r>
            <a:r>
              <a:rPr baseline="30000" lang="en" sz="2400">
                <a:solidFill>
                  <a:srgbClr val="000000"/>
                </a:solidFill>
              </a:rPr>
              <a:t>                         </a:t>
            </a:r>
            <a:endParaRPr sz="4100"/>
          </a:p>
        </p:txBody>
      </p:sp>
      <p:pic>
        <p:nvPicPr>
          <p:cNvPr id="1954" name="Google Shape;1954;p43"/>
          <p:cNvPicPr preferRelativeResize="0"/>
          <p:nvPr/>
        </p:nvPicPr>
        <p:blipFill>
          <a:blip r:embed="rId3">
            <a:alphaModFix/>
          </a:blip>
          <a:stretch>
            <a:fillRect/>
          </a:stretch>
        </p:blipFill>
        <p:spPr>
          <a:xfrm>
            <a:off x="798275" y="1263412"/>
            <a:ext cx="3972175" cy="1675975"/>
          </a:xfrm>
          <a:prstGeom prst="rect">
            <a:avLst/>
          </a:prstGeom>
          <a:noFill/>
          <a:ln>
            <a:noFill/>
          </a:ln>
        </p:spPr>
      </p:pic>
      <p:pic>
        <p:nvPicPr>
          <p:cNvPr id="1955" name="Google Shape;1955;p43"/>
          <p:cNvPicPr preferRelativeResize="0"/>
          <p:nvPr/>
        </p:nvPicPr>
        <p:blipFill rotWithShape="1">
          <a:blip r:embed="rId4">
            <a:alphaModFix/>
          </a:blip>
          <a:srcRect b="-7739" l="0" r="0" t="7740"/>
          <a:stretch/>
        </p:blipFill>
        <p:spPr>
          <a:xfrm>
            <a:off x="4947900" y="1320078"/>
            <a:ext cx="4068750" cy="1858679"/>
          </a:xfrm>
          <a:prstGeom prst="rect">
            <a:avLst/>
          </a:prstGeom>
          <a:noFill/>
          <a:ln>
            <a:noFill/>
          </a:ln>
        </p:spPr>
      </p:pic>
      <p:sp>
        <p:nvSpPr>
          <p:cNvPr id="1956" name="Google Shape;1956;p43"/>
          <p:cNvSpPr txBox="1"/>
          <p:nvPr/>
        </p:nvSpPr>
        <p:spPr>
          <a:xfrm>
            <a:off x="843750" y="3342725"/>
            <a:ext cx="3926700" cy="1096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Barlow Semi Condensed"/>
              <a:buChar char="●"/>
            </a:pPr>
            <a:r>
              <a:rPr lang="en" sz="1700">
                <a:latin typeface="Barlow Semi Condensed"/>
                <a:ea typeface="Barlow Semi Condensed"/>
                <a:cs typeface="Barlow Semi Condensed"/>
                <a:sym typeface="Barlow Semi Condensed"/>
              </a:rPr>
              <a:t>Erasure Probability : p(2-p)</a:t>
            </a:r>
            <a:endParaRPr sz="1700">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44"/>
          <p:cNvSpPr txBox="1"/>
          <p:nvPr>
            <p:ph type="title"/>
          </p:nvPr>
        </p:nvSpPr>
        <p:spPr>
          <a:xfrm>
            <a:off x="2532888" y="4145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W</a:t>
            </a:r>
            <a:r>
              <a:rPr baseline="30000" lang="en" sz="2400">
                <a:solidFill>
                  <a:srgbClr val="000000"/>
                </a:solidFill>
              </a:rPr>
              <a:t>+</a:t>
            </a:r>
            <a:r>
              <a:rPr lang="en" sz="2400">
                <a:solidFill>
                  <a:srgbClr val="000000"/>
                </a:solidFill>
              </a:rPr>
              <a:t> Channel</a:t>
            </a:r>
            <a:r>
              <a:rPr baseline="30000" lang="en" sz="2400">
                <a:solidFill>
                  <a:srgbClr val="000000"/>
                </a:solidFill>
              </a:rPr>
              <a:t>                         </a:t>
            </a:r>
            <a:endParaRPr sz="4100"/>
          </a:p>
        </p:txBody>
      </p:sp>
      <p:pic>
        <p:nvPicPr>
          <p:cNvPr id="1962" name="Google Shape;1962;p44"/>
          <p:cNvPicPr preferRelativeResize="0"/>
          <p:nvPr/>
        </p:nvPicPr>
        <p:blipFill>
          <a:blip r:embed="rId3">
            <a:alphaModFix/>
          </a:blip>
          <a:stretch>
            <a:fillRect/>
          </a:stretch>
        </p:blipFill>
        <p:spPr>
          <a:xfrm>
            <a:off x="5023500" y="1469750"/>
            <a:ext cx="4006400" cy="1856625"/>
          </a:xfrm>
          <a:prstGeom prst="rect">
            <a:avLst/>
          </a:prstGeom>
          <a:noFill/>
          <a:ln>
            <a:noFill/>
          </a:ln>
        </p:spPr>
      </p:pic>
      <p:pic>
        <p:nvPicPr>
          <p:cNvPr id="1963" name="Google Shape;1963;p44"/>
          <p:cNvPicPr preferRelativeResize="0"/>
          <p:nvPr/>
        </p:nvPicPr>
        <p:blipFill>
          <a:blip r:embed="rId4">
            <a:alphaModFix/>
          </a:blip>
          <a:stretch>
            <a:fillRect/>
          </a:stretch>
        </p:blipFill>
        <p:spPr>
          <a:xfrm>
            <a:off x="536600" y="1572125"/>
            <a:ext cx="4333874" cy="1619575"/>
          </a:xfrm>
          <a:prstGeom prst="rect">
            <a:avLst/>
          </a:prstGeom>
          <a:noFill/>
          <a:ln>
            <a:noFill/>
          </a:ln>
        </p:spPr>
      </p:pic>
      <p:sp>
        <p:nvSpPr>
          <p:cNvPr id="1964" name="Google Shape;1964;p44"/>
          <p:cNvSpPr txBox="1"/>
          <p:nvPr/>
        </p:nvSpPr>
        <p:spPr>
          <a:xfrm>
            <a:off x="1177150" y="3486500"/>
            <a:ext cx="2956500" cy="521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Barlow Semi Condensed"/>
              <a:buChar char="●"/>
            </a:pPr>
            <a:r>
              <a:rPr lang="en" sz="1700">
                <a:latin typeface="Barlow Semi Condensed"/>
                <a:ea typeface="Barlow Semi Condensed"/>
                <a:cs typeface="Barlow Semi Condensed"/>
                <a:sym typeface="Barlow Semi Condensed"/>
              </a:rPr>
              <a:t>Erasure Probability: </a:t>
            </a:r>
            <a:r>
              <a:rPr lang="en" sz="1700">
                <a:latin typeface="Barlow Semi Condensed"/>
                <a:ea typeface="Barlow Semi Condensed"/>
                <a:cs typeface="Barlow Semi Condensed"/>
                <a:sym typeface="Barlow Semi Condensed"/>
              </a:rPr>
              <a:t>p</a:t>
            </a:r>
            <a:r>
              <a:rPr baseline="30000" lang="en" sz="1700">
                <a:latin typeface="Barlow Semi Condensed"/>
                <a:ea typeface="Barlow Semi Condensed"/>
                <a:cs typeface="Barlow Semi Condensed"/>
                <a:sym typeface="Barlow Semi Condensed"/>
              </a:rPr>
              <a:t>2</a:t>
            </a:r>
            <a:endParaRPr sz="1700">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pic>
        <p:nvPicPr>
          <p:cNvPr id="1969" name="Google Shape;1969;p45"/>
          <p:cNvPicPr preferRelativeResize="0"/>
          <p:nvPr/>
        </p:nvPicPr>
        <p:blipFill>
          <a:blip r:embed="rId3">
            <a:alphaModFix/>
          </a:blip>
          <a:stretch>
            <a:fillRect/>
          </a:stretch>
        </p:blipFill>
        <p:spPr>
          <a:xfrm>
            <a:off x="1439100" y="244300"/>
            <a:ext cx="5410687"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46"/>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Error Probability Tree</a:t>
            </a:r>
            <a:endParaRPr/>
          </a:p>
        </p:txBody>
      </p:sp>
      <p:pic>
        <p:nvPicPr>
          <p:cNvPr id="1975" name="Google Shape;1975;p46"/>
          <p:cNvPicPr preferRelativeResize="0"/>
          <p:nvPr/>
        </p:nvPicPr>
        <p:blipFill>
          <a:blip r:embed="rId3">
            <a:alphaModFix/>
          </a:blip>
          <a:stretch>
            <a:fillRect/>
          </a:stretch>
        </p:blipFill>
        <p:spPr>
          <a:xfrm>
            <a:off x="1381763" y="914326"/>
            <a:ext cx="6389775" cy="3265475"/>
          </a:xfrm>
          <a:prstGeom prst="rect">
            <a:avLst/>
          </a:prstGeom>
          <a:noFill/>
          <a:ln>
            <a:noFill/>
          </a:ln>
        </p:spPr>
      </p:pic>
      <p:sp>
        <p:nvSpPr>
          <p:cNvPr id="1976" name="Google Shape;1976;p46"/>
          <p:cNvSpPr txBox="1"/>
          <p:nvPr/>
        </p:nvSpPr>
        <p:spPr>
          <a:xfrm>
            <a:off x="1028700" y="4083400"/>
            <a:ext cx="7624800" cy="714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Polar codes follow Mathew’s effect as the good channels get better and bad channels get worse.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pic>
        <p:nvPicPr>
          <p:cNvPr id="1981" name="Google Shape;1981;p47" title="untitled1.png"/>
          <p:cNvPicPr preferRelativeResize="0"/>
          <p:nvPr/>
        </p:nvPicPr>
        <p:blipFill rotWithShape="1">
          <a:blip r:embed="rId3">
            <a:alphaModFix/>
          </a:blip>
          <a:srcRect b="0" l="0" r="1555" t="7252"/>
          <a:stretch/>
        </p:blipFill>
        <p:spPr>
          <a:xfrm>
            <a:off x="1729525" y="1119575"/>
            <a:ext cx="5305600" cy="3456925"/>
          </a:xfrm>
          <a:prstGeom prst="rect">
            <a:avLst/>
          </a:prstGeom>
          <a:noFill/>
          <a:ln>
            <a:noFill/>
          </a:ln>
        </p:spPr>
      </p:pic>
      <p:sp>
        <p:nvSpPr>
          <p:cNvPr id="1982" name="Google Shape;1982;p47"/>
          <p:cNvSpPr txBox="1"/>
          <p:nvPr>
            <p:ph type="title"/>
          </p:nvPr>
        </p:nvSpPr>
        <p:spPr>
          <a:xfrm>
            <a:off x="1999502" y="414525"/>
            <a:ext cx="49032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Polarization for BEC (½) , N = 128</a:t>
            </a:r>
            <a:endParaRPr sz="4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6" name="Shape 1986"/>
        <p:cNvGrpSpPr/>
        <p:nvPr/>
      </p:nvGrpSpPr>
      <p:grpSpPr>
        <a:xfrm>
          <a:off x="0" y="0"/>
          <a:ext cx="0" cy="0"/>
          <a:chOff x="0" y="0"/>
          <a:chExt cx="0" cy="0"/>
        </a:xfrm>
      </p:grpSpPr>
      <p:pic>
        <p:nvPicPr>
          <p:cNvPr id="1987" name="Google Shape;1987;p48"/>
          <p:cNvPicPr preferRelativeResize="0"/>
          <p:nvPr/>
        </p:nvPicPr>
        <p:blipFill>
          <a:blip r:embed="rId3">
            <a:alphaModFix/>
          </a:blip>
          <a:stretch>
            <a:fillRect/>
          </a:stretch>
        </p:blipFill>
        <p:spPr>
          <a:xfrm>
            <a:off x="1155950" y="541700"/>
            <a:ext cx="6029549" cy="43581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pic>
        <p:nvPicPr>
          <p:cNvPr id="1992" name="Google Shape;1992;p49"/>
          <p:cNvPicPr preferRelativeResize="0"/>
          <p:nvPr/>
        </p:nvPicPr>
        <p:blipFill>
          <a:blip r:embed="rId3">
            <a:alphaModFix/>
          </a:blip>
          <a:stretch>
            <a:fillRect/>
          </a:stretch>
        </p:blipFill>
        <p:spPr>
          <a:xfrm>
            <a:off x="944700" y="481825"/>
            <a:ext cx="6433000" cy="456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pic>
        <p:nvPicPr>
          <p:cNvPr id="1997" name="Google Shape;1997;p50"/>
          <p:cNvPicPr preferRelativeResize="0"/>
          <p:nvPr/>
        </p:nvPicPr>
        <p:blipFill>
          <a:blip r:embed="rId3">
            <a:alphaModFix/>
          </a:blip>
          <a:stretch>
            <a:fillRect/>
          </a:stretch>
        </p:blipFill>
        <p:spPr>
          <a:xfrm>
            <a:off x="1096550" y="486825"/>
            <a:ext cx="6287850" cy="451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1" name="Shape 2001"/>
        <p:cNvGrpSpPr/>
        <p:nvPr/>
      </p:nvGrpSpPr>
      <p:grpSpPr>
        <a:xfrm>
          <a:off x="0" y="0"/>
          <a:ext cx="0" cy="0"/>
          <a:chOff x="0" y="0"/>
          <a:chExt cx="0" cy="0"/>
        </a:xfrm>
      </p:grpSpPr>
      <p:sp>
        <p:nvSpPr>
          <p:cNvPr id="2002" name="Google Shape;2002;p51"/>
          <p:cNvSpPr txBox="1"/>
          <p:nvPr>
            <p:ph type="title"/>
          </p:nvPr>
        </p:nvSpPr>
        <p:spPr>
          <a:xfrm>
            <a:off x="2924700" y="253738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Encoding</a:t>
            </a:r>
            <a:endParaRPr sz="4700"/>
          </a:p>
        </p:txBody>
      </p:sp>
      <p:sp>
        <p:nvSpPr>
          <p:cNvPr id="2003" name="Google Shape;2003;p51"/>
          <p:cNvSpPr txBox="1"/>
          <p:nvPr>
            <p:ph idx="2" type="title"/>
          </p:nvPr>
        </p:nvSpPr>
        <p:spPr>
          <a:xfrm>
            <a:off x="2971800" y="109846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Honor Code</a:t>
            </a:r>
            <a:endParaRPr/>
          </a:p>
        </p:txBody>
      </p:sp>
      <p:sp>
        <p:nvSpPr>
          <p:cNvPr id="1887" name="Google Shape;1887;p34"/>
          <p:cNvSpPr txBox="1"/>
          <p:nvPr>
            <p:ph idx="1" type="body"/>
          </p:nvPr>
        </p:nvSpPr>
        <p:spPr>
          <a:xfrm>
            <a:off x="795450" y="985050"/>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libri"/>
                <a:ea typeface="Calibri"/>
                <a:cs typeface="Calibri"/>
                <a:sym typeface="Calibri"/>
              </a:rPr>
              <a:t>We declare that</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 The work that we are presenting is our own work.</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 We have not copied the work (the code, the results, etc.) that someone else has done.</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 Concepts, understanding and insights we will be describing are our own.</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 We make this pledge truthfully. We know that violation of this solemn pledge can carry grave consequences.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7" name="Shape 2007"/>
        <p:cNvGrpSpPr/>
        <p:nvPr/>
      </p:nvGrpSpPr>
      <p:grpSpPr>
        <a:xfrm>
          <a:off x="0" y="0"/>
          <a:ext cx="0" cy="0"/>
          <a:chOff x="0" y="0"/>
          <a:chExt cx="0" cy="0"/>
        </a:xfrm>
      </p:grpSpPr>
      <p:sp>
        <p:nvSpPr>
          <p:cNvPr id="2008" name="Google Shape;2008;p5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Generator Matrix</a:t>
            </a:r>
            <a:endParaRPr/>
          </a:p>
        </p:txBody>
      </p:sp>
      <p:pic>
        <p:nvPicPr>
          <p:cNvPr id="2009" name="Google Shape;2009;p52"/>
          <p:cNvPicPr preferRelativeResize="0"/>
          <p:nvPr/>
        </p:nvPicPr>
        <p:blipFill rotWithShape="1">
          <a:blip r:embed="rId3">
            <a:alphaModFix/>
          </a:blip>
          <a:srcRect b="0" l="1555" r="0" t="2458"/>
          <a:stretch/>
        </p:blipFill>
        <p:spPr>
          <a:xfrm>
            <a:off x="944150" y="1428750"/>
            <a:ext cx="7218949" cy="3168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3" name="Shape 2013"/>
        <p:cNvGrpSpPr/>
        <p:nvPr/>
      </p:nvGrpSpPr>
      <p:grpSpPr>
        <a:xfrm>
          <a:off x="0" y="0"/>
          <a:ext cx="0" cy="0"/>
          <a:chOff x="0" y="0"/>
          <a:chExt cx="0" cy="0"/>
        </a:xfrm>
      </p:grpSpPr>
      <p:pic>
        <p:nvPicPr>
          <p:cNvPr id="2014" name="Google Shape;2014;p53"/>
          <p:cNvPicPr preferRelativeResize="0"/>
          <p:nvPr/>
        </p:nvPicPr>
        <p:blipFill rotWithShape="1">
          <a:blip r:embed="rId3">
            <a:alphaModFix/>
          </a:blip>
          <a:srcRect b="0" l="2112" r="1446" t="0"/>
          <a:stretch/>
        </p:blipFill>
        <p:spPr>
          <a:xfrm>
            <a:off x="701825" y="695775"/>
            <a:ext cx="7193876" cy="3635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8" name="Shape 2018"/>
        <p:cNvGrpSpPr/>
        <p:nvPr/>
      </p:nvGrpSpPr>
      <p:grpSpPr>
        <a:xfrm>
          <a:off x="0" y="0"/>
          <a:ext cx="0" cy="0"/>
          <a:chOff x="0" y="0"/>
          <a:chExt cx="0" cy="0"/>
        </a:xfrm>
      </p:grpSpPr>
      <p:pic>
        <p:nvPicPr>
          <p:cNvPr id="2019" name="Google Shape;2019;p54"/>
          <p:cNvPicPr preferRelativeResize="0"/>
          <p:nvPr/>
        </p:nvPicPr>
        <p:blipFill rotWithShape="1">
          <a:blip r:embed="rId3">
            <a:alphaModFix/>
          </a:blip>
          <a:srcRect b="0" l="1669" r="4026" t="0"/>
          <a:stretch/>
        </p:blipFill>
        <p:spPr>
          <a:xfrm>
            <a:off x="735250" y="989100"/>
            <a:ext cx="7051849" cy="3716750"/>
          </a:xfrm>
          <a:prstGeom prst="rect">
            <a:avLst/>
          </a:prstGeom>
          <a:noFill/>
          <a:ln>
            <a:noFill/>
          </a:ln>
        </p:spPr>
      </p:pic>
      <p:sp>
        <p:nvSpPr>
          <p:cNvPr id="2020" name="Google Shape;2020;p54"/>
          <p:cNvSpPr txBox="1"/>
          <p:nvPr>
            <p:ph type="title"/>
          </p:nvPr>
        </p:nvSpPr>
        <p:spPr>
          <a:xfrm>
            <a:off x="2217413"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Form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4" name="Shape 2024"/>
        <p:cNvGrpSpPr/>
        <p:nvPr/>
      </p:nvGrpSpPr>
      <p:grpSpPr>
        <a:xfrm>
          <a:off x="0" y="0"/>
          <a:ext cx="0" cy="0"/>
          <a:chOff x="0" y="0"/>
          <a:chExt cx="0" cy="0"/>
        </a:xfrm>
      </p:grpSpPr>
      <p:sp>
        <p:nvSpPr>
          <p:cNvPr id="2025" name="Google Shape;2025;p55"/>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Reliability Sequence</a:t>
            </a:r>
            <a:endParaRPr/>
          </a:p>
        </p:txBody>
      </p:sp>
      <p:sp>
        <p:nvSpPr>
          <p:cNvPr id="2026" name="Google Shape;2026;p55"/>
          <p:cNvSpPr txBox="1"/>
          <p:nvPr>
            <p:ph idx="1" type="body"/>
          </p:nvPr>
        </p:nvSpPr>
        <p:spPr>
          <a:xfrm>
            <a:off x="714650" y="1152150"/>
            <a:ext cx="7705500" cy="3529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Given by the 5G standard</a:t>
            </a:r>
            <a:endParaRPr sz="1700"/>
          </a:p>
          <a:p>
            <a:pPr indent="-336550" lvl="0" marL="457200" rtl="0" algn="l">
              <a:spcBef>
                <a:spcPts val="0"/>
              </a:spcBef>
              <a:spcAft>
                <a:spcPts val="0"/>
              </a:spcAft>
              <a:buSzPts val="1700"/>
              <a:buChar char="●"/>
            </a:pPr>
            <a:r>
              <a:rPr lang="en" sz="1700"/>
              <a:t>From worst to Best</a:t>
            </a:r>
            <a:endParaRPr sz="1700"/>
          </a:p>
          <a:p>
            <a:pPr indent="-336550" lvl="0" marL="457200" rtl="0" algn="l">
              <a:spcBef>
                <a:spcPts val="0"/>
              </a:spcBef>
              <a:spcAft>
                <a:spcPts val="0"/>
              </a:spcAft>
              <a:buSzPts val="1700"/>
              <a:buChar char="●"/>
            </a:pPr>
            <a:r>
              <a:rPr lang="en" sz="1700"/>
              <a:t>Sequences for N less than 1024 is derived from the sequence of N = 1024</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N = 8 : 1 2 3 5 4 6 7 8 </a:t>
            </a:r>
            <a:endParaRPr sz="1700"/>
          </a:p>
          <a:p>
            <a:pPr indent="-336550" lvl="0" marL="457200" rtl="0" algn="l">
              <a:spcBef>
                <a:spcPts val="0"/>
              </a:spcBef>
              <a:spcAft>
                <a:spcPts val="0"/>
              </a:spcAft>
              <a:buSzPts val="1700"/>
              <a:buChar char="●"/>
            </a:pPr>
            <a:r>
              <a:rPr lang="en" sz="1700"/>
              <a:t>N = 16: 1 2 3 5 9 4 6 10 7 11 13 8 12 14 15 16</a:t>
            </a:r>
            <a:endParaRPr sz="1700"/>
          </a:p>
          <a:p>
            <a:pPr indent="-336550" lvl="0" marL="457200" rtl="0" algn="l">
              <a:spcBef>
                <a:spcPts val="0"/>
              </a:spcBef>
              <a:spcAft>
                <a:spcPts val="0"/>
              </a:spcAft>
              <a:buSzPts val="1700"/>
              <a:buChar char="●"/>
            </a:pPr>
            <a:r>
              <a:rPr lang="en" sz="1700"/>
              <a:t>N = 32: 1 2 3 5 9 17 4 6 10 7 18 11 19 13 21 25 8 12 20 14 15 22 27 26 23 29 16 24 28 30 31 32</a:t>
            </a:r>
            <a:endParaRPr sz="1700"/>
          </a:p>
          <a:p>
            <a:pPr indent="0" lvl="0" marL="0" rtl="0" algn="l">
              <a:spcBef>
                <a:spcPts val="0"/>
              </a:spcBef>
              <a:spcAft>
                <a:spcPts val="0"/>
              </a:spcAft>
              <a:buNone/>
            </a:pPr>
            <a:r>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56"/>
          <p:cNvSpPr txBox="1"/>
          <p:nvPr>
            <p:ph type="title"/>
          </p:nvPr>
        </p:nvSpPr>
        <p:spPr>
          <a:xfrm>
            <a:off x="2273875" y="329975"/>
            <a:ext cx="46944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Reliability sequence for N = 1024</a:t>
            </a:r>
            <a:endParaRPr/>
          </a:p>
        </p:txBody>
      </p:sp>
      <p:sp>
        <p:nvSpPr>
          <p:cNvPr id="2032" name="Google Shape;2032;p56"/>
          <p:cNvSpPr txBox="1"/>
          <p:nvPr>
            <p:ph idx="1" type="body"/>
          </p:nvPr>
        </p:nvSpPr>
        <p:spPr>
          <a:xfrm>
            <a:off x="714650" y="1152150"/>
            <a:ext cx="7705500" cy="35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t>0 1 2 4 8 16 32 3 5 64 9 6 17 10 18 128 12 33 65 20 256 34 24 36 7 129 66 512 11 40 68 130 19 13 48 14 72 257 21 132 35 258 26 513 80 37 25 22 136 260 264 38 514 96 67 41 144 28 69 42 ... 516 49 74 272 160 520 288 528 192 544 70 44 131 81 50 73 15 320 133 52 23 134 384 76 137 82 56 27 ... 97 39 259 84 138 145 261 29 43 98 515 88 140 30 146 71 262 265 161 576 45 100 640 51 148 46 75 266 273 517 104 162 ... 53 193 152 77 164 768 268 274 518 54 83 57 521 112 135 78 289 194 85 276 522 58 168 139 99 86 60 280 89 290 529 524 ... 196 141 101 147 176 142 530 321 31 200 90 545 292 322 532 263 149 102 105 304 296 163 92 47 267 385 546 324 208 386 150 153 ... 165 106 55 328 536 577 548 113 154 79 269 108 578 224 166 519 552 195 270 641 523 275 580 291 59 169 560 114 277 156 87 197 ... 116 170 61 531 525 642 281 278 526 177 293 388 91 584 769 198 172 120 201 336 62 282 143 103 178 294 93 644 202 592 323 392 ... 297 770 107 180 151 209 284 648 94 204 298 400 608 352 325 533 155 210 305 547 300 109 184 534 537 115 167 225 326 306 772 157 ... 656 329 110 117 212 171 776 330 226 549 538 387 308 216 416 271 279 158 337 550 672 118 332 579 540 389 173 121 553 199 784 179 ... 228 338 312 704 390 174 554 581 393 283 122 448 353 561 203 63 340 394 527 582 556 181 295 285 232 124 205 182 643 562 286 585 ... 299 354 211 401 185 396 344 586 645 593 535 240 206 95 327 564 800 402 356 307 301 417 213 568 832 588 186 646 404 227 896 594 ... 418 302 649 771 360 539 111 331 214 309 188 449 217 408 609 596 551 650 229 159 420 310 541 773 610 657 333 119 600 339 218 368 ... 652 230 391 313 450 542 334 233 555 774 175 123 658 612 341 777 220 314 424 395 673 583 355 287 183 234 125 557 660 616 342 316 ... 241 778 563 345 452 397 403 207 674 558 785 432 357 187 236 664 624 587 780 705 126 242 565 398 346 456 358 405 303 569 244 595 ... 189 566 676 361 706 589 215 786 647 348 419 406 464 680 801 362 590 409 570 788 597 572 219 311 708 598 601 651 421 792 802 611 ... 602 410 231 688 653 248 369 190 364 654 659 335 480 315 221 370 613 422 425 451 614 543 235 412 343 372 775 317 222 426 453 237 ... 559 833 804 712 834 661 808 779 617 604 433 720 816 836 347 897 243 662 454 318 675 618 898 781 376 428 665 736 567 840 625 238 ... 359 457 399 787 591 678 434 677 349 245 458 666 620 363 127 191 782 407 436 626 571 465 681 246 707 350 599 668 790 460 249 682 ... 573 411 803 789 709 365 440 628 689 374 423 466 793 250 371 481 574 413 603 366 468 655 900 805 615 684 710 429 794 252 373 605 ... 848 690 713 632 482 806 427 904 414 223 663 692 835 619 472 455 796 809 714 721 837 716 864 810 606 912 722 696 377 435 817 319 ... 621 812 484 430 838 667 488 239 378 459 622 627 437 380 818 461 496 669 679 724 841 629 351 467 438 737 251 462 442 441 469 247 ... 683 842 738 899 670 783 849 820 728 928 791 367 901 630 685 844 633 711 253 691 824 902 686 740 850 375 444 470 483 415 485 905 ... 795 473 634 744 852 960 865 693 797 906 715 807 474 636 694 254 717 575 913 798 811 379 697 431 607 489 866 723 486 908 718 813 ... 476 856 839 725 698 914 752 868 819 814 439 929 490 623 671 739 916 463 843 381 497 930 821 726 961 872 492 631 729 700 443 741 ... 845 920 382 822 851 730 498 880 742 445 471 635 932 687 903 825 500 846 745 826 732 446 962 936 475 853 867 637 907 487 695 746 ... 828 753 854 857 504 799 255 964 909 719 477 915 638 748 944 869 491 699 754 858 478 968 383 910 815 976 870 917 727 493 873 701 ... 931 756 860 499 731 823 922 874 918 502 933 743 760 881 494 702 921 501 876 847 992 447 733 827 934 882 937 963 747 505 855 924 ... 734 829 965 938 884 506 749 945 966 755 859 940 830 911 871 639 888 479 946 750 969 508 861 757 970 919 875 862 758 948 977 923 ... 972 761 877 952 495 703 935 978 883 762 503 925 878 735 993 885 939 994 980 926 764 941 967 886 831 947 507 889 984 751 942 996 ... 971 890 509 949 973 1000 892 950 863 759 1008 510 979 953 763 974 954 879 981 982 927 995 765 956 887 985 997 986 943 891 998 766 ... 511 988 1001 951 1002 893 975 894 1009 955 1004 1010 957 983 958 987 1012 999 1016 767 989 1003 990 1005 959 1011 1013 895 1006 1014 1017 1018 ... 991 1020 1007 1015 1019 1021 1022 1023</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6" name="Shape 2036"/>
        <p:cNvGrpSpPr/>
        <p:nvPr/>
      </p:nvGrpSpPr>
      <p:grpSpPr>
        <a:xfrm>
          <a:off x="0" y="0"/>
          <a:ext cx="0" cy="0"/>
          <a:chOff x="0" y="0"/>
          <a:chExt cx="0" cy="0"/>
        </a:xfrm>
      </p:grpSpPr>
      <p:pic>
        <p:nvPicPr>
          <p:cNvPr id="2037" name="Google Shape;2037;p57"/>
          <p:cNvPicPr preferRelativeResize="0"/>
          <p:nvPr/>
        </p:nvPicPr>
        <p:blipFill>
          <a:blip r:embed="rId3">
            <a:alphaModFix/>
          </a:blip>
          <a:stretch>
            <a:fillRect/>
          </a:stretch>
        </p:blipFill>
        <p:spPr>
          <a:xfrm>
            <a:off x="714658" y="697375"/>
            <a:ext cx="7106692" cy="3529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1" name="Shape 2041"/>
        <p:cNvGrpSpPr/>
        <p:nvPr/>
      </p:nvGrpSpPr>
      <p:grpSpPr>
        <a:xfrm>
          <a:off x="0" y="0"/>
          <a:ext cx="0" cy="0"/>
          <a:chOff x="0" y="0"/>
          <a:chExt cx="0" cy="0"/>
        </a:xfrm>
      </p:grpSpPr>
      <p:sp>
        <p:nvSpPr>
          <p:cNvPr id="2042" name="Google Shape;2042;p58"/>
          <p:cNvSpPr txBox="1"/>
          <p:nvPr>
            <p:ph type="title"/>
          </p:nvPr>
        </p:nvSpPr>
        <p:spPr>
          <a:xfrm>
            <a:off x="2924700" y="253738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Successive Cancellation Decoding</a:t>
            </a:r>
            <a:endParaRPr sz="4700"/>
          </a:p>
        </p:txBody>
      </p:sp>
      <p:sp>
        <p:nvSpPr>
          <p:cNvPr id="2043" name="Google Shape;2043;p58"/>
          <p:cNvSpPr txBox="1"/>
          <p:nvPr>
            <p:ph idx="2" type="title"/>
          </p:nvPr>
        </p:nvSpPr>
        <p:spPr>
          <a:xfrm>
            <a:off x="3041100" y="8418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59"/>
          <p:cNvSpPr txBox="1"/>
          <p:nvPr>
            <p:ph type="title"/>
          </p:nvPr>
        </p:nvSpPr>
        <p:spPr>
          <a:xfrm>
            <a:off x="1192100" y="284075"/>
            <a:ext cx="56355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INTUITIVE UNDERSTANDING OF POLAR DECODING</a:t>
            </a:r>
            <a:endParaRPr sz="3000"/>
          </a:p>
        </p:txBody>
      </p:sp>
      <p:sp>
        <p:nvSpPr>
          <p:cNvPr id="2049" name="Google Shape;2049;p59"/>
          <p:cNvSpPr txBox="1"/>
          <p:nvPr>
            <p:ph idx="1" type="body"/>
          </p:nvPr>
        </p:nvSpPr>
        <p:spPr>
          <a:xfrm>
            <a:off x="714650" y="1317350"/>
            <a:ext cx="7705500" cy="3364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Starts with the received signal, treating it as a set of probabilities or beliefs about each bit that was sent.</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Decoding works step-by-step, moving through the encoding structure (polar transform) in reverse, to estimate the original message bits.</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The process is efficient, with a computational complexity of about O(n log n), which is quite practical even for long messages.</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It uses soft information (like likelihoods or log-likelihood ratios) from the channel as input.</a:t>
            </a:r>
            <a:endParaRPr sz="1600">
              <a:solidFill>
                <a:srgbClr val="000000"/>
              </a:solidFill>
            </a:endParaRPr>
          </a:p>
          <a:p>
            <a:pPr indent="0" lvl="0" marL="457200" rtl="0" algn="l">
              <a:spcBef>
                <a:spcPts val="0"/>
              </a:spcBef>
              <a:spcAft>
                <a:spcPts val="0"/>
              </a:spcAft>
              <a:buNone/>
            </a:pPr>
            <a:r>
              <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The final output is a set of hard decisions—that is, fixed bit values (like 0 or 1) based on the best estimates.</a:t>
            </a:r>
            <a:endParaRPr sz="16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60"/>
          <p:cNvSpPr txBox="1"/>
          <p:nvPr>
            <p:ph type="title"/>
          </p:nvPr>
        </p:nvSpPr>
        <p:spPr>
          <a:xfrm>
            <a:off x="650100" y="400200"/>
            <a:ext cx="6944700" cy="10875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404040"/>
              </a:buClr>
              <a:buSzPts val="2600"/>
              <a:buFont typeface="Arial"/>
              <a:buChar char="❏"/>
            </a:pPr>
            <a:r>
              <a:rPr lang="en" sz="2600">
                <a:solidFill>
                  <a:srgbClr val="404040"/>
                </a:solidFill>
                <a:latin typeface="Arial"/>
                <a:ea typeface="Arial"/>
                <a:cs typeface="Arial"/>
                <a:sym typeface="Arial"/>
              </a:rPr>
              <a:t>Successive Cancellation Decoding for N=2 </a:t>
            </a:r>
            <a:endParaRPr sz="1200"/>
          </a:p>
        </p:txBody>
      </p:sp>
      <p:pic>
        <p:nvPicPr>
          <p:cNvPr id="2055" name="Google Shape;2055;p60"/>
          <p:cNvPicPr preferRelativeResize="0"/>
          <p:nvPr/>
        </p:nvPicPr>
        <p:blipFill>
          <a:blip r:embed="rId3">
            <a:alphaModFix/>
          </a:blip>
          <a:stretch>
            <a:fillRect/>
          </a:stretch>
        </p:blipFill>
        <p:spPr>
          <a:xfrm>
            <a:off x="5592700" y="2685575"/>
            <a:ext cx="3536240" cy="2457925"/>
          </a:xfrm>
          <a:prstGeom prst="rect">
            <a:avLst/>
          </a:prstGeom>
          <a:noFill/>
          <a:ln>
            <a:noFill/>
          </a:ln>
        </p:spPr>
      </p:pic>
      <p:sp>
        <p:nvSpPr>
          <p:cNvPr id="2056" name="Google Shape;2056;p6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57" name="Google Shape;2057;p60"/>
          <p:cNvPicPr preferRelativeResize="0"/>
          <p:nvPr/>
        </p:nvPicPr>
        <p:blipFill>
          <a:blip r:embed="rId4">
            <a:alphaModFix/>
          </a:blip>
          <a:stretch>
            <a:fillRect/>
          </a:stretch>
        </p:blipFill>
        <p:spPr>
          <a:xfrm>
            <a:off x="1338925" y="1088788"/>
            <a:ext cx="6100375" cy="1087500"/>
          </a:xfrm>
          <a:prstGeom prst="rect">
            <a:avLst/>
          </a:prstGeom>
          <a:noFill/>
          <a:ln>
            <a:noFill/>
          </a:ln>
        </p:spPr>
      </p:pic>
      <p:sp>
        <p:nvSpPr>
          <p:cNvPr id="2058" name="Google Shape;2058;p60"/>
          <p:cNvSpPr txBox="1"/>
          <p:nvPr/>
        </p:nvSpPr>
        <p:spPr>
          <a:xfrm>
            <a:off x="650100" y="2227550"/>
            <a:ext cx="4942500" cy="374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We compute the LLR for û₁ using the min-sum function:</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L(u1​) = f(r1​,r2​) = sgn(r1) ⋅ sgn(r2) ⋅ min( |r1| , |r2|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457200" lvl="0" marL="457200" rtl="0" algn="l">
              <a:spcBef>
                <a:spcPts val="0"/>
              </a:spcBef>
              <a:spcAft>
                <a:spcPts val="0"/>
              </a:spcAft>
              <a:buNone/>
            </a:pPr>
            <a:r>
              <a:rPr lang="en">
                <a:latin typeface="Barlow Semi Condensed"/>
                <a:ea typeface="Barlow Semi Condensed"/>
                <a:cs typeface="Barlow Semi Condensed"/>
                <a:sym typeface="Barlow Semi Condensed"/>
              </a:rPr>
              <a:t> 0     if L(u1) ≥ 0</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	=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      		 1     if L(u1) &lt; 0</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After decoding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 L(u2)=g(r1,r2,       ) = r2+(1-</a:t>
            </a:r>
            <a:r>
              <a:rPr lang="en">
                <a:latin typeface="Barlow Semi Condensed"/>
                <a:ea typeface="Barlow Semi Condensed"/>
                <a:cs typeface="Barlow Semi Condensed"/>
                <a:sym typeface="Barlow Semi Condensed"/>
              </a:rPr>
              <a:t>2 </a:t>
            </a:r>
            <a:r>
              <a:rPr lang="en">
                <a:latin typeface="Barlow Semi Condensed"/>
                <a:ea typeface="Barlow Semi Condensed"/>
                <a:cs typeface="Barlow Semi Condensed"/>
                <a:sym typeface="Barlow Semi Condensed"/>
              </a:rPr>
              <a:t>     )r1</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t>		</a:t>
            </a:r>
            <a:endParaRPr/>
          </a:p>
        </p:txBody>
      </p:sp>
      <p:pic>
        <p:nvPicPr>
          <p:cNvPr id="2059" name="Google Shape;2059;p60"/>
          <p:cNvPicPr preferRelativeResize="0"/>
          <p:nvPr/>
        </p:nvPicPr>
        <p:blipFill>
          <a:blip r:embed="rId5">
            <a:alphaModFix/>
          </a:blip>
          <a:stretch>
            <a:fillRect/>
          </a:stretch>
        </p:blipFill>
        <p:spPr>
          <a:xfrm>
            <a:off x="738800" y="3536150"/>
            <a:ext cx="322175" cy="304276"/>
          </a:xfrm>
          <a:prstGeom prst="rect">
            <a:avLst/>
          </a:prstGeom>
          <a:noFill/>
          <a:ln>
            <a:noFill/>
          </a:ln>
        </p:spPr>
      </p:pic>
      <p:pic>
        <p:nvPicPr>
          <p:cNvPr id="2060" name="Google Shape;2060;p60"/>
          <p:cNvPicPr preferRelativeResize="0"/>
          <p:nvPr/>
        </p:nvPicPr>
        <p:blipFill>
          <a:blip r:embed="rId6">
            <a:alphaModFix/>
          </a:blip>
          <a:stretch>
            <a:fillRect/>
          </a:stretch>
        </p:blipFill>
        <p:spPr>
          <a:xfrm>
            <a:off x="1338913" y="3243037"/>
            <a:ext cx="322175" cy="1022850"/>
          </a:xfrm>
          <a:prstGeom prst="rect">
            <a:avLst/>
          </a:prstGeom>
          <a:noFill/>
          <a:ln>
            <a:noFill/>
          </a:ln>
        </p:spPr>
      </p:pic>
      <p:pic>
        <p:nvPicPr>
          <p:cNvPr id="2061" name="Google Shape;2061;p60"/>
          <p:cNvPicPr preferRelativeResize="0"/>
          <p:nvPr/>
        </p:nvPicPr>
        <p:blipFill>
          <a:blip r:embed="rId5">
            <a:alphaModFix/>
          </a:blip>
          <a:stretch>
            <a:fillRect/>
          </a:stretch>
        </p:blipFill>
        <p:spPr>
          <a:xfrm>
            <a:off x="1876075" y="4391813"/>
            <a:ext cx="322175" cy="304276"/>
          </a:xfrm>
          <a:prstGeom prst="rect">
            <a:avLst/>
          </a:prstGeom>
          <a:noFill/>
          <a:ln>
            <a:noFill/>
          </a:ln>
        </p:spPr>
      </p:pic>
      <p:pic>
        <p:nvPicPr>
          <p:cNvPr id="2062" name="Google Shape;2062;p60"/>
          <p:cNvPicPr preferRelativeResize="0"/>
          <p:nvPr/>
        </p:nvPicPr>
        <p:blipFill>
          <a:blip r:embed="rId7">
            <a:alphaModFix/>
          </a:blip>
          <a:stretch>
            <a:fillRect/>
          </a:stretch>
        </p:blipFill>
        <p:spPr>
          <a:xfrm>
            <a:off x="1702626" y="4907816"/>
            <a:ext cx="173450" cy="165559"/>
          </a:xfrm>
          <a:prstGeom prst="rect">
            <a:avLst/>
          </a:prstGeom>
          <a:noFill/>
          <a:ln>
            <a:noFill/>
          </a:ln>
        </p:spPr>
      </p:pic>
      <p:pic>
        <p:nvPicPr>
          <p:cNvPr id="2063" name="Google Shape;2063;p60"/>
          <p:cNvPicPr preferRelativeResize="0"/>
          <p:nvPr/>
        </p:nvPicPr>
        <p:blipFill>
          <a:blip r:embed="rId7">
            <a:alphaModFix/>
          </a:blip>
          <a:stretch>
            <a:fillRect/>
          </a:stretch>
        </p:blipFill>
        <p:spPr>
          <a:xfrm>
            <a:off x="2597200" y="4907825"/>
            <a:ext cx="173450" cy="16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61"/>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STEPS OF SC DECODING </a:t>
            </a:r>
            <a:endParaRPr/>
          </a:p>
        </p:txBody>
      </p:sp>
      <p:pic>
        <p:nvPicPr>
          <p:cNvPr id="2069" name="Google Shape;2069;p61"/>
          <p:cNvPicPr preferRelativeResize="0"/>
          <p:nvPr/>
        </p:nvPicPr>
        <p:blipFill>
          <a:blip r:embed="rId3">
            <a:alphaModFix/>
          </a:blip>
          <a:stretch>
            <a:fillRect/>
          </a:stretch>
        </p:blipFill>
        <p:spPr>
          <a:xfrm>
            <a:off x="0" y="1895798"/>
            <a:ext cx="9144003" cy="27682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pic>
        <p:nvPicPr>
          <p:cNvPr id="1892" name="Google Shape;1892;p35"/>
          <p:cNvPicPr preferRelativeResize="0"/>
          <p:nvPr/>
        </p:nvPicPr>
        <p:blipFill>
          <a:blip r:embed="rId3">
            <a:alphaModFix/>
          </a:blip>
          <a:stretch>
            <a:fillRect/>
          </a:stretch>
        </p:blipFill>
        <p:spPr>
          <a:xfrm>
            <a:off x="3588725" y="1770785"/>
            <a:ext cx="704376" cy="411994"/>
          </a:xfrm>
          <a:prstGeom prst="rect">
            <a:avLst/>
          </a:prstGeom>
          <a:noFill/>
          <a:ln>
            <a:noFill/>
          </a:ln>
        </p:spPr>
      </p:pic>
      <p:sp>
        <p:nvSpPr>
          <p:cNvPr id="1893" name="Google Shape;1893;p35"/>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Members</a:t>
            </a:r>
            <a:endParaRPr/>
          </a:p>
        </p:txBody>
      </p:sp>
      <p:sp>
        <p:nvSpPr>
          <p:cNvPr id="1894" name="Google Shape;1894;p35"/>
          <p:cNvSpPr txBox="1"/>
          <p:nvPr>
            <p:ph idx="1" type="body"/>
          </p:nvPr>
        </p:nvSpPr>
        <p:spPr>
          <a:xfrm>
            <a:off x="719250" y="1226450"/>
            <a:ext cx="7705500" cy="32550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349250" lvl="0" marL="457200" rtl="0" algn="l">
              <a:spcBef>
                <a:spcPts val="0"/>
              </a:spcBef>
              <a:spcAft>
                <a:spcPts val="0"/>
              </a:spcAft>
              <a:buSzPts val="1900"/>
              <a:buAutoNum type="arabicPeriod"/>
            </a:pPr>
            <a:r>
              <a:rPr lang="en" sz="1900"/>
              <a:t>202301113 Diyen Pambhar</a:t>
            </a:r>
            <a:endParaRPr sz="1900"/>
          </a:p>
          <a:p>
            <a:pPr indent="-349250" lvl="0" marL="457200" rtl="0" algn="l">
              <a:spcBef>
                <a:spcPts val="0"/>
              </a:spcBef>
              <a:spcAft>
                <a:spcPts val="0"/>
              </a:spcAft>
              <a:buSzPts val="1900"/>
              <a:buAutoNum type="arabicPeriod"/>
            </a:pPr>
            <a:r>
              <a:rPr lang="en" sz="1900"/>
              <a:t>202301114 Yogesh Bagotia</a:t>
            </a:r>
            <a:endParaRPr sz="1900"/>
          </a:p>
          <a:p>
            <a:pPr indent="-349250" lvl="0" marL="457200" rtl="0" algn="l">
              <a:spcBef>
                <a:spcPts val="0"/>
              </a:spcBef>
              <a:spcAft>
                <a:spcPts val="0"/>
              </a:spcAft>
              <a:buSzPts val="1900"/>
              <a:buAutoNum type="arabicPeriod"/>
            </a:pPr>
            <a:r>
              <a:rPr lang="en" sz="1900"/>
              <a:t>202301115 Meet Dobariya </a:t>
            </a:r>
            <a:endParaRPr sz="1900"/>
          </a:p>
          <a:p>
            <a:pPr indent="-349250" lvl="0" marL="457200" rtl="0" algn="l">
              <a:spcBef>
                <a:spcPts val="0"/>
              </a:spcBef>
              <a:spcAft>
                <a:spcPts val="0"/>
              </a:spcAft>
              <a:buSzPts val="1900"/>
              <a:buAutoNum type="arabicPeriod"/>
            </a:pPr>
            <a:r>
              <a:rPr lang="en" sz="1900"/>
              <a:t>202301116 Kavya Chauhan </a:t>
            </a:r>
            <a:endParaRPr sz="1900"/>
          </a:p>
          <a:p>
            <a:pPr indent="-349250" lvl="0" marL="457200" rtl="0" algn="l">
              <a:spcBef>
                <a:spcPts val="0"/>
              </a:spcBef>
              <a:spcAft>
                <a:spcPts val="0"/>
              </a:spcAft>
              <a:buSzPts val="1900"/>
              <a:buAutoNum type="arabicPeriod"/>
            </a:pPr>
            <a:r>
              <a:rPr lang="en" sz="1900"/>
              <a:t>202301117 Sanya Vaishnavi</a:t>
            </a:r>
            <a:endParaRPr sz="1900"/>
          </a:p>
          <a:p>
            <a:pPr indent="-349250" lvl="0" marL="457200" rtl="0" algn="l">
              <a:spcBef>
                <a:spcPts val="0"/>
              </a:spcBef>
              <a:spcAft>
                <a:spcPts val="0"/>
              </a:spcAft>
              <a:buSzPts val="1900"/>
              <a:buAutoNum type="arabicPeriod"/>
            </a:pPr>
            <a:r>
              <a:rPr lang="en" sz="1900"/>
              <a:t>202301118 Mudit Rungta</a:t>
            </a:r>
            <a:endParaRPr sz="1900"/>
          </a:p>
          <a:p>
            <a:pPr indent="-349250" lvl="0" marL="457200" rtl="0" algn="l">
              <a:spcBef>
                <a:spcPts val="0"/>
              </a:spcBef>
              <a:spcAft>
                <a:spcPts val="0"/>
              </a:spcAft>
              <a:buSzPts val="1900"/>
              <a:buAutoNum type="arabicPeriod"/>
            </a:pPr>
            <a:r>
              <a:rPr lang="en" sz="1900"/>
              <a:t>202301119 Dharva Patel</a:t>
            </a:r>
            <a:endParaRPr sz="1900"/>
          </a:p>
          <a:p>
            <a:pPr indent="-349250" lvl="0" marL="457200" rtl="0" algn="l">
              <a:spcBef>
                <a:spcPts val="0"/>
              </a:spcBef>
              <a:spcAft>
                <a:spcPts val="0"/>
              </a:spcAft>
              <a:buSzPts val="1900"/>
              <a:buAutoNum type="arabicPeriod"/>
            </a:pPr>
            <a:r>
              <a:rPr lang="en" sz="1900"/>
              <a:t>202301120 Krutant Jethva</a:t>
            </a:r>
            <a:endParaRPr sz="1900"/>
          </a:p>
          <a:p>
            <a:pPr indent="-349250" lvl="0" marL="457200" rtl="0" algn="l">
              <a:spcBef>
                <a:spcPts val="0"/>
              </a:spcBef>
              <a:spcAft>
                <a:spcPts val="0"/>
              </a:spcAft>
              <a:buSzPts val="1900"/>
              <a:buAutoNum type="arabicPeriod"/>
            </a:pPr>
            <a:r>
              <a:rPr lang="en" sz="1900"/>
              <a:t>202301121 Sri Sadana Dharavath  </a:t>
            </a:r>
            <a:endParaRPr sz="1900"/>
          </a:p>
        </p:txBody>
      </p:sp>
      <p:pic>
        <p:nvPicPr>
          <p:cNvPr id="1895" name="Google Shape;1895;p35"/>
          <p:cNvPicPr preferRelativeResize="0"/>
          <p:nvPr/>
        </p:nvPicPr>
        <p:blipFill>
          <a:blip r:embed="rId4">
            <a:alphaModFix/>
          </a:blip>
          <a:stretch>
            <a:fillRect/>
          </a:stretch>
        </p:blipFill>
        <p:spPr>
          <a:xfrm>
            <a:off x="3588713" y="2182775"/>
            <a:ext cx="345900" cy="238950"/>
          </a:xfrm>
          <a:prstGeom prst="rect">
            <a:avLst/>
          </a:prstGeom>
          <a:noFill/>
          <a:ln>
            <a:noFill/>
          </a:ln>
        </p:spPr>
      </p:pic>
      <p:pic>
        <p:nvPicPr>
          <p:cNvPr id="1896" name="Google Shape;1896;p35" title="Mudit Signature Final copy.jpeg"/>
          <p:cNvPicPr preferRelativeResize="0"/>
          <p:nvPr/>
        </p:nvPicPr>
        <p:blipFill>
          <a:blip r:embed="rId5">
            <a:alphaModFix/>
          </a:blip>
          <a:stretch>
            <a:fillRect/>
          </a:stretch>
        </p:blipFill>
        <p:spPr>
          <a:xfrm>
            <a:off x="3481213" y="2994200"/>
            <a:ext cx="560877" cy="301875"/>
          </a:xfrm>
          <a:prstGeom prst="rect">
            <a:avLst/>
          </a:prstGeom>
          <a:noFill/>
          <a:ln>
            <a:noFill/>
          </a:ln>
        </p:spPr>
      </p:pic>
      <p:pic>
        <p:nvPicPr>
          <p:cNvPr id="1897" name="Google Shape;1897;p35"/>
          <p:cNvPicPr preferRelativeResize="0"/>
          <p:nvPr/>
        </p:nvPicPr>
        <p:blipFill>
          <a:blip r:embed="rId6">
            <a:alphaModFix/>
          </a:blip>
          <a:stretch>
            <a:fillRect/>
          </a:stretch>
        </p:blipFill>
        <p:spPr>
          <a:xfrm>
            <a:off x="4254525" y="3900375"/>
            <a:ext cx="560876" cy="342296"/>
          </a:xfrm>
          <a:prstGeom prst="rect">
            <a:avLst/>
          </a:prstGeom>
          <a:noFill/>
          <a:ln>
            <a:noFill/>
          </a:ln>
        </p:spPr>
      </p:pic>
      <p:pic>
        <p:nvPicPr>
          <p:cNvPr id="1898" name="Google Shape;1898;p35"/>
          <p:cNvPicPr preferRelativeResize="0"/>
          <p:nvPr/>
        </p:nvPicPr>
        <p:blipFill>
          <a:blip r:embed="rId7">
            <a:alphaModFix/>
          </a:blip>
          <a:stretch>
            <a:fillRect/>
          </a:stretch>
        </p:blipFill>
        <p:spPr>
          <a:xfrm>
            <a:off x="3774100" y="2757922"/>
            <a:ext cx="492118" cy="238950"/>
          </a:xfrm>
          <a:prstGeom prst="rect">
            <a:avLst/>
          </a:prstGeom>
          <a:noFill/>
          <a:ln>
            <a:noFill/>
          </a:ln>
        </p:spPr>
      </p:pic>
      <p:pic>
        <p:nvPicPr>
          <p:cNvPr id="1899" name="Google Shape;1899;p35"/>
          <p:cNvPicPr preferRelativeResize="0"/>
          <p:nvPr/>
        </p:nvPicPr>
        <p:blipFill>
          <a:blip r:embed="rId8">
            <a:alphaModFix/>
          </a:blip>
          <a:stretch>
            <a:fillRect/>
          </a:stretch>
        </p:blipFill>
        <p:spPr>
          <a:xfrm>
            <a:off x="3714044" y="2470344"/>
            <a:ext cx="453749" cy="238950"/>
          </a:xfrm>
          <a:prstGeom prst="rect">
            <a:avLst/>
          </a:prstGeom>
          <a:noFill/>
          <a:ln>
            <a:noFill/>
          </a:ln>
        </p:spPr>
      </p:pic>
      <p:pic>
        <p:nvPicPr>
          <p:cNvPr id="1900" name="Google Shape;1900;p35" title="WhatsApp Image 2025-04-19 at 14.00.10_e0cb3928.jpg"/>
          <p:cNvPicPr preferRelativeResize="0"/>
          <p:nvPr/>
        </p:nvPicPr>
        <p:blipFill>
          <a:blip r:embed="rId9">
            <a:alphaModFix/>
          </a:blip>
          <a:stretch>
            <a:fillRect/>
          </a:stretch>
        </p:blipFill>
        <p:spPr>
          <a:xfrm>
            <a:off x="3667975" y="1607625"/>
            <a:ext cx="704374" cy="238950"/>
          </a:xfrm>
          <a:prstGeom prst="rect">
            <a:avLst/>
          </a:prstGeom>
          <a:noFill/>
          <a:ln>
            <a:noFill/>
          </a:ln>
        </p:spPr>
      </p:pic>
      <p:pic>
        <p:nvPicPr>
          <p:cNvPr id="1901" name="Google Shape;1901;p35"/>
          <p:cNvPicPr preferRelativeResize="0"/>
          <p:nvPr/>
        </p:nvPicPr>
        <p:blipFill>
          <a:blip r:embed="rId10">
            <a:alphaModFix/>
          </a:blip>
          <a:stretch>
            <a:fillRect/>
          </a:stretch>
        </p:blipFill>
        <p:spPr>
          <a:xfrm>
            <a:off x="3800974" y="3633374"/>
            <a:ext cx="492125" cy="212856"/>
          </a:xfrm>
          <a:prstGeom prst="rect">
            <a:avLst/>
          </a:prstGeom>
          <a:noFill/>
          <a:ln>
            <a:noFill/>
          </a:ln>
        </p:spPr>
      </p:pic>
      <p:pic>
        <p:nvPicPr>
          <p:cNvPr id="1902" name="Google Shape;1902;p35"/>
          <p:cNvPicPr preferRelativeResize="0"/>
          <p:nvPr/>
        </p:nvPicPr>
        <p:blipFill>
          <a:blip r:embed="rId11">
            <a:alphaModFix/>
          </a:blip>
          <a:stretch>
            <a:fillRect/>
          </a:stretch>
        </p:blipFill>
        <p:spPr>
          <a:xfrm>
            <a:off x="3481226" y="3333074"/>
            <a:ext cx="453750" cy="1855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62"/>
          <p:cNvSpPr/>
          <p:nvPr/>
        </p:nvSpPr>
        <p:spPr>
          <a:xfrm>
            <a:off x="4699000" y="59600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5" name="Google Shape;2075;p62"/>
          <p:cNvSpPr/>
          <p:nvPr/>
        </p:nvSpPr>
        <p:spPr>
          <a:xfrm>
            <a:off x="2594200" y="19431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76" name="Google Shape;2076;p62"/>
          <p:cNvCxnSpPr>
            <a:stCxn id="2074" idx="3"/>
            <a:endCxn id="2075" idx="7"/>
          </p:cNvCxnSpPr>
          <p:nvPr/>
        </p:nvCxnSpPr>
        <p:spPr>
          <a:xfrm flipH="1">
            <a:off x="3049415" y="1005450"/>
            <a:ext cx="1727700" cy="1008000"/>
          </a:xfrm>
          <a:prstGeom prst="straightConnector1">
            <a:avLst/>
          </a:prstGeom>
          <a:noFill/>
          <a:ln cap="flat" cmpd="sng" w="9525">
            <a:solidFill>
              <a:schemeClr val="dk2"/>
            </a:solidFill>
            <a:prstDash val="solid"/>
            <a:round/>
            <a:headEnd len="med" w="med" type="none"/>
            <a:tailEnd len="med" w="med" type="triangle"/>
          </a:ln>
        </p:spPr>
      </p:cxnSp>
      <p:sp>
        <p:nvSpPr>
          <p:cNvPr id="2077" name="Google Shape;2077;p62"/>
          <p:cNvSpPr/>
          <p:nvPr/>
        </p:nvSpPr>
        <p:spPr>
          <a:xfrm>
            <a:off x="1644000" y="29845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78" name="Google Shape;2078;p62"/>
          <p:cNvCxnSpPr>
            <a:stCxn id="2075" idx="3"/>
            <a:endCxn id="2077" idx="7"/>
          </p:cNvCxnSpPr>
          <p:nvPr/>
        </p:nvCxnSpPr>
        <p:spPr>
          <a:xfrm flipH="1">
            <a:off x="2099315" y="2352600"/>
            <a:ext cx="573000" cy="702300"/>
          </a:xfrm>
          <a:prstGeom prst="straightConnector1">
            <a:avLst/>
          </a:prstGeom>
          <a:noFill/>
          <a:ln cap="flat" cmpd="sng" w="9525">
            <a:solidFill>
              <a:schemeClr val="dk2"/>
            </a:solidFill>
            <a:prstDash val="solid"/>
            <a:round/>
            <a:headEnd len="med" w="med" type="none"/>
            <a:tailEnd len="med" w="med" type="triangle"/>
          </a:ln>
        </p:spPr>
      </p:cxnSp>
      <p:sp>
        <p:nvSpPr>
          <p:cNvPr id="2079" name="Google Shape;2079;p62"/>
          <p:cNvSpPr/>
          <p:nvPr/>
        </p:nvSpPr>
        <p:spPr>
          <a:xfrm>
            <a:off x="1110600" y="42799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cxnSp>
        <p:nvCxnSpPr>
          <p:cNvPr id="2080" name="Google Shape;2080;p62"/>
          <p:cNvCxnSpPr>
            <a:stCxn id="2077" idx="3"/>
            <a:endCxn id="2079" idx="0"/>
          </p:cNvCxnSpPr>
          <p:nvPr/>
        </p:nvCxnSpPr>
        <p:spPr>
          <a:xfrm flipH="1">
            <a:off x="1377415" y="3394000"/>
            <a:ext cx="344700" cy="885900"/>
          </a:xfrm>
          <a:prstGeom prst="straightConnector1">
            <a:avLst/>
          </a:prstGeom>
          <a:noFill/>
          <a:ln cap="flat" cmpd="sng" w="9525">
            <a:solidFill>
              <a:schemeClr val="dk2"/>
            </a:solidFill>
            <a:prstDash val="solid"/>
            <a:round/>
            <a:headEnd len="med" w="med" type="none"/>
            <a:tailEnd len="med" w="med" type="triangle"/>
          </a:ln>
        </p:spPr>
      </p:cxnSp>
      <p:sp>
        <p:nvSpPr>
          <p:cNvPr id="2081" name="Google Shape;2081;p62"/>
          <p:cNvSpPr/>
          <p:nvPr/>
        </p:nvSpPr>
        <p:spPr>
          <a:xfrm>
            <a:off x="2119125" y="42799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cxnSp>
        <p:nvCxnSpPr>
          <p:cNvPr id="2082" name="Google Shape;2082;p62"/>
          <p:cNvCxnSpPr>
            <a:stCxn id="2077" idx="5"/>
            <a:endCxn id="2081" idx="0"/>
          </p:cNvCxnSpPr>
          <p:nvPr/>
        </p:nvCxnSpPr>
        <p:spPr>
          <a:xfrm>
            <a:off x="2099285" y="3394000"/>
            <a:ext cx="286500" cy="885900"/>
          </a:xfrm>
          <a:prstGeom prst="straightConnector1">
            <a:avLst/>
          </a:prstGeom>
          <a:noFill/>
          <a:ln cap="flat" cmpd="sng" w="9525">
            <a:solidFill>
              <a:schemeClr val="dk2"/>
            </a:solidFill>
            <a:prstDash val="solid"/>
            <a:round/>
            <a:headEnd len="med" w="med" type="none"/>
            <a:tailEnd len="med" w="med" type="triangle"/>
          </a:ln>
        </p:spPr>
      </p:cxnSp>
      <p:sp>
        <p:nvSpPr>
          <p:cNvPr id="2083" name="Google Shape;2083;p62"/>
          <p:cNvSpPr/>
          <p:nvPr/>
        </p:nvSpPr>
        <p:spPr>
          <a:xfrm>
            <a:off x="3575488" y="305480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4" name="Google Shape;2084;p62"/>
          <p:cNvSpPr/>
          <p:nvPr/>
        </p:nvSpPr>
        <p:spPr>
          <a:xfrm>
            <a:off x="3120038" y="435020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2085" name="Google Shape;2085;p62"/>
          <p:cNvSpPr/>
          <p:nvPr/>
        </p:nvSpPr>
        <p:spPr>
          <a:xfrm>
            <a:off x="4108888" y="435020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m1</a:t>
            </a:r>
            <a:endParaRPr sz="700"/>
          </a:p>
        </p:txBody>
      </p:sp>
      <p:cxnSp>
        <p:nvCxnSpPr>
          <p:cNvPr id="2086" name="Google Shape;2086;p62"/>
          <p:cNvCxnSpPr>
            <a:stCxn id="2083" idx="3"/>
            <a:endCxn id="2084" idx="0"/>
          </p:cNvCxnSpPr>
          <p:nvPr/>
        </p:nvCxnSpPr>
        <p:spPr>
          <a:xfrm flipH="1">
            <a:off x="3386602" y="3464250"/>
            <a:ext cx="267000" cy="885900"/>
          </a:xfrm>
          <a:prstGeom prst="straightConnector1">
            <a:avLst/>
          </a:prstGeom>
          <a:noFill/>
          <a:ln cap="flat" cmpd="sng" w="9525">
            <a:solidFill>
              <a:schemeClr val="dk2"/>
            </a:solidFill>
            <a:prstDash val="solid"/>
            <a:round/>
            <a:headEnd len="med" w="med" type="none"/>
            <a:tailEnd len="med" w="med" type="triangle"/>
          </a:ln>
        </p:spPr>
      </p:cxnSp>
      <p:cxnSp>
        <p:nvCxnSpPr>
          <p:cNvPr id="2087" name="Google Shape;2087;p62"/>
          <p:cNvCxnSpPr>
            <a:stCxn id="2083" idx="5"/>
            <a:endCxn id="2085" idx="0"/>
          </p:cNvCxnSpPr>
          <p:nvPr/>
        </p:nvCxnSpPr>
        <p:spPr>
          <a:xfrm>
            <a:off x="4030773" y="3464250"/>
            <a:ext cx="344700" cy="885900"/>
          </a:xfrm>
          <a:prstGeom prst="straightConnector1">
            <a:avLst/>
          </a:prstGeom>
          <a:noFill/>
          <a:ln cap="flat" cmpd="sng" w="9525">
            <a:solidFill>
              <a:schemeClr val="dk2"/>
            </a:solidFill>
            <a:prstDash val="solid"/>
            <a:round/>
            <a:headEnd len="med" w="med" type="none"/>
            <a:tailEnd len="med" w="med" type="triangle"/>
          </a:ln>
        </p:spPr>
      </p:cxnSp>
      <p:sp>
        <p:nvSpPr>
          <p:cNvPr id="2088" name="Google Shape;2088;p62"/>
          <p:cNvSpPr/>
          <p:nvPr/>
        </p:nvSpPr>
        <p:spPr>
          <a:xfrm>
            <a:off x="6789025" y="19431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9" name="Google Shape;2089;p62"/>
          <p:cNvSpPr/>
          <p:nvPr/>
        </p:nvSpPr>
        <p:spPr>
          <a:xfrm>
            <a:off x="5838825" y="29845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90" name="Google Shape;2090;p62"/>
          <p:cNvCxnSpPr>
            <a:stCxn id="2088" idx="3"/>
            <a:endCxn id="2089" idx="7"/>
          </p:cNvCxnSpPr>
          <p:nvPr/>
        </p:nvCxnSpPr>
        <p:spPr>
          <a:xfrm flipH="1">
            <a:off x="6294140" y="2352600"/>
            <a:ext cx="573000" cy="702300"/>
          </a:xfrm>
          <a:prstGeom prst="straightConnector1">
            <a:avLst/>
          </a:prstGeom>
          <a:noFill/>
          <a:ln cap="flat" cmpd="sng" w="9525">
            <a:solidFill>
              <a:schemeClr val="dk2"/>
            </a:solidFill>
            <a:prstDash val="solid"/>
            <a:round/>
            <a:headEnd len="med" w="med" type="none"/>
            <a:tailEnd len="med" w="med" type="triangle"/>
          </a:ln>
        </p:spPr>
      </p:cxnSp>
      <p:sp>
        <p:nvSpPr>
          <p:cNvPr id="2091" name="Google Shape;2091;p62"/>
          <p:cNvSpPr/>
          <p:nvPr/>
        </p:nvSpPr>
        <p:spPr>
          <a:xfrm>
            <a:off x="5305425" y="42799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cxnSp>
        <p:nvCxnSpPr>
          <p:cNvPr id="2092" name="Google Shape;2092;p62"/>
          <p:cNvCxnSpPr>
            <a:stCxn id="2089" idx="3"/>
            <a:endCxn id="2091" idx="0"/>
          </p:cNvCxnSpPr>
          <p:nvPr/>
        </p:nvCxnSpPr>
        <p:spPr>
          <a:xfrm flipH="1">
            <a:off x="5572240" y="3394000"/>
            <a:ext cx="344700" cy="885900"/>
          </a:xfrm>
          <a:prstGeom prst="straightConnector1">
            <a:avLst/>
          </a:prstGeom>
          <a:noFill/>
          <a:ln cap="flat" cmpd="sng" w="9525">
            <a:solidFill>
              <a:schemeClr val="dk2"/>
            </a:solidFill>
            <a:prstDash val="solid"/>
            <a:round/>
            <a:headEnd len="med" w="med" type="none"/>
            <a:tailEnd len="med" w="med" type="triangle"/>
          </a:ln>
        </p:spPr>
      </p:cxnSp>
      <p:sp>
        <p:nvSpPr>
          <p:cNvPr id="2093" name="Google Shape;2093;p62"/>
          <p:cNvSpPr/>
          <p:nvPr/>
        </p:nvSpPr>
        <p:spPr>
          <a:xfrm>
            <a:off x="6313950" y="42799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m2</a:t>
            </a:r>
            <a:endParaRPr sz="1100"/>
          </a:p>
        </p:txBody>
      </p:sp>
      <p:cxnSp>
        <p:nvCxnSpPr>
          <p:cNvPr id="2094" name="Google Shape;2094;p62"/>
          <p:cNvCxnSpPr>
            <a:stCxn id="2089" idx="5"/>
            <a:endCxn id="2093" idx="0"/>
          </p:cNvCxnSpPr>
          <p:nvPr/>
        </p:nvCxnSpPr>
        <p:spPr>
          <a:xfrm>
            <a:off x="6294110" y="3394000"/>
            <a:ext cx="286500" cy="885900"/>
          </a:xfrm>
          <a:prstGeom prst="straightConnector1">
            <a:avLst/>
          </a:prstGeom>
          <a:noFill/>
          <a:ln cap="flat" cmpd="sng" w="9525">
            <a:solidFill>
              <a:schemeClr val="dk2"/>
            </a:solidFill>
            <a:prstDash val="solid"/>
            <a:round/>
            <a:headEnd len="med" w="med" type="none"/>
            <a:tailEnd len="med" w="med" type="triangle"/>
          </a:ln>
        </p:spPr>
      </p:cxnSp>
      <p:sp>
        <p:nvSpPr>
          <p:cNvPr id="2095" name="Google Shape;2095;p62"/>
          <p:cNvSpPr/>
          <p:nvPr/>
        </p:nvSpPr>
        <p:spPr>
          <a:xfrm>
            <a:off x="7597400" y="29845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96" name="Google Shape;2096;p62"/>
          <p:cNvCxnSpPr>
            <a:stCxn id="2088" idx="5"/>
            <a:endCxn id="2095" idx="1"/>
          </p:cNvCxnSpPr>
          <p:nvPr/>
        </p:nvCxnSpPr>
        <p:spPr>
          <a:xfrm>
            <a:off x="7244310" y="2352600"/>
            <a:ext cx="431100" cy="702300"/>
          </a:xfrm>
          <a:prstGeom prst="straightConnector1">
            <a:avLst/>
          </a:prstGeom>
          <a:noFill/>
          <a:ln cap="flat" cmpd="sng" w="9525">
            <a:solidFill>
              <a:schemeClr val="dk2"/>
            </a:solidFill>
            <a:prstDash val="solid"/>
            <a:round/>
            <a:headEnd len="med" w="med" type="none"/>
            <a:tailEnd len="med" w="med" type="triangle"/>
          </a:ln>
        </p:spPr>
      </p:cxnSp>
      <p:sp>
        <p:nvSpPr>
          <p:cNvPr id="2097" name="Google Shape;2097;p62"/>
          <p:cNvSpPr/>
          <p:nvPr/>
        </p:nvSpPr>
        <p:spPr>
          <a:xfrm>
            <a:off x="7193150" y="42799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m3</a:t>
            </a:r>
            <a:endParaRPr sz="1100"/>
          </a:p>
        </p:txBody>
      </p:sp>
      <p:sp>
        <p:nvSpPr>
          <p:cNvPr id="2098" name="Google Shape;2098;p62"/>
          <p:cNvSpPr/>
          <p:nvPr/>
        </p:nvSpPr>
        <p:spPr>
          <a:xfrm>
            <a:off x="8130800" y="4279950"/>
            <a:ext cx="533400" cy="47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m4</a:t>
            </a:r>
            <a:endParaRPr sz="800"/>
          </a:p>
        </p:txBody>
      </p:sp>
      <p:cxnSp>
        <p:nvCxnSpPr>
          <p:cNvPr id="2099" name="Google Shape;2099;p62"/>
          <p:cNvCxnSpPr>
            <a:stCxn id="2095" idx="3"/>
            <a:endCxn id="2097" idx="0"/>
          </p:cNvCxnSpPr>
          <p:nvPr/>
        </p:nvCxnSpPr>
        <p:spPr>
          <a:xfrm flipH="1">
            <a:off x="7459815" y="3394000"/>
            <a:ext cx="215700" cy="885900"/>
          </a:xfrm>
          <a:prstGeom prst="straightConnector1">
            <a:avLst/>
          </a:prstGeom>
          <a:noFill/>
          <a:ln cap="flat" cmpd="sng" w="9525">
            <a:solidFill>
              <a:schemeClr val="dk2"/>
            </a:solidFill>
            <a:prstDash val="solid"/>
            <a:round/>
            <a:headEnd len="med" w="med" type="none"/>
            <a:tailEnd len="med" w="med" type="triangle"/>
          </a:ln>
        </p:spPr>
      </p:cxnSp>
      <p:cxnSp>
        <p:nvCxnSpPr>
          <p:cNvPr id="2100" name="Google Shape;2100;p62"/>
          <p:cNvCxnSpPr>
            <a:stCxn id="2095" idx="5"/>
            <a:endCxn id="2098" idx="0"/>
          </p:cNvCxnSpPr>
          <p:nvPr/>
        </p:nvCxnSpPr>
        <p:spPr>
          <a:xfrm>
            <a:off x="8052685" y="3394000"/>
            <a:ext cx="344700" cy="885900"/>
          </a:xfrm>
          <a:prstGeom prst="straightConnector1">
            <a:avLst/>
          </a:prstGeom>
          <a:noFill/>
          <a:ln cap="flat" cmpd="sng" w="9525">
            <a:solidFill>
              <a:schemeClr val="dk2"/>
            </a:solidFill>
            <a:prstDash val="solid"/>
            <a:round/>
            <a:headEnd len="med" w="med" type="none"/>
            <a:tailEnd len="med" w="med" type="triangle"/>
          </a:ln>
        </p:spPr>
      </p:cxnSp>
      <p:cxnSp>
        <p:nvCxnSpPr>
          <p:cNvPr id="2101" name="Google Shape;2101;p62"/>
          <p:cNvCxnSpPr>
            <a:stCxn id="2074" idx="5"/>
            <a:endCxn id="2088" idx="1"/>
          </p:cNvCxnSpPr>
          <p:nvPr/>
        </p:nvCxnSpPr>
        <p:spPr>
          <a:xfrm>
            <a:off x="5154285" y="1005450"/>
            <a:ext cx="1713000" cy="1008000"/>
          </a:xfrm>
          <a:prstGeom prst="straightConnector1">
            <a:avLst/>
          </a:prstGeom>
          <a:noFill/>
          <a:ln cap="flat" cmpd="sng" w="9525">
            <a:solidFill>
              <a:schemeClr val="dk2"/>
            </a:solidFill>
            <a:prstDash val="solid"/>
            <a:round/>
            <a:headEnd len="med" w="med" type="none"/>
            <a:tailEnd len="med" w="med" type="triangle"/>
          </a:ln>
        </p:spPr>
      </p:cxnSp>
      <p:cxnSp>
        <p:nvCxnSpPr>
          <p:cNvPr id="2102" name="Google Shape;2102;p62"/>
          <p:cNvCxnSpPr>
            <a:endCxn id="2074" idx="0"/>
          </p:cNvCxnSpPr>
          <p:nvPr/>
        </p:nvCxnSpPr>
        <p:spPr>
          <a:xfrm>
            <a:off x="4943800" y="63500"/>
            <a:ext cx="21900" cy="532500"/>
          </a:xfrm>
          <a:prstGeom prst="straightConnector1">
            <a:avLst/>
          </a:prstGeom>
          <a:noFill/>
          <a:ln cap="flat" cmpd="sng" w="9525">
            <a:solidFill>
              <a:schemeClr val="dk2"/>
            </a:solidFill>
            <a:prstDash val="solid"/>
            <a:round/>
            <a:headEnd len="med" w="med" type="none"/>
            <a:tailEnd len="med" w="med" type="triangle"/>
          </a:ln>
        </p:spPr>
      </p:cxnSp>
      <p:sp>
        <p:nvSpPr>
          <p:cNvPr id="2103" name="Google Shape;2103;p62"/>
          <p:cNvSpPr txBox="1"/>
          <p:nvPr/>
        </p:nvSpPr>
        <p:spPr>
          <a:xfrm>
            <a:off x="2253600" y="174850"/>
            <a:ext cx="26034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 </a:t>
            </a:r>
            <a:r>
              <a:rPr lang="en" sz="1900">
                <a:latin typeface="Barlow Semi Condensed"/>
                <a:ea typeface="Barlow Semi Condensed"/>
                <a:cs typeface="Barlow Semi Condensed"/>
                <a:sym typeface="Barlow Semi Condensed"/>
              </a:rPr>
              <a:t>=</a:t>
            </a:r>
            <a:r>
              <a:rPr lang="en">
                <a:latin typeface="Barlow Semi Condensed"/>
                <a:ea typeface="Barlow Semi Condensed"/>
                <a:cs typeface="Barlow Semi Condensed"/>
                <a:sym typeface="Barlow Semi Condensed"/>
              </a:rPr>
              <a:t> </a:t>
            </a:r>
            <a:r>
              <a:rPr lang="en" sz="1900">
                <a:latin typeface="Barlow Semi Condensed"/>
                <a:ea typeface="Barlow Semi Condensed"/>
                <a:cs typeface="Barlow Semi Condensed"/>
                <a:sym typeface="Barlow Semi Condensed"/>
              </a:rPr>
              <a:t>[ r</a:t>
            </a:r>
            <a:r>
              <a:rPr lang="en">
                <a:latin typeface="Barlow Semi Condensed"/>
                <a:ea typeface="Barlow Semi Condensed"/>
                <a:cs typeface="Barlow Semi Condensed"/>
                <a:sym typeface="Barlow Semi Condensed"/>
              </a:rPr>
              <a:t>1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2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3</a:t>
            </a:r>
            <a:r>
              <a:rPr lang="en">
                <a:latin typeface="Barlow Semi Condensed"/>
                <a:ea typeface="Barlow Semi Condensed"/>
                <a:cs typeface="Barlow Semi Condensed"/>
                <a:sym typeface="Barlow Semi Condensed"/>
              </a:rPr>
              <a:t>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4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5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6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7 </a:t>
            </a:r>
            <a:r>
              <a:rPr lang="en" sz="1900">
                <a:latin typeface="Barlow Semi Condensed"/>
                <a:ea typeface="Barlow Semi Condensed"/>
                <a:cs typeface="Barlow Semi Condensed"/>
                <a:sym typeface="Barlow Semi Condensed"/>
              </a:rPr>
              <a:t>r</a:t>
            </a:r>
            <a:r>
              <a:rPr lang="en">
                <a:latin typeface="Barlow Semi Condensed"/>
                <a:ea typeface="Barlow Semi Condensed"/>
                <a:cs typeface="Barlow Semi Condensed"/>
                <a:sym typeface="Barlow Semi Condensed"/>
              </a:rPr>
              <a:t>8 </a:t>
            </a:r>
            <a:r>
              <a:rPr lang="en" sz="1900">
                <a:latin typeface="Barlow Semi Condensed"/>
                <a:ea typeface="Barlow Semi Condensed"/>
                <a:cs typeface="Barlow Semi Condensed"/>
                <a:sym typeface="Barlow Semi Condensed"/>
              </a:rPr>
              <a:t>]</a:t>
            </a:r>
            <a:endParaRPr sz="1900">
              <a:latin typeface="Barlow Semi Condensed"/>
              <a:ea typeface="Barlow Semi Condensed"/>
              <a:cs typeface="Barlow Semi Condensed"/>
              <a:sym typeface="Barlow Semi Condensed"/>
            </a:endParaRPr>
          </a:p>
        </p:txBody>
      </p:sp>
      <p:cxnSp>
        <p:nvCxnSpPr>
          <p:cNvPr id="2104" name="Google Shape;2104;p62"/>
          <p:cNvCxnSpPr/>
          <p:nvPr/>
        </p:nvCxnSpPr>
        <p:spPr>
          <a:xfrm flipH="1">
            <a:off x="3165675" y="985875"/>
            <a:ext cx="1359000" cy="787500"/>
          </a:xfrm>
          <a:prstGeom prst="straightConnector1">
            <a:avLst/>
          </a:prstGeom>
          <a:noFill/>
          <a:ln cap="flat" cmpd="sng" w="9525">
            <a:solidFill>
              <a:schemeClr val="dk2"/>
            </a:solidFill>
            <a:prstDash val="solid"/>
            <a:round/>
            <a:headEnd len="med" w="med" type="none"/>
            <a:tailEnd len="med" w="med" type="triangle"/>
          </a:ln>
        </p:spPr>
      </p:cxnSp>
      <p:sp>
        <p:nvSpPr>
          <p:cNvPr id="2105" name="Google Shape;2105;p62"/>
          <p:cNvSpPr txBox="1"/>
          <p:nvPr/>
        </p:nvSpPr>
        <p:spPr>
          <a:xfrm>
            <a:off x="823725" y="1138275"/>
            <a:ext cx="31242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rlow Semi Condensed"/>
                <a:ea typeface="Barlow Semi Condensed"/>
                <a:cs typeface="Barlow Semi Condensed"/>
                <a:sym typeface="Barlow Semi Condensed"/>
              </a:rPr>
              <a:t>L=[f(r1,r5) f(r2,r6) f(r3,r7) f(r4,r8)]</a:t>
            </a:r>
            <a:endParaRPr sz="1500">
              <a:latin typeface="Barlow Semi Condensed"/>
              <a:ea typeface="Barlow Semi Condensed"/>
              <a:cs typeface="Barlow Semi Condensed"/>
              <a:sym typeface="Barlow Semi Condensed"/>
            </a:endParaRPr>
          </a:p>
        </p:txBody>
      </p:sp>
      <p:sp>
        <p:nvSpPr>
          <p:cNvPr id="2106" name="Google Shape;2106;p62"/>
          <p:cNvSpPr txBox="1"/>
          <p:nvPr/>
        </p:nvSpPr>
        <p:spPr>
          <a:xfrm>
            <a:off x="1174100" y="974250"/>
            <a:ext cx="2603400" cy="1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    l1         l2          l3          l4</a:t>
            </a:r>
            <a:endParaRPr>
              <a:latin typeface="Barlow Semi Condensed"/>
              <a:ea typeface="Barlow Semi Condensed"/>
              <a:cs typeface="Barlow Semi Condensed"/>
              <a:sym typeface="Barlow Semi Condensed"/>
            </a:endParaRPr>
          </a:p>
        </p:txBody>
      </p:sp>
      <p:sp>
        <p:nvSpPr>
          <p:cNvPr id="2107" name="Google Shape;2107;p62"/>
          <p:cNvSpPr txBox="1"/>
          <p:nvPr/>
        </p:nvSpPr>
        <p:spPr>
          <a:xfrm>
            <a:off x="754925" y="2352600"/>
            <a:ext cx="15897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Barlow Semi Condensed"/>
                <a:ea typeface="Barlow Semi Condensed"/>
                <a:cs typeface="Barlow Semi Condensed"/>
                <a:sym typeface="Barlow Semi Condensed"/>
              </a:rPr>
              <a:t>[ f(l1,l3) f(l2,l4) ]</a:t>
            </a:r>
            <a:endParaRPr sz="1500">
              <a:latin typeface="Barlow Semi Condensed"/>
              <a:ea typeface="Barlow Semi Condensed"/>
              <a:cs typeface="Barlow Semi Condensed"/>
              <a:sym typeface="Barlow Semi Condensed"/>
            </a:endParaRPr>
          </a:p>
        </p:txBody>
      </p:sp>
      <p:sp>
        <p:nvSpPr>
          <p:cNvPr id="2108" name="Google Shape;2108;p62"/>
          <p:cNvSpPr txBox="1"/>
          <p:nvPr/>
        </p:nvSpPr>
        <p:spPr>
          <a:xfrm>
            <a:off x="1003625" y="2091713"/>
            <a:ext cx="10923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ll1         ll2 </a:t>
            </a:r>
            <a:endParaRPr>
              <a:latin typeface="Barlow Semi Condensed"/>
              <a:ea typeface="Barlow Semi Condensed"/>
              <a:cs typeface="Barlow Semi Condensed"/>
              <a:sym typeface="Barlow Semi Condensed"/>
            </a:endParaRPr>
          </a:p>
        </p:txBody>
      </p:sp>
      <p:sp>
        <p:nvSpPr>
          <p:cNvPr id="2109" name="Google Shape;2109;p62"/>
          <p:cNvSpPr txBox="1"/>
          <p:nvPr/>
        </p:nvSpPr>
        <p:spPr>
          <a:xfrm>
            <a:off x="754925" y="3566925"/>
            <a:ext cx="8256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f(ll1,ll2)</a:t>
            </a:r>
            <a:endParaRPr>
              <a:latin typeface="Barlow Semi Condensed"/>
              <a:ea typeface="Barlow Semi Condensed"/>
              <a:cs typeface="Barlow Semi Condensed"/>
              <a:sym typeface="Barlow Semi Condensed"/>
            </a:endParaRPr>
          </a:p>
        </p:txBody>
      </p:sp>
      <p:cxnSp>
        <p:nvCxnSpPr>
          <p:cNvPr id="2110" name="Google Shape;2110;p62"/>
          <p:cNvCxnSpPr/>
          <p:nvPr/>
        </p:nvCxnSpPr>
        <p:spPr>
          <a:xfrm flipH="1">
            <a:off x="2099075" y="2319375"/>
            <a:ext cx="431700" cy="533400"/>
          </a:xfrm>
          <a:prstGeom prst="straightConnector1">
            <a:avLst/>
          </a:prstGeom>
          <a:noFill/>
          <a:ln cap="flat" cmpd="sng" w="9525">
            <a:solidFill>
              <a:schemeClr val="dk2"/>
            </a:solidFill>
            <a:prstDash val="solid"/>
            <a:round/>
            <a:headEnd len="med" w="med" type="none"/>
            <a:tailEnd len="med" w="med" type="triangle"/>
          </a:ln>
        </p:spPr>
      </p:cxnSp>
      <p:cxnSp>
        <p:nvCxnSpPr>
          <p:cNvPr id="2111" name="Google Shape;2111;p62"/>
          <p:cNvCxnSpPr/>
          <p:nvPr/>
        </p:nvCxnSpPr>
        <p:spPr>
          <a:xfrm flipH="1">
            <a:off x="1313825" y="3500350"/>
            <a:ext cx="266700" cy="673200"/>
          </a:xfrm>
          <a:prstGeom prst="straightConnector1">
            <a:avLst/>
          </a:prstGeom>
          <a:noFill/>
          <a:ln cap="flat" cmpd="sng" w="9525">
            <a:solidFill>
              <a:schemeClr val="dk2"/>
            </a:solidFill>
            <a:prstDash val="solid"/>
            <a:round/>
            <a:headEnd len="med" w="med" type="none"/>
            <a:tailEnd len="med" w="med" type="triangle"/>
          </a:ln>
        </p:spPr>
      </p:cxnSp>
      <p:sp>
        <p:nvSpPr>
          <p:cNvPr id="2112" name="Google Shape;2112;p62"/>
          <p:cNvSpPr txBox="1"/>
          <p:nvPr/>
        </p:nvSpPr>
        <p:spPr>
          <a:xfrm>
            <a:off x="1149700" y="4759700"/>
            <a:ext cx="76320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Barlow Semi Condensed"/>
                <a:ea typeface="Barlow Semi Condensed"/>
                <a:cs typeface="Barlow Semi Condensed"/>
                <a:sym typeface="Barlow Semi Condensed"/>
              </a:rPr>
              <a:t>  u1		     u2              u3                   u4                   u5                 u6               u7                 u8</a:t>
            </a:r>
            <a:endParaRPr sz="1800">
              <a:latin typeface="Barlow Semi Condensed"/>
              <a:ea typeface="Barlow Semi Condensed"/>
              <a:cs typeface="Barlow Semi Condensed"/>
              <a:sym typeface="Barlow Semi Condensed"/>
            </a:endParaRPr>
          </a:p>
        </p:txBody>
      </p:sp>
      <p:cxnSp>
        <p:nvCxnSpPr>
          <p:cNvPr id="2113" name="Google Shape;2113;p62"/>
          <p:cNvCxnSpPr/>
          <p:nvPr/>
        </p:nvCxnSpPr>
        <p:spPr>
          <a:xfrm flipH="1" rot="10800000">
            <a:off x="1500488" y="3566913"/>
            <a:ext cx="265800" cy="671400"/>
          </a:xfrm>
          <a:prstGeom prst="straightConnector1">
            <a:avLst/>
          </a:prstGeom>
          <a:noFill/>
          <a:ln cap="flat" cmpd="sng" w="9525">
            <a:solidFill>
              <a:schemeClr val="dk2"/>
            </a:solidFill>
            <a:prstDash val="solid"/>
            <a:round/>
            <a:headEnd len="med" w="med" type="none"/>
            <a:tailEnd len="med" w="med" type="triangle"/>
          </a:ln>
        </p:spPr>
      </p:cxnSp>
      <p:pic>
        <p:nvPicPr>
          <p:cNvPr id="2114" name="Google Shape;2114;p62"/>
          <p:cNvPicPr preferRelativeResize="0"/>
          <p:nvPr/>
        </p:nvPicPr>
        <p:blipFill>
          <a:blip r:embed="rId3">
            <a:alphaModFix/>
          </a:blip>
          <a:stretch>
            <a:fillRect/>
          </a:stretch>
        </p:blipFill>
        <p:spPr>
          <a:xfrm>
            <a:off x="1644000" y="3935418"/>
            <a:ext cx="215700" cy="203730"/>
          </a:xfrm>
          <a:prstGeom prst="rect">
            <a:avLst/>
          </a:prstGeom>
          <a:noFill/>
          <a:ln>
            <a:noFill/>
          </a:ln>
        </p:spPr>
      </p:pic>
      <p:cxnSp>
        <p:nvCxnSpPr>
          <p:cNvPr id="2115" name="Google Shape;2115;p62"/>
          <p:cNvCxnSpPr/>
          <p:nvPr/>
        </p:nvCxnSpPr>
        <p:spPr>
          <a:xfrm rot="10800000">
            <a:off x="1982400" y="3494700"/>
            <a:ext cx="271200" cy="754800"/>
          </a:xfrm>
          <a:prstGeom prst="straightConnector1">
            <a:avLst/>
          </a:prstGeom>
          <a:noFill/>
          <a:ln cap="flat" cmpd="sng" w="9525">
            <a:solidFill>
              <a:schemeClr val="dk2"/>
            </a:solidFill>
            <a:prstDash val="solid"/>
            <a:round/>
            <a:headEnd len="med" w="med" type="none"/>
            <a:tailEnd len="med" w="med" type="triangle"/>
          </a:ln>
        </p:spPr>
      </p:cxnSp>
      <p:pic>
        <p:nvPicPr>
          <p:cNvPr id="2116" name="Google Shape;2116;p62"/>
          <p:cNvPicPr preferRelativeResize="0"/>
          <p:nvPr/>
        </p:nvPicPr>
        <p:blipFill>
          <a:blip r:embed="rId4">
            <a:alphaModFix/>
          </a:blip>
          <a:stretch>
            <a:fillRect/>
          </a:stretch>
        </p:blipFill>
        <p:spPr>
          <a:xfrm>
            <a:off x="1923175" y="3959625"/>
            <a:ext cx="158455" cy="203725"/>
          </a:xfrm>
          <a:prstGeom prst="rect">
            <a:avLst/>
          </a:prstGeom>
          <a:noFill/>
          <a:ln>
            <a:noFill/>
          </a:ln>
        </p:spPr>
      </p:pic>
      <p:cxnSp>
        <p:nvCxnSpPr>
          <p:cNvPr id="2117" name="Google Shape;2117;p62"/>
          <p:cNvCxnSpPr/>
          <p:nvPr/>
        </p:nvCxnSpPr>
        <p:spPr>
          <a:xfrm>
            <a:off x="2238500" y="3456725"/>
            <a:ext cx="218400" cy="709800"/>
          </a:xfrm>
          <a:prstGeom prst="straightConnector1">
            <a:avLst/>
          </a:prstGeom>
          <a:noFill/>
          <a:ln cap="flat" cmpd="sng" w="9525">
            <a:solidFill>
              <a:schemeClr val="dk2"/>
            </a:solidFill>
            <a:prstDash val="solid"/>
            <a:round/>
            <a:headEnd len="med" w="med" type="none"/>
            <a:tailEnd len="med" w="med" type="triangle"/>
          </a:ln>
        </p:spPr>
      </p:cxnSp>
      <p:sp>
        <p:nvSpPr>
          <p:cNvPr id="2118" name="Google Shape;2118;p62"/>
          <p:cNvSpPr txBox="1"/>
          <p:nvPr/>
        </p:nvSpPr>
        <p:spPr>
          <a:xfrm rot="4260605">
            <a:off x="2014884" y="3533614"/>
            <a:ext cx="1145968" cy="365449"/>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g[ ll1,ll2,    ]</a:t>
            </a:r>
            <a:endParaRPr>
              <a:latin typeface="Barlow Semi Condensed"/>
              <a:ea typeface="Barlow Semi Condensed"/>
              <a:cs typeface="Barlow Semi Condensed"/>
              <a:sym typeface="Barlow Semi Condensed"/>
            </a:endParaRPr>
          </a:p>
        </p:txBody>
      </p:sp>
      <p:pic>
        <p:nvPicPr>
          <p:cNvPr id="2119" name="Google Shape;2119;p62"/>
          <p:cNvPicPr preferRelativeResize="0"/>
          <p:nvPr/>
        </p:nvPicPr>
        <p:blipFill>
          <a:blip r:embed="rId3">
            <a:alphaModFix/>
          </a:blip>
          <a:stretch>
            <a:fillRect/>
          </a:stretch>
        </p:blipFill>
        <p:spPr>
          <a:xfrm rot="4271630">
            <a:off x="2528838" y="3842601"/>
            <a:ext cx="215700" cy="203730"/>
          </a:xfrm>
          <a:prstGeom prst="rect">
            <a:avLst/>
          </a:prstGeom>
          <a:noFill/>
          <a:ln>
            <a:noFill/>
          </a:ln>
        </p:spPr>
      </p:pic>
      <p:cxnSp>
        <p:nvCxnSpPr>
          <p:cNvPr id="2120" name="Google Shape;2120;p62"/>
          <p:cNvCxnSpPr/>
          <p:nvPr/>
        </p:nvCxnSpPr>
        <p:spPr>
          <a:xfrm flipH="1" rot="10800000">
            <a:off x="2340275" y="2432300"/>
            <a:ext cx="402300" cy="539400"/>
          </a:xfrm>
          <a:prstGeom prst="straightConnector1">
            <a:avLst/>
          </a:prstGeom>
          <a:noFill/>
          <a:ln cap="flat" cmpd="sng" w="9525">
            <a:solidFill>
              <a:schemeClr val="dk2"/>
            </a:solidFill>
            <a:prstDash val="solid"/>
            <a:round/>
            <a:headEnd len="med" w="med" type="none"/>
            <a:tailEnd len="med" w="med" type="triangle"/>
          </a:ln>
        </p:spPr>
      </p:cxnSp>
      <p:pic>
        <p:nvPicPr>
          <p:cNvPr id="2121" name="Google Shape;2121;p62"/>
          <p:cNvPicPr preferRelativeResize="0"/>
          <p:nvPr/>
        </p:nvPicPr>
        <p:blipFill>
          <a:blip r:embed="rId5">
            <a:alphaModFix/>
          </a:blip>
          <a:stretch>
            <a:fillRect/>
          </a:stretch>
        </p:blipFill>
        <p:spPr>
          <a:xfrm rot="-3112130">
            <a:off x="2228563" y="2748465"/>
            <a:ext cx="769748" cy="319895"/>
          </a:xfrm>
          <a:prstGeom prst="rect">
            <a:avLst/>
          </a:prstGeom>
          <a:noFill/>
          <a:ln>
            <a:noFill/>
          </a:ln>
        </p:spPr>
      </p:pic>
      <p:cxnSp>
        <p:nvCxnSpPr>
          <p:cNvPr id="2122" name="Google Shape;2122;p62"/>
          <p:cNvCxnSpPr/>
          <p:nvPr/>
        </p:nvCxnSpPr>
        <p:spPr>
          <a:xfrm>
            <a:off x="5406725" y="983925"/>
            <a:ext cx="1312500" cy="791400"/>
          </a:xfrm>
          <a:prstGeom prst="straightConnector1">
            <a:avLst/>
          </a:prstGeom>
          <a:noFill/>
          <a:ln cap="flat" cmpd="sng" w="9525">
            <a:solidFill>
              <a:schemeClr val="dk2"/>
            </a:solidFill>
            <a:prstDash val="solid"/>
            <a:round/>
            <a:headEnd len="med" w="med" type="none"/>
            <a:tailEnd len="med" w="med" type="triangle"/>
          </a:ln>
        </p:spPr>
      </p:cxnSp>
      <p:cxnSp>
        <p:nvCxnSpPr>
          <p:cNvPr id="2123" name="Google Shape;2123;p62"/>
          <p:cNvCxnSpPr/>
          <p:nvPr/>
        </p:nvCxnSpPr>
        <p:spPr>
          <a:xfrm flipH="1">
            <a:off x="6187000" y="2283463"/>
            <a:ext cx="500700" cy="602400"/>
          </a:xfrm>
          <a:prstGeom prst="straightConnector1">
            <a:avLst/>
          </a:prstGeom>
          <a:noFill/>
          <a:ln cap="flat" cmpd="sng" w="9525">
            <a:solidFill>
              <a:schemeClr val="dk2"/>
            </a:solidFill>
            <a:prstDash val="solid"/>
            <a:round/>
            <a:headEnd len="med" w="med" type="none"/>
            <a:tailEnd len="med" w="med" type="triangle"/>
          </a:ln>
        </p:spPr>
      </p:cxnSp>
      <p:cxnSp>
        <p:nvCxnSpPr>
          <p:cNvPr id="2124" name="Google Shape;2124;p62"/>
          <p:cNvCxnSpPr/>
          <p:nvPr/>
        </p:nvCxnSpPr>
        <p:spPr>
          <a:xfrm>
            <a:off x="7423750" y="2321775"/>
            <a:ext cx="342000" cy="528600"/>
          </a:xfrm>
          <a:prstGeom prst="straightConnector1">
            <a:avLst/>
          </a:prstGeom>
          <a:noFill/>
          <a:ln cap="flat" cmpd="sng" w="9525">
            <a:solidFill>
              <a:schemeClr val="dk2"/>
            </a:solidFill>
            <a:prstDash val="solid"/>
            <a:round/>
            <a:headEnd len="med" w="med" type="none"/>
            <a:tailEnd len="med" w="med" type="triangle"/>
          </a:ln>
        </p:spPr>
      </p:cxnSp>
      <p:cxnSp>
        <p:nvCxnSpPr>
          <p:cNvPr id="2125" name="Google Shape;2125;p62"/>
          <p:cNvCxnSpPr/>
          <p:nvPr/>
        </p:nvCxnSpPr>
        <p:spPr>
          <a:xfrm flipH="1">
            <a:off x="5523400" y="3490675"/>
            <a:ext cx="277500" cy="675000"/>
          </a:xfrm>
          <a:prstGeom prst="straightConnector1">
            <a:avLst/>
          </a:prstGeom>
          <a:noFill/>
          <a:ln cap="flat" cmpd="sng" w="9525">
            <a:solidFill>
              <a:schemeClr val="dk2"/>
            </a:solidFill>
            <a:prstDash val="solid"/>
            <a:round/>
            <a:headEnd len="med" w="med" type="none"/>
            <a:tailEnd len="med" w="med" type="triangle"/>
          </a:ln>
        </p:spPr>
      </p:cxnSp>
      <p:cxnSp>
        <p:nvCxnSpPr>
          <p:cNvPr id="2126" name="Google Shape;2126;p62"/>
          <p:cNvCxnSpPr/>
          <p:nvPr/>
        </p:nvCxnSpPr>
        <p:spPr>
          <a:xfrm>
            <a:off x="6459600" y="3470575"/>
            <a:ext cx="242100" cy="715200"/>
          </a:xfrm>
          <a:prstGeom prst="straightConnector1">
            <a:avLst/>
          </a:prstGeom>
          <a:noFill/>
          <a:ln cap="flat" cmpd="sng" w="9525">
            <a:solidFill>
              <a:schemeClr val="dk2"/>
            </a:solidFill>
            <a:prstDash val="solid"/>
            <a:round/>
            <a:headEnd len="med" w="med" type="none"/>
            <a:tailEnd len="med" w="med" type="triangle"/>
          </a:ln>
        </p:spPr>
      </p:cxnSp>
      <p:cxnSp>
        <p:nvCxnSpPr>
          <p:cNvPr id="2127" name="Google Shape;2127;p62"/>
          <p:cNvCxnSpPr/>
          <p:nvPr/>
        </p:nvCxnSpPr>
        <p:spPr>
          <a:xfrm flipH="1">
            <a:off x="7360400" y="3455075"/>
            <a:ext cx="198900" cy="710700"/>
          </a:xfrm>
          <a:prstGeom prst="straightConnector1">
            <a:avLst/>
          </a:prstGeom>
          <a:noFill/>
          <a:ln cap="flat" cmpd="sng" w="9525">
            <a:solidFill>
              <a:schemeClr val="dk2"/>
            </a:solidFill>
            <a:prstDash val="solid"/>
            <a:round/>
            <a:headEnd len="med" w="med" type="none"/>
            <a:tailEnd len="med" w="med" type="triangle"/>
          </a:ln>
        </p:spPr>
      </p:cxnSp>
      <p:cxnSp>
        <p:nvCxnSpPr>
          <p:cNvPr id="2128" name="Google Shape;2128;p62"/>
          <p:cNvCxnSpPr/>
          <p:nvPr/>
        </p:nvCxnSpPr>
        <p:spPr>
          <a:xfrm>
            <a:off x="8218000" y="3472525"/>
            <a:ext cx="253200" cy="711300"/>
          </a:xfrm>
          <a:prstGeom prst="straightConnector1">
            <a:avLst/>
          </a:prstGeom>
          <a:noFill/>
          <a:ln cap="flat" cmpd="sng" w="9525">
            <a:solidFill>
              <a:schemeClr val="dk2"/>
            </a:solidFill>
            <a:prstDash val="solid"/>
            <a:round/>
            <a:headEnd len="med" w="med" type="none"/>
            <a:tailEnd len="med" w="med" type="triangle"/>
          </a:ln>
        </p:spPr>
      </p:cxnSp>
      <p:cxnSp>
        <p:nvCxnSpPr>
          <p:cNvPr id="2129" name="Google Shape;2129;p62"/>
          <p:cNvCxnSpPr/>
          <p:nvPr/>
        </p:nvCxnSpPr>
        <p:spPr>
          <a:xfrm flipH="1" rot="10800000">
            <a:off x="5698275" y="3536388"/>
            <a:ext cx="265800" cy="671400"/>
          </a:xfrm>
          <a:prstGeom prst="straightConnector1">
            <a:avLst/>
          </a:prstGeom>
          <a:noFill/>
          <a:ln cap="flat" cmpd="sng" w="9525">
            <a:solidFill>
              <a:schemeClr val="dk2"/>
            </a:solidFill>
            <a:prstDash val="solid"/>
            <a:round/>
            <a:headEnd len="med" w="med" type="none"/>
            <a:tailEnd len="med" w="med" type="triangle"/>
          </a:ln>
        </p:spPr>
      </p:cxnSp>
      <p:cxnSp>
        <p:nvCxnSpPr>
          <p:cNvPr id="2130" name="Google Shape;2130;p62"/>
          <p:cNvCxnSpPr/>
          <p:nvPr/>
        </p:nvCxnSpPr>
        <p:spPr>
          <a:xfrm rot="10800000">
            <a:off x="6200700" y="3587538"/>
            <a:ext cx="203700" cy="569100"/>
          </a:xfrm>
          <a:prstGeom prst="straightConnector1">
            <a:avLst/>
          </a:prstGeom>
          <a:noFill/>
          <a:ln cap="flat" cmpd="sng" w="9525">
            <a:solidFill>
              <a:schemeClr val="dk2"/>
            </a:solidFill>
            <a:prstDash val="solid"/>
            <a:round/>
            <a:headEnd len="med" w="med" type="none"/>
            <a:tailEnd len="med" w="med" type="triangle"/>
          </a:ln>
        </p:spPr>
      </p:cxnSp>
      <p:cxnSp>
        <p:nvCxnSpPr>
          <p:cNvPr id="2131" name="Google Shape;2131;p62"/>
          <p:cNvCxnSpPr/>
          <p:nvPr/>
        </p:nvCxnSpPr>
        <p:spPr>
          <a:xfrm flipH="1" rot="10800000">
            <a:off x="6523100" y="2472313"/>
            <a:ext cx="402300" cy="539400"/>
          </a:xfrm>
          <a:prstGeom prst="straightConnector1">
            <a:avLst/>
          </a:prstGeom>
          <a:noFill/>
          <a:ln cap="flat" cmpd="sng" w="9525">
            <a:solidFill>
              <a:schemeClr val="dk2"/>
            </a:solidFill>
            <a:prstDash val="solid"/>
            <a:round/>
            <a:headEnd len="med" w="med" type="none"/>
            <a:tailEnd len="med" w="med" type="triangle"/>
          </a:ln>
        </p:spPr>
      </p:cxnSp>
      <p:cxnSp>
        <p:nvCxnSpPr>
          <p:cNvPr id="2132" name="Google Shape;2132;p62"/>
          <p:cNvCxnSpPr/>
          <p:nvPr/>
        </p:nvCxnSpPr>
        <p:spPr>
          <a:xfrm>
            <a:off x="4191938" y="3542775"/>
            <a:ext cx="253200" cy="711300"/>
          </a:xfrm>
          <a:prstGeom prst="straightConnector1">
            <a:avLst/>
          </a:prstGeom>
          <a:noFill/>
          <a:ln cap="flat" cmpd="sng" w="9525">
            <a:solidFill>
              <a:schemeClr val="dk2"/>
            </a:solidFill>
            <a:prstDash val="solid"/>
            <a:round/>
            <a:headEnd len="med" w="med" type="none"/>
            <a:tailEnd len="med" w="med" type="triangle"/>
          </a:ln>
        </p:spPr>
      </p:cxnSp>
      <p:cxnSp>
        <p:nvCxnSpPr>
          <p:cNvPr id="2133" name="Google Shape;2133;p62"/>
          <p:cNvCxnSpPr/>
          <p:nvPr/>
        </p:nvCxnSpPr>
        <p:spPr>
          <a:xfrm flipH="1">
            <a:off x="3311438" y="3524138"/>
            <a:ext cx="198900" cy="710700"/>
          </a:xfrm>
          <a:prstGeom prst="straightConnector1">
            <a:avLst/>
          </a:prstGeom>
          <a:noFill/>
          <a:ln cap="flat" cmpd="sng" w="9525">
            <a:solidFill>
              <a:schemeClr val="dk2"/>
            </a:solidFill>
            <a:prstDash val="solid"/>
            <a:round/>
            <a:headEnd len="med" w="med" type="none"/>
            <a:tailEnd len="med" w="med" type="triangle"/>
          </a:ln>
        </p:spPr>
      </p:cxnSp>
      <p:cxnSp>
        <p:nvCxnSpPr>
          <p:cNvPr id="2134" name="Google Shape;2134;p62"/>
          <p:cNvCxnSpPr/>
          <p:nvPr/>
        </p:nvCxnSpPr>
        <p:spPr>
          <a:xfrm flipH="1" rot="10800000">
            <a:off x="3552038" y="3597038"/>
            <a:ext cx="207900" cy="690600"/>
          </a:xfrm>
          <a:prstGeom prst="straightConnector1">
            <a:avLst/>
          </a:prstGeom>
          <a:noFill/>
          <a:ln cap="flat" cmpd="sng" w="9525">
            <a:solidFill>
              <a:schemeClr val="dk2"/>
            </a:solidFill>
            <a:prstDash val="solid"/>
            <a:round/>
            <a:headEnd len="med" w="med" type="none"/>
            <a:tailEnd len="med" w="med" type="triangle"/>
          </a:ln>
        </p:spPr>
      </p:cxnSp>
      <p:cxnSp>
        <p:nvCxnSpPr>
          <p:cNvPr id="2135" name="Google Shape;2135;p62"/>
          <p:cNvCxnSpPr/>
          <p:nvPr/>
        </p:nvCxnSpPr>
        <p:spPr>
          <a:xfrm flipH="1" rot="10800000">
            <a:off x="7581138" y="3504888"/>
            <a:ext cx="189600" cy="734400"/>
          </a:xfrm>
          <a:prstGeom prst="straightConnector1">
            <a:avLst/>
          </a:prstGeom>
          <a:noFill/>
          <a:ln cap="flat" cmpd="sng" w="9525">
            <a:solidFill>
              <a:schemeClr val="dk2"/>
            </a:solidFill>
            <a:prstDash val="solid"/>
            <a:round/>
            <a:headEnd len="med" w="med" type="none"/>
            <a:tailEnd len="med" w="med" type="triangle"/>
          </a:ln>
        </p:spPr>
      </p:cxnSp>
      <p:cxnSp>
        <p:nvCxnSpPr>
          <p:cNvPr id="2136" name="Google Shape;2136;p62"/>
          <p:cNvCxnSpPr/>
          <p:nvPr/>
        </p:nvCxnSpPr>
        <p:spPr>
          <a:xfrm rot="10800000">
            <a:off x="8008500" y="3494700"/>
            <a:ext cx="271200" cy="754800"/>
          </a:xfrm>
          <a:prstGeom prst="straightConnector1">
            <a:avLst/>
          </a:prstGeom>
          <a:noFill/>
          <a:ln cap="flat" cmpd="sng" w="9525">
            <a:solidFill>
              <a:schemeClr val="dk2"/>
            </a:solidFill>
            <a:prstDash val="solid"/>
            <a:round/>
            <a:headEnd len="med" w="med" type="none"/>
            <a:tailEnd len="med" w="med" type="triangle"/>
          </a:ln>
        </p:spPr>
      </p:cxnSp>
      <p:cxnSp>
        <p:nvCxnSpPr>
          <p:cNvPr id="2137" name="Google Shape;2137;p62"/>
          <p:cNvCxnSpPr/>
          <p:nvPr/>
        </p:nvCxnSpPr>
        <p:spPr>
          <a:xfrm rot="10800000">
            <a:off x="3049425" y="2540125"/>
            <a:ext cx="336000" cy="397500"/>
          </a:xfrm>
          <a:prstGeom prst="straightConnector1">
            <a:avLst/>
          </a:prstGeom>
          <a:noFill/>
          <a:ln cap="flat" cmpd="sng" w="9525">
            <a:solidFill>
              <a:schemeClr val="dk2"/>
            </a:solidFill>
            <a:prstDash val="solid"/>
            <a:round/>
            <a:headEnd len="med" w="med" type="none"/>
            <a:tailEnd len="med" w="med" type="triangle"/>
          </a:ln>
        </p:spPr>
      </p:cxnSp>
      <p:cxnSp>
        <p:nvCxnSpPr>
          <p:cNvPr id="2138" name="Google Shape;2138;p62"/>
          <p:cNvCxnSpPr>
            <a:stCxn id="2075" idx="5"/>
            <a:endCxn id="2083" idx="1"/>
          </p:cNvCxnSpPr>
          <p:nvPr/>
        </p:nvCxnSpPr>
        <p:spPr>
          <a:xfrm>
            <a:off x="3049485" y="2352600"/>
            <a:ext cx="604200" cy="772500"/>
          </a:xfrm>
          <a:prstGeom prst="straightConnector1">
            <a:avLst/>
          </a:prstGeom>
          <a:noFill/>
          <a:ln cap="flat" cmpd="sng" w="9525">
            <a:solidFill>
              <a:schemeClr val="dk2"/>
            </a:solidFill>
            <a:prstDash val="solid"/>
            <a:round/>
            <a:headEnd len="med" w="med" type="none"/>
            <a:tailEnd len="med" w="med" type="triangle"/>
          </a:ln>
        </p:spPr>
      </p:cxnSp>
      <p:cxnSp>
        <p:nvCxnSpPr>
          <p:cNvPr id="2139" name="Google Shape;2139;p62"/>
          <p:cNvCxnSpPr/>
          <p:nvPr/>
        </p:nvCxnSpPr>
        <p:spPr>
          <a:xfrm>
            <a:off x="3191035" y="2365612"/>
            <a:ext cx="409200" cy="506400"/>
          </a:xfrm>
          <a:prstGeom prst="straightConnector1">
            <a:avLst/>
          </a:prstGeom>
          <a:noFill/>
          <a:ln cap="flat" cmpd="sng" w="9525">
            <a:solidFill>
              <a:schemeClr val="dk2"/>
            </a:solidFill>
            <a:prstDash val="solid"/>
            <a:round/>
            <a:headEnd len="med" w="med" type="none"/>
            <a:tailEnd len="med" w="med" type="triangle"/>
          </a:ln>
        </p:spPr>
      </p:cxnSp>
      <p:sp>
        <p:nvSpPr>
          <p:cNvPr id="2140" name="Google Shape;2140;p62"/>
          <p:cNvSpPr txBox="1"/>
          <p:nvPr/>
        </p:nvSpPr>
        <p:spPr>
          <a:xfrm>
            <a:off x="3377888" y="2334025"/>
            <a:ext cx="19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[g(l1,l3,v1] g[(l2,l4,v2)]</a:t>
            </a:r>
            <a:endParaRPr>
              <a:latin typeface="Barlow Semi Condensed"/>
              <a:ea typeface="Barlow Semi Condensed"/>
              <a:cs typeface="Barlow Semi Condensed"/>
              <a:sym typeface="Barlow Semi Condensed"/>
            </a:endParaRPr>
          </a:p>
        </p:txBody>
      </p:sp>
      <p:sp>
        <p:nvSpPr>
          <p:cNvPr id="2141" name="Google Shape;2141;p62"/>
          <p:cNvSpPr txBox="1"/>
          <p:nvPr/>
        </p:nvSpPr>
        <p:spPr>
          <a:xfrm>
            <a:off x="3470575" y="2108100"/>
            <a:ext cx="1727700" cy="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    LL1             LL2</a:t>
            </a:r>
            <a:endParaRPr>
              <a:latin typeface="Barlow Semi Condensed"/>
              <a:ea typeface="Barlow Semi Condensed"/>
              <a:cs typeface="Barlow Semi Condensed"/>
              <a:sym typeface="Barlow Semi Condensed"/>
            </a:endParaRPr>
          </a:p>
        </p:txBody>
      </p:sp>
      <p:sp>
        <p:nvSpPr>
          <p:cNvPr id="2142" name="Google Shape;2142;p62"/>
          <p:cNvSpPr txBox="1"/>
          <p:nvPr/>
        </p:nvSpPr>
        <p:spPr>
          <a:xfrm rot="-4461930">
            <a:off x="2716276" y="3537511"/>
            <a:ext cx="1025233" cy="40026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f(LL1,LL2)</a:t>
            </a:r>
            <a:endParaRPr>
              <a:latin typeface="Barlow Semi Condensed"/>
              <a:ea typeface="Barlow Semi Condensed"/>
              <a:cs typeface="Barlow Semi Condensed"/>
              <a:sym typeface="Barlow Semi Condensed"/>
            </a:endParaRPr>
          </a:p>
        </p:txBody>
      </p:sp>
      <p:pic>
        <p:nvPicPr>
          <p:cNvPr id="2143" name="Google Shape;2143;p62"/>
          <p:cNvPicPr preferRelativeResize="0"/>
          <p:nvPr/>
        </p:nvPicPr>
        <p:blipFill>
          <a:blip r:embed="rId6">
            <a:alphaModFix/>
          </a:blip>
          <a:stretch>
            <a:fillRect/>
          </a:stretch>
        </p:blipFill>
        <p:spPr>
          <a:xfrm>
            <a:off x="3701125" y="3940692"/>
            <a:ext cx="158450" cy="184858"/>
          </a:xfrm>
          <a:prstGeom prst="rect">
            <a:avLst/>
          </a:prstGeom>
          <a:noFill/>
          <a:ln>
            <a:noFill/>
          </a:ln>
        </p:spPr>
      </p:pic>
      <p:pic>
        <p:nvPicPr>
          <p:cNvPr id="2144" name="Google Shape;2144;p62"/>
          <p:cNvPicPr preferRelativeResize="0"/>
          <p:nvPr/>
        </p:nvPicPr>
        <p:blipFill>
          <a:blip r:embed="rId7">
            <a:alphaModFix/>
          </a:blip>
          <a:stretch>
            <a:fillRect/>
          </a:stretch>
        </p:blipFill>
        <p:spPr>
          <a:xfrm>
            <a:off x="3901948" y="3927748"/>
            <a:ext cx="207900" cy="183912"/>
          </a:xfrm>
          <a:prstGeom prst="rect">
            <a:avLst/>
          </a:prstGeom>
          <a:noFill/>
          <a:ln>
            <a:noFill/>
          </a:ln>
        </p:spPr>
      </p:pic>
      <p:cxnSp>
        <p:nvCxnSpPr>
          <p:cNvPr id="2145" name="Google Shape;2145;p62"/>
          <p:cNvCxnSpPr/>
          <p:nvPr/>
        </p:nvCxnSpPr>
        <p:spPr>
          <a:xfrm rot="10800000">
            <a:off x="3990675" y="3564950"/>
            <a:ext cx="271200" cy="754800"/>
          </a:xfrm>
          <a:prstGeom prst="straightConnector1">
            <a:avLst/>
          </a:prstGeom>
          <a:noFill/>
          <a:ln cap="flat" cmpd="sng" w="9525">
            <a:solidFill>
              <a:schemeClr val="dk2"/>
            </a:solidFill>
            <a:prstDash val="solid"/>
            <a:round/>
            <a:headEnd len="med" w="med" type="none"/>
            <a:tailEnd len="med" w="med" type="triangle"/>
          </a:ln>
        </p:spPr>
      </p:cxnSp>
      <p:pic>
        <p:nvPicPr>
          <p:cNvPr id="2146" name="Google Shape;2146;p62"/>
          <p:cNvPicPr preferRelativeResize="0"/>
          <p:nvPr/>
        </p:nvPicPr>
        <p:blipFill>
          <a:blip r:embed="rId8">
            <a:alphaModFix/>
          </a:blip>
          <a:stretch>
            <a:fillRect/>
          </a:stretch>
        </p:blipFill>
        <p:spPr>
          <a:xfrm rot="4199487">
            <a:off x="4051238" y="3686075"/>
            <a:ext cx="1062525" cy="323850"/>
          </a:xfrm>
          <a:prstGeom prst="rect">
            <a:avLst/>
          </a:prstGeom>
          <a:noFill/>
          <a:ln>
            <a:noFill/>
          </a:ln>
        </p:spPr>
      </p:pic>
      <p:pic>
        <p:nvPicPr>
          <p:cNvPr id="2147" name="Google Shape;2147;p62"/>
          <p:cNvPicPr preferRelativeResize="0"/>
          <p:nvPr/>
        </p:nvPicPr>
        <p:blipFill>
          <a:blip r:embed="rId9">
            <a:alphaModFix/>
          </a:blip>
          <a:stretch>
            <a:fillRect/>
          </a:stretch>
        </p:blipFill>
        <p:spPr>
          <a:xfrm rot="3209784">
            <a:off x="2879069" y="2845271"/>
            <a:ext cx="667836" cy="256458"/>
          </a:xfrm>
          <a:prstGeom prst="rect">
            <a:avLst/>
          </a:prstGeom>
          <a:noFill/>
          <a:ln>
            <a:noFill/>
          </a:ln>
        </p:spPr>
      </p:pic>
      <p:cxnSp>
        <p:nvCxnSpPr>
          <p:cNvPr id="2148" name="Google Shape;2148;p62"/>
          <p:cNvCxnSpPr/>
          <p:nvPr/>
        </p:nvCxnSpPr>
        <p:spPr>
          <a:xfrm flipH="1" rot="10800000">
            <a:off x="3323100" y="1257225"/>
            <a:ext cx="1404900" cy="792300"/>
          </a:xfrm>
          <a:prstGeom prst="straightConnector1">
            <a:avLst/>
          </a:prstGeom>
          <a:noFill/>
          <a:ln cap="flat" cmpd="sng" w="9525">
            <a:solidFill>
              <a:schemeClr val="dk2"/>
            </a:solidFill>
            <a:prstDash val="solid"/>
            <a:round/>
            <a:headEnd len="med" w="med" type="none"/>
            <a:tailEnd len="med" w="med" type="triangle"/>
          </a:ln>
        </p:spPr>
      </p:cxnSp>
      <p:cxnSp>
        <p:nvCxnSpPr>
          <p:cNvPr id="2149" name="Google Shape;2149;p62"/>
          <p:cNvCxnSpPr/>
          <p:nvPr/>
        </p:nvCxnSpPr>
        <p:spPr>
          <a:xfrm rot="10800000">
            <a:off x="5103575" y="1210900"/>
            <a:ext cx="1359000" cy="762000"/>
          </a:xfrm>
          <a:prstGeom prst="straightConnector1">
            <a:avLst/>
          </a:prstGeom>
          <a:noFill/>
          <a:ln cap="flat" cmpd="sng" w="9525">
            <a:solidFill>
              <a:schemeClr val="dk2"/>
            </a:solidFill>
            <a:prstDash val="solid"/>
            <a:round/>
            <a:headEnd len="med" w="med" type="none"/>
            <a:tailEnd len="med" w="med" type="triangle"/>
          </a:ln>
        </p:spPr>
      </p:cxnSp>
      <p:pic>
        <p:nvPicPr>
          <p:cNvPr id="2150" name="Google Shape;2150;p62"/>
          <p:cNvPicPr preferRelativeResize="0"/>
          <p:nvPr/>
        </p:nvPicPr>
        <p:blipFill>
          <a:blip r:embed="rId10">
            <a:alphaModFix/>
          </a:blip>
          <a:stretch>
            <a:fillRect/>
          </a:stretch>
        </p:blipFill>
        <p:spPr>
          <a:xfrm rot="-1750608">
            <a:off x="3474030" y="1576043"/>
            <a:ext cx="1586262" cy="34106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63"/>
          <p:cNvSpPr txBox="1"/>
          <p:nvPr>
            <p:ph type="title"/>
          </p:nvPr>
        </p:nvSpPr>
        <p:spPr>
          <a:xfrm>
            <a:off x="2806700" y="261213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Successive Cancellation List Decoding</a:t>
            </a:r>
            <a:endParaRPr sz="4300"/>
          </a:p>
          <a:p>
            <a:pPr indent="0" lvl="0" marL="0" rtl="0" algn="ctr">
              <a:spcBef>
                <a:spcPts val="0"/>
              </a:spcBef>
              <a:spcAft>
                <a:spcPts val="0"/>
              </a:spcAft>
              <a:buNone/>
            </a:pPr>
            <a:r>
              <a:t/>
            </a:r>
            <a:endParaRPr sz="3200"/>
          </a:p>
        </p:txBody>
      </p:sp>
      <p:sp>
        <p:nvSpPr>
          <p:cNvPr id="2156" name="Google Shape;2156;p63"/>
          <p:cNvSpPr txBox="1"/>
          <p:nvPr/>
        </p:nvSpPr>
        <p:spPr>
          <a:xfrm>
            <a:off x="3422600" y="489525"/>
            <a:ext cx="1968600" cy="7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dk2"/>
                </a:solidFill>
                <a:latin typeface="Fjalla One"/>
                <a:ea typeface="Fjalla One"/>
                <a:cs typeface="Fjalla One"/>
                <a:sym typeface="Fjalla One"/>
              </a:rPr>
              <a:t>05</a:t>
            </a:r>
            <a:endParaRPr sz="9600">
              <a:solidFill>
                <a:schemeClr val="dk2"/>
              </a:solidFill>
              <a:latin typeface="Fjalla One"/>
              <a:ea typeface="Fjalla One"/>
              <a:cs typeface="Fjalla One"/>
              <a:sym typeface="Fjalla One"/>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sp>
        <p:nvSpPr>
          <p:cNvPr id="2161" name="Google Shape;2161;p64"/>
          <p:cNvSpPr txBox="1"/>
          <p:nvPr>
            <p:ph type="title"/>
          </p:nvPr>
        </p:nvSpPr>
        <p:spPr>
          <a:xfrm>
            <a:off x="1192100" y="284075"/>
            <a:ext cx="40620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Overview of SCL</a:t>
            </a:r>
            <a:endParaRPr sz="3000"/>
          </a:p>
        </p:txBody>
      </p:sp>
      <p:sp>
        <p:nvSpPr>
          <p:cNvPr id="2162" name="Google Shape;2162;p64"/>
          <p:cNvSpPr txBox="1"/>
          <p:nvPr>
            <p:ph idx="1" type="body"/>
          </p:nvPr>
        </p:nvSpPr>
        <p:spPr>
          <a:xfrm>
            <a:off x="719250" y="1152250"/>
            <a:ext cx="7705500" cy="33642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SCL decoding extends SC decoding by making multiple decisions for each bit, rather than a single one, and maintaining a list of candidate codewords.</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For each possible decision, a penalty (Decision Metric) is assigned. If the decision aligns with the belief (received signal), the penalty is zero; if it doesn't, the penalty is ∣L∣.</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The Path Metric is the cumulative sum of the Decision Metrics for a given path, reflecting the likelihood of the decoded sequence.</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Even for frozen bits, a penalty is applied if the decision goes against the belief.</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SCL decoding keeps a fixed list size M. If the list exceeds M paths, only the M paths with the lowest Path Metric are retained.</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The process can be viewed as running M decoders simultaneously, each maintaining different decoding paths, and selecting the best ones based on the lowest Path Metric.</a:t>
            </a:r>
            <a:endParaRPr sz="1600">
              <a:solidFill>
                <a:srgbClr val="000000"/>
              </a:solidFill>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rPr>
              <a:t>The time complexity of SCL decoding is M×Nlog⁡N , where N is the length of the codeword.</a:t>
            </a:r>
            <a:endParaRPr sz="16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65"/>
          <p:cNvSpPr txBox="1"/>
          <p:nvPr>
            <p:ph type="title"/>
          </p:nvPr>
        </p:nvSpPr>
        <p:spPr>
          <a:xfrm>
            <a:off x="-12" y="3"/>
            <a:ext cx="4087500" cy="576000"/>
          </a:xfrm>
          <a:prstGeom prst="rect">
            <a:avLst/>
          </a:prstGeom>
        </p:spPr>
        <p:txBody>
          <a:bodyPr anchorCtr="0" anchor="t" bIns="91425" lIns="91425" spcFirstLastPara="1" rIns="91425" wrap="square" tIns="91425">
            <a:noAutofit/>
          </a:bodyPr>
          <a:lstStyle/>
          <a:p>
            <a:pPr indent="-412750" lvl="0" marL="457200" rtl="0" algn="ctr">
              <a:spcBef>
                <a:spcPts val="0"/>
              </a:spcBef>
              <a:spcAft>
                <a:spcPts val="0"/>
              </a:spcAft>
              <a:buSzPts val="2900"/>
              <a:buChar char="❏"/>
            </a:pPr>
            <a:r>
              <a:rPr lang="en" sz="2900"/>
              <a:t>Decision Diagram</a:t>
            </a:r>
            <a:endParaRPr sz="2900"/>
          </a:p>
        </p:txBody>
      </p:sp>
      <p:sp>
        <p:nvSpPr>
          <p:cNvPr id="2168" name="Google Shape;2168;p65"/>
          <p:cNvSpPr/>
          <p:nvPr/>
        </p:nvSpPr>
        <p:spPr>
          <a:xfrm>
            <a:off x="1519100" y="2654700"/>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69" name="Google Shape;2169;p65"/>
          <p:cNvSpPr/>
          <p:nvPr/>
        </p:nvSpPr>
        <p:spPr>
          <a:xfrm>
            <a:off x="2553600" y="1639250"/>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70" name="Google Shape;2170;p65"/>
          <p:cNvSpPr/>
          <p:nvPr/>
        </p:nvSpPr>
        <p:spPr>
          <a:xfrm>
            <a:off x="2606600" y="346887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71" name="Google Shape;2171;p65"/>
          <p:cNvSpPr/>
          <p:nvPr/>
        </p:nvSpPr>
        <p:spPr>
          <a:xfrm>
            <a:off x="4026250" y="1639250"/>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72" name="Google Shape;2172;p65"/>
          <p:cNvSpPr/>
          <p:nvPr/>
        </p:nvSpPr>
        <p:spPr>
          <a:xfrm>
            <a:off x="4026250" y="346887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73" name="Google Shape;2173;p65"/>
          <p:cNvSpPr/>
          <p:nvPr/>
        </p:nvSpPr>
        <p:spPr>
          <a:xfrm>
            <a:off x="5035900" y="10992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74" name="Google Shape;2174;p65"/>
          <p:cNvSpPr/>
          <p:nvPr/>
        </p:nvSpPr>
        <p:spPr>
          <a:xfrm>
            <a:off x="5035900" y="2049350"/>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75" name="Google Shape;2175;p65"/>
          <p:cNvSpPr/>
          <p:nvPr/>
        </p:nvSpPr>
        <p:spPr>
          <a:xfrm>
            <a:off x="5035900" y="31211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76" name="Google Shape;2176;p65"/>
          <p:cNvSpPr/>
          <p:nvPr/>
        </p:nvSpPr>
        <p:spPr>
          <a:xfrm>
            <a:off x="5035900" y="42674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77" name="Google Shape;2177;p65"/>
          <p:cNvSpPr/>
          <p:nvPr/>
        </p:nvSpPr>
        <p:spPr>
          <a:xfrm>
            <a:off x="6269175" y="6305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78" name="Google Shape;2178;p65"/>
          <p:cNvSpPr/>
          <p:nvPr/>
        </p:nvSpPr>
        <p:spPr>
          <a:xfrm>
            <a:off x="6269175" y="1303700"/>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79" name="Google Shape;2179;p65"/>
          <p:cNvSpPr/>
          <p:nvPr/>
        </p:nvSpPr>
        <p:spPr>
          <a:xfrm>
            <a:off x="6269175" y="17791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80" name="Google Shape;2180;p65"/>
          <p:cNvSpPr/>
          <p:nvPr/>
        </p:nvSpPr>
        <p:spPr>
          <a:xfrm>
            <a:off x="6269175" y="230457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81" name="Google Shape;2181;p65"/>
          <p:cNvSpPr/>
          <p:nvPr/>
        </p:nvSpPr>
        <p:spPr>
          <a:xfrm>
            <a:off x="6269175" y="28300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82" name="Google Shape;2182;p65"/>
          <p:cNvSpPr/>
          <p:nvPr/>
        </p:nvSpPr>
        <p:spPr>
          <a:xfrm>
            <a:off x="6273700" y="3491050"/>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183" name="Google Shape;2183;p65"/>
          <p:cNvSpPr/>
          <p:nvPr/>
        </p:nvSpPr>
        <p:spPr>
          <a:xfrm>
            <a:off x="6273700" y="397862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2184" name="Google Shape;2184;p65"/>
          <p:cNvSpPr/>
          <p:nvPr/>
        </p:nvSpPr>
        <p:spPr>
          <a:xfrm>
            <a:off x="6269200" y="4671275"/>
            <a:ext cx="497100" cy="41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cxnSp>
        <p:nvCxnSpPr>
          <p:cNvPr id="2185" name="Google Shape;2185;p65"/>
          <p:cNvCxnSpPr>
            <a:stCxn id="2186" idx="1"/>
            <a:endCxn id="2168" idx="2"/>
          </p:cNvCxnSpPr>
          <p:nvPr/>
        </p:nvCxnSpPr>
        <p:spPr>
          <a:xfrm>
            <a:off x="728300" y="2859750"/>
            <a:ext cx="790800" cy="0"/>
          </a:xfrm>
          <a:prstGeom prst="straightConnector1">
            <a:avLst/>
          </a:prstGeom>
          <a:noFill/>
          <a:ln cap="flat" cmpd="sng" w="9525">
            <a:solidFill>
              <a:schemeClr val="dk2"/>
            </a:solidFill>
            <a:prstDash val="solid"/>
            <a:round/>
            <a:headEnd len="med" w="med" type="none"/>
            <a:tailEnd len="med" w="med" type="triangle"/>
          </a:ln>
        </p:spPr>
      </p:cxnSp>
      <p:cxnSp>
        <p:nvCxnSpPr>
          <p:cNvPr id="2187" name="Google Shape;2187;p65"/>
          <p:cNvCxnSpPr>
            <a:stCxn id="2168" idx="7"/>
            <a:endCxn id="2169" idx="3"/>
          </p:cNvCxnSpPr>
          <p:nvPr/>
        </p:nvCxnSpPr>
        <p:spPr>
          <a:xfrm flipH="1" rot="10800000">
            <a:off x="1943401" y="1989358"/>
            <a:ext cx="683100" cy="725400"/>
          </a:xfrm>
          <a:prstGeom prst="straightConnector1">
            <a:avLst/>
          </a:prstGeom>
          <a:noFill/>
          <a:ln cap="flat" cmpd="sng" w="9525">
            <a:solidFill>
              <a:schemeClr val="dk2"/>
            </a:solidFill>
            <a:prstDash val="solid"/>
            <a:round/>
            <a:headEnd len="med" w="med" type="none"/>
            <a:tailEnd len="med" w="med" type="triangle"/>
          </a:ln>
        </p:spPr>
      </p:cxnSp>
      <p:cxnSp>
        <p:nvCxnSpPr>
          <p:cNvPr id="2188" name="Google Shape;2188;p65"/>
          <p:cNvCxnSpPr>
            <a:stCxn id="2168" idx="5"/>
            <a:endCxn id="2170" idx="2"/>
          </p:cNvCxnSpPr>
          <p:nvPr/>
        </p:nvCxnSpPr>
        <p:spPr>
          <a:xfrm>
            <a:off x="1943401" y="3004742"/>
            <a:ext cx="663300" cy="669300"/>
          </a:xfrm>
          <a:prstGeom prst="straightConnector1">
            <a:avLst/>
          </a:prstGeom>
          <a:noFill/>
          <a:ln cap="flat" cmpd="sng" w="9525">
            <a:solidFill>
              <a:schemeClr val="dk2"/>
            </a:solidFill>
            <a:prstDash val="solid"/>
            <a:round/>
            <a:headEnd len="med" w="med" type="none"/>
            <a:tailEnd len="med" w="med" type="triangle"/>
          </a:ln>
        </p:spPr>
      </p:cxnSp>
      <p:cxnSp>
        <p:nvCxnSpPr>
          <p:cNvPr id="2189" name="Google Shape;2189;p65"/>
          <p:cNvCxnSpPr>
            <a:stCxn id="2169" idx="6"/>
            <a:endCxn id="2171" idx="2"/>
          </p:cNvCxnSpPr>
          <p:nvPr/>
        </p:nvCxnSpPr>
        <p:spPr>
          <a:xfrm>
            <a:off x="3050700" y="1844300"/>
            <a:ext cx="975600" cy="0"/>
          </a:xfrm>
          <a:prstGeom prst="straightConnector1">
            <a:avLst/>
          </a:prstGeom>
          <a:noFill/>
          <a:ln cap="flat" cmpd="sng" w="9525">
            <a:solidFill>
              <a:schemeClr val="dk2"/>
            </a:solidFill>
            <a:prstDash val="solid"/>
            <a:round/>
            <a:headEnd len="med" w="med" type="none"/>
            <a:tailEnd len="med" w="med" type="triangle"/>
          </a:ln>
        </p:spPr>
      </p:cxnSp>
      <p:cxnSp>
        <p:nvCxnSpPr>
          <p:cNvPr id="2190" name="Google Shape;2190;p65"/>
          <p:cNvCxnSpPr>
            <a:stCxn id="2170" idx="6"/>
            <a:endCxn id="2172" idx="2"/>
          </p:cNvCxnSpPr>
          <p:nvPr/>
        </p:nvCxnSpPr>
        <p:spPr>
          <a:xfrm>
            <a:off x="3103700" y="3673925"/>
            <a:ext cx="922500" cy="0"/>
          </a:xfrm>
          <a:prstGeom prst="straightConnector1">
            <a:avLst/>
          </a:prstGeom>
          <a:noFill/>
          <a:ln cap="flat" cmpd="sng" w="9525">
            <a:solidFill>
              <a:schemeClr val="dk2"/>
            </a:solidFill>
            <a:prstDash val="solid"/>
            <a:round/>
            <a:headEnd len="med" w="med" type="none"/>
            <a:tailEnd len="med" w="med" type="triangle"/>
          </a:ln>
        </p:spPr>
      </p:cxnSp>
      <p:cxnSp>
        <p:nvCxnSpPr>
          <p:cNvPr id="2191" name="Google Shape;2191;p65"/>
          <p:cNvCxnSpPr>
            <a:stCxn id="2171" idx="6"/>
            <a:endCxn id="2173" idx="2"/>
          </p:cNvCxnSpPr>
          <p:nvPr/>
        </p:nvCxnSpPr>
        <p:spPr>
          <a:xfrm flipH="1" rot="10800000">
            <a:off x="4523350" y="1304300"/>
            <a:ext cx="512700" cy="540000"/>
          </a:xfrm>
          <a:prstGeom prst="straightConnector1">
            <a:avLst/>
          </a:prstGeom>
          <a:noFill/>
          <a:ln cap="flat" cmpd="sng" w="9525">
            <a:solidFill>
              <a:schemeClr val="dk2"/>
            </a:solidFill>
            <a:prstDash val="solid"/>
            <a:round/>
            <a:headEnd len="med" w="med" type="none"/>
            <a:tailEnd len="med" w="med" type="triangle"/>
          </a:ln>
        </p:spPr>
      </p:cxnSp>
      <p:cxnSp>
        <p:nvCxnSpPr>
          <p:cNvPr id="2192" name="Google Shape;2192;p65"/>
          <p:cNvCxnSpPr>
            <a:stCxn id="2171" idx="6"/>
            <a:endCxn id="2174" idx="2"/>
          </p:cNvCxnSpPr>
          <p:nvPr/>
        </p:nvCxnSpPr>
        <p:spPr>
          <a:xfrm>
            <a:off x="4523350" y="1844300"/>
            <a:ext cx="512700" cy="410100"/>
          </a:xfrm>
          <a:prstGeom prst="straightConnector1">
            <a:avLst/>
          </a:prstGeom>
          <a:noFill/>
          <a:ln cap="flat" cmpd="sng" w="9525">
            <a:solidFill>
              <a:schemeClr val="dk2"/>
            </a:solidFill>
            <a:prstDash val="solid"/>
            <a:round/>
            <a:headEnd len="med" w="med" type="none"/>
            <a:tailEnd len="med" w="med" type="triangle"/>
          </a:ln>
        </p:spPr>
      </p:cxnSp>
      <p:cxnSp>
        <p:nvCxnSpPr>
          <p:cNvPr id="2193" name="Google Shape;2193;p65"/>
          <p:cNvCxnSpPr>
            <a:stCxn id="2172" idx="6"/>
            <a:endCxn id="2175" idx="2"/>
          </p:cNvCxnSpPr>
          <p:nvPr/>
        </p:nvCxnSpPr>
        <p:spPr>
          <a:xfrm flipH="1" rot="10800000">
            <a:off x="4523350" y="3326225"/>
            <a:ext cx="512700" cy="347700"/>
          </a:xfrm>
          <a:prstGeom prst="straightConnector1">
            <a:avLst/>
          </a:prstGeom>
          <a:noFill/>
          <a:ln cap="flat" cmpd="sng" w="9525">
            <a:solidFill>
              <a:schemeClr val="dk2"/>
            </a:solidFill>
            <a:prstDash val="solid"/>
            <a:round/>
            <a:headEnd len="med" w="med" type="none"/>
            <a:tailEnd len="med" w="med" type="triangle"/>
          </a:ln>
        </p:spPr>
      </p:cxnSp>
      <p:cxnSp>
        <p:nvCxnSpPr>
          <p:cNvPr id="2194" name="Google Shape;2194;p65"/>
          <p:cNvCxnSpPr>
            <a:stCxn id="2172" idx="6"/>
            <a:endCxn id="2176" idx="1"/>
          </p:cNvCxnSpPr>
          <p:nvPr/>
        </p:nvCxnSpPr>
        <p:spPr>
          <a:xfrm>
            <a:off x="4523350" y="3673925"/>
            <a:ext cx="585300" cy="653700"/>
          </a:xfrm>
          <a:prstGeom prst="straightConnector1">
            <a:avLst/>
          </a:prstGeom>
          <a:noFill/>
          <a:ln cap="flat" cmpd="sng" w="9525">
            <a:solidFill>
              <a:schemeClr val="dk2"/>
            </a:solidFill>
            <a:prstDash val="solid"/>
            <a:round/>
            <a:headEnd len="med" w="med" type="none"/>
            <a:tailEnd len="med" w="med" type="triangle"/>
          </a:ln>
        </p:spPr>
      </p:cxnSp>
      <p:cxnSp>
        <p:nvCxnSpPr>
          <p:cNvPr id="2195" name="Google Shape;2195;p65"/>
          <p:cNvCxnSpPr>
            <a:stCxn id="2173" idx="6"/>
            <a:endCxn id="2177" idx="2"/>
          </p:cNvCxnSpPr>
          <p:nvPr/>
        </p:nvCxnSpPr>
        <p:spPr>
          <a:xfrm flipH="1" rot="10800000">
            <a:off x="5533000" y="835675"/>
            <a:ext cx="736200" cy="468600"/>
          </a:xfrm>
          <a:prstGeom prst="straightConnector1">
            <a:avLst/>
          </a:prstGeom>
          <a:noFill/>
          <a:ln cap="flat" cmpd="sng" w="9525">
            <a:solidFill>
              <a:schemeClr val="dk2"/>
            </a:solidFill>
            <a:prstDash val="solid"/>
            <a:round/>
            <a:headEnd len="med" w="med" type="none"/>
            <a:tailEnd len="med" w="med" type="triangle"/>
          </a:ln>
        </p:spPr>
      </p:cxnSp>
      <p:cxnSp>
        <p:nvCxnSpPr>
          <p:cNvPr id="2196" name="Google Shape;2196;p65"/>
          <p:cNvCxnSpPr>
            <a:stCxn id="2173" idx="6"/>
            <a:endCxn id="2178" idx="2"/>
          </p:cNvCxnSpPr>
          <p:nvPr/>
        </p:nvCxnSpPr>
        <p:spPr>
          <a:xfrm>
            <a:off x="5533000" y="1304275"/>
            <a:ext cx="736200" cy="204600"/>
          </a:xfrm>
          <a:prstGeom prst="straightConnector1">
            <a:avLst/>
          </a:prstGeom>
          <a:noFill/>
          <a:ln cap="flat" cmpd="sng" w="9525">
            <a:solidFill>
              <a:schemeClr val="dk2"/>
            </a:solidFill>
            <a:prstDash val="solid"/>
            <a:round/>
            <a:headEnd len="med" w="med" type="none"/>
            <a:tailEnd len="med" w="med" type="triangle"/>
          </a:ln>
        </p:spPr>
      </p:cxnSp>
      <p:cxnSp>
        <p:nvCxnSpPr>
          <p:cNvPr id="2197" name="Google Shape;2197;p65"/>
          <p:cNvCxnSpPr>
            <a:stCxn id="2174" idx="6"/>
            <a:endCxn id="2179" idx="2"/>
          </p:cNvCxnSpPr>
          <p:nvPr/>
        </p:nvCxnSpPr>
        <p:spPr>
          <a:xfrm flipH="1" rot="10800000">
            <a:off x="5533000" y="1984100"/>
            <a:ext cx="736200" cy="270300"/>
          </a:xfrm>
          <a:prstGeom prst="straightConnector1">
            <a:avLst/>
          </a:prstGeom>
          <a:noFill/>
          <a:ln cap="flat" cmpd="sng" w="9525">
            <a:solidFill>
              <a:schemeClr val="dk2"/>
            </a:solidFill>
            <a:prstDash val="solid"/>
            <a:round/>
            <a:headEnd len="med" w="med" type="none"/>
            <a:tailEnd len="med" w="med" type="triangle"/>
          </a:ln>
        </p:spPr>
      </p:cxnSp>
      <p:cxnSp>
        <p:nvCxnSpPr>
          <p:cNvPr id="2198" name="Google Shape;2198;p65"/>
          <p:cNvCxnSpPr>
            <a:stCxn id="2174" idx="6"/>
            <a:endCxn id="2180" idx="2"/>
          </p:cNvCxnSpPr>
          <p:nvPr/>
        </p:nvCxnSpPr>
        <p:spPr>
          <a:xfrm>
            <a:off x="5533000" y="2254400"/>
            <a:ext cx="736200" cy="255300"/>
          </a:xfrm>
          <a:prstGeom prst="straightConnector1">
            <a:avLst/>
          </a:prstGeom>
          <a:noFill/>
          <a:ln cap="flat" cmpd="sng" w="9525">
            <a:solidFill>
              <a:schemeClr val="dk2"/>
            </a:solidFill>
            <a:prstDash val="solid"/>
            <a:round/>
            <a:headEnd len="med" w="med" type="none"/>
            <a:tailEnd len="med" w="med" type="triangle"/>
          </a:ln>
        </p:spPr>
      </p:cxnSp>
      <p:cxnSp>
        <p:nvCxnSpPr>
          <p:cNvPr id="2199" name="Google Shape;2199;p65"/>
          <p:cNvCxnSpPr>
            <a:stCxn id="2175" idx="6"/>
            <a:endCxn id="2181" idx="2"/>
          </p:cNvCxnSpPr>
          <p:nvPr/>
        </p:nvCxnSpPr>
        <p:spPr>
          <a:xfrm flipH="1" rot="10800000">
            <a:off x="5533000" y="3035175"/>
            <a:ext cx="736200" cy="291000"/>
          </a:xfrm>
          <a:prstGeom prst="straightConnector1">
            <a:avLst/>
          </a:prstGeom>
          <a:noFill/>
          <a:ln cap="flat" cmpd="sng" w="9525">
            <a:solidFill>
              <a:schemeClr val="dk2"/>
            </a:solidFill>
            <a:prstDash val="solid"/>
            <a:round/>
            <a:headEnd len="med" w="med" type="none"/>
            <a:tailEnd len="med" w="med" type="triangle"/>
          </a:ln>
        </p:spPr>
      </p:cxnSp>
      <p:cxnSp>
        <p:nvCxnSpPr>
          <p:cNvPr id="2200" name="Google Shape;2200;p65"/>
          <p:cNvCxnSpPr>
            <a:stCxn id="2175" idx="6"/>
            <a:endCxn id="2182" idx="2"/>
          </p:cNvCxnSpPr>
          <p:nvPr/>
        </p:nvCxnSpPr>
        <p:spPr>
          <a:xfrm>
            <a:off x="5533000" y="3326175"/>
            <a:ext cx="740700" cy="369900"/>
          </a:xfrm>
          <a:prstGeom prst="straightConnector1">
            <a:avLst/>
          </a:prstGeom>
          <a:noFill/>
          <a:ln cap="flat" cmpd="sng" w="9525">
            <a:solidFill>
              <a:schemeClr val="dk2"/>
            </a:solidFill>
            <a:prstDash val="solid"/>
            <a:round/>
            <a:headEnd len="med" w="med" type="none"/>
            <a:tailEnd len="med" w="med" type="triangle"/>
          </a:ln>
        </p:spPr>
      </p:cxnSp>
      <p:cxnSp>
        <p:nvCxnSpPr>
          <p:cNvPr id="2201" name="Google Shape;2201;p65"/>
          <p:cNvCxnSpPr>
            <a:stCxn id="2176" idx="6"/>
            <a:endCxn id="2183" idx="2"/>
          </p:cNvCxnSpPr>
          <p:nvPr/>
        </p:nvCxnSpPr>
        <p:spPr>
          <a:xfrm flipH="1" rot="10800000">
            <a:off x="5533000" y="4183575"/>
            <a:ext cx="740700" cy="288900"/>
          </a:xfrm>
          <a:prstGeom prst="straightConnector1">
            <a:avLst/>
          </a:prstGeom>
          <a:noFill/>
          <a:ln cap="flat" cmpd="sng" w="9525">
            <a:solidFill>
              <a:schemeClr val="dk2"/>
            </a:solidFill>
            <a:prstDash val="solid"/>
            <a:round/>
            <a:headEnd len="med" w="med" type="none"/>
            <a:tailEnd len="med" w="med" type="triangle"/>
          </a:ln>
        </p:spPr>
      </p:cxnSp>
      <p:cxnSp>
        <p:nvCxnSpPr>
          <p:cNvPr id="2202" name="Google Shape;2202;p65"/>
          <p:cNvCxnSpPr>
            <a:stCxn id="2176" idx="6"/>
            <a:endCxn id="2184" idx="2"/>
          </p:cNvCxnSpPr>
          <p:nvPr/>
        </p:nvCxnSpPr>
        <p:spPr>
          <a:xfrm>
            <a:off x="5533000" y="4472475"/>
            <a:ext cx="736200" cy="403800"/>
          </a:xfrm>
          <a:prstGeom prst="straightConnector1">
            <a:avLst/>
          </a:prstGeom>
          <a:noFill/>
          <a:ln cap="flat" cmpd="sng" w="9525">
            <a:solidFill>
              <a:schemeClr val="dk2"/>
            </a:solidFill>
            <a:prstDash val="solid"/>
            <a:round/>
            <a:headEnd len="med" w="med" type="none"/>
            <a:tailEnd len="med" w="med" type="triangle"/>
          </a:ln>
        </p:spPr>
      </p:cxnSp>
      <p:cxnSp>
        <p:nvCxnSpPr>
          <p:cNvPr id="2203" name="Google Shape;2203;p65"/>
          <p:cNvCxnSpPr>
            <a:stCxn id="2177" idx="6"/>
          </p:cNvCxnSpPr>
          <p:nvPr/>
        </p:nvCxnSpPr>
        <p:spPr>
          <a:xfrm flipH="1" rot="10800000">
            <a:off x="6766275" y="826875"/>
            <a:ext cx="455400" cy="8700"/>
          </a:xfrm>
          <a:prstGeom prst="straightConnector1">
            <a:avLst/>
          </a:prstGeom>
          <a:noFill/>
          <a:ln cap="flat" cmpd="sng" w="9525">
            <a:solidFill>
              <a:schemeClr val="dk2"/>
            </a:solidFill>
            <a:prstDash val="solid"/>
            <a:round/>
            <a:headEnd len="med" w="med" type="none"/>
            <a:tailEnd len="med" w="med" type="none"/>
          </a:ln>
        </p:spPr>
      </p:cxnSp>
      <p:cxnSp>
        <p:nvCxnSpPr>
          <p:cNvPr id="2204" name="Google Shape;2204;p65"/>
          <p:cNvCxnSpPr>
            <a:stCxn id="2178" idx="6"/>
          </p:cNvCxnSpPr>
          <p:nvPr/>
        </p:nvCxnSpPr>
        <p:spPr>
          <a:xfrm>
            <a:off x="6766275" y="1508750"/>
            <a:ext cx="418200" cy="1200"/>
          </a:xfrm>
          <a:prstGeom prst="straightConnector1">
            <a:avLst/>
          </a:prstGeom>
          <a:noFill/>
          <a:ln cap="flat" cmpd="sng" w="9525">
            <a:solidFill>
              <a:schemeClr val="dk2"/>
            </a:solidFill>
            <a:prstDash val="solid"/>
            <a:round/>
            <a:headEnd len="med" w="med" type="none"/>
            <a:tailEnd len="med" w="med" type="none"/>
          </a:ln>
        </p:spPr>
      </p:cxnSp>
      <p:cxnSp>
        <p:nvCxnSpPr>
          <p:cNvPr id="2205" name="Google Shape;2205;p65"/>
          <p:cNvCxnSpPr>
            <a:stCxn id="2180" idx="6"/>
          </p:cNvCxnSpPr>
          <p:nvPr/>
        </p:nvCxnSpPr>
        <p:spPr>
          <a:xfrm>
            <a:off x="6766275" y="2509625"/>
            <a:ext cx="480300" cy="0"/>
          </a:xfrm>
          <a:prstGeom prst="straightConnector1">
            <a:avLst/>
          </a:prstGeom>
          <a:noFill/>
          <a:ln cap="flat" cmpd="sng" w="9525">
            <a:solidFill>
              <a:schemeClr val="dk2"/>
            </a:solidFill>
            <a:prstDash val="solid"/>
            <a:round/>
            <a:headEnd len="med" w="med" type="none"/>
            <a:tailEnd len="med" w="med" type="none"/>
          </a:ln>
        </p:spPr>
      </p:cxnSp>
      <p:cxnSp>
        <p:nvCxnSpPr>
          <p:cNvPr id="2206" name="Google Shape;2206;p65"/>
          <p:cNvCxnSpPr>
            <a:stCxn id="2179" idx="6"/>
          </p:cNvCxnSpPr>
          <p:nvPr/>
        </p:nvCxnSpPr>
        <p:spPr>
          <a:xfrm>
            <a:off x="6766275" y="1984175"/>
            <a:ext cx="443100" cy="0"/>
          </a:xfrm>
          <a:prstGeom prst="straightConnector1">
            <a:avLst/>
          </a:prstGeom>
          <a:noFill/>
          <a:ln cap="flat" cmpd="sng" w="9525">
            <a:solidFill>
              <a:schemeClr val="dk2"/>
            </a:solidFill>
            <a:prstDash val="solid"/>
            <a:round/>
            <a:headEnd len="med" w="med" type="none"/>
            <a:tailEnd len="med" w="med" type="none"/>
          </a:ln>
        </p:spPr>
      </p:cxnSp>
      <p:cxnSp>
        <p:nvCxnSpPr>
          <p:cNvPr id="2207" name="Google Shape;2207;p65"/>
          <p:cNvCxnSpPr>
            <a:stCxn id="2181" idx="6"/>
          </p:cNvCxnSpPr>
          <p:nvPr/>
        </p:nvCxnSpPr>
        <p:spPr>
          <a:xfrm>
            <a:off x="6766275" y="3035075"/>
            <a:ext cx="480300" cy="0"/>
          </a:xfrm>
          <a:prstGeom prst="straightConnector1">
            <a:avLst/>
          </a:prstGeom>
          <a:noFill/>
          <a:ln cap="flat" cmpd="sng" w="9525">
            <a:solidFill>
              <a:schemeClr val="dk2"/>
            </a:solidFill>
            <a:prstDash val="solid"/>
            <a:round/>
            <a:headEnd len="med" w="med" type="none"/>
            <a:tailEnd len="med" w="med" type="none"/>
          </a:ln>
        </p:spPr>
      </p:cxnSp>
      <p:cxnSp>
        <p:nvCxnSpPr>
          <p:cNvPr id="2208" name="Google Shape;2208;p65"/>
          <p:cNvCxnSpPr>
            <a:stCxn id="2182" idx="6"/>
          </p:cNvCxnSpPr>
          <p:nvPr/>
        </p:nvCxnSpPr>
        <p:spPr>
          <a:xfrm>
            <a:off x="6770800" y="3696100"/>
            <a:ext cx="443100" cy="0"/>
          </a:xfrm>
          <a:prstGeom prst="straightConnector1">
            <a:avLst/>
          </a:prstGeom>
          <a:noFill/>
          <a:ln cap="flat" cmpd="sng" w="9525">
            <a:solidFill>
              <a:schemeClr val="dk2"/>
            </a:solidFill>
            <a:prstDash val="solid"/>
            <a:round/>
            <a:headEnd len="med" w="med" type="none"/>
            <a:tailEnd len="med" w="med" type="none"/>
          </a:ln>
        </p:spPr>
      </p:cxnSp>
      <p:cxnSp>
        <p:nvCxnSpPr>
          <p:cNvPr id="2209" name="Google Shape;2209;p65"/>
          <p:cNvCxnSpPr>
            <a:stCxn id="2183" idx="6"/>
          </p:cNvCxnSpPr>
          <p:nvPr/>
        </p:nvCxnSpPr>
        <p:spPr>
          <a:xfrm>
            <a:off x="6770800" y="4183675"/>
            <a:ext cx="443100" cy="0"/>
          </a:xfrm>
          <a:prstGeom prst="straightConnector1">
            <a:avLst/>
          </a:prstGeom>
          <a:noFill/>
          <a:ln cap="flat" cmpd="sng" w="9525">
            <a:solidFill>
              <a:schemeClr val="dk2"/>
            </a:solidFill>
            <a:prstDash val="solid"/>
            <a:round/>
            <a:headEnd len="med" w="med" type="none"/>
            <a:tailEnd len="med" w="med" type="none"/>
          </a:ln>
        </p:spPr>
      </p:cxnSp>
      <p:cxnSp>
        <p:nvCxnSpPr>
          <p:cNvPr id="2210" name="Google Shape;2210;p65"/>
          <p:cNvCxnSpPr>
            <a:stCxn id="2184" idx="6"/>
          </p:cNvCxnSpPr>
          <p:nvPr/>
        </p:nvCxnSpPr>
        <p:spPr>
          <a:xfrm>
            <a:off x="6766300" y="4876325"/>
            <a:ext cx="492600" cy="0"/>
          </a:xfrm>
          <a:prstGeom prst="straightConnector1">
            <a:avLst/>
          </a:prstGeom>
          <a:noFill/>
          <a:ln cap="flat" cmpd="sng" w="9525">
            <a:solidFill>
              <a:schemeClr val="dk2"/>
            </a:solidFill>
            <a:prstDash val="solid"/>
            <a:round/>
            <a:headEnd len="med" w="med" type="none"/>
            <a:tailEnd len="med" w="med" type="none"/>
          </a:ln>
        </p:spPr>
      </p:cxnSp>
      <p:sp>
        <p:nvSpPr>
          <p:cNvPr id="2211" name="Google Shape;2211;p65"/>
          <p:cNvSpPr/>
          <p:nvPr/>
        </p:nvSpPr>
        <p:spPr>
          <a:xfrm>
            <a:off x="7032700" y="1275050"/>
            <a:ext cx="512700" cy="468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2" name="Google Shape;2212;p65"/>
          <p:cNvSpPr/>
          <p:nvPr/>
        </p:nvSpPr>
        <p:spPr>
          <a:xfrm>
            <a:off x="7032700" y="1749875"/>
            <a:ext cx="512700" cy="468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3" name="Google Shape;2213;p65"/>
          <p:cNvSpPr/>
          <p:nvPr/>
        </p:nvSpPr>
        <p:spPr>
          <a:xfrm>
            <a:off x="7054750" y="2800775"/>
            <a:ext cx="512700" cy="468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4" name="Google Shape;2214;p65"/>
          <p:cNvSpPr/>
          <p:nvPr/>
        </p:nvSpPr>
        <p:spPr>
          <a:xfrm>
            <a:off x="7080150" y="3978625"/>
            <a:ext cx="512700" cy="468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5" name="Google Shape;2215;p65"/>
          <p:cNvSpPr txBox="1"/>
          <p:nvPr/>
        </p:nvSpPr>
        <p:spPr>
          <a:xfrm>
            <a:off x="839250" y="2570150"/>
            <a:ext cx="585300" cy="1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PM</a:t>
            </a:r>
            <a:endParaRPr/>
          </a:p>
        </p:txBody>
      </p:sp>
      <p:sp>
        <p:nvSpPr>
          <p:cNvPr id="2216" name="Google Shape;2216;p65"/>
          <p:cNvSpPr txBox="1"/>
          <p:nvPr/>
        </p:nvSpPr>
        <p:spPr>
          <a:xfrm>
            <a:off x="1767650" y="2074675"/>
            <a:ext cx="1232400" cy="1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PM+0</a:t>
            </a:r>
            <a:endParaRPr/>
          </a:p>
        </p:txBody>
      </p:sp>
      <p:sp>
        <p:nvSpPr>
          <p:cNvPr id="2217" name="Google Shape;2217;p65"/>
          <p:cNvSpPr txBox="1"/>
          <p:nvPr/>
        </p:nvSpPr>
        <p:spPr>
          <a:xfrm>
            <a:off x="1760100" y="3359450"/>
            <a:ext cx="10299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PM+|L|</a:t>
            </a:r>
            <a:endParaRPr/>
          </a:p>
        </p:txBody>
      </p:sp>
      <p:sp>
        <p:nvSpPr>
          <p:cNvPr id="2218" name="Google Shape;2218;p65"/>
          <p:cNvSpPr txBox="1"/>
          <p:nvPr/>
        </p:nvSpPr>
        <p:spPr>
          <a:xfrm>
            <a:off x="7592850" y="1278925"/>
            <a:ext cx="9225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Pruned</a:t>
            </a:r>
            <a:endParaRPr/>
          </a:p>
        </p:txBody>
      </p:sp>
      <p:sp>
        <p:nvSpPr>
          <p:cNvPr id="2219" name="Google Shape;2219;p65"/>
          <p:cNvSpPr txBox="1"/>
          <p:nvPr/>
        </p:nvSpPr>
        <p:spPr>
          <a:xfrm>
            <a:off x="7582550" y="1779125"/>
            <a:ext cx="9225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Pruned</a:t>
            </a:r>
            <a:endParaRPr/>
          </a:p>
        </p:txBody>
      </p:sp>
      <p:sp>
        <p:nvSpPr>
          <p:cNvPr id="2220" name="Google Shape;2220;p65"/>
          <p:cNvSpPr txBox="1"/>
          <p:nvPr/>
        </p:nvSpPr>
        <p:spPr>
          <a:xfrm>
            <a:off x="7582550" y="2800775"/>
            <a:ext cx="9225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Pruned</a:t>
            </a:r>
            <a:endParaRPr/>
          </a:p>
        </p:txBody>
      </p:sp>
      <p:sp>
        <p:nvSpPr>
          <p:cNvPr id="2221" name="Google Shape;2221;p65"/>
          <p:cNvSpPr txBox="1"/>
          <p:nvPr/>
        </p:nvSpPr>
        <p:spPr>
          <a:xfrm>
            <a:off x="7582550" y="3978625"/>
            <a:ext cx="9225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Pruned</a:t>
            </a:r>
            <a:endParaRPr/>
          </a:p>
        </p:txBody>
      </p:sp>
      <p:sp>
        <p:nvSpPr>
          <p:cNvPr id="2222" name="Google Shape;2222;p65"/>
          <p:cNvSpPr txBox="1"/>
          <p:nvPr/>
        </p:nvSpPr>
        <p:spPr>
          <a:xfrm>
            <a:off x="1214150" y="4754925"/>
            <a:ext cx="11070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u1(Frozen)</a:t>
            </a:r>
            <a:endParaRPr/>
          </a:p>
        </p:txBody>
      </p:sp>
      <p:sp>
        <p:nvSpPr>
          <p:cNvPr id="2223" name="Google Shape;2223;p65"/>
          <p:cNvSpPr txBox="1"/>
          <p:nvPr/>
        </p:nvSpPr>
        <p:spPr>
          <a:xfrm>
            <a:off x="2367350" y="4754925"/>
            <a:ext cx="975600" cy="2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u2(Info)</a:t>
            </a:r>
            <a:endParaRPr/>
          </a:p>
        </p:txBody>
      </p:sp>
      <p:sp>
        <p:nvSpPr>
          <p:cNvPr id="2224" name="Google Shape;2224;p65"/>
          <p:cNvSpPr txBox="1"/>
          <p:nvPr/>
        </p:nvSpPr>
        <p:spPr>
          <a:xfrm>
            <a:off x="3678963" y="4780275"/>
            <a:ext cx="1232400" cy="2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u3(Frozen)</a:t>
            </a:r>
            <a:endParaRPr/>
          </a:p>
        </p:txBody>
      </p:sp>
      <p:sp>
        <p:nvSpPr>
          <p:cNvPr id="2225" name="Google Shape;2225;p65"/>
          <p:cNvSpPr txBox="1"/>
          <p:nvPr/>
        </p:nvSpPr>
        <p:spPr>
          <a:xfrm>
            <a:off x="4843588" y="4767850"/>
            <a:ext cx="877200" cy="2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u4(Info)</a:t>
            </a:r>
            <a:endParaRPr/>
          </a:p>
        </p:txBody>
      </p:sp>
      <p:cxnSp>
        <p:nvCxnSpPr>
          <p:cNvPr id="2226" name="Google Shape;2226;p65"/>
          <p:cNvCxnSpPr/>
          <p:nvPr/>
        </p:nvCxnSpPr>
        <p:spPr>
          <a:xfrm rot="10800000">
            <a:off x="1767650" y="758400"/>
            <a:ext cx="0" cy="1896300"/>
          </a:xfrm>
          <a:prstGeom prst="straightConnector1">
            <a:avLst/>
          </a:prstGeom>
          <a:noFill/>
          <a:ln cap="flat" cmpd="sng" w="9525">
            <a:solidFill>
              <a:schemeClr val="dk2"/>
            </a:solidFill>
            <a:prstDash val="solid"/>
            <a:round/>
            <a:headEnd len="med" w="med" type="none"/>
            <a:tailEnd len="med" w="med" type="none"/>
          </a:ln>
        </p:spPr>
      </p:cxnSp>
      <p:cxnSp>
        <p:nvCxnSpPr>
          <p:cNvPr id="2227" name="Google Shape;2227;p65"/>
          <p:cNvCxnSpPr>
            <a:stCxn id="2168" idx="4"/>
            <a:endCxn id="2222" idx="0"/>
          </p:cNvCxnSpPr>
          <p:nvPr/>
        </p:nvCxnSpPr>
        <p:spPr>
          <a:xfrm>
            <a:off x="1767650" y="3064800"/>
            <a:ext cx="0" cy="1690200"/>
          </a:xfrm>
          <a:prstGeom prst="straightConnector1">
            <a:avLst/>
          </a:prstGeom>
          <a:noFill/>
          <a:ln cap="flat" cmpd="sng" w="9525">
            <a:solidFill>
              <a:schemeClr val="dk2"/>
            </a:solidFill>
            <a:prstDash val="solid"/>
            <a:round/>
            <a:headEnd len="med" w="med" type="none"/>
            <a:tailEnd len="med" w="med" type="none"/>
          </a:ln>
        </p:spPr>
      </p:cxnSp>
      <p:cxnSp>
        <p:nvCxnSpPr>
          <p:cNvPr id="2228" name="Google Shape;2228;p65"/>
          <p:cNvCxnSpPr>
            <a:stCxn id="2169" idx="0"/>
          </p:cNvCxnSpPr>
          <p:nvPr/>
        </p:nvCxnSpPr>
        <p:spPr>
          <a:xfrm rot="10800000">
            <a:off x="2802150" y="758150"/>
            <a:ext cx="0" cy="881100"/>
          </a:xfrm>
          <a:prstGeom prst="straightConnector1">
            <a:avLst/>
          </a:prstGeom>
          <a:noFill/>
          <a:ln cap="flat" cmpd="sng" w="9525">
            <a:solidFill>
              <a:schemeClr val="dk2"/>
            </a:solidFill>
            <a:prstDash val="solid"/>
            <a:round/>
            <a:headEnd len="med" w="med" type="none"/>
            <a:tailEnd len="med" w="med" type="none"/>
          </a:ln>
        </p:spPr>
      </p:cxnSp>
      <p:cxnSp>
        <p:nvCxnSpPr>
          <p:cNvPr id="2229" name="Google Shape;2229;p65"/>
          <p:cNvCxnSpPr>
            <a:stCxn id="2170" idx="0"/>
            <a:endCxn id="2169" idx="4"/>
          </p:cNvCxnSpPr>
          <p:nvPr/>
        </p:nvCxnSpPr>
        <p:spPr>
          <a:xfrm rot="10800000">
            <a:off x="2802050" y="2049275"/>
            <a:ext cx="53100" cy="1419600"/>
          </a:xfrm>
          <a:prstGeom prst="straightConnector1">
            <a:avLst/>
          </a:prstGeom>
          <a:noFill/>
          <a:ln cap="flat" cmpd="sng" w="9525">
            <a:solidFill>
              <a:schemeClr val="dk2"/>
            </a:solidFill>
            <a:prstDash val="solid"/>
            <a:round/>
            <a:headEnd len="med" w="med" type="none"/>
            <a:tailEnd len="med" w="med" type="none"/>
          </a:ln>
        </p:spPr>
      </p:cxnSp>
      <p:cxnSp>
        <p:nvCxnSpPr>
          <p:cNvPr id="2230" name="Google Shape;2230;p65"/>
          <p:cNvCxnSpPr>
            <a:stCxn id="2170" idx="4"/>
            <a:endCxn id="2223" idx="0"/>
          </p:cNvCxnSpPr>
          <p:nvPr/>
        </p:nvCxnSpPr>
        <p:spPr>
          <a:xfrm>
            <a:off x="2855150" y="3878975"/>
            <a:ext cx="0" cy="876000"/>
          </a:xfrm>
          <a:prstGeom prst="straightConnector1">
            <a:avLst/>
          </a:prstGeom>
          <a:noFill/>
          <a:ln cap="flat" cmpd="sng" w="9525">
            <a:solidFill>
              <a:schemeClr val="dk2"/>
            </a:solidFill>
            <a:prstDash val="solid"/>
            <a:round/>
            <a:headEnd len="med" w="med" type="none"/>
            <a:tailEnd len="med" w="med" type="none"/>
          </a:ln>
        </p:spPr>
      </p:cxnSp>
      <p:cxnSp>
        <p:nvCxnSpPr>
          <p:cNvPr id="2231" name="Google Shape;2231;p65"/>
          <p:cNvCxnSpPr>
            <a:stCxn id="2171" idx="0"/>
          </p:cNvCxnSpPr>
          <p:nvPr/>
        </p:nvCxnSpPr>
        <p:spPr>
          <a:xfrm rot="10800000">
            <a:off x="4274800" y="809750"/>
            <a:ext cx="0" cy="829500"/>
          </a:xfrm>
          <a:prstGeom prst="straightConnector1">
            <a:avLst/>
          </a:prstGeom>
          <a:noFill/>
          <a:ln cap="flat" cmpd="sng" w="9525">
            <a:solidFill>
              <a:schemeClr val="dk2"/>
            </a:solidFill>
            <a:prstDash val="solid"/>
            <a:round/>
            <a:headEnd len="med" w="med" type="none"/>
            <a:tailEnd len="med" w="med" type="none"/>
          </a:ln>
        </p:spPr>
      </p:cxnSp>
      <p:cxnSp>
        <p:nvCxnSpPr>
          <p:cNvPr id="2232" name="Google Shape;2232;p65"/>
          <p:cNvCxnSpPr>
            <a:stCxn id="2171" idx="4"/>
            <a:endCxn id="2172" idx="0"/>
          </p:cNvCxnSpPr>
          <p:nvPr/>
        </p:nvCxnSpPr>
        <p:spPr>
          <a:xfrm>
            <a:off x="4274800" y="2049350"/>
            <a:ext cx="0" cy="1419600"/>
          </a:xfrm>
          <a:prstGeom prst="straightConnector1">
            <a:avLst/>
          </a:prstGeom>
          <a:noFill/>
          <a:ln cap="flat" cmpd="sng" w="9525">
            <a:solidFill>
              <a:schemeClr val="dk2"/>
            </a:solidFill>
            <a:prstDash val="solid"/>
            <a:round/>
            <a:headEnd len="med" w="med" type="none"/>
            <a:tailEnd len="med" w="med" type="none"/>
          </a:ln>
        </p:spPr>
      </p:cxnSp>
      <p:cxnSp>
        <p:nvCxnSpPr>
          <p:cNvPr id="2233" name="Google Shape;2233;p65"/>
          <p:cNvCxnSpPr>
            <a:stCxn id="2172" idx="4"/>
            <a:endCxn id="2224" idx="0"/>
          </p:cNvCxnSpPr>
          <p:nvPr/>
        </p:nvCxnSpPr>
        <p:spPr>
          <a:xfrm>
            <a:off x="4274800" y="3878975"/>
            <a:ext cx="20400" cy="901200"/>
          </a:xfrm>
          <a:prstGeom prst="straightConnector1">
            <a:avLst/>
          </a:prstGeom>
          <a:noFill/>
          <a:ln cap="flat" cmpd="sng" w="9525">
            <a:solidFill>
              <a:schemeClr val="dk2"/>
            </a:solidFill>
            <a:prstDash val="solid"/>
            <a:round/>
            <a:headEnd len="med" w="med" type="none"/>
            <a:tailEnd len="med" w="med" type="none"/>
          </a:ln>
        </p:spPr>
      </p:cxnSp>
      <p:cxnSp>
        <p:nvCxnSpPr>
          <p:cNvPr id="2234" name="Google Shape;2234;p65"/>
          <p:cNvCxnSpPr>
            <a:stCxn id="2173" idx="0"/>
          </p:cNvCxnSpPr>
          <p:nvPr/>
        </p:nvCxnSpPr>
        <p:spPr>
          <a:xfrm rot="10800000">
            <a:off x="5284450" y="835525"/>
            <a:ext cx="0" cy="263700"/>
          </a:xfrm>
          <a:prstGeom prst="straightConnector1">
            <a:avLst/>
          </a:prstGeom>
          <a:noFill/>
          <a:ln cap="flat" cmpd="sng" w="9525">
            <a:solidFill>
              <a:schemeClr val="dk2"/>
            </a:solidFill>
            <a:prstDash val="solid"/>
            <a:round/>
            <a:headEnd len="med" w="med" type="none"/>
            <a:tailEnd len="med" w="med" type="none"/>
          </a:ln>
        </p:spPr>
      </p:cxnSp>
      <p:cxnSp>
        <p:nvCxnSpPr>
          <p:cNvPr id="2235" name="Google Shape;2235;p65"/>
          <p:cNvCxnSpPr>
            <a:stCxn id="2173" idx="4"/>
            <a:endCxn id="2174" idx="0"/>
          </p:cNvCxnSpPr>
          <p:nvPr/>
        </p:nvCxnSpPr>
        <p:spPr>
          <a:xfrm>
            <a:off x="5284450" y="1509325"/>
            <a:ext cx="0" cy="540000"/>
          </a:xfrm>
          <a:prstGeom prst="straightConnector1">
            <a:avLst/>
          </a:prstGeom>
          <a:noFill/>
          <a:ln cap="flat" cmpd="sng" w="9525">
            <a:solidFill>
              <a:schemeClr val="dk2"/>
            </a:solidFill>
            <a:prstDash val="solid"/>
            <a:round/>
            <a:headEnd len="med" w="med" type="none"/>
            <a:tailEnd len="med" w="med" type="none"/>
          </a:ln>
        </p:spPr>
      </p:cxnSp>
      <p:cxnSp>
        <p:nvCxnSpPr>
          <p:cNvPr id="2236" name="Google Shape;2236;p65"/>
          <p:cNvCxnSpPr>
            <a:stCxn id="2174" idx="4"/>
            <a:endCxn id="2175" idx="0"/>
          </p:cNvCxnSpPr>
          <p:nvPr/>
        </p:nvCxnSpPr>
        <p:spPr>
          <a:xfrm>
            <a:off x="5284450" y="2459450"/>
            <a:ext cx="0" cy="661800"/>
          </a:xfrm>
          <a:prstGeom prst="straightConnector1">
            <a:avLst/>
          </a:prstGeom>
          <a:noFill/>
          <a:ln cap="flat" cmpd="sng" w="9525">
            <a:solidFill>
              <a:schemeClr val="dk2"/>
            </a:solidFill>
            <a:prstDash val="solid"/>
            <a:round/>
            <a:headEnd len="med" w="med" type="none"/>
            <a:tailEnd len="med" w="med" type="none"/>
          </a:ln>
        </p:spPr>
      </p:cxnSp>
      <p:cxnSp>
        <p:nvCxnSpPr>
          <p:cNvPr id="2237" name="Google Shape;2237;p65"/>
          <p:cNvCxnSpPr>
            <a:stCxn id="2175" idx="4"/>
            <a:endCxn id="2176" idx="0"/>
          </p:cNvCxnSpPr>
          <p:nvPr/>
        </p:nvCxnSpPr>
        <p:spPr>
          <a:xfrm>
            <a:off x="5284450" y="3531225"/>
            <a:ext cx="0" cy="736200"/>
          </a:xfrm>
          <a:prstGeom prst="straightConnector1">
            <a:avLst/>
          </a:prstGeom>
          <a:noFill/>
          <a:ln cap="flat" cmpd="sng" w="9525">
            <a:solidFill>
              <a:schemeClr val="dk2"/>
            </a:solidFill>
            <a:prstDash val="solid"/>
            <a:round/>
            <a:headEnd len="med" w="med" type="none"/>
            <a:tailEnd len="med" w="med" type="none"/>
          </a:ln>
        </p:spPr>
      </p:cxnSp>
      <p:cxnSp>
        <p:nvCxnSpPr>
          <p:cNvPr id="2238" name="Google Shape;2238;p65"/>
          <p:cNvCxnSpPr>
            <a:stCxn id="2176" idx="4"/>
            <a:endCxn id="2225" idx="0"/>
          </p:cNvCxnSpPr>
          <p:nvPr/>
        </p:nvCxnSpPr>
        <p:spPr>
          <a:xfrm flipH="1">
            <a:off x="5282050" y="4677525"/>
            <a:ext cx="2400" cy="90300"/>
          </a:xfrm>
          <a:prstGeom prst="straightConnector1">
            <a:avLst/>
          </a:prstGeom>
          <a:noFill/>
          <a:ln cap="flat" cmpd="sng" w="9525">
            <a:solidFill>
              <a:schemeClr val="dk2"/>
            </a:solidFill>
            <a:prstDash val="solid"/>
            <a:round/>
            <a:headEnd len="med" w="med" type="none"/>
            <a:tailEnd len="med" w="med" type="none"/>
          </a:ln>
        </p:spPr>
      </p:cxnSp>
      <p:cxnSp>
        <p:nvCxnSpPr>
          <p:cNvPr id="2239" name="Google Shape;2239;p65"/>
          <p:cNvCxnSpPr>
            <a:stCxn id="2177" idx="4"/>
            <a:endCxn id="2178" idx="0"/>
          </p:cNvCxnSpPr>
          <p:nvPr/>
        </p:nvCxnSpPr>
        <p:spPr>
          <a:xfrm>
            <a:off x="6517725" y="1040625"/>
            <a:ext cx="0" cy="263100"/>
          </a:xfrm>
          <a:prstGeom prst="straightConnector1">
            <a:avLst/>
          </a:prstGeom>
          <a:noFill/>
          <a:ln cap="flat" cmpd="sng" w="9525">
            <a:solidFill>
              <a:schemeClr val="dk2"/>
            </a:solidFill>
            <a:prstDash val="solid"/>
            <a:round/>
            <a:headEnd len="med" w="med" type="none"/>
            <a:tailEnd len="med" w="med" type="none"/>
          </a:ln>
        </p:spPr>
      </p:cxnSp>
      <p:cxnSp>
        <p:nvCxnSpPr>
          <p:cNvPr id="2240" name="Google Shape;2240;p65"/>
          <p:cNvCxnSpPr>
            <a:stCxn id="2179" idx="0"/>
            <a:endCxn id="2179" idx="0"/>
          </p:cNvCxnSpPr>
          <p:nvPr/>
        </p:nvCxnSpPr>
        <p:spPr>
          <a:xfrm>
            <a:off x="6517725" y="1779125"/>
            <a:ext cx="0" cy="0"/>
          </a:xfrm>
          <a:prstGeom prst="straightConnector1">
            <a:avLst/>
          </a:prstGeom>
          <a:noFill/>
          <a:ln cap="flat" cmpd="sng" w="9525">
            <a:solidFill>
              <a:schemeClr val="dk2"/>
            </a:solidFill>
            <a:prstDash val="solid"/>
            <a:round/>
            <a:headEnd len="med" w="med" type="none"/>
            <a:tailEnd len="med" w="med" type="none"/>
          </a:ln>
        </p:spPr>
      </p:cxnSp>
      <p:cxnSp>
        <p:nvCxnSpPr>
          <p:cNvPr id="2241" name="Google Shape;2241;p65"/>
          <p:cNvCxnSpPr>
            <a:stCxn id="2183" idx="4"/>
            <a:endCxn id="2184" idx="0"/>
          </p:cNvCxnSpPr>
          <p:nvPr/>
        </p:nvCxnSpPr>
        <p:spPr>
          <a:xfrm flipH="1">
            <a:off x="6517750" y="4388725"/>
            <a:ext cx="4500" cy="282600"/>
          </a:xfrm>
          <a:prstGeom prst="straightConnector1">
            <a:avLst/>
          </a:prstGeom>
          <a:noFill/>
          <a:ln cap="flat" cmpd="sng" w="9525">
            <a:solidFill>
              <a:schemeClr val="dk2"/>
            </a:solidFill>
            <a:prstDash val="solid"/>
            <a:round/>
            <a:headEnd len="med" w="med" type="none"/>
            <a:tailEnd len="med" w="med" type="none"/>
          </a:ln>
        </p:spPr>
      </p:cxnSp>
      <p:cxnSp>
        <p:nvCxnSpPr>
          <p:cNvPr id="2242" name="Google Shape;2242;p65"/>
          <p:cNvCxnSpPr>
            <a:endCxn id="2182" idx="0"/>
          </p:cNvCxnSpPr>
          <p:nvPr/>
        </p:nvCxnSpPr>
        <p:spPr>
          <a:xfrm>
            <a:off x="6517750" y="3240250"/>
            <a:ext cx="4500" cy="250800"/>
          </a:xfrm>
          <a:prstGeom prst="straightConnector1">
            <a:avLst/>
          </a:prstGeom>
          <a:noFill/>
          <a:ln cap="flat" cmpd="sng" w="9525">
            <a:solidFill>
              <a:schemeClr val="dk2"/>
            </a:solidFill>
            <a:prstDash val="solid"/>
            <a:round/>
            <a:headEnd len="med" w="med" type="none"/>
            <a:tailEnd len="med" w="med" type="none"/>
          </a:ln>
        </p:spPr>
      </p:cxnSp>
      <p:cxnSp>
        <p:nvCxnSpPr>
          <p:cNvPr id="2243" name="Google Shape;2243;p65"/>
          <p:cNvCxnSpPr>
            <a:stCxn id="2180" idx="0"/>
            <a:endCxn id="2179" idx="4"/>
          </p:cNvCxnSpPr>
          <p:nvPr/>
        </p:nvCxnSpPr>
        <p:spPr>
          <a:xfrm rot="10800000">
            <a:off x="6517725" y="2189075"/>
            <a:ext cx="0" cy="115500"/>
          </a:xfrm>
          <a:prstGeom prst="straightConnector1">
            <a:avLst/>
          </a:prstGeom>
          <a:noFill/>
          <a:ln cap="flat" cmpd="sng" w="9525">
            <a:solidFill>
              <a:schemeClr val="dk2"/>
            </a:solidFill>
            <a:prstDash val="solid"/>
            <a:round/>
            <a:headEnd len="med" w="med" type="none"/>
            <a:tailEnd len="med" w="med" type="none"/>
          </a:ln>
        </p:spPr>
      </p:cxnSp>
      <p:cxnSp>
        <p:nvCxnSpPr>
          <p:cNvPr id="2244" name="Google Shape;2244;p65"/>
          <p:cNvCxnSpPr>
            <a:stCxn id="2179" idx="0"/>
            <a:endCxn id="2178" idx="4"/>
          </p:cNvCxnSpPr>
          <p:nvPr/>
        </p:nvCxnSpPr>
        <p:spPr>
          <a:xfrm rot="10800000">
            <a:off x="6517725" y="1713725"/>
            <a:ext cx="0" cy="65400"/>
          </a:xfrm>
          <a:prstGeom prst="straightConnector1">
            <a:avLst/>
          </a:prstGeom>
          <a:noFill/>
          <a:ln cap="flat" cmpd="sng" w="9525">
            <a:solidFill>
              <a:schemeClr val="dk2"/>
            </a:solidFill>
            <a:prstDash val="solid"/>
            <a:round/>
            <a:headEnd len="med" w="med" type="none"/>
            <a:tailEnd len="med" w="med" type="none"/>
          </a:ln>
        </p:spPr>
      </p:cxnSp>
      <p:cxnSp>
        <p:nvCxnSpPr>
          <p:cNvPr id="2245" name="Google Shape;2245;p65"/>
          <p:cNvCxnSpPr>
            <a:stCxn id="2181" idx="0"/>
            <a:endCxn id="2180" idx="4"/>
          </p:cNvCxnSpPr>
          <p:nvPr/>
        </p:nvCxnSpPr>
        <p:spPr>
          <a:xfrm rot="10800000">
            <a:off x="6517725" y="2714525"/>
            <a:ext cx="0" cy="115500"/>
          </a:xfrm>
          <a:prstGeom prst="straightConnector1">
            <a:avLst/>
          </a:prstGeom>
          <a:noFill/>
          <a:ln cap="flat" cmpd="sng" w="9525">
            <a:solidFill>
              <a:schemeClr val="dk2"/>
            </a:solidFill>
            <a:prstDash val="solid"/>
            <a:round/>
            <a:headEnd len="med" w="med" type="none"/>
            <a:tailEnd len="med" w="med" type="none"/>
          </a:ln>
        </p:spPr>
      </p:cxnSp>
      <p:cxnSp>
        <p:nvCxnSpPr>
          <p:cNvPr id="2246" name="Google Shape;2246;p65"/>
          <p:cNvCxnSpPr>
            <a:stCxn id="2183" idx="0"/>
            <a:endCxn id="2182" idx="4"/>
          </p:cNvCxnSpPr>
          <p:nvPr/>
        </p:nvCxnSpPr>
        <p:spPr>
          <a:xfrm rot="10800000">
            <a:off x="6522250" y="3901225"/>
            <a:ext cx="0" cy="77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sp>
        <p:nvSpPr>
          <p:cNvPr id="2251" name="Google Shape;2251;p66"/>
          <p:cNvSpPr txBox="1"/>
          <p:nvPr>
            <p:ph type="title"/>
          </p:nvPr>
        </p:nvSpPr>
        <p:spPr>
          <a:xfrm>
            <a:off x="719250" y="239275"/>
            <a:ext cx="62091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Improvement to SCL Decoding with CRC</a:t>
            </a:r>
            <a:endParaRPr sz="3000"/>
          </a:p>
        </p:txBody>
      </p:sp>
      <p:sp>
        <p:nvSpPr>
          <p:cNvPr id="2252" name="Google Shape;2252;p66"/>
          <p:cNvSpPr txBox="1"/>
          <p:nvPr>
            <p:ph idx="1" type="body"/>
          </p:nvPr>
        </p:nvSpPr>
        <p:spPr>
          <a:xfrm>
            <a:off x="719250" y="1152250"/>
            <a:ext cx="7705500" cy="3364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0000"/>
              </a:buClr>
              <a:buSzPts val="1800"/>
              <a:buFont typeface="Barlow Semi Condensed"/>
              <a:buChar char="●"/>
            </a:pPr>
            <a:r>
              <a:rPr lang="en" sz="1800">
                <a:solidFill>
                  <a:srgbClr val="000000"/>
                </a:solidFill>
              </a:rPr>
              <a:t>Cyclic Redundancy Check (CRC) is essentially a set of parity check bits added to the transmitted data.</a:t>
            </a:r>
            <a:endParaRPr sz="1800">
              <a:solidFill>
                <a:srgbClr val="000000"/>
              </a:solidFill>
            </a:endParaRPr>
          </a:p>
          <a:p>
            <a:pPr indent="-342900" lvl="0" marL="457200" rtl="0" algn="l">
              <a:spcBef>
                <a:spcPts val="0"/>
              </a:spcBef>
              <a:spcAft>
                <a:spcPts val="0"/>
              </a:spcAft>
              <a:buClr>
                <a:srgbClr val="000000"/>
              </a:buClr>
              <a:buSzPts val="1800"/>
              <a:buFont typeface="Barlow Semi Condensed"/>
              <a:buChar char="●"/>
            </a:pPr>
            <a:r>
              <a:rPr lang="en" sz="1800">
                <a:solidFill>
                  <a:srgbClr val="000000"/>
                </a:solidFill>
              </a:rPr>
              <a:t>Upon receiving the data, the receiver performs polynomial division using a </a:t>
            </a:r>
            <a:r>
              <a:rPr lang="en" sz="1800">
                <a:solidFill>
                  <a:srgbClr val="000000"/>
                </a:solidFill>
              </a:rPr>
              <a:t>predefined</a:t>
            </a:r>
            <a:r>
              <a:rPr lang="en" sz="1800">
                <a:solidFill>
                  <a:srgbClr val="000000"/>
                </a:solidFill>
              </a:rPr>
              <a:t> generator polynomial. If the remainder of the division is zero, it indicates that no errors are detected. If the remainder is non-zero, errors are present in the data.</a:t>
            </a:r>
            <a:endParaRPr sz="1800">
              <a:solidFill>
                <a:srgbClr val="000000"/>
              </a:solidFill>
            </a:endParaRPr>
          </a:p>
          <a:p>
            <a:pPr indent="-342900" lvl="0" marL="457200" rtl="0" algn="l">
              <a:spcBef>
                <a:spcPts val="0"/>
              </a:spcBef>
              <a:spcAft>
                <a:spcPts val="0"/>
              </a:spcAft>
              <a:buClr>
                <a:srgbClr val="000000"/>
              </a:buClr>
              <a:buSzPts val="1800"/>
              <a:buFont typeface="Barlow Semi Condensed"/>
              <a:buChar char="●"/>
            </a:pPr>
            <a:r>
              <a:rPr lang="en" sz="1800">
                <a:solidFill>
                  <a:srgbClr val="000000"/>
                </a:solidFill>
              </a:rPr>
              <a:t>CRC provides an extra layer of error detection, enhancing the reliability of the communication system.</a:t>
            </a:r>
            <a:endParaRPr sz="1800">
              <a:solidFill>
                <a:srgbClr val="000000"/>
              </a:solidFill>
            </a:endParaRPr>
          </a:p>
          <a:p>
            <a:pPr indent="-342900" lvl="0" marL="457200" rtl="0" algn="l">
              <a:spcBef>
                <a:spcPts val="0"/>
              </a:spcBef>
              <a:spcAft>
                <a:spcPts val="0"/>
              </a:spcAft>
              <a:buClr>
                <a:srgbClr val="000000"/>
              </a:buClr>
              <a:buSzPts val="1800"/>
              <a:buFont typeface="Barlow Semi Condensed"/>
              <a:buChar char="●"/>
            </a:pPr>
            <a:r>
              <a:rPr lang="en" sz="1800">
                <a:solidFill>
                  <a:srgbClr val="000000"/>
                </a:solidFill>
              </a:rPr>
              <a:t>The addition of CRC helps identify error patterns that may be beyond the correction capability of the SCL decoder. In situations where SCL may fail to correct errors, CRC can highlight the presence of such uncorrectable errors.</a:t>
            </a:r>
            <a:endParaRPr sz="1800">
              <a:solidFill>
                <a:srgbClr val="000000"/>
              </a:solidFill>
            </a:endParaRPr>
          </a:p>
          <a:p>
            <a:pPr indent="0" lvl="0" marL="457200" rtl="0" algn="l">
              <a:spcBef>
                <a:spcPts val="0"/>
              </a:spcBef>
              <a:spcAft>
                <a:spcPts val="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p67"/>
          <p:cNvSpPr txBox="1"/>
          <p:nvPr>
            <p:ph type="title"/>
          </p:nvPr>
        </p:nvSpPr>
        <p:spPr>
          <a:xfrm>
            <a:off x="333875" y="276200"/>
            <a:ext cx="6925200" cy="576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BER Performance of Polar Code: SC vs SCL Decoding</a:t>
            </a:r>
            <a:endParaRPr sz="2500"/>
          </a:p>
        </p:txBody>
      </p:sp>
      <p:pic>
        <p:nvPicPr>
          <p:cNvPr id="2258" name="Google Shape;2258;p67" title="WhatsApp Image 2025-04-18 at 23.50.49_caa78a0e.jpg"/>
          <p:cNvPicPr preferRelativeResize="0"/>
          <p:nvPr/>
        </p:nvPicPr>
        <p:blipFill>
          <a:blip r:embed="rId3">
            <a:alphaModFix/>
          </a:blip>
          <a:stretch>
            <a:fillRect/>
          </a:stretch>
        </p:blipFill>
        <p:spPr>
          <a:xfrm>
            <a:off x="1080875" y="1091575"/>
            <a:ext cx="6982249" cy="40519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pic>
        <p:nvPicPr>
          <p:cNvPr id="2263" name="Google Shape;2263;p68" title="WhatsApp Image 2025-04-18 at 23.51.40_1217715b.jpg"/>
          <p:cNvPicPr preferRelativeResize="0"/>
          <p:nvPr/>
        </p:nvPicPr>
        <p:blipFill>
          <a:blip r:embed="rId3">
            <a:alphaModFix/>
          </a:blip>
          <a:stretch>
            <a:fillRect/>
          </a:stretch>
        </p:blipFill>
        <p:spPr>
          <a:xfrm>
            <a:off x="922750" y="1103975"/>
            <a:ext cx="6870425" cy="4039525"/>
          </a:xfrm>
          <a:prstGeom prst="rect">
            <a:avLst/>
          </a:prstGeom>
          <a:noFill/>
          <a:ln>
            <a:noFill/>
          </a:ln>
        </p:spPr>
      </p:pic>
      <p:sp>
        <p:nvSpPr>
          <p:cNvPr id="2264" name="Google Shape;2264;p68"/>
          <p:cNvSpPr txBox="1"/>
          <p:nvPr>
            <p:ph type="title"/>
          </p:nvPr>
        </p:nvSpPr>
        <p:spPr>
          <a:xfrm>
            <a:off x="259350" y="263775"/>
            <a:ext cx="6925200" cy="576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Decoding Success Rate of Polar Code: SC vs SCL</a:t>
            </a:r>
            <a:endParaRPr sz="2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p69"/>
          <p:cNvSpPr txBox="1"/>
          <p:nvPr>
            <p:ph type="title"/>
          </p:nvPr>
        </p:nvSpPr>
        <p:spPr>
          <a:xfrm>
            <a:off x="2806700" y="2612136"/>
            <a:ext cx="3200400" cy="80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Convergence to Shannon Capacity </a:t>
            </a:r>
            <a:endParaRPr sz="4300"/>
          </a:p>
          <a:p>
            <a:pPr indent="0" lvl="0" marL="0" rtl="0" algn="ctr">
              <a:spcBef>
                <a:spcPts val="0"/>
              </a:spcBef>
              <a:spcAft>
                <a:spcPts val="0"/>
              </a:spcAft>
              <a:buNone/>
            </a:pPr>
            <a:r>
              <a:t/>
            </a:r>
            <a:endParaRPr sz="3200"/>
          </a:p>
        </p:txBody>
      </p:sp>
      <p:sp>
        <p:nvSpPr>
          <p:cNvPr id="2270" name="Google Shape;2270;p69"/>
          <p:cNvSpPr txBox="1"/>
          <p:nvPr/>
        </p:nvSpPr>
        <p:spPr>
          <a:xfrm>
            <a:off x="3422600" y="489525"/>
            <a:ext cx="1968600" cy="7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dk2"/>
                </a:solidFill>
                <a:latin typeface="Fjalla One"/>
                <a:ea typeface="Fjalla One"/>
                <a:cs typeface="Fjalla One"/>
                <a:sym typeface="Fjalla One"/>
              </a:rPr>
              <a:t>06</a:t>
            </a:r>
            <a:endParaRPr sz="9600">
              <a:solidFill>
                <a:schemeClr val="dk2"/>
              </a:solidFill>
              <a:latin typeface="Fjalla One"/>
              <a:ea typeface="Fjalla One"/>
              <a:cs typeface="Fjalla One"/>
              <a:sym typeface="Fjalla One"/>
            </a:endParaRPr>
          </a:p>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4" name="Shape 2274"/>
        <p:cNvGrpSpPr/>
        <p:nvPr/>
      </p:nvGrpSpPr>
      <p:grpSpPr>
        <a:xfrm>
          <a:off x="0" y="0"/>
          <a:ext cx="0" cy="0"/>
          <a:chOff x="0" y="0"/>
          <a:chExt cx="0" cy="0"/>
        </a:xfrm>
      </p:grpSpPr>
      <p:sp>
        <p:nvSpPr>
          <p:cNvPr id="2275" name="Google Shape;2275;p70"/>
          <p:cNvSpPr txBox="1"/>
          <p:nvPr>
            <p:ph type="title"/>
          </p:nvPr>
        </p:nvSpPr>
        <p:spPr>
          <a:xfrm>
            <a:off x="719250" y="239275"/>
            <a:ext cx="62091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How Polar Codes Achieve Shannon Capacity</a:t>
            </a:r>
            <a:endParaRPr sz="3000"/>
          </a:p>
        </p:txBody>
      </p:sp>
      <p:sp>
        <p:nvSpPr>
          <p:cNvPr id="2276" name="Google Shape;2276;p70"/>
          <p:cNvSpPr txBox="1"/>
          <p:nvPr>
            <p:ph idx="1" type="body"/>
          </p:nvPr>
        </p:nvSpPr>
        <p:spPr>
          <a:xfrm>
            <a:off x="834400" y="1716575"/>
            <a:ext cx="7705500" cy="30252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0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300">
                <a:solidFill>
                  <a:srgbClr val="000000"/>
                </a:solidFill>
                <a:latin typeface="Arial"/>
                <a:ea typeface="Arial"/>
                <a:cs typeface="Arial"/>
                <a:sym typeface="Arial"/>
              </a:rPr>
              <a:t>Polar codes efficiently achieve the Shannon capacity using a recursive structure and Successive Cancellation decoding, with complexity around O(N log N). As N grows, error probability approaches zero, ensuring reliable transmission below the channel capacity. </a:t>
            </a:r>
            <a:r>
              <a:rPr b="1" lang="en" sz="1300">
                <a:solidFill>
                  <a:srgbClr val="000000"/>
                </a:solidFill>
                <a:latin typeface="Arial"/>
                <a:ea typeface="Arial"/>
                <a:cs typeface="Arial"/>
                <a:sym typeface="Arial"/>
              </a:rPr>
              <a:t>Shannon’s Noisy Channel Theorem</a:t>
            </a:r>
            <a:r>
              <a:rPr lang="en" sz="1300">
                <a:solidFill>
                  <a:srgbClr val="000000"/>
                </a:solidFill>
                <a:latin typeface="Arial"/>
                <a:ea typeface="Arial"/>
                <a:cs typeface="Arial"/>
                <a:sym typeface="Arial"/>
              </a:rPr>
              <a:t>  that if </a:t>
            </a:r>
            <a:r>
              <a:rPr lang="en" sz="1300">
                <a:solidFill>
                  <a:srgbClr val="000000"/>
                </a:solidFill>
                <a:latin typeface="Arial"/>
                <a:ea typeface="Arial"/>
                <a:cs typeface="Arial"/>
                <a:sym typeface="Arial"/>
              </a:rPr>
              <a:t>Information</a:t>
            </a:r>
            <a:r>
              <a:rPr lang="en" sz="1300">
                <a:solidFill>
                  <a:srgbClr val="000000"/>
                </a:solidFill>
                <a:latin typeface="Arial"/>
                <a:ea typeface="Arial"/>
                <a:cs typeface="Arial"/>
                <a:sym typeface="Arial"/>
              </a:rPr>
              <a:t> rate R &gt; C then reliable transmission becomes impossible</a:t>
            </a:r>
            <a:endParaRPr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300">
                <a:solidFill>
                  <a:srgbClr val="000000"/>
                </a:solidFill>
                <a:latin typeface="Arial"/>
                <a:ea typeface="Arial"/>
                <a:cs typeface="Arial"/>
                <a:sym typeface="Arial"/>
              </a:rPr>
              <a:t>Shannon’s Capacity Formula (for AWGN channel):</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n" sz="1300">
                <a:solidFill>
                  <a:srgbClr val="000000"/>
                </a:solidFill>
                <a:latin typeface="Arial"/>
                <a:ea typeface="Arial"/>
                <a:cs typeface="Arial"/>
                <a:sym typeface="Arial"/>
              </a:rPr>
              <a:t>C = channel capacity (bits/sec)</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B = bandwidth (Hz)</a:t>
            </a:r>
            <a:endParaRPr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S/N​ = signal-to-noise ratio (SNR)</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300">
              <a:solidFill>
                <a:srgbClr val="000000"/>
              </a:solidFill>
              <a:latin typeface="Arial"/>
              <a:ea typeface="Arial"/>
              <a:cs typeface="Arial"/>
              <a:sym typeface="Arial"/>
            </a:endParaRPr>
          </a:p>
        </p:txBody>
      </p:sp>
      <p:pic>
        <p:nvPicPr>
          <p:cNvPr id="2277" name="Google Shape;2277;p70"/>
          <p:cNvPicPr preferRelativeResize="0"/>
          <p:nvPr/>
        </p:nvPicPr>
        <p:blipFill rotWithShape="1">
          <a:blip r:embed="rId3">
            <a:alphaModFix/>
          </a:blip>
          <a:srcRect b="10303" l="5220" r="7481" t="19795"/>
          <a:stretch/>
        </p:blipFill>
        <p:spPr>
          <a:xfrm>
            <a:off x="1357825" y="2752850"/>
            <a:ext cx="2021251" cy="643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p71"/>
          <p:cNvSpPr txBox="1"/>
          <p:nvPr>
            <p:ph type="title"/>
          </p:nvPr>
        </p:nvSpPr>
        <p:spPr>
          <a:xfrm>
            <a:off x="719250" y="239275"/>
            <a:ext cx="62091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Channel Polarisation</a:t>
            </a:r>
            <a:endParaRPr sz="3000"/>
          </a:p>
          <a:p>
            <a:pPr indent="0" lvl="0" marL="457200" rtl="0" algn="l">
              <a:spcBef>
                <a:spcPts val="0"/>
              </a:spcBef>
              <a:spcAft>
                <a:spcPts val="0"/>
              </a:spcAft>
              <a:buNone/>
            </a:pPr>
            <a:r>
              <a:t/>
            </a:r>
            <a:endParaRPr sz="3000"/>
          </a:p>
        </p:txBody>
      </p:sp>
      <p:sp>
        <p:nvSpPr>
          <p:cNvPr id="2283" name="Google Shape;2283;p71"/>
          <p:cNvSpPr txBox="1"/>
          <p:nvPr>
            <p:ph idx="1" type="body"/>
          </p:nvPr>
        </p:nvSpPr>
        <p:spPr>
          <a:xfrm>
            <a:off x="719250" y="1648175"/>
            <a:ext cx="7705500" cy="28683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Clr>
                <a:srgbClr val="000000"/>
              </a:buClr>
              <a:buSzPts val="1800"/>
              <a:buFont typeface="Arial"/>
              <a:buChar char="●"/>
            </a:pPr>
            <a:r>
              <a:rPr lang="en" sz="1800">
                <a:solidFill>
                  <a:srgbClr val="000000"/>
                </a:solidFill>
              </a:rPr>
              <a:t>Channel polarization is the core idea behind polar codes.</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It transforms N=2^n identical channels into subchannels WN(i)​, where:</a:t>
            </a:r>
            <a:endParaRPr sz="1800">
              <a:solidFill>
                <a:srgbClr val="000000"/>
              </a:solidFil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rPr>
              <a:t>Some become highly reliable (good),</a:t>
            </a:r>
            <a:endParaRPr sz="1800">
              <a:solidFill>
                <a:srgbClr val="000000"/>
              </a:solidFil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rPr>
              <a:t>Others become completely noisy (bad).</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ensures the reliability of each subchannel:</a:t>
            </a:r>
            <a:endParaRPr sz="1800">
              <a:solidFill>
                <a:srgbClr val="000000"/>
              </a:solidFill>
            </a:endParaRPr>
          </a:p>
          <a:p>
            <a:pPr indent="-342900" lvl="1" marL="9144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Z(W)≈0: Good channel (low error)</a:t>
            </a:r>
            <a:endParaRPr sz="1800">
              <a:solidFill>
                <a:srgbClr val="000000"/>
              </a:solidFill>
            </a:endParaRPr>
          </a:p>
          <a:p>
            <a:pPr indent="-342900" lvl="1" marL="9144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Z(W)≈1: Bad channel (high error)</a:t>
            </a:r>
            <a:endParaRPr sz="1800">
              <a:solidFill>
                <a:srgbClr val="000000"/>
              </a:solidFill>
            </a:endParaRPr>
          </a:p>
          <a:p>
            <a:pPr indent="-342900" lvl="0" marL="457200" rtl="0" algn="l">
              <a:lnSpc>
                <a:spcPct val="115000"/>
              </a:lnSpc>
              <a:spcBef>
                <a:spcPts val="0"/>
              </a:spcBef>
              <a:spcAft>
                <a:spcPts val="0"/>
              </a:spcAft>
              <a:buClr>
                <a:srgbClr val="000000"/>
              </a:buClr>
              <a:buSzPts val="1800"/>
              <a:buFont typeface="Barlow Semi Condensed"/>
              <a:buChar char="●"/>
            </a:pPr>
            <a:r>
              <a:rPr lang="en" sz="1800">
                <a:solidFill>
                  <a:srgbClr val="000000"/>
                </a:solidFill>
              </a:rPr>
              <a:t>After polarization, we:</a:t>
            </a:r>
            <a:endParaRPr sz="1800">
              <a:solidFill>
                <a:srgbClr val="000000"/>
              </a:solidFil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rPr>
              <a:t>Select good subchannels with low Z(W) to carry information bits.</a:t>
            </a:r>
            <a:endParaRPr sz="1800">
              <a:solidFill>
                <a:srgbClr val="000000"/>
              </a:solidFill>
            </a:endParaRPr>
          </a:p>
          <a:p>
            <a:pPr indent="-342900" lvl="1" marL="914400" rtl="0" algn="l">
              <a:lnSpc>
                <a:spcPct val="115000"/>
              </a:lnSpc>
              <a:spcBef>
                <a:spcPts val="0"/>
              </a:spcBef>
              <a:spcAft>
                <a:spcPts val="0"/>
              </a:spcAft>
              <a:buClr>
                <a:srgbClr val="000000"/>
              </a:buClr>
              <a:buSzPts val="1800"/>
              <a:buFont typeface="Arial"/>
              <a:buChar char="○"/>
            </a:pPr>
            <a:r>
              <a:rPr lang="en" sz="1800">
                <a:solidFill>
                  <a:srgbClr val="000000"/>
                </a:solidFill>
              </a:rPr>
              <a:t>Freeze the rest (set to known values like 0) to aid decoding.</a:t>
            </a:r>
            <a:endParaRPr sz="1800">
              <a:solidFill>
                <a:srgbClr val="000000"/>
              </a:solidFill>
            </a:endParaRPr>
          </a:p>
          <a:p>
            <a:pPr indent="-323850" lvl="0" marL="457200" rtl="0" algn="l">
              <a:lnSpc>
                <a:spcPct val="115000"/>
              </a:lnSpc>
              <a:spcBef>
                <a:spcPts val="0"/>
              </a:spcBef>
              <a:spcAft>
                <a:spcPts val="0"/>
              </a:spcAft>
              <a:buClr>
                <a:srgbClr val="000000"/>
              </a:buClr>
              <a:buSzPts val="1500"/>
              <a:buFont typeface="Arial"/>
              <a:buChar char="●"/>
            </a:pPr>
            <a:r>
              <a:rPr lang="en" sz="1800">
                <a:solidFill>
                  <a:srgbClr val="000000"/>
                </a:solidFill>
              </a:rPr>
              <a:t>This ensures that information is sent only through reliable paths,</a:t>
            </a:r>
            <a:br>
              <a:rPr lang="en" sz="1800">
                <a:solidFill>
                  <a:srgbClr val="000000"/>
                </a:solidFill>
              </a:rPr>
            </a:br>
            <a:r>
              <a:rPr lang="en" sz="1800">
                <a:solidFill>
                  <a:srgbClr val="000000"/>
                </a:solidFill>
              </a:rPr>
              <a:t>leading to low error probability and capacity-achieving performance</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36"/>
          <p:cNvSpPr txBox="1"/>
          <p:nvPr>
            <p:ph type="title"/>
          </p:nvPr>
        </p:nvSpPr>
        <p:spPr>
          <a:xfrm>
            <a:off x="2924700" y="253738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Idea of Polar Codes</a:t>
            </a:r>
            <a:endParaRPr sz="4700"/>
          </a:p>
        </p:txBody>
      </p:sp>
      <p:sp>
        <p:nvSpPr>
          <p:cNvPr id="1908" name="Google Shape;1908;p36"/>
          <p:cNvSpPr txBox="1"/>
          <p:nvPr>
            <p:ph idx="2" type="title"/>
          </p:nvPr>
        </p:nvSpPr>
        <p:spPr>
          <a:xfrm>
            <a:off x="2971800" y="109846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72"/>
          <p:cNvSpPr txBox="1"/>
          <p:nvPr>
            <p:ph type="title"/>
          </p:nvPr>
        </p:nvSpPr>
        <p:spPr>
          <a:xfrm>
            <a:off x="719250" y="239275"/>
            <a:ext cx="62091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Channel Polarisation</a:t>
            </a:r>
            <a:endParaRPr sz="3000"/>
          </a:p>
        </p:txBody>
      </p:sp>
      <p:sp>
        <p:nvSpPr>
          <p:cNvPr id="2289" name="Google Shape;2289;p72"/>
          <p:cNvSpPr txBox="1"/>
          <p:nvPr>
            <p:ph idx="1" type="body"/>
          </p:nvPr>
        </p:nvSpPr>
        <p:spPr>
          <a:xfrm>
            <a:off x="835750" y="3261800"/>
            <a:ext cx="8223300" cy="14124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lang="en" sz="1600">
                <a:solidFill>
                  <a:srgbClr val="000000"/>
                </a:solidFill>
              </a:rPr>
              <a:t>This says that as N→∞, the fraction of channels with mutual information near 1 approaches the capacity C, and the rest approach 0 - this is </a:t>
            </a:r>
            <a:r>
              <a:rPr b="1" lang="en" sz="1600">
                <a:solidFill>
                  <a:srgbClr val="000000"/>
                </a:solidFill>
              </a:rPr>
              <a:t>channel polarization</a:t>
            </a:r>
            <a:r>
              <a:rPr lang="en" sz="1600">
                <a:solidFill>
                  <a:srgbClr val="000000"/>
                </a:solidFill>
              </a:rPr>
              <a:t>.</a:t>
            </a:r>
            <a:endParaRPr sz="1600">
              <a:solidFill>
                <a:srgbClr val="000000"/>
              </a:solidFill>
            </a:endParaRPr>
          </a:p>
          <a:p>
            <a:pPr indent="0" lvl="0" marL="0" rtl="0" algn="l">
              <a:lnSpc>
                <a:spcPct val="100000"/>
              </a:lnSpc>
              <a:spcBef>
                <a:spcPts val="1200"/>
              </a:spcBef>
              <a:spcAft>
                <a:spcPts val="0"/>
              </a:spcAft>
              <a:buNone/>
            </a:pPr>
            <a:r>
              <a:rPr lang="en" sz="1600">
                <a:solidFill>
                  <a:srgbClr val="000000"/>
                </a:solidFill>
              </a:rPr>
              <a:t>A fraction I(W) of the synthetic channels become </a:t>
            </a:r>
            <a:r>
              <a:rPr b="1" lang="en" sz="1600">
                <a:solidFill>
                  <a:srgbClr val="000000"/>
                </a:solidFill>
              </a:rPr>
              <a:t>almost perfect</a:t>
            </a:r>
            <a:r>
              <a:rPr lang="en" sz="1600">
                <a:solidFill>
                  <a:srgbClr val="000000"/>
                </a:solidFill>
              </a:rPr>
              <a:t> (capacity ≈ 1)</a:t>
            </a:r>
            <a:endParaRPr sz="1600">
              <a:solidFill>
                <a:srgbClr val="000000"/>
              </a:solidFill>
            </a:endParaRPr>
          </a:p>
          <a:p>
            <a:pPr indent="0" lvl="0" marL="0" rtl="0" algn="l">
              <a:lnSpc>
                <a:spcPct val="100000"/>
              </a:lnSpc>
              <a:spcBef>
                <a:spcPts val="1200"/>
              </a:spcBef>
              <a:spcAft>
                <a:spcPts val="0"/>
              </a:spcAft>
              <a:buNone/>
            </a:pPr>
            <a:r>
              <a:rPr lang="en" sz="1600">
                <a:solidFill>
                  <a:srgbClr val="000000"/>
                </a:solidFill>
              </a:rPr>
              <a:t>The rest become </a:t>
            </a:r>
            <a:r>
              <a:rPr b="1" lang="en" sz="1600">
                <a:solidFill>
                  <a:srgbClr val="000000"/>
                </a:solidFill>
              </a:rPr>
              <a:t>completely noisy</a:t>
            </a:r>
            <a:r>
              <a:rPr lang="en" sz="1600">
                <a:solidFill>
                  <a:srgbClr val="000000"/>
                </a:solidFill>
              </a:rPr>
              <a:t> (capacity ≈ 0)</a:t>
            </a:r>
            <a:endParaRPr sz="1600">
              <a:solidFill>
                <a:srgbClr val="000000"/>
              </a:solidFill>
            </a:endParaRPr>
          </a:p>
          <a:p>
            <a:pPr indent="0" lvl="0" marL="0" rtl="0" algn="l">
              <a:lnSpc>
                <a:spcPct val="100000"/>
              </a:lnSpc>
              <a:spcBef>
                <a:spcPts val="1200"/>
              </a:spcBef>
              <a:spcAft>
                <a:spcPts val="0"/>
              </a:spcAft>
              <a:buNone/>
            </a:pPr>
            <a:r>
              <a:rPr lang="en" sz="1600">
                <a:solidFill>
                  <a:srgbClr val="000000"/>
                </a:solidFill>
              </a:rPr>
              <a:t>Thus, we can </a:t>
            </a:r>
            <a:r>
              <a:rPr b="1" lang="en" sz="1600">
                <a:solidFill>
                  <a:srgbClr val="000000"/>
                </a:solidFill>
              </a:rPr>
              <a:t>transmit data over the good channels</a:t>
            </a:r>
            <a:r>
              <a:rPr lang="en" sz="1600">
                <a:solidFill>
                  <a:srgbClr val="000000"/>
                </a:solidFill>
              </a:rPr>
              <a:t> and </a:t>
            </a:r>
            <a:r>
              <a:rPr b="1" lang="en" sz="1600">
                <a:solidFill>
                  <a:srgbClr val="000000"/>
                </a:solidFill>
              </a:rPr>
              <a:t>freeze the bad ones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sz="1300">
              <a:solidFill>
                <a:srgbClr val="000000"/>
              </a:solidFill>
              <a:latin typeface="Arial"/>
              <a:ea typeface="Arial"/>
              <a:cs typeface="Arial"/>
              <a:sym typeface="Arial"/>
            </a:endParaRPr>
          </a:p>
        </p:txBody>
      </p:sp>
      <p:pic>
        <p:nvPicPr>
          <p:cNvPr id="2290" name="Google Shape;2290;p72" title="Screenshot 2025-04-18 at 7.57.28 PM.png"/>
          <p:cNvPicPr preferRelativeResize="0"/>
          <p:nvPr/>
        </p:nvPicPr>
        <p:blipFill>
          <a:blip r:embed="rId3">
            <a:alphaModFix/>
          </a:blip>
          <a:stretch>
            <a:fillRect/>
          </a:stretch>
        </p:blipFill>
        <p:spPr>
          <a:xfrm>
            <a:off x="1288725" y="1036550"/>
            <a:ext cx="5746001" cy="1597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sp>
        <p:nvSpPr>
          <p:cNvPr id="2295" name="Google Shape;2295;p73"/>
          <p:cNvSpPr txBox="1"/>
          <p:nvPr>
            <p:ph type="title"/>
          </p:nvPr>
        </p:nvSpPr>
        <p:spPr>
          <a:xfrm>
            <a:off x="1835225" y="338325"/>
            <a:ext cx="5843400" cy="576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Bhattacharyya</a:t>
            </a:r>
            <a:r>
              <a:rPr lang="en" sz="3000"/>
              <a:t> Parameter Z(W)</a:t>
            </a:r>
            <a:endParaRPr sz="3000"/>
          </a:p>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ctr">
              <a:spcBef>
                <a:spcPts val="400"/>
              </a:spcBef>
              <a:spcAft>
                <a:spcPts val="0"/>
              </a:spcAft>
              <a:buNone/>
            </a:pPr>
            <a:r>
              <a:t/>
            </a:r>
            <a:endParaRPr/>
          </a:p>
        </p:txBody>
      </p:sp>
      <p:sp>
        <p:nvSpPr>
          <p:cNvPr id="2296" name="Google Shape;2296;p73"/>
          <p:cNvSpPr txBox="1"/>
          <p:nvPr>
            <p:ph idx="1" type="body"/>
          </p:nvPr>
        </p:nvSpPr>
        <p:spPr>
          <a:xfrm>
            <a:off x="1173750" y="1829625"/>
            <a:ext cx="7705500" cy="30711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lnSpc>
                <a:spcPct val="115000"/>
              </a:lnSpc>
              <a:spcBef>
                <a:spcPts val="400"/>
              </a:spcBef>
              <a:spcAft>
                <a:spcPts val="0"/>
              </a:spcAft>
              <a:buNone/>
            </a:pPr>
            <a:r>
              <a:rPr lang="en" sz="1600">
                <a:solidFill>
                  <a:srgbClr val="000000"/>
                </a:solidFill>
              </a:rPr>
              <a:t>The reliability of each bit-channel W (i) N is measured by its Bhattacharyya parameter</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This is used to find usable channels after polarization </a:t>
            </a:r>
            <a:endParaRPr sz="1600">
              <a:solidFill>
                <a:srgbClr val="000000"/>
              </a:solidFill>
            </a:endParaRPr>
          </a:p>
          <a:p>
            <a:pPr indent="-317500" lvl="0" marL="457200" rtl="0" algn="l">
              <a:lnSpc>
                <a:spcPct val="115000"/>
              </a:lnSpc>
              <a:spcBef>
                <a:spcPts val="1200"/>
              </a:spcBef>
              <a:spcAft>
                <a:spcPts val="0"/>
              </a:spcAft>
              <a:buClr>
                <a:srgbClr val="000000"/>
              </a:buClr>
              <a:buSzPts val="1400"/>
              <a:buFont typeface="Barlow Semi Condensed"/>
              <a:buChar char="●"/>
            </a:pPr>
            <a:r>
              <a:rPr lang="en" sz="1600">
                <a:solidFill>
                  <a:srgbClr val="000000"/>
                </a:solidFill>
              </a:rPr>
              <a:t>Z(W) ≈ 0 → Reliable channel</a:t>
            </a:r>
            <a:endParaRPr sz="1600">
              <a:solidFill>
                <a:srgbClr val="000000"/>
              </a:solidFill>
            </a:endParaRPr>
          </a:p>
          <a:p>
            <a:pPr indent="-317500" lvl="0" marL="457200" rtl="0" algn="l">
              <a:lnSpc>
                <a:spcPct val="115000"/>
              </a:lnSpc>
              <a:spcBef>
                <a:spcPts val="0"/>
              </a:spcBef>
              <a:spcAft>
                <a:spcPts val="0"/>
              </a:spcAft>
              <a:buClr>
                <a:srgbClr val="000000"/>
              </a:buClr>
              <a:buSzPts val="1400"/>
              <a:buFont typeface="Barlow Semi Condensed"/>
              <a:buChar char="●"/>
            </a:pPr>
            <a:r>
              <a:rPr lang="en" sz="1600">
                <a:solidFill>
                  <a:srgbClr val="000000"/>
                </a:solidFill>
              </a:rPr>
              <a:t>Z(W) ≈1  → Noisy channel</a:t>
            </a:r>
            <a:endParaRPr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330200" lvl="0" marL="457200" rtl="0" algn="l">
              <a:lnSpc>
                <a:spcPct val="115000"/>
              </a:lnSpc>
              <a:spcBef>
                <a:spcPts val="1200"/>
              </a:spcBef>
              <a:spcAft>
                <a:spcPts val="0"/>
              </a:spcAft>
              <a:buClr>
                <a:srgbClr val="000000"/>
              </a:buClr>
              <a:buSzPts val="1600"/>
              <a:buFont typeface="Barlow Semi Condensed"/>
              <a:buChar char="●"/>
            </a:pPr>
            <a:r>
              <a:rPr lang="en" sz="1600">
                <a:solidFill>
                  <a:srgbClr val="000000"/>
                </a:solidFill>
              </a:rPr>
              <a:t>The total error probability under SC decoding also tends to zero.</a:t>
            </a:r>
            <a:endParaRPr sz="1600">
              <a:solidFill>
                <a:srgbClr val="000000"/>
              </a:solidFill>
            </a:endParaRPr>
          </a:p>
          <a:p>
            <a:pPr indent="0" lvl="0" marL="0" rtl="0" algn="l">
              <a:lnSpc>
                <a:spcPct val="115000"/>
              </a:lnSpc>
              <a:spcBef>
                <a:spcPts val="1400"/>
              </a:spcBef>
              <a:spcAft>
                <a:spcPts val="0"/>
              </a:spcAft>
              <a:buNone/>
            </a:pPr>
            <a:r>
              <a:t/>
            </a:r>
            <a:endParaRPr b="1" sz="1600">
              <a:solidFill>
                <a:srgbClr val="000000"/>
              </a:solidFill>
            </a:endParaRPr>
          </a:p>
          <a:p>
            <a:pPr indent="0" lvl="0" marL="0" rtl="0" algn="l">
              <a:lnSpc>
                <a:spcPct val="115000"/>
              </a:lnSpc>
              <a:spcBef>
                <a:spcPts val="1400"/>
              </a:spcBef>
              <a:spcAft>
                <a:spcPts val="0"/>
              </a:spcAft>
              <a:buNone/>
            </a:pPr>
            <a:r>
              <a:t/>
            </a:r>
            <a:endParaRPr b="1" sz="1600">
              <a:solidFill>
                <a:srgbClr val="000000"/>
              </a:solidFill>
            </a:endParaRPr>
          </a:p>
          <a:p>
            <a:pPr indent="0" lvl="0" marL="45720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2297" name="Google Shape;2297;p73" title="Screenshot 2025-04-18 203029.png"/>
          <p:cNvPicPr preferRelativeResize="0"/>
          <p:nvPr/>
        </p:nvPicPr>
        <p:blipFill rotWithShape="1">
          <a:blip r:embed="rId3">
            <a:alphaModFix/>
          </a:blip>
          <a:srcRect b="6521" l="0" r="0" t="6529"/>
          <a:stretch/>
        </p:blipFill>
        <p:spPr>
          <a:xfrm>
            <a:off x="5354075" y="2708275"/>
            <a:ext cx="2436200" cy="841075"/>
          </a:xfrm>
          <a:prstGeom prst="rect">
            <a:avLst/>
          </a:prstGeom>
          <a:noFill/>
          <a:ln>
            <a:noFill/>
          </a:ln>
        </p:spPr>
      </p:pic>
      <p:pic>
        <p:nvPicPr>
          <p:cNvPr id="2298" name="Google Shape;2298;p73" title="Screenshot 2025-04-18 at 8.06.05 PM.png"/>
          <p:cNvPicPr preferRelativeResize="0"/>
          <p:nvPr/>
        </p:nvPicPr>
        <p:blipFill rotWithShape="1">
          <a:blip r:embed="rId4">
            <a:alphaModFix/>
          </a:blip>
          <a:srcRect b="7415" l="0" r="0" t="0"/>
          <a:stretch/>
        </p:blipFill>
        <p:spPr>
          <a:xfrm>
            <a:off x="1389825" y="2635049"/>
            <a:ext cx="3652400" cy="9143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74"/>
          <p:cNvSpPr txBox="1"/>
          <p:nvPr>
            <p:ph type="title"/>
          </p:nvPr>
        </p:nvSpPr>
        <p:spPr>
          <a:xfrm>
            <a:off x="719250" y="239275"/>
            <a:ext cx="6209100" cy="7185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How Polar Codes Achieve Shannon Capacity</a:t>
            </a:r>
            <a:endParaRPr sz="3000"/>
          </a:p>
        </p:txBody>
      </p:sp>
      <p:sp>
        <p:nvSpPr>
          <p:cNvPr id="2304" name="Google Shape;2304;p74"/>
          <p:cNvSpPr txBox="1"/>
          <p:nvPr>
            <p:ph idx="1" type="body"/>
          </p:nvPr>
        </p:nvSpPr>
        <p:spPr>
          <a:xfrm>
            <a:off x="719250" y="1152250"/>
            <a:ext cx="7705500" cy="336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0"/>
              </a:spcBef>
              <a:spcAft>
                <a:spcPts val="0"/>
              </a:spcAft>
              <a:buNone/>
            </a:pPr>
            <a:r>
              <a:t/>
            </a:r>
            <a:endParaRPr sz="1300">
              <a:solidFill>
                <a:srgbClr val="000000"/>
              </a:solidFill>
              <a:latin typeface="Arial"/>
              <a:ea typeface="Arial"/>
              <a:cs typeface="Arial"/>
              <a:sym typeface="Arial"/>
            </a:endParaRPr>
          </a:p>
        </p:txBody>
      </p:sp>
      <p:graphicFrame>
        <p:nvGraphicFramePr>
          <p:cNvPr id="2305" name="Google Shape;2305;p74"/>
          <p:cNvGraphicFramePr/>
          <p:nvPr/>
        </p:nvGraphicFramePr>
        <p:xfrm>
          <a:off x="952500" y="1261900"/>
          <a:ext cx="3000000" cy="3000000"/>
        </p:xfrm>
        <a:graphic>
          <a:graphicData uri="http://schemas.openxmlformats.org/drawingml/2006/table">
            <a:tbl>
              <a:tblPr>
                <a:noFill/>
                <a:tableStyleId>{12C61518-4711-47E5-843B-AD1ECFF9D596}</a:tableStyleId>
              </a:tblPr>
              <a:tblGrid>
                <a:gridCol w="3619500"/>
                <a:gridCol w="3619500"/>
              </a:tblGrid>
              <a:tr h="916300">
                <a:tc>
                  <a:txBody>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Asymptotic behavior</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Barlow Semi Condensed"/>
                          <a:ea typeface="Barlow Semi Condensed"/>
                          <a:cs typeface="Barlow Semi Condensed"/>
                          <a:sym typeface="Barlow Semi Condensed"/>
                        </a:rPr>
                        <a:t>As block length N→∞, the fraction of good (reliable) channels approaches the Shannon capacity C.</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r>
              <a:tr h="1166275">
                <a:tc>
                  <a:txBody>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Rate convergence, Polarization </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Barlow Semi Condensed"/>
                          <a:ea typeface="Barlow Semi Condensed"/>
                          <a:cs typeface="Barlow Semi Condensed"/>
                          <a:sym typeface="Barlow Semi Condensed"/>
                        </a:rPr>
                        <a:t>We choose to send info bits only through these good channels, hence achieving rate R→C, and we freeze the bits in the noisy channels</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r>
              <a:tr h="662800">
                <a:tc>
                  <a:txBody>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Error probability</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c>
                  <a:txBody>
                    <a:bodyPr/>
                    <a:lstStyle/>
                    <a:p>
                      <a:pPr indent="0" lvl="0" marL="0" rtl="0" algn="l">
                        <a:lnSpc>
                          <a:spcPct val="115000"/>
                        </a:lnSpc>
                        <a:spcBef>
                          <a:spcPts val="0"/>
                        </a:spcBef>
                        <a:spcAft>
                          <a:spcPts val="0"/>
                        </a:spcAft>
                        <a:buNone/>
                      </a:pPr>
                      <a:r>
                        <a:rPr lang="en">
                          <a:latin typeface="Barlow Semi Condensed"/>
                          <a:ea typeface="Barlow Semi Condensed"/>
                          <a:cs typeface="Barlow Semi Condensed"/>
                          <a:sym typeface="Barlow Semi Condensed"/>
                        </a:rPr>
                        <a:t>For each info bit, the error probability vanishes as block length increases.</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r>
              <a:tr h="1067350">
                <a:tc>
                  <a:txBody>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Formal Result</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c>
                  <a:txBody>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Arıkan proved: Polar codes achieve the symmetric capacity of B-DMCs under SC decoding with vanishing block error probability</a:t>
                      </a:r>
                      <a:endParaRPr>
                        <a:latin typeface="Barlow Semi Condensed"/>
                        <a:ea typeface="Barlow Semi Condensed"/>
                        <a:cs typeface="Barlow Semi Condensed"/>
                        <a:sym typeface="Barlow Semi Condensed"/>
                      </a:endParaRPr>
                    </a:p>
                  </a:txBody>
                  <a:tcPr marT="91425" marB="91425" marR="91425" marL="91425">
                    <a:lnL cap="flat" cmpd="sng" w="9525">
                      <a:solidFill>
                        <a:srgbClr val="474747"/>
                      </a:solidFill>
                      <a:prstDash val="dot"/>
                      <a:round/>
                      <a:headEnd len="sm" w="sm" type="none"/>
                      <a:tailEnd len="sm" w="sm" type="none"/>
                    </a:lnL>
                    <a:lnR cap="flat" cmpd="sng" w="9525">
                      <a:solidFill>
                        <a:srgbClr val="474747"/>
                      </a:solidFill>
                      <a:prstDash val="dot"/>
                      <a:round/>
                      <a:headEnd len="sm" w="sm" type="none"/>
                      <a:tailEnd len="sm" w="sm" type="none"/>
                    </a:lnR>
                    <a:lnT cap="flat" cmpd="sng" w="9525">
                      <a:solidFill>
                        <a:srgbClr val="474747"/>
                      </a:solidFill>
                      <a:prstDash val="dot"/>
                      <a:round/>
                      <a:headEnd len="sm" w="sm" type="none"/>
                      <a:tailEnd len="sm" w="sm" type="none"/>
                    </a:lnT>
                    <a:lnB cap="flat" cmpd="sng" w="9525">
                      <a:solidFill>
                        <a:srgbClr val="474747"/>
                      </a:solidFill>
                      <a:prstDash val="dot"/>
                      <a:round/>
                      <a:headEnd len="sm" w="sm" type="none"/>
                      <a:tailEnd len="sm" w="sm" type="none"/>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p75"/>
          <p:cNvSpPr txBox="1"/>
          <p:nvPr>
            <p:ph type="title"/>
          </p:nvPr>
        </p:nvSpPr>
        <p:spPr>
          <a:xfrm>
            <a:off x="2318601" y="312575"/>
            <a:ext cx="4497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Practical Uses of Polar Codes</a:t>
            </a:r>
            <a:endParaRPr/>
          </a:p>
        </p:txBody>
      </p:sp>
      <p:sp>
        <p:nvSpPr>
          <p:cNvPr id="2311" name="Google Shape;2311;p75"/>
          <p:cNvSpPr txBox="1"/>
          <p:nvPr>
            <p:ph idx="1" type="body"/>
          </p:nvPr>
        </p:nvSpPr>
        <p:spPr>
          <a:xfrm>
            <a:off x="844850" y="1302925"/>
            <a:ext cx="7705500" cy="35295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300">
                <a:solidFill>
                  <a:srgbClr val="000000"/>
                </a:solidFill>
                <a:latin typeface="Arial"/>
                <a:ea typeface="Arial"/>
                <a:cs typeface="Arial"/>
                <a:sym typeface="Arial"/>
              </a:rPr>
              <a:t>1.</a:t>
            </a:r>
            <a:r>
              <a:rPr lang="en" sz="1300">
                <a:solidFill>
                  <a:srgbClr val="000000"/>
                </a:solidFill>
                <a:latin typeface="Arial"/>
                <a:ea typeface="Arial"/>
                <a:cs typeface="Arial"/>
                <a:sym typeface="Arial"/>
              </a:rPr>
              <a:t>  </a:t>
            </a:r>
            <a:r>
              <a:rPr lang="en" sz="1400">
                <a:solidFill>
                  <a:srgbClr val="000000"/>
                </a:solidFill>
              </a:rPr>
              <a:t>5G Mobile Networks (3GPP Standard)</a:t>
            </a:r>
            <a:endParaRPr sz="1400">
              <a:solidFill>
                <a:srgbClr val="000000"/>
              </a:solidFill>
            </a:endParaRPr>
          </a:p>
          <a:p>
            <a:pPr indent="-317500" lvl="0" marL="457200" rtl="0" algn="l">
              <a:lnSpc>
                <a:spcPct val="100000"/>
              </a:lnSpc>
              <a:spcBef>
                <a:spcPts val="1200"/>
              </a:spcBef>
              <a:spcAft>
                <a:spcPts val="0"/>
              </a:spcAft>
              <a:buClr>
                <a:srgbClr val="000000"/>
              </a:buClr>
              <a:buSzPts val="1400"/>
              <a:buFont typeface="Arial"/>
              <a:buChar char="●"/>
            </a:pPr>
            <a:r>
              <a:rPr lang="en" sz="1400">
                <a:solidFill>
                  <a:srgbClr val="000000"/>
                </a:solidFill>
              </a:rPr>
              <a:t>Used in control channels (DCI/UCI) of 5G NR.</a:t>
            </a:r>
            <a:br>
              <a:rPr lang="en" sz="1400">
                <a:solidFill>
                  <a:srgbClr val="000000"/>
                </a:solidFill>
              </a:rPr>
            </a:b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rPr>
              <a:t>Efficient for short block lengths and low-latency decoding.</a:t>
            </a:r>
            <a:endParaRPr sz="1400">
              <a:solidFill>
                <a:srgbClr val="000000"/>
              </a:solidFill>
            </a:endParaRPr>
          </a:p>
          <a:p>
            <a:pPr indent="0" lvl="0" marL="0" rtl="0" algn="l">
              <a:lnSpc>
                <a:spcPct val="100000"/>
              </a:lnSpc>
              <a:spcBef>
                <a:spcPts val="1200"/>
              </a:spcBef>
              <a:spcAft>
                <a:spcPts val="0"/>
              </a:spcAft>
              <a:buNone/>
            </a:pPr>
            <a:r>
              <a:rPr lang="en" sz="1400">
                <a:solidFill>
                  <a:srgbClr val="000000"/>
                </a:solidFill>
              </a:rPr>
              <a:t>2. Error Correction in Data Storage</a:t>
            </a:r>
            <a:endParaRPr sz="1400">
              <a:solidFill>
                <a:srgbClr val="000000"/>
              </a:solidFill>
            </a:endParaRPr>
          </a:p>
          <a:p>
            <a:pPr indent="0" lvl="0" marL="0" rtl="0" algn="l">
              <a:lnSpc>
                <a:spcPct val="100000"/>
              </a:lnSpc>
              <a:spcBef>
                <a:spcPts val="1200"/>
              </a:spcBef>
              <a:spcAft>
                <a:spcPts val="0"/>
              </a:spcAft>
              <a:buNone/>
            </a:pPr>
            <a:r>
              <a:rPr lang="en" sz="1400">
                <a:solidFill>
                  <a:srgbClr val="000000"/>
                </a:solidFill>
              </a:rPr>
              <a:t>While not as common as LDPC in storage systems, polar codes are being considered for:</a:t>
            </a:r>
            <a:endParaRPr sz="1400">
              <a:solidFill>
                <a:srgbClr val="000000"/>
              </a:solidFill>
            </a:endParaRPr>
          </a:p>
          <a:p>
            <a:pPr indent="-317500" lvl="0" marL="457200" rtl="0" algn="l">
              <a:lnSpc>
                <a:spcPct val="100000"/>
              </a:lnSpc>
              <a:spcBef>
                <a:spcPts val="1200"/>
              </a:spcBef>
              <a:spcAft>
                <a:spcPts val="0"/>
              </a:spcAft>
              <a:buClr>
                <a:srgbClr val="000000"/>
              </a:buClr>
              <a:buSzPts val="1400"/>
              <a:buFont typeface="Barlow Semi Condensed"/>
              <a:buChar char="●"/>
            </a:pPr>
            <a:r>
              <a:rPr lang="en" sz="1400">
                <a:solidFill>
                  <a:srgbClr val="000000"/>
                </a:solidFill>
              </a:rPr>
              <a:t>Optical storage</a:t>
            </a:r>
            <a:br>
              <a:rPr lang="en" sz="1400">
                <a:solidFill>
                  <a:srgbClr val="000000"/>
                </a:solidFill>
              </a:rPr>
            </a:b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Barlow Semi Condensed"/>
              <a:buChar char="●"/>
            </a:pPr>
            <a:r>
              <a:rPr lang="en" sz="1400">
                <a:solidFill>
                  <a:srgbClr val="000000"/>
                </a:solidFill>
              </a:rPr>
              <a:t>Scenarios requiring strong error correction with low decoding complexity</a:t>
            </a:r>
            <a:endParaRPr sz="1400">
              <a:solidFill>
                <a:srgbClr val="000000"/>
              </a:solidFill>
            </a:endParaRPr>
          </a:p>
          <a:p>
            <a:pPr indent="0" lvl="0" marL="0" rtl="0" algn="l">
              <a:lnSpc>
                <a:spcPct val="100000"/>
              </a:lnSpc>
              <a:spcBef>
                <a:spcPts val="1200"/>
              </a:spcBef>
              <a:spcAft>
                <a:spcPts val="0"/>
              </a:spcAft>
              <a:buNone/>
            </a:pPr>
            <a:r>
              <a:rPr lang="en" sz="1400">
                <a:solidFill>
                  <a:srgbClr val="000000"/>
                </a:solidFill>
              </a:rPr>
              <a:t>3. Ultra-Reliable Low-Latency Communications (URLLC)</a:t>
            </a:r>
            <a:endParaRPr sz="1400">
              <a:solidFill>
                <a:srgbClr val="000000"/>
              </a:solidFill>
            </a:endParaRPr>
          </a:p>
          <a:p>
            <a:pPr indent="-317500" lvl="0" marL="457200" rtl="0" algn="l">
              <a:lnSpc>
                <a:spcPct val="100000"/>
              </a:lnSpc>
              <a:spcBef>
                <a:spcPts val="1200"/>
              </a:spcBef>
              <a:spcAft>
                <a:spcPts val="0"/>
              </a:spcAft>
              <a:buClr>
                <a:srgbClr val="000000"/>
              </a:buClr>
              <a:buSzPts val="1400"/>
              <a:buFont typeface="Arial"/>
              <a:buChar char="●"/>
            </a:pPr>
            <a:r>
              <a:rPr lang="en" sz="1400">
                <a:solidFill>
                  <a:srgbClr val="000000"/>
                </a:solidFill>
              </a:rPr>
              <a:t>Applied in autonomous vehicles, factory automation, and remote healthcare.</a:t>
            </a:r>
            <a:br>
              <a:rPr lang="en" sz="1400">
                <a:solidFill>
                  <a:srgbClr val="000000"/>
                </a:solidFill>
              </a:rPr>
            </a:b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rPr>
              <a:t>Ensures fast and error-free data transmission.</a:t>
            </a:r>
            <a:endParaRPr sz="1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76"/>
          <p:cNvSpPr txBox="1"/>
          <p:nvPr>
            <p:ph type="title"/>
          </p:nvPr>
        </p:nvSpPr>
        <p:spPr>
          <a:xfrm>
            <a:off x="1533475" y="312575"/>
            <a:ext cx="58104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Theoretical and Research Applications</a:t>
            </a:r>
            <a:endParaRPr/>
          </a:p>
        </p:txBody>
      </p:sp>
      <p:sp>
        <p:nvSpPr>
          <p:cNvPr id="2317" name="Google Shape;2317;p76"/>
          <p:cNvSpPr txBox="1"/>
          <p:nvPr>
            <p:ph idx="1" type="body"/>
          </p:nvPr>
        </p:nvSpPr>
        <p:spPr>
          <a:xfrm>
            <a:off x="863150" y="1330325"/>
            <a:ext cx="7705500" cy="3529500"/>
          </a:xfrm>
          <a:prstGeom prst="rect">
            <a:avLst/>
          </a:prstGeom>
        </p:spPr>
        <p:txBody>
          <a:bodyPr anchorCtr="0" anchor="ctr" bIns="91425" lIns="91425" spcFirstLastPara="1" rIns="91425" wrap="square" tIns="91425">
            <a:noAutofit/>
          </a:bodyPr>
          <a:lstStyle/>
          <a:p>
            <a:pPr indent="0" lvl="0" marL="0" rtl="0" algn="l">
              <a:lnSpc>
                <a:spcPct val="100000"/>
              </a:lnSpc>
              <a:spcBef>
                <a:spcPts val="1200"/>
              </a:spcBef>
              <a:spcAft>
                <a:spcPts val="0"/>
              </a:spcAft>
              <a:buNone/>
            </a:pPr>
            <a:r>
              <a:rPr b="1" lang="en" sz="1300">
                <a:solidFill>
                  <a:srgbClr val="000000"/>
                </a:solidFill>
                <a:latin typeface="Arial"/>
                <a:ea typeface="Arial"/>
                <a:cs typeface="Arial"/>
                <a:sym typeface="Arial"/>
              </a:rPr>
              <a:t>1. </a:t>
            </a:r>
            <a:r>
              <a:rPr lang="en" sz="1400">
                <a:solidFill>
                  <a:srgbClr val="000000"/>
                </a:solidFill>
              </a:rPr>
              <a:t>First Capacity-Achieving Code with Low Complexity</a:t>
            </a:r>
            <a:endParaRPr sz="1400">
              <a:solidFill>
                <a:srgbClr val="000000"/>
              </a:solidFill>
            </a:endParaRPr>
          </a:p>
          <a:p>
            <a:pPr indent="-317500" lvl="0" marL="457200" rtl="0" algn="l">
              <a:lnSpc>
                <a:spcPct val="100000"/>
              </a:lnSpc>
              <a:spcBef>
                <a:spcPts val="1200"/>
              </a:spcBef>
              <a:spcAft>
                <a:spcPts val="0"/>
              </a:spcAft>
              <a:buClr>
                <a:srgbClr val="000000"/>
              </a:buClr>
              <a:buSzPts val="1400"/>
              <a:buFont typeface="Arial"/>
              <a:buChar char="●"/>
            </a:pPr>
            <a:r>
              <a:rPr lang="en" sz="1400">
                <a:solidFill>
                  <a:srgbClr val="000000"/>
                </a:solidFill>
              </a:rPr>
              <a:t>Arikan’s polar codes are the first explicit code construction proven to achieve the Shannon capacity for symmetric binary-input memoryless channels with O(Nlog⁡N) complexity.</a:t>
            </a:r>
            <a:endParaRPr sz="1400">
              <a:solidFill>
                <a:srgbClr val="000000"/>
              </a:solidFill>
            </a:endParaRPr>
          </a:p>
          <a:p>
            <a:pPr indent="0" lvl="0" marL="0" rtl="0" algn="l">
              <a:lnSpc>
                <a:spcPct val="100000"/>
              </a:lnSpc>
              <a:spcBef>
                <a:spcPts val="1200"/>
              </a:spcBef>
              <a:spcAft>
                <a:spcPts val="0"/>
              </a:spcAft>
              <a:buNone/>
            </a:pPr>
            <a:r>
              <a:rPr lang="en" sz="1400">
                <a:solidFill>
                  <a:srgbClr val="000000"/>
                </a:solidFill>
              </a:rPr>
              <a:t>2. Foundational for Code Design</a:t>
            </a:r>
            <a:endParaRPr sz="1400">
              <a:solidFill>
                <a:srgbClr val="000000"/>
              </a:solidFill>
            </a:endParaRPr>
          </a:p>
          <a:p>
            <a:pPr indent="-317500" lvl="0" marL="457200" rtl="0" algn="l">
              <a:lnSpc>
                <a:spcPct val="100000"/>
              </a:lnSpc>
              <a:spcBef>
                <a:spcPts val="1200"/>
              </a:spcBef>
              <a:spcAft>
                <a:spcPts val="0"/>
              </a:spcAft>
              <a:buClr>
                <a:srgbClr val="000000"/>
              </a:buClr>
              <a:buSzPts val="1400"/>
              <a:buFont typeface="Barlow Semi Condensed"/>
              <a:buChar char="●"/>
            </a:pPr>
            <a:r>
              <a:rPr lang="en" sz="1400">
                <a:solidFill>
                  <a:srgbClr val="000000"/>
                </a:solidFill>
              </a:rPr>
              <a:t>Inspired further work in coding theory:</a:t>
            </a:r>
            <a:br>
              <a:rPr lang="en" sz="1400">
                <a:solidFill>
                  <a:srgbClr val="000000"/>
                </a:solidFill>
              </a:rPr>
            </a:br>
            <a:endParaRPr sz="1400">
              <a:solidFill>
                <a:srgbClr val="000000"/>
              </a:solidFill>
            </a:endParaRPr>
          </a:p>
          <a:p>
            <a:pPr indent="-317500" lvl="1" marL="914400" rtl="0" algn="l">
              <a:lnSpc>
                <a:spcPct val="100000"/>
              </a:lnSpc>
              <a:spcBef>
                <a:spcPts val="0"/>
              </a:spcBef>
              <a:spcAft>
                <a:spcPts val="0"/>
              </a:spcAft>
              <a:buClr>
                <a:srgbClr val="000000"/>
              </a:buClr>
              <a:buSzPts val="1400"/>
              <a:buFont typeface="Barlow Semi Condensed"/>
              <a:buChar char="○"/>
            </a:pPr>
            <a:r>
              <a:rPr lang="en">
                <a:solidFill>
                  <a:srgbClr val="000000"/>
                </a:solidFill>
              </a:rPr>
              <a:t>List decoding for polar codes</a:t>
            </a:r>
            <a:br>
              <a:rPr lang="en">
                <a:solidFill>
                  <a:srgbClr val="000000"/>
                </a:solidFill>
              </a:rPr>
            </a:br>
            <a:endParaRPr>
              <a:solidFill>
                <a:srgbClr val="000000"/>
              </a:solidFill>
            </a:endParaRPr>
          </a:p>
          <a:p>
            <a:pPr indent="-317500" lvl="1" marL="914400" rtl="0" algn="l">
              <a:lnSpc>
                <a:spcPct val="100000"/>
              </a:lnSpc>
              <a:spcBef>
                <a:spcPts val="0"/>
              </a:spcBef>
              <a:spcAft>
                <a:spcPts val="0"/>
              </a:spcAft>
              <a:buClr>
                <a:srgbClr val="000000"/>
              </a:buClr>
              <a:buSzPts val="1400"/>
              <a:buFont typeface="Arial"/>
              <a:buChar char="○"/>
            </a:pPr>
            <a:r>
              <a:rPr lang="en">
                <a:solidFill>
                  <a:srgbClr val="000000"/>
                </a:solidFill>
              </a:rPr>
              <a:t>CRC-aided polar codes (used in 5G)</a:t>
            </a:r>
            <a:br>
              <a:rPr lang="en">
                <a:solidFill>
                  <a:srgbClr val="000000"/>
                </a:solidFill>
              </a:rPr>
            </a:br>
            <a:endParaRPr>
              <a:solidFill>
                <a:srgbClr val="000000"/>
              </a:solidFill>
            </a:endParaRPr>
          </a:p>
          <a:p>
            <a:pPr indent="-317500" lvl="1" marL="914400" rtl="0" algn="l">
              <a:lnSpc>
                <a:spcPct val="100000"/>
              </a:lnSpc>
              <a:spcBef>
                <a:spcPts val="0"/>
              </a:spcBef>
              <a:spcAft>
                <a:spcPts val="0"/>
              </a:spcAft>
              <a:buClr>
                <a:srgbClr val="000000"/>
              </a:buClr>
              <a:buSzPts val="1400"/>
              <a:buFont typeface="Barlow Semi Condensed"/>
              <a:buChar char="○"/>
            </a:pPr>
            <a:r>
              <a:rPr lang="en">
                <a:solidFill>
                  <a:srgbClr val="000000"/>
                </a:solidFill>
              </a:rPr>
              <a:t>Hybrid schemes combining polar and other codes</a:t>
            </a:r>
            <a:endParaRPr>
              <a:solidFill>
                <a:srgbClr val="000000"/>
              </a:solidFill>
            </a:endParaRPr>
          </a:p>
          <a:p>
            <a:pPr indent="0" lvl="0" marL="0" rtl="0" algn="l">
              <a:lnSpc>
                <a:spcPct val="100000"/>
              </a:lnSpc>
              <a:spcBef>
                <a:spcPts val="1200"/>
              </a:spcBef>
              <a:spcAft>
                <a:spcPts val="0"/>
              </a:spcAft>
              <a:buNone/>
            </a:pPr>
            <a:r>
              <a:rPr lang="en" sz="1400">
                <a:solidFill>
                  <a:srgbClr val="000000"/>
                </a:solidFill>
              </a:rPr>
              <a:t>3. Quantum Polar Codes</a:t>
            </a:r>
            <a:endParaRPr sz="1400">
              <a:solidFill>
                <a:srgbClr val="000000"/>
              </a:solidFill>
            </a:endParaRPr>
          </a:p>
          <a:p>
            <a:pPr indent="-317500" lvl="0" marL="457200" rtl="0" algn="l">
              <a:lnSpc>
                <a:spcPct val="100000"/>
              </a:lnSpc>
              <a:spcBef>
                <a:spcPts val="1200"/>
              </a:spcBef>
              <a:spcAft>
                <a:spcPts val="0"/>
              </a:spcAft>
              <a:buClr>
                <a:srgbClr val="000000"/>
              </a:buClr>
              <a:buSzPts val="1400"/>
              <a:buFont typeface="Arial"/>
              <a:buChar char="●"/>
            </a:pPr>
            <a:r>
              <a:rPr lang="en" sz="1400">
                <a:solidFill>
                  <a:srgbClr val="000000"/>
                </a:solidFill>
              </a:rPr>
              <a:t>Extensions of polar coding principles into quantum error correction and quantum communication channels.</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sp>
        <p:nvSpPr>
          <p:cNvPr id="2322" name="Google Shape;2322;p77"/>
          <p:cNvSpPr txBox="1"/>
          <p:nvPr/>
        </p:nvSpPr>
        <p:spPr>
          <a:xfrm>
            <a:off x="840750" y="1863750"/>
            <a:ext cx="7462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0"/>
              <a:t>THANK YOU</a:t>
            </a:r>
            <a:endParaRPr b="1" sz="9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37"/>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B-DMC Channel</a:t>
            </a:r>
            <a:endParaRPr sz="3200"/>
          </a:p>
        </p:txBody>
      </p:sp>
      <p:sp>
        <p:nvSpPr>
          <p:cNvPr id="1914" name="Google Shape;1914;p37"/>
          <p:cNvSpPr txBox="1"/>
          <p:nvPr>
            <p:ph idx="1" type="body"/>
          </p:nvPr>
        </p:nvSpPr>
        <p:spPr>
          <a:xfrm>
            <a:off x="714650" y="1152150"/>
            <a:ext cx="7705500" cy="1832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Binary Discrete Memoryless Channel</a:t>
            </a:r>
            <a:endParaRPr sz="1700"/>
          </a:p>
          <a:p>
            <a:pPr indent="-336550" lvl="0" marL="457200" rtl="0" algn="l">
              <a:spcBef>
                <a:spcPts val="0"/>
              </a:spcBef>
              <a:spcAft>
                <a:spcPts val="0"/>
              </a:spcAft>
              <a:buSzPts val="1700"/>
              <a:buChar char="●"/>
            </a:pPr>
            <a:r>
              <a:rPr lang="en" sz="1700"/>
              <a:t>W:X→Y , where X and Y are Binary inputs</a:t>
            </a:r>
            <a:endParaRPr sz="1700"/>
          </a:p>
          <a:p>
            <a:pPr indent="-336550" lvl="0" marL="457200" rtl="0" algn="l">
              <a:spcBef>
                <a:spcPts val="0"/>
              </a:spcBef>
              <a:spcAft>
                <a:spcPts val="0"/>
              </a:spcAft>
              <a:buSzPts val="1700"/>
              <a:buChar char="●"/>
            </a:pPr>
            <a:r>
              <a:rPr lang="en" sz="1700"/>
              <a:t>The channel is described by W(y|x), x ∈ X,y ∈Y which gives us the probability of receiving y when x is transmitted.</a:t>
            </a:r>
            <a:endParaRPr sz="1700"/>
          </a:p>
          <a:p>
            <a:pPr indent="-336550" lvl="0" marL="457200" rtl="0" algn="l">
              <a:spcBef>
                <a:spcPts val="0"/>
              </a:spcBef>
              <a:spcAft>
                <a:spcPts val="0"/>
              </a:spcAft>
              <a:buSzPts val="1700"/>
              <a:buChar char="●"/>
            </a:pPr>
            <a:r>
              <a:rPr lang="en" sz="1700"/>
              <a:t>The capacity of the channel is given by the mutual information I (X;Y), X is uniformly distributed over {0,1}</a:t>
            </a:r>
            <a:endParaRPr sz="1700"/>
          </a:p>
        </p:txBody>
      </p:sp>
      <p:pic>
        <p:nvPicPr>
          <p:cNvPr id="1915" name="Google Shape;1915;p37"/>
          <p:cNvPicPr preferRelativeResize="0"/>
          <p:nvPr/>
        </p:nvPicPr>
        <p:blipFill>
          <a:blip r:embed="rId3">
            <a:alphaModFix/>
          </a:blip>
          <a:stretch>
            <a:fillRect/>
          </a:stretch>
        </p:blipFill>
        <p:spPr>
          <a:xfrm>
            <a:off x="2131300" y="3230675"/>
            <a:ext cx="4614174" cy="140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38"/>
          <p:cNvSpPr txBox="1"/>
          <p:nvPr>
            <p:ph idx="1" type="body"/>
          </p:nvPr>
        </p:nvSpPr>
        <p:spPr>
          <a:xfrm>
            <a:off x="719250" y="1042225"/>
            <a:ext cx="7705500" cy="35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Among all the channels, there are two types of channels for which it is easy to communicate.</a:t>
            </a:r>
            <a:endParaRPr sz="1700"/>
          </a:p>
          <a:p>
            <a:pPr indent="-336550" lvl="0" marL="457200" rtl="0" algn="l">
              <a:spcBef>
                <a:spcPts val="0"/>
              </a:spcBef>
              <a:spcAft>
                <a:spcPts val="0"/>
              </a:spcAft>
              <a:buSzPts val="1700"/>
              <a:buChar char="●"/>
            </a:pPr>
            <a:r>
              <a:rPr lang="en" sz="1700"/>
              <a:t>Perfect Channels: Output Y determines value of X</a:t>
            </a:r>
            <a:endParaRPr sz="1700"/>
          </a:p>
          <a:p>
            <a:pPr indent="-336550" lvl="0" marL="457200" rtl="0" algn="l">
              <a:spcBef>
                <a:spcPts val="0"/>
              </a:spcBef>
              <a:spcAft>
                <a:spcPts val="0"/>
              </a:spcAft>
              <a:buSzPts val="1700"/>
              <a:buChar char="●"/>
            </a:pPr>
            <a:r>
              <a:rPr lang="en" sz="1700"/>
              <a:t>Useless channels: </a:t>
            </a:r>
            <a:r>
              <a:rPr lang="en" sz="1700"/>
              <a:t>Output</a:t>
            </a:r>
            <a:r>
              <a:rPr lang="en" sz="1700"/>
              <a:t> Y is independent of the value of X</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rPr lang="en" sz="1700"/>
              <a:t>In real world the channels are neither fully perfect nor completely useless. They are in between.</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Arikan’s idea of polarisation helps us to convert these binary input channels into these extreme channels in a way that information is not lost and it is of low complexity.</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4" name="Shape 1924"/>
        <p:cNvGrpSpPr/>
        <p:nvPr/>
      </p:nvGrpSpPr>
      <p:grpSpPr>
        <a:xfrm>
          <a:off x="0" y="0"/>
          <a:ext cx="0" cy="0"/>
          <a:chOff x="0" y="0"/>
          <a:chExt cx="0" cy="0"/>
        </a:xfrm>
      </p:grpSpPr>
      <p:pic>
        <p:nvPicPr>
          <p:cNvPr id="1925" name="Google Shape;1925;p39"/>
          <p:cNvPicPr preferRelativeResize="0"/>
          <p:nvPr/>
        </p:nvPicPr>
        <p:blipFill>
          <a:blip r:embed="rId3">
            <a:alphaModFix/>
          </a:blip>
          <a:stretch>
            <a:fillRect/>
          </a:stretch>
        </p:blipFill>
        <p:spPr>
          <a:xfrm>
            <a:off x="1041075" y="178275"/>
            <a:ext cx="5987075" cy="4706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40"/>
          <p:cNvSpPr txBox="1"/>
          <p:nvPr>
            <p:ph type="title"/>
          </p:nvPr>
        </p:nvSpPr>
        <p:spPr>
          <a:xfrm>
            <a:off x="2924700" y="2537386"/>
            <a:ext cx="3200400" cy="80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Polar Transform</a:t>
            </a:r>
            <a:endParaRPr sz="4700"/>
          </a:p>
        </p:txBody>
      </p:sp>
      <p:sp>
        <p:nvSpPr>
          <p:cNvPr id="1931" name="Google Shape;1931;p40"/>
          <p:cNvSpPr txBox="1"/>
          <p:nvPr>
            <p:ph idx="2" type="title"/>
          </p:nvPr>
        </p:nvSpPr>
        <p:spPr>
          <a:xfrm>
            <a:off x="2971800" y="109846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41"/>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Polar Transform</a:t>
            </a:r>
            <a:endParaRPr/>
          </a:p>
        </p:txBody>
      </p:sp>
      <p:sp>
        <p:nvSpPr>
          <p:cNvPr id="1937" name="Google Shape;1937;p41"/>
          <p:cNvSpPr txBox="1"/>
          <p:nvPr>
            <p:ph idx="1" type="body"/>
          </p:nvPr>
        </p:nvSpPr>
        <p:spPr>
          <a:xfrm>
            <a:off x="903100" y="1101825"/>
            <a:ext cx="3494400" cy="352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Here, we take two copies of </a:t>
            </a:r>
            <a:r>
              <a:rPr lang="en" sz="1700"/>
              <a:t>W:X→Y.</a:t>
            </a:r>
            <a:endParaRPr sz="1700"/>
          </a:p>
          <a:p>
            <a:pPr indent="0" lvl="0" marL="0" rtl="0" algn="l">
              <a:spcBef>
                <a:spcPts val="0"/>
              </a:spcBef>
              <a:spcAft>
                <a:spcPts val="0"/>
              </a:spcAft>
              <a:buNone/>
            </a:pPr>
            <a:r>
              <a:t/>
            </a:r>
            <a:endParaRPr sz="1700"/>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 u</a:t>
            </a:r>
            <a:r>
              <a:rPr baseline="-25000" lang="en" sz="1100">
                <a:solidFill>
                  <a:srgbClr val="000000"/>
                </a:solidFill>
                <a:latin typeface="Arial"/>
                <a:ea typeface="Arial"/>
                <a:cs typeface="Arial"/>
                <a:sym typeface="Arial"/>
              </a:rPr>
              <a:t>0 </a:t>
            </a:r>
            <a:r>
              <a:rPr lang="en" sz="1100">
                <a:solidFill>
                  <a:srgbClr val="000000"/>
                </a:solidFill>
                <a:latin typeface="Times New Roman"/>
                <a:ea typeface="Times New Roman"/>
                <a:cs typeface="Times New Roman"/>
                <a:sym typeface="Times New Roman"/>
              </a:rPr>
              <a:t>⊕</a:t>
            </a:r>
            <a:r>
              <a:rPr lang="en" sz="1100">
                <a:solidFill>
                  <a:srgbClr val="000000"/>
                </a:solidFill>
                <a:latin typeface="Arial"/>
                <a:ea typeface="Arial"/>
                <a:cs typeface="Arial"/>
                <a:sym typeface="Arial"/>
              </a:rPr>
              <a:t> u</a:t>
            </a:r>
            <a:r>
              <a:rPr baseline="-25000" lang="en" sz="1100">
                <a:solidFill>
                  <a:srgbClr val="000000"/>
                </a:solidFill>
                <a:latin typeface="Arial"/>
                <a:ea typeface="Arial"/>
                <a:cs typeface="Arial"/>
                <a:sym typeface="Arial"/>
              </a:rPr>
              <a:t>1</a:t>
            </a:r>
            <a:endParaRPr baseline="-25000"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u</a:t>
            </a:r>
            <a:r>
              <a:rPr baseline="-25000" lang="en" sz="1100">
                <a:solidFill>
                  <a:srgbClr val="000000"/>
                </a:solidFill>
                <a:latin typeface="Arial"/>
                <a:ea typeface="Arial"/>
                <a:cs typeface="Arial"/>
                <a:sym typeface="Arial"/>
              </a:rPr>
              <a:t>1</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2 I (W) = I (u</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u</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where 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 u</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a:t>
            </a:r>
            <a:r>
              <a:rPr lang="en" sz="1100">
                <a:solidFill>
                  <a:srgbClr val="000000"/>
                </a:solidFill>
                <a:latin typeface="Times New Roman"/>
                <a:ea typeface="Times New Roman"/>
                <a:cs typeface="Times New Roman"/>
                <a:sym typeface="Times New Roman"/>
              </a:rPr>
              <a:t>⊕</a:t>
            </a:r>
            <a:r>
              <a:rPr lang="en" sz="1100">
                <a:solidFill>
                  <a:srgbClr val="000000"/>
                </a:solidFill>
                <a:latin typeface="Arial"/>
                <a:ea typeface="Arial"/>
                <a:cs typeface="Arial"/>
                <a:sym typeface="Arial"/>
              </a:rPr>
              <a:t> u</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and 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u</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2 I (W) = I (u</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 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I (u</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u</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2 I (W) = I (u</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 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I (u</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 y</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y</a:t>
            </a:r>
            <a:r>
              <a:rPr baseline="-25000" lang="en" sz="1100">
                <a:solidFill>
                  <a:srgbClr val="000000"/>
                </a:solidFill>
                <a:latin typeface="Arial"/>
                <a:ea typeface="Arial"/>
                <a:cs typeface="Arial"/>
                <a:sym typeface="Arial"/>
              </a:rPr>
              <a:t>1</a:t>
            </a:r>
            <a:r>
              <a:rPr lang="en" sz="1100">
                <a:solidFill>
                  <a:srgbClr val="000000"/>
                </a:solidFill>
                <a:latin typeface="Arial"/>
                <a:ea typeface="Arial"/>
                <a:cs typeface="Arial"/>
                <a:sym typeface="Arial"/>
              </a:rPr>
              <a:t> u</a:t>
            </a:r>
            <a:r>
              <a:rPr baseline="-25000" lang="en" sz="1100">
                <a:solidFill>
                  <a:srgbClr val="000000"/>
                </a:solidFill>
                <a:latin typeface="Arial"/>
                <a:ea typeface="Arial"/>
                <a:cs typeface="Arial"/>
                <a:sym typeface="Arial"/>
              </a:rPr>
              <a:t>0</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100">
                <a:solidFill>
                  <a:srgbClr val="000000"/>
                </a:solidFill>
                <a:latin typeface="Arial"/>
                <a:ea typeface="Arial"/>
                <a:cs typeface="Arial"/>
                <a:sym typeface="Arial"/>
              </a:rPr>
              <a:t>2 I (W) = I (W−) + I (W+)</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700"/>
          </a:p>
        </p:txBody>
      </p:sp>
      <p:pic>
        <p:nvPicPr>
          <p:cNvPr id="1938" name="Google Shape;1938;p41"/>
          <p:cNvPicPr preferRelativeResize="0"/>
          <p:nvPr/>
        </p:nvPicPr>
        <p:blipFill>
          <a:blip r:embed="rId3">
            <a:alphaModFix/>
          </a:blip>
          <a:stretch>
            <a:fillRect/>
          </a:stretch>
        </p:blipFill>
        <p:spPr>
          <a:xfrm>
            <a:off x="4549625" y="1488453"/>
            <a:ext cx="4441700" cy="2080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